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Barlow Bold" panose="020B0604020202020204" charset="0"/>
      <p:regular r:id="rId20"/>
    </p:embeddedFont>
    <p:embeddedFont>
      <p:font typeface="Clear Sans" panose="020B0604020202020204" charset="0"/>
      <p:regular r:id="rId21"/>
    </p:embeddedFont>
    <p:embeddedFont>
      <p:font typeface="Clear Sans Bold" panose="020B0604020202020204" charset="0"/>
      <p:regular r:id="rId22"/>
    </p:embeddedFont>
    <p:embeddedFont>
      <p:font typeface="Poppins Medium" panose="00000600000000000000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17"/>
    <a:srgbClr val="46A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541" y="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D659-2A91-4DC5-89F9-DDB1A1608565}" type="datetimeFigureOut">
              <a:rPr lang="fr-FR" smtClean="0"/>
              <a:t>25/04/2025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BE9B7-55B5-4C16-ADE0-DF4936D6A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63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E9B7-55B5-4C16-ADE0-DF4936D6ACF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475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BE9B7-55B5-4C16-ADE0-DF4936D6ACF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53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0"/>
          <p:cNvGrpSpPr/>
          <p:nvPr/>
        </p:nvGrpSpPr>
        <p:grpSpPr>
          <a:xfrm>
            <a:off x="-853415" y="7011522"/>
            <a:ext cx="9587865" cy="1052918"/>
            <a:chOff x="0" y="0"/>
            <a:chExt cx="5551013" cy="609600"/>
          </a:xfrm>
        </p:grpSpPr>
        <p:sp>
          <p:nvSpPr>
            <p:cNvPr id="31" name="Freeform 31"/>
            <p:cNvSpPr/>
            <p:nvPr/>
          </p:nvSpPr>
          <p:spPr>
            <a:xfrm>
              <a:off x="3924" y="0"/>
              <a:ext cx="5543165" cy="609600"/>
            </a:xfrm>
            <a:custGeom>
              <a:avLst/>
              <a:gdLst/>
              <a:ahLst/>
              <a:cxnLst/>
              <a:rect l="l" t="t" r="r" b="b"/>
              <a:pathLst>
                <a:path w="5543165" h="609600">
                  <a:moveTo>
                    <a:pt x="5327739" y="0"/>
                  </a:moveTo>
                  <a:lnTo>
                    <a:pt x="12225" y="0"/>
                  </a:lnTo>
                  <a:cubicBezTo>
                    <a:pt x="8484" y="0"/>
                    <a:pt x="4970" y="1799"/>
                    <a:pt x="2783" y="4834"/>
                  </a:cubicBezTo>
                  <a:cubicBezTo>
                    <a:pt x="595" y="7869"/>
                    <a:pt x="0" y="11771"/>
                    <a:pt x="1183" y="15321"/>
                  </a:cubicBezTo>
                  <a:lnTo>
                    <a:pt x="194169" y="594279"/>
                  </a:lnTo>
                  <a:cubicBezTo>
                    <a:pt x="197219" y="603429"/>
                    <a:pt x="205781" y="609600"/>
                    <a:pt x="215425" y="609600"/>
                  </a:cubicBezTo>
                  <a:lnTo>
                    <a:pt x="5530939" y="609600"/>
                  </a:lnTo>
                  <a:cubicBezTo>
                    <a:pt x="5534681" y="609600"/>
                    <a:pt x="5538194" y="607801"/>
                    <a:pt x="5540382" y="604766"/>
                  </a:cubicBezTo>
                  <a:cubicBezTo>
                    <a:pt x="5542570" y="601731"/>
                    <a:pt x="5543165" y="597829"/>
                    <a:pt x="5541982" y="594279"/>
                  </a:cubicBezTo>
                  <a:lnTo>
                    <a:pt x="5348996" y="15321"/>
                  </a:lnTo>
                  <a:cubicBezTo>
                    <a:pt x="5345946" y="6171"/>
                    <a:pt x="5337384" y="0"/>
                    <a:pt x="5327739" y="0"/>
                  </a:cubicBezTo>
                  <a:close/>
                </a:path>
              </a:pathLst>
            </a:custGeom>
            <a:solidFill>
              <a:srgbClr val="605A6D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01600" y="-28575"/>
              <a:ext cx="5347813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sp>
        <p:nvSpPr>
          <p:cNvPr id="33" name="Freeform 33"/>
          <p:cNvSpPr/>
          <p:nvPr/>
        </p:nvSpPr>
        <p:spPr>
          <a:xfrm>
            <a:off x="424977" y="100842"/>
            <a:ext cx="4825235" cy="1907585"/>
          </a:xfrm>
          <a:custGeom>
            <a:avLst/>
            <a:gdLst/>
            <a:ahLst/>
            <a:cxnLst/>
            <a:rect l="l" t="t" r="r" b="b"/>
            <a:pathLst>
              <a:path w="3772555" h="1330499">
                <a:moveTo>
                  <a:pt x="0" y="0"/>
                </a:moveTo>
                <a:lnTo>
                  <a:pt x="3772555" y="0"/>
                </a:lnTo>
                <a:lnTo>
                  <a:pt x="3772555" y="1330499"/>
                </a:lnTo>
                <a:lnTo>
                  <a:pt x="0" y="133049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34" name="Freeform 34"/>
          <p:cNvSpPr/>
          <p:nvPr/>
        </p:nvSpPr>
        <p:spPr>
          <a:xfrm>
            <a:off x="5873454" y="516003"/>
            <a:ext cx="4292010" cy="1287603"/>
          </a:xfrm>
          <a:custGeom>
            <a:avLst/>
            <a:gdLst/>
            <a:ahLst/>
            <a:cxnLst/>
            <a:rect l="l" t="t" r="r" b="b"/>
            <a:pathLst>
              <a:path w="4292010" h="1287603">
                <a:moveTo>
                  <a:pt x="0" y="0"/>
                </a:moveTo>
                <a:lnTo>
                  <a:pt x="4292010" y="0"/>
                </a:lnTo>
                <a:lnTo>
                  <a:pt x="4292010" y="1287603"/>
                </a:lnTo>
                <a:lnTo>
                  <a:pt x="0" y="12876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35" name="TextBox 35"/>
          <p:cNvSpPr txBox="1"/>
          <p:nvPr/>
        </p:nvSpPr>
        <p:spPr>
          <a:xfrm>
            <a:off x="737264" y="7079788"/>
            <a:ext cx="6531073" cy="805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50"/>
              </a:lnSpc>
              <a:spcBef>
                <a:spcPct val="0"/>
              </a:spcBef>
            </a:pPr>
            <a:r>
              <a:rPr lang="fr-FR" sz="4679" b="1" spc="224" noProof="0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PRESENTATION 2025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99164" y="9007952"/>
            <a:ext cx="4474786" cy="728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96"/>
              </a:lnSpc>
              <a:spcBef>
                <a:spcPct val="0"/>
              </a:spcBef>
            </a:pPr>
            <a:r>
              <a:rPr lang="fr-FR" sz="4282" b="1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NOM PRENOM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36477" y="2362431"/>
            <a:ext cx="9080145" cy="2737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727"/>
              </a:lnSpc>
            </a:pPr>
            <a:r>
              <a:rPr lang="fr-FR" sz="9090" b="1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MON PLAN INDIVIDUEL 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21E83C0-49CA-971B-3C65-CACFAC39E4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8963" y="-3086100"/>
            <a:ext cx="15845313" cy="158453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97781" y="643934"/>
            <a:ext cx="7027769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54"/>
              </a:lnSpc>
            </a:pPr>
            <a:r>
              <a:rPr lang="fr-FR" sz="8661" b="1" spc="-216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L’histoire de la Marque </a:t>
            </a:r>
            <a:r>
              <a:rPr lang="fr-FR" sz="5000" b="1" spc="-216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(du Service) </a:t>
            </a:r>
          </a:p>
        </p:txBody>
      </p:sp>
      <p:sp>
        <p:nvSpPr>
          <p:cNvPr id="10" name="Freeform 10"/>
          <p:cNvSpPr/>
          <p:nvPr/>
        </p:nvSpPr>
        <p:spPr>
          <a:xfrm>
            <a:off x="7515249" y="1288302"/>
            <a:ext cx="2833865" cy="1122180"/>
          </a:xfrm>
          <a:custGeom>
            <a:avLst/>
            <a:gdLst/>
            <a:ahLst/>
            <a:cxnLst/>
            <a:rect l="l" t="t" r="r" b="b"/>
            <a:pathLst>
              <a:path w="3715991" h="1686131">
                <a:moveTo>
                  <a:pt x="0" y="0"/>
                </a:moveTo>
                <a:lnTo>
                  <a:pt x="3715991" y="0"/>
                </a:lnTo>
                <a:lnTo>
                  <a:pt x="3715991" y="1686131"/>
                </a:lnTo>
                <a:lnTo>
                  <a:pt x="0" y="1686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1" name="Freeform 11"/>
          <p:cNvSpPr/>
          <p:nvPr/>
        </p:nvSpPr>
        <p:spPr>
          <a:xfrm>
            <a:off x="11413365" y="1206786"/>
            <a:ext cx="2713333" cy="2713333"/>
          </a:xfrm>
          <a:custGeom>
            <a:avLst/>
            <a:gdLst/>
            <a:ahLst/>
            <a:cxnLst/>
            <a:rect l="l" t="t" r="r" b="b"/>
            <a:pathLst>
              <a:path w="2713333" h="2713333">
                <a:moveTo>
                  <a:pt x="0" y="0"/>
                </a:moveTo>
                <a:lnTo>
                  <a:pt x="2713333" y="0"/>
                </a:lnTo>
                <a:lnTo>
                  <a:pt x="2713333" y="2713333"/>
                </a:lnTo>
                <a:lnTo>
                  <a:pt x="0" y="27133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2" name="Freeform 12"/>
          <p:cNvSpPr/>
          <p:nvPr/>
        </p:nvSpPr>
        <p:spPr>
          <a:xfrm>
            <a:off x="13887830" y="4880708"/>
            <a:ext cx="3657028" cy="4114800"/>
          </a:xfrm>
          <a:custGeom>
            <a:avLst/>
            <a:gdLst/>
            <a:ahLst/>
            <a:cxnLst/>
            <a:rect l="l" t="t" r="r" b="b"/>
            <a:pathLst>
              <a:path w="3657028" h="4114800">
                <a:moveTo>
                  <a:pt x="0" y="0"/>
                </a:moveTo>
                <a:lnTo>
                  <a:pt x="3657029" y="0"/>
                </a:lnTo>
                <a:lnTo>
                  <a:pt x="36570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3" name="TextBox 13"/>
          <p:cNvSpPr txBox="1"/>
          <p:nvPr/>
        </p:nvSpPr>
        <p:spPr>
          <a:xfrm>
            <a:off x="610328" y="5695437"/>
            <a:ext cx="9316179" cy="141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76"/>
              </a:lnSpc>
            </a:pPr>
            <a:r>
              <a:rPr lang="fr-FR" sz="2390" spc="-45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4909" y="3707182"/>
            <a:ext cx="9307997" cy="45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7"/>
              </a:lnSpc>
              <a:spcBef>
                <a:spcPct val="0"/>
              </a:spcBef>
            </a:pPr>
            <a:r>
              <a:rPr lang="fr-FR" sz="3213" b="1" spc="73" noProof="0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Qui sommes nous ?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2770032" y="3285615"/>
            <a:ext cx="7066457" cy="8222786"/>
            <a:chOff x="0" y="0"/>
            <a:chExt cx="6985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7593"/>
              <a:ext cx="698500" cy="797613"/>
            </a:xfrm>
            <a:custGeom>
              <a:avLst/>
              <a:gdLst/>
              <a:ahLst/>
              <a:cxnLst/>
              <a:rect l="l" t="t" r="r" b="b"/>
              <a:pathLst>
                <a:path w="698500" h="797613">
                  <a:moveTo>
                    <a:pt x="383430" y="12293"/>
                  </a:moveTo>
                  <a:lnTo>
                    <a:pt x="664320" y="175721"/>
                  </a:lnTo>
                  <a:cubicBezTo>
                    <a:pt x="685482" y="188033"/>
                    <a:pt x="698500" y="210668"/>
                    <a:pt x="698500" y="235151"/>
                  </a:cubicBezTo>
                  <a:lnTo>
                    <a:pt x="698500" y="562463"/>
                  </a:lnTo>
                  <a:cubicBezTo>
                    <a:pt x="698500" y="586946"/>
                    <a:pt x="685482" y="609581"/>
                    <a:pt x="664320" y="621893"/>
                  </a:cubicBezTo>
                  <a:lnTo>
                    <a:pt x="383430" y="785321"/>
                  </a:lnTo>
                  <a:cubicBezTo>
                    <a:pt x="362301" y="797614"/>
                    <a:pt x="336199" y="797614"/>
                    <a:pt x="315070" y="785321"/>
                  </a:cubicBezTo>
                  <a:lnTo>
                    <a:pt x="34180" y="621893"/>
                  </a:lnTo>
                  <a:cubicBezTo>
                    <a:pt x="13018" y="609581"/>
                    <a:pt x="0" y="586946"/>
                    <a:pt x="0" y="562463"/>
                  </a:cubicBezTo>
                  <a:lnTo>
                    <a:pt x="0" y="235151"/>
                  </a:lnTo>
                  <a:cubicBezTo>
                    <a:pt x="0" y="210668"/>
                    <a:pt x="13018" y="188033"/>
                    <a:pt x="34180" y="175721"/>
                  </a:cubicBezTo>
                  <a:lnTo>
                    <a:pt x="315070" y="12293"/>
                  </a:lnTo>
                  <a:cubicBezTo>
                    <a:pt x="336199" y="0"/>
                    <a:pt x="362301" y="0"/>
                    <a:pt x="383430" y="12293"/>
                  </a:cubicBez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noProof="0"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06153" y="9311921"/>
            <a:ext cx="279998" cy="279998"/>
            <a:chOff x="0" y="0"/>
            <a:chExt cx="78544" cy="785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8544" cy="78544"/>
            </a:xfrm>
            <a:custGeom>
              <a:avLst/>
              <a:gdLst/>
              <a:ahLst/>
              <a:cxnLst/>
              <a:rect l="l" t="t" r="r" b="b"/>
              <a:pathLst>
                <a:path w="78544" h="78544">
                  <a:moveTo>
                    <a:pt x="0" y="0"/>
                  </a:moveTo>
                  <a:lnTo>
                    <a:pt x="78544" y="0"/>
                  </a:lnTo>
                  <a:lnTo>
                    <a:pt x="78544" y="78544"/>
                  </a:lnTo>
                  <a:lnTo>
                    <a:pt x="0" y="78544"/>
                  </a:lnTo>
                  <a:close/>
                </a:path>
              </a:pathLst>
            </a:custGeom>
            <a:solidFill>
              <a:srgbClr val="FCC208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78544" cy="107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291543" y="9311921"/>
            <a:ext cx="279998" cy="279998"/>
            <a:chOff x="0" y="0"/>
            <a:chExt cx="78544" cy="7854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8544" cy="78544"/>
            </a:xfrm>
            <a:custGeom>
              <a:avLst/>
              <a:gdLst/>
              <a:ahLst/>
              <a:cxnLst/>
              <a:rect l="l" t="t" r="r" b="b"/>
              <a:pathLst>
                <a:path w="78544" h="78544">
                  <a:moveTo>
                    <a:pt x="0" y="0"/>
                  </a:moveTo>
                  <a:lnTo>
                    <a:pt x="78544" y="0"/>
                  </a:lnTo>
                  <a:lnTo>
                    <a:pt x="78544" y="78544"/>
                  </a:lnTo>
                  <a:lnTo>
                    <a:pt x="0" y="78544"/>
                  </a:lnTo>
                  <a:close/>
                </a:path>
              </a:pathLst>
            </a:custGeom>
            <a:solidFill>
              <a:srgbClr val="52C4F1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78544" cy="107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401566" y="1018557"/>
            <a:ext cx="2736931" cy="2736931"/>
          </a:xfrm>
          <a:custGeom>
            <a:avLst/>
            <a:gdLst/>
            <a:ahLst/>
            <a:cxnLst/>
            <a:rect l="l" t="t" r="r" b="b"/>
            <a:pathLst>
              <a:path w="2736931" h="2736931">
                <a:moveTo>
                  <a:pt x="0" y="0"/>
                </a:moveTo>
                <a:lnTo>
                  <a:pt x="2736931" y="0"/>
                </a:lnTo>
                <a:lnTo>
                  <a:pt x="2736931" y="2736931"/>
                </a:lnTo>
                <a:lnTo>
                  <a:pt x="0" y="27369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6" name="TextBox 16"/>
          <p:cNvSpPr txBox="1"/>
          <p:nvPr/>
        </p:nvSpPr>
        <p:spPr>
          <a:xfrm>
            <a:off x="806153" y="1104900"/>
            <a:ext cx="9316179" cy="207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59"/>
              </a:lnSpc>
            </a:pPr>
            <a:r>
              <a:rPr lang="fr-FR" sz="7462" b="1" spc="-186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La vision de la marque de mon service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3451" y="5267359"/>
            <a:ext cx="9316179" cy="141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76"/>
              </a:lnSpc>
            </a:pPr>
            <a:r>
              <a:rPr lang="fr-FR" sz="2390" spc="-45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40175" y="3736736"/>
            <a:ext cx="6738215" cy="417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1"/>
              </a:lnSpc>
              <a:spcBef>
                <a:spcPct val="0"/>
              </a:spcBef>
            </a:pPr>
            <a:r>
              <a:rPr lang="fr-FR" sz="2854" b="1" spc="65" noProof="0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Notre ambition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2770032" y="3285615"/>
            <a:ext cx="7066457" cy="8222786"/>
            <a:chOff x="0" y="0"/>
            <a:chExt cx="6985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7593"/>
              <a:ext cx="698500" cy="797613"/>
            </a:xfrm>
            <a:custGeom>
              <a:avLst/>
              <a:gdLst/>
              <a:ahLst/>
              <a:cxnLst/>
              <a:rect l="l" t="t" r="r" b="b"/>
              <a:pathLst>
                <a:path w="698500" h="797613">
                  <a:moveTo>
                    <a:pt x="383430" y="12293"/>
                  </a:moveTo>
                  <a:lnTo>
                    <a:pt x="664320" y="175721"/>
                  </a:lnTo>
                  <a:cubicBezTo>
                    <a:pt x="685482" y="188033"/>
                    <a:pt x="698500" y="210668"/>
                    <a:pt x="698500" y="235151"/>
                  </a:cubicBezTo>
                  <a:lnTo>
                    <a:pt x="698500" y="562463"/>
                  </a:lnTo>
                  <a:cubicBezTo>
                    <a:pt x="698500" y="586946"/>
                    <a:pt x="685482" y="609581"/>
                    <a:pt x="664320" y="621893"/>
                  </a:cubicBezTo>
                  <a:lnTo>
                    <a:pt x="383430" y="785321"/>
                  </a:lnTo>
                  <a:cubicBezTo>
                    <a:pt x="362301" y="797614"/>
                    <a:pt x="336199" y="797614"/>
                    <a:pt x="315070" y="785321"/>
                  </a:cubicBezTo>
                  <a:lnTo>
                    <a:pt x="34180" y="621893"/>
                  </a:lnTo>
                  <a:cubicBezTo>
                    <a:pt x="13018" y="609581"/>
                    <a:pt x="0" y="586946"/>
                    <a:pt x="0" y="562463"/>
                  </a:cubicBezTo>
                  <a:lnTo>
                    <a:pt x="0" y="235151"/>
                  </a:lnTo>
                  <a:cubicBezTo>
                    <a:pt x="0" y="210668"/>
                    <a:pt x="13018" y="188033"/>
                    <a:pt x="34180" y="175721"/>
                  </a:cubicBezTo>
                  <a:lnTo>
                    <a:pt x="315070" y="12293"/>
                  </a:lnTo>
                  <a:cubicBezTo>
                    <a:pt x="336199" y="0"/>
                    <a:pt x="362301" y="0"/>
                    <a:pt x="383430" y="12293"/>
                  </a:cubicBez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noProof="0"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966650" y="177088"/>
            <a:ext cx="4042174" cy="4703620"/>
            <a:chOff x="0" y="0"/>
            <a:chExt cx="6985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6005"/>
              <a:ext cx="698500" cy="800790"/>
            </a:xfrm>
            <a:custGeom>
              <a:avLst/>
              <a:gdLst/>
              <a:ahLst/>
              <a:cxnLst/>
              <a:rect l="l" t="t" r="r" b="b"/>
              <a:pathLst>
                <a:path w="698500" h="800790">
                  <a:moveTo>
                    <a:pt x="376281" y="9722"/>
                  </a:moveTo>
                  <a:lnTo>
                    <a:pt x="671469" y="181468"/>
                  </a:lnTo>
                  <a:cubicBezTo>
                    <a:pt x="688205" y="191205"/>
                    <a:pt x="698500" y="209106"/>
                    <a:pt x="698500" y="228468"/>
                  </a:cubicBezTo>
                  <a:lnTo>
                    <a:pt x="698500" y="572322"/>
                  </a:lnTo>
                  <a:cubicBezTo>
                    <a:pt x="698500" y="591684"/>
                    <a:pt x="688205" y="609585"/>
                    <a:pt x="671469" y="619322"/>
                  </a:cubicBezTo>
                  <a:lnTo>
                    <a:pt x="376281" y="791068"/>
                  </a:lnTo>
                  <a:cubicBezTo>
                    <a:pt x="359571" y="800790"/>
                    <a:pt x="338929" y="800790"/>
                    <a:pt x="322219" y="791068"/>
                  </a:cubicBezTo>
                  <a:lnTo>
                    <a:pt x="27031" y="619322"/>
                  </a:lnTo>
                  <a:cubicBezTo>
                    <a:pt x="10295" y="609585"/>
                    <a:pt x="0" y="591684"/>
                    <a:pt x="0" y="572322"/>
                  </a:cubicBezTo>
                  <a:lnTo>
                    <a:pt x="0" y="228468"/>
                  </a:lnTo>
                  <a:cubicBezTo>
                    <a:pt x="0" y="209106"/>
                    <a:pt x="10295" y="191205"/>
                    <a:pt x="27031" y="181468"/>
                  </a:cubicBezTo>
                  <a:lnTo>
                    <a:pt x="322219" y="9722"/>
                  </a:lnTo>
                  <a:cubicBezTo>
                    <a:pt x="338929" y="0"/>
                    <a:pt x="359571" y="0"/>
                    <a:pt x="376281" y="9722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noProof="0"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06153" y="9311921"/>
            <a:ext cx="279998" cy="279998"/>
            <a:chOff x="0" y="0"/>
            <a:chExt cx="78544" cy="785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8544" cy="78544"/>
            </a:xfrm>
            <a:custGeom>
              <a:avLst/>
              <a:gdLst/>
              <a:ahLst/>
              <a:cxnLst/>
              <a:rect l="l" t="t" r="r" b="b"/>
              <a:pathLst>
                <a:path w="78544" h="78544">
                  <a:moveTo>
                    <a:pt x="0" y="0"/>
                  </a:moveTo>
                  <a:lnTo>
                    <a:pt x="78544" y="0"/>
                  </a:lnTo>
                  <a:lnTo>
                    <a:pt x="78544" y="78544"/>
                  </a:lnTo>
                  <a:lnTo>
                    <a:pt x="0" y="78544"/>
                  </a:lnTo>
                  <a:close/>
                </a:path>
              </a:pathLst>
            </a:custGeom>
            <a:solidFill>
              <a:srgbClr val="FCC208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78544" cy="107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291543" y="9311921"/>
            <a:ext cx="279998" cy="279998"/>
            <a:chOff x="0" y="0"/>
            <a:chExt cx="78544" cy="7854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8544" cy="78544"/>
            </a:xfrm>
            <a:custGeom>
              <a:avLst/>
              <a:gdLst/>
              <a:ahLst/>
              <a:cxnLst/>
              <a:rect l="l" t="t" r="r" b="b"/>
              <a:pathLst>
                <a:path w="78544" h="78544">
                  <a:moveTo>
                    <a:pt x="0" y="0"/>
                  </a:moveTo>
                  <a:lnTo>
                    <a:pt x="78544" y="0"/>
                  </a:lnTo>
                  <a:lnTo>
                    <a:pt x="78544" y="78544"/>
                  </a:lnTo>
                  <a:lnTo>
                    <a:pt x="0" y="78544"/>
                  </a:lnTo>
                  <a:close/>
                </a:path>
              </a:pathLst>
            </a:custGeom>
            <a:solidFill>
              <a:srgbClr val="52C4F1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78544" cy="107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45962" y="555769"/>
            <a:ext cx="9091161" cy="240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54"/>
              </a:lnSpc>
            </a:pPr>
            <a:r>
              <a:rPr lang="fr-FR" sz="8661" b="1" spc="-216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La mission du service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6153" y="5590283"/>
            <a:ext cx="9316179" cy="141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76"/>
              </a:lnSpc>
            </a:pPr>
            <a:r>
              <a:rPr lang="fr-FR" sz="2390" spc="-45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40175" y="3755786"/>
            <a:ext cx="6738215" cy="496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5"/>
              </a:lnSpc>
              <a:spcBef>
                <a:spcPct val="0"/>
              </a:spcBef>
            </a:pPr>
            <a:r>
              <a:rPr lang="fr-FR" sz="2850" b="1" spc="93" noProof="0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Ce que nous faisons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06153" y="9311921"/>
            <a:ext cx="279998" cy="279998"/>
            <a:chOff x="0" y="0"/>
            <a:chExt cx="78544" cy="785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544" cy="78544"/>
            </a:xfrm>
            <a:custGeom>
              <a:avLst/>
              <a:gdLst/>
              <a:ahLst/>
              <a:cxnLst/>
              <a:rect l="l" t="t" r="r" b="b"/>
              <a:pathLst>
                <a:path w="78544" h="78544">
                  <a:moveTo>
                    <a:pt x="0" y="0"/>
                  </a:moveTo>
                  <a:lnTo>
                    <a:pt x="78544" y="0"/>
                  </a:lnTo>
                  <a:lnTo>
                    <a:pt x="78544" y="78544"/>
                  </a:lnTo>
                  <a:lnTo>
                    <a:pt x="0" y="78544"/>
                  </a:lnTo>
                  <a:close/>
                </a:path>
              </a:pathLst>
            </a:custGeom>
            <a:solidFill>
              <a:srgbClr val="FCC208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8544" cy="107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91543" y="9311921"/>
            <a:ext cx="279998" cy="279998"/>
            <a:chOff x="0" y="0"/>
            <a:chExt cx="78544" cy="785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544" cy="78544"/>
            </a:xfrm>
            <a:custGeom>
              <a:avLst/>
              <a:gdLst/>
              <a:ahLst/>
              <a:cxnLst/>
              <a:rect l="l" t="t" r="r" b="b"/>
              <a:pathLst>
                <a:path w="78544" h="78544">
                  <a:moveTo>
                    <a:pt x="0" y="0"/>
                  </a:moveTo>
                  <a:lnTo>
                    <a:pt x="78544" y="0"/>
                  </a:lnTo>
                  <a:lnTo>
                    <a:pt x="78544" y="78544"/>
                  </a:lnTo>
                  <a:lnTo>
                    <a:pt x="0" y="78544"/>
                  </a:lnTo>
                  <a:close/>
                </a:path>
              </a:pathLst>
            </a:custGeom>
            <a:solidFill>
              <a:srgbClr val="52C4F1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78544" cy="107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45962" y="555769"/>
            <a:ext cx="9091161" cy="240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54"/>
              </a:lnSpc>
            </a:pPr>
            <a:r>
              <a:rPr lang="fr-FR" sz="8661" b="1" spc="-216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Les Valeurs de mon service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6153" y="5590283"/>
            <a:ext cx="9316179" cy="141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76"/>
              </a:lnSpc>
            </a:pPr>
            <a:r>
              <a:rPr lang="fr-FR" sz="2390" spc="-45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3853" y="3244973"/>
            <a:ext cx="10805191" cy="1022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5"/>
              </a:lnSpc>
              <a:spcBef>
                <a:spcPct val="0"/>
              </a:spcBef>
            </a:pPr>
            <a:r>
              <a:rPr lang="fr-FR" sz="2850" b="1" spc="93" noProof="0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Pourquoi nous croyons en cela (Respect environnement, nature, impact, SONCASE… )</a:t>
            </a:r>
          </a:p>
        </p:txBody>
      </p:sp>
      <p:sp>
        <p:nvSpPr>
          <p:cNvPr id="14" name="Freeform 14"/>
          <p:cNvSpPr/>
          <p:nvPr/>
        </p:nvSpPr>
        <p:spPr>
          <a:xfrm>
            <a:off x="13583314" y="5075257"/>
            <a:ext cx="3920840" cy="4236664"/>
          </a:xfrm>
          <a:custGeom>
            <a:avLst/>
            <a:gdLst/>
            <a:ahLst/>
            <a:cxnLst/>
            <a:rect l="l" t="t" r="r" b="b"/>
            <a:pathLst>
              <a:path w="3920840" h="4236664">
                <a:moveTo>
                  <a:pt x="0" y="0"/>
                </a:moveTo>
                <a:lnTo>
                  <a:pt x="3920839" y="0"/>
                </a:lnTo>
                <a:lnTo>
                  <a:pt x="3920839" y="4236664"/>
                </a:lnTo>
                <a:lnTo>
                  <a:pt x="0" y="4236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06153" y="9311921"/>
            <a:ext cx="279998" cy="279998"/>
            <a:chOff x="0" y="0"/>
            <a:chExt cx="78544" cy="785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544" cy="78544"/>
            </a:xfrm>
            <a:custGeom>
              <a:avLst/>
              <a:gdLst/>
              <a:ahLst/>
              <a:cxnLst/>
              <a:rect l="l" t="t" r="r" b="b"/>
              <a:pathLst>
                <a:path w="78544" h="78544">
                  <a:moveTo>
                    <a:pt x="0" y="0"/>
                  </a:moveTo>
                  <a:lnTo>
                    <a:pt x="78544" y="0"/>
                  </a:lnTo>
                  <a:lnTo>
                    <a:pt x="78544" y="78544"/>
                  </a:lnTo>
                  <a:lnTo>
                    <a:pt x="0" y="78544"/>
                  </a:lnTo>
                  <a:close/>
                </a:path>
              </a:pathLst>
            </a:custGeom>
            <a:solidFill>
              <a:srgbClr val="FCC208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8544" cy="107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91543" y="9311921"/>
            <a:ext cx="279998" cy="279998"/>
            <a:chOff x="0" y="0"/>
            <a:chExt cx="78544" cy="785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544" cy="78544"/>
            </a:xfrm>
            <a:custGeom>
              <a:avLst/>
              <a:gdLst/>
              <a:ahLst/>
              <a:cxnLst/>
              <a:rect l="l" t="t" r="r" b="b"/>
              <a:pathLst>
                <a:path w="78544" h="78544">
                  <a:moveTo>
                    <a:pt x="0" y="0"/>
                  </a:moveTo>
                  <a:lnTo>
                    <a:pt x="78544" y="0"/>
                  </a:lnTo>
                  <a:lnTo>
                    <a:pt x="78544" y="78544"/>
                  </a:lnTo>
                  <a:lnTo>
                    <a:pt x="0" y="78544"/>
                  </a:lnTo>
                  <a:close/>
                </a:path>
              </a:pathLst>
            </a:custGeom>
            <a:solidFill>
              <a:srgbClr val="52C4F1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78544" cy="107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45962" y="555769"/>
            <a:ext cx="9091161" cy="1220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54"/>
              </a:lnSpc>
            </a:pPr>
            <a:r>
              <a:rPr lang="fr-FR" sz="8661" b="1" spc="-216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La cible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6153" y="5590283"/>
            <a:ext cx="9316179" cy="141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76"/>
              </a:lnSpc>
            </a:pPr>
            <a:r>
              <a:rPr lang="fr-FR" sz="2390" spc="-45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3853" y="3244973"/>
            <a:ext cx="10805191" cy="496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5"/>
              </a:lnSpc>
              <a:spcBef>
                <a:spcPct val="0"/>
              </a:spcBef>
            </a:pPr>
            <a:r>
              <a:rPr lang="fr-FR" sz="2850" b="1" spc="93" noProof="0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Qui sont nos clients ? (Internes/Externes) </a:t>
            </a:r>
          </a:p>
        </p:txBody>
      </p:sp>
      <p:sp>
        <p:nvSpPr>
          <p:cNvPr id="14" name="Freeform 14"/>
          <p:cNvSpPr/>
          <p:nvPr/>
        </p:nvSpPr>
        <p:spPr>
          <a:xfrm>
            <a:off x="13609100" y="5565500"/>
            <a:ext cx="4131805" cy="3692800"/>
          </a:xfrm>
          <a:custGeom>
            <a:avLst/>
            <a:gdLst/>
            <a:ahLst/>
            <a:cxnLst/>
            <a:rect l="l" t="t" r="r" b="b"/>
            <a:pathLst>
              <a:path w="4131805" h="3692800">
                <a:moveTo>
                  <a:pt x="0" y="0"/>
                </a:moveTo>
                <a:lnTo>
                  <a:pt x="4131805" y="0"/>
                </a:lnTo>
                <a:lnTo>
                  <a:pt x="4131805" y="3692800"/>
                </a:lnTo>
                <a:lnTo>
                  <a:pt x="0" y="36928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06153" y="9311921"/>
            <a:ext cx="279998" cy="279998"/>
            <a:chOff x="0" y="0"/>
            <a:chExt cx="78544" cy="785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544" cy="78544"/>
            </a:xfrm>
            <a:custGeom>
              <a:avLst/>
              <a:gdLst/>
              <a:ahLst/>
              <a:cxnLst/>
              <a:rect l="l" t="t" r="r" b="b"/>
              <a:pathLst>
                <a:path w="78544" h="78544">
                  <a:moveTo>
                    <a:pt x="0" y="0"/>
                  </a:moveTo>
                  <a:lnTo>
                    <a:pt x="78544" y="0"/>
                  </a:lnTo>
                  <a:lnTo>
                    <a:pt x="78544" y="78544"/>
                  </a:lnTo>
                  <a:lnTo>
                    <a:pt x="0" y="78544"/>
                  </a:lnTo>
                  <a:close/>
                </a:path>
              </a:pathLst>
            </a:custGeom>
            <a:solidFill>
              <a:srgbClr val="FCC208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8544" cy="107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91543" y="9311921"/>
            <a:ext cx="279998" cy="279998"/>
            <a:chOff x="0" y="0"/>
            <a:chExt cx="78544" cy="785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544" cy="78544"/>
            </a:xfrm>
            <a:custGeom>
              <a:avLst/>
              <a:gdLst/>
              <a:ahLst/>
              <a:cxnLst/>
              <a:rect l="l" t="t" r="r" b="b"/>
              <a:pathLst>
                <a:path w="78544" h="78544">
                  <a:moveTo>
                    <a:pt x="0" y="0"/>
                  </a:moveTo>
                  <a:lnTo>
                    <a:pt x="78544" y="0"/>
                  </a:lnTo>
                  <a:lnTo>
                    <a:pt x="78544" y="78544"/>
                  </a:lnTo>
                  <a:lnTo>
                    <a:pt x="0" y="78544"/>
                  </a:lnTo>
                  <a:close/>
                </a:path>
              </a:pathLst>
            </a:custGeom>
            <a:solidFill>
              <a:srgbClr val="52C4F1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78544" cy="107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45962" y="555769"/>
            <a:ext cx="12051681" cy="3589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54"/>
              </a:lnSpc>
            </a:pPr>
            <a:r>
              <a:rPr lang="fr-FR" sz="8661" b="1" spc="-216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Le positionnement de</a:t>
            </a:r>
          </a:p>
          <a:p>
            <a:pPr algn="l">
              <a:lnSpc>
                <a:spcPts val="9354"/>
              </a:lnSpc>
            </a:pPr>
            <a:r>
              <a:rPr lang="fr-FR" sz="8661" b="1" spc="-216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 mon service  </a:t>
            </a:r>
          </a:p>
          <a:p>
            <a:pPr marL="0" lvl="0" indent="0" algn="l">
              <a:lnSpc>
                <a:spcPts val="9354"/>
              </a:lnSpc>
            </a:pPr>
            <a:endParaRPr lang="fr-FR" sz="8661" b="1" spc="-216" noProof="0" dirty="0">
              <a:solidFill>
                <a:srgbClr val="112D4E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06153" y="5590283"/>
            <a:ext cx="9316179" cy="141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76"/>
              </a:lnSpc>
            </a:pPr>
            <a:r>
              <a:rPr lang="fr-FR" sz="2390" spc="-45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3788" y="3644751"/>
            <a:ext cx="10805191" cy="496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5"/>
              </a:lnSpc>
              <a:spcBef>
                <a:spcPct val="0"/>
              </a:spcBef>
            </a:pPr>
            <a:r>
              <a:rPr lang="fr-FR" sz="2850" b="1" spc="93" noProof="0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Notre positionnement vis à vis de nos clients </a:t>
            </a:r>
          </a:p>
        </p:txBody>
      </p:sp>
      <p:sp>
        <p:nvSpPr>
          <p:cNvPr id="14" name="Freeform 14"/>
          <p:cNvSpPr/>
          <p:nvPr/>
        </p:nvSpPr>
        <p:spPr>
          <a:xfrm>
            <a:off x="13960057" y="5455356"/>
            <a:ext cx="3512574" cy="4136564"/>
          </a:xfrm>
          <a:custGeom>
            <a:avLst/>
            <a:gdLst/>
            <a:ahLst/>
            <a:cxnLst/>
            <a:rect l="l" t="t" r="r" b="b"/>
            <a:pathLst>
              <a:path w="3512574" h="4136564">
                <a:moveTo>
                  <a:pt x="0" y="0"/>
                </a:moveTo>
                <a:lnTo>
                  <a:pt x="3512574" y="0"/>
                </a:lnTo>
                <a:lnTo>
                  <a:pt x="3512574" y="4136564"/>
                </a:lnTo>
                <a:lnTo>
                  <a:pt x="0" y="4136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06153" y="9311921"/>
            <a:ext cx="279998" cy="279998"/>
            <a:chOff x="0" y="0"/>
            <a:chExt cx="78544" cy="785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544" cy="78544"/>
            </a:xfrm>
            <a:custGeom>
              <a:avLst/>
              <a:gdLst/>
              <a:ahLst/>
              <a:cxnLst/>
              <a:rect l="l" t="t" r="r" b="b"/>
              <a:pathLst>
                <a:path w="78544" h="78544">
                  <a:moveTo>
                    <a:pt x="0" y="0"/>
                  </a:moveTo>
                  <a:lnTo>
                    <a:pt x="78544" y="0"/>
                  </a:lnTo>
                  <a:lnTo>
                    <a:pt x="78544" y="78544"/>
                  </a:lnTo>
                  <a:lnTo>
                    <a:pt x="0" y="78544"/>
                  </a:lnTo>
                  <a:close/>
                </a:path>
              </a:pathLst>
            </a:custGeom>
            <a:solidFill>
              <a:srgbClr val="FCC208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8544" cy="107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91543" y="9311921"/>
            <a:ext cx="279998" cy="279998"/>
            <a:chOff x="0" y="0"/>
            <a:chExt cx="78544" cy="785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544" cy="78544"/>
            </a:xfrm>
            <a:custGeom>
              <a:avLst/>
              <a:gdLst/>
              <a:ahLst/>
              <a:cxnLst/>
              <a:rect l="l" t="t" r="r" b="b"/>
              <a:pathLst>
                <a:path w="78544" h="78544">
                  <a:moveTo>
                    <a:pt x="0" y="0"/>
                  </a:moveTo>
                  <a:lnTo>
                    <a:pt x="78544" y="0"/>
                  </a:lnTo>
                  <a:lnTo>
                    <a:pt x="78544" y="78544"/>
                  </a:lnTo>
                  <a:lnTo>
                    <a:pt x="0" y="78544"/>
                  </a:lnTo>
                  <a:close/>
                </a:path>
              </a:pathLst>
            </a:custGeom>
            <a:solidFill>
              <a:srgbClr val="52C4F1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78544" cy="107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45962" y="555769"/>
            <a:ext cx="12051681" cy="240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54"/>
              </a:lnSpc>
            </a:pPr>
            <a:r>
              <a:rPr lang="fr-FR" sz="8661" b="1" spc="-216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La Promesse de mon service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6153" y="5590283"/>
            <a:ext cx="9316179" cy="141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76"/>
              </a:lnSpc>
            </a:pPr>
            <a:r>
              <a:rPr lang="fr-FR" sz="2390" spc="-45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6153" y="3776820"/>
            <a:ext cx="10805191" cy="1022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5"/>
              </a:lnSpc>
              <a:spcBef>
                <a:spcPct val="0"/>
              </a:spcBef>
            </a:pPr>
            <a:r>
              <a:rPr lang="fr-FR" sz="2850" b="1" spc="93" noProof="0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 promesse, nos engagements ce qui nous différencie de nos concurrents 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290140" y="5052566"/>
            <a:ext cx="5552726" cy="4539354"/>
          </a:xfrm>
          <a:custGeom>
            <a:avLst/>
            <a:gdLst/>
            <a:ahLst/>
            <a:cxnLst/>
            <a:rect l="l" t="t" r="r" b="b"/>
            <a:pathLst>
              <a:path w="5552726" h="4539354">
                <a:moveTo>
                  <a:pt x="0" y="0"/>
                </a:moveTo>
                <a:lnTo>
                  <a:pt x="5552727" y="0"/>
                </a:lnTo>
                <a:lnTo>
                  <a:pt x="5552727" y="4539354"/>
                </a:lnTo>
                <a:lnTo>
                  <a:pt x="0" y="453935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1611725" y="1427245"/>
            <a:ext cx="6692501" cy="7787638"/>
            <a:chOff x="0" y="0"/>
            <a:chExt cx="6985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8018"/>
              <a:ext cx="698500" cy="796765"/>
            </a:xfrm>
            <a:custGeom>
              <a:avLst/>
              <a:gdLst/>
              <a:ahLst/>
              <a:cxnLst/>
              <a:rect l="l" t="t" r="r" b="b"/>
              <a:pathLst>
                <a:path w="698500" h="796765">
                  <a:moveTo>
                    <a:pt x="385340" y="12980"/>
                  </a:moveTo>
                  <a:lnTo>
                    <a:pt x="662410" y="174184"/>
                  </a:lnTo>
                  <a:cubicBezTo>
                    <a:pt x="684754" y="187184"/>
                    <a:pt x="698500" y="211085"/>
                    <a:pt x="698500" y="236935"/>
                  </a:cubicBezTo>
                  <a:lnTo>
                    <a:pt x="698500" y="559829"/>
                  </a:lnTo>
                  <a:cubicBezTo>
                    <a:pt x="698500" y="585679"/>
                    <a:pt x="684754" y="609580"/>
                    <a:pt x="662410" y="622580"/>
                  </a:cubicBezTo>
                  <a:lnTo>
                    <a:pt x="385340" y="783784"/>
                  </a:lnTo>
                  <a:cubicBezTo>
                    <a:pt x="363030" y="796764"/>
                    <a:pt x="335470" y="796764"/>
                    <a:pt x="313160" y="783784"/>
                  </a:cubicBezTo>
                  <a:lnTo>
                    <a:pt x="36090" y="622580"/>
                  </a:lnTo>
                  <a:cubicBezTo>
                    <a:pt x="13746" y="609580"/>
                    <a:pt x="0" y="585679"/>
                    <a:pt x="0" y="559829"/>
                  </a:cubicBezTo>
                  <a:lnTo>
                    <a:pt x="0" y="236935"/>
                  </a:lnTo>
                  <a:cubicBezTo>
                    <a:pt x="0" y="211085"/>
                    <a:pt x="13746" y="187184"/>
                    <a:pt x="36090" y="174184"/>
                  </a:cubicBezTo>
                  <a:lnTo>
                    <a:pt x="313160" y="12980"/>
                  </a:lnTo>
                  <a:cubicBezTo>
                    <a:pt x="335470" y="0"/>
                    <a:pt x="363030" y="0"/>
                    <a:pt x="385340" y="12980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144000" y="3770474"/>
            <a:ext cx="8271771" cy="1025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63"/>
              </a:lnSpc>
            </a:pPr>
            <a:r>
              <a:rPr lang="fr-FR" sz="7280" b="1" spc="-182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MODULE 2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10120" y="5539347"/>
            <a:ext cx="8299241" cy="289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0"/>
              </a:lnSpc>
            </a:pPr>
            <a:r>
              <a:rPr lang="fr-FR" sz="4145" spc="-78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Au programme de la prochaine Session…</a:t>
            </a:r>
          </a:p>
          <a:p>
            <a:pPr algn="ctr">
              <a:lnSpc>
                <a:spcPts val="4654"/>
              </a:lnSpc>
            </a:pPr>
            <a:endParaRPr lang="fr-FR" sz="4145" spc="-78" noProof="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0" lvl="0" indent="0" algn="ctr">
              <a:lnSpc>
                <a:spcPts val="4654"/>
              </a:lnSpc>
            </a:pPr>
            <a:endParaRPr lang="fr-FR" sz="4145" spc="-78" noProof="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455935" y="726117"/>
            <a:ext cx="9581111" cy="2650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08"/>
              </a:lnSpc>
            </a:pPr>
            <a:r>
              <a:rPr lang="fr-FR" sz="9544" b="1" spc="-238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COORDINATION ET PLAN D ‘ACTION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9144000" y="3770474"/>
            <a:ext cx="8271771" cy="1025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63"/>
              </a:lnSpc>
            </a:pPr>
            <a:r>
              <a:rPr lang="fr-FR" sz="7280" b="1" spc="-182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MODULE 1 PARTIE 1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109553" y="5113184"/>
            <a:ext cx="8907578" cy="5366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54"/>
              </a:lnSpc>
            </a:pPr>
            <a:r>
              <a:rPr lang="fr-FR" sz="2945" spc="-55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Après avoir complété le Test de BLANCHARD et à partir des éléments/</a:t>
            </a:r>
            <a:r>
              <a:rPr lang="fr-FR" sz="2945" spc="-55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outils du </a:t>
            </a:r>
            <a:r>
              <a:rPr lang="fr-FR" sz="2945" spc="-55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module 1 : </a:t>
            </a:r>
          </a:p>
          <a:p>
            <a:pPr algn="ctr">
              <a:lnSpc>
                <a:spcPts val="4654"/>
              </a:lnSpc>
            </a:pPr>
            <a:r>
              <a:rPr lang="fr-FR" sz="2945" spc="-55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Renseignez-les vignettes suivantes afin de présenter votre appréciation de votre management au quotidien.</a:t>
            </a:r>
          </a:p>
          <a:p>
            <a:pPr algn="ctr">
              <a:lnSpc>
                <a:spcPts val="4654"/>
              </a:lnSpc>
            </a:pPr>
            <a:endParaRPr lang="fr-FR" sz="2945" spc="-55" noProof="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ctr">
              <a:lnSpc>
                <a:spcPts val="4654"/>
              </a:lnSpc>
            </a:pPr>
            <a:r>
              <a:rPr lang="fr-FR" sz="2945" spc="-55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Ici nous </a:t>
            </a:r>
            <a:r>
              <a:rPr lang="fr-FR" sz="2945" spc="-55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vous proposons d’auditer vo</a:t>
            </a:r>
            <a:r>
              <a:rPr lang="fr-FR" sz="2945" spc="-55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 styles, vos forces et vos axes d’amélioration.</a:t>
            </a:r>
          </a:p>
          <a:p>
            <a:pPr algn="ctr">
              <a:lnSpc>
                <a:spcPts val="4654"/>
              </a:lnSpc>
            </a:pPr>
            <a:endParaRPr lang="fr-FR" sz="2945" spc="-55" noProof="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0" lvl="0" indent="0" algn="ctr">
              <a:lnSpc>
                <a:spcPts val="4654"/>
              </a:lnSpc>
            </a:pPr>
            <a:endParaRPr lang="fr-FR" sz="2945" spc="-55" noProof="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610120" y="535364"/>
            <a:ext cx="7805651" cy="2650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08"/>
              </a:lnSpc>
            </a:pPr>
            <a:r>
              <a:rPr lang="fr-FR" sz="9544" b="1" spc="-238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MON MANAGEMENT </a:t>
            </a:r>
          </a:p>
        </p:txBody>
      </p:sp>
      <p:pic>
        <p:nvPicPr>
          <p:cNvPr id="2" name="Graphique 2">
            <a:extLst>
              <a:ext uri="{FF2B5EF4-FFF2-40B4-BE49-F238E27FC236}">
                <a16:creationId xmlns:a16="http://schemas.microsoft.com/office/drawing/2014/main" id="{ADBEB8FD-F4DE-F716-6B89-77A5C74888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48200" y="-2552700"/>
            <a:ext cx="15845313" cy="158453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flipH="1" flipV="1">
            <a:off x="9519338" y="2030213"/>
            <a:ext cx="9525" cy="5745225"/>
          </a:xfrm>
          <a:prstGeom prst="line">
            <a:avLst/>
          </a:prstGeom>
          <a:ln w="19050" cap="flat">
            <a:solidFill>
              <a:srgbClr val="44A9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 noProof="0" dirty="0"/>
          </a:p>
        </p:txBody>
      </p:sp>
      <p:grpSp>
        <p:nvGrpSpPr>
          <p:cNvPr id="6" name="Group 6"/>
          <p:cNvGrpSpPr/>
          <p:nvPr/>
        </p:nvGrpSpPr>
        <p:grpSpPr>
          <a:xfrm>
            <a:off x="8896350" y="1387593"/>
            <a:ext cx="1188826" cy="1021647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8754" y="0"/>
              <a:ext cx="795293" cy="698500"/>
            </a:xfrm>
            <a:custGeom>
              <a:avLst/>
              <a:gdLst/>
              <a:ahLst/>
              <a:cxnLst/>
              <a:rect l="l" t="t" r="r" b="b"/>
              <a:pathLst>
                <a:path w="795293" h="698500">
                  <a:moveTo>
                    <a:pt x="781121" y="388652"/>
                  </a:moveTo>
                  <a:lnTo>
                    <a:pt x="623771" y="659098"/>
                  </a:lnTo>
                  <a:cubicBezTo>
                    <a:pt x="609578" y="683493"/>
                    <a:pt x="583483" y="698500"/>
                    <a:pt x="555260" y="698500"/>
                  </a:cubicBezTo>
                  <a:lnTo>
                    <a:pt x="240032" y="698500"/>
                  </a:lnTo>
                  <a:cubicBezTo>
                    <a:pt x="211809" y="698500"/>
                    <a:pt x="185714" y="683493"/>
                    <a:pt x="171521" y="659098"/>
                  </a:cubicBezTo>
                  <a:lnTo>
                    <a:pt x="14171" y="388652"/>
                  </a:lnTo>
                  <a:cubicBezTo>
                    <a:pt x="0" y="364295"/>
                    <a:pt x="0" y="334205"/>
                    <a:pt x="14171" y="309848"/>
                  </a:cubicBezTo>
                  <a:lnTo>
                    <a:pt x="171521" y="39402"/>
                  </a:lnTo>
                  <a:cubicBezTo>
                    <a:pt x="185714" y="15007"/>
                    <a:pt x="211809" y="0"/>
                    <a:pt x="240032" y="0"/>
                  </a:cubicBezTo>
                  <a:lnTo>
                    <a:pt x="555260" y="0"/>
                  </a:lnTo>
                  <a:cubicBezTo>
                    <a:pt x="583483" y="0"/>
                    <a:pt x="609578" y="15007"/>
                    <a:pt x="623771" y="39402"/>
                  </a:cubicBezTo>
                  <a:lnTo>
                    <a:pt x="781121" y="309848"/>
                  </a:lnTo>
                  <a:cubicBezTo>
                    <a:pt x="795292" y="334205"/>
                    <a:pt x="795292" y="364295"/>
                    <a:pt x="781121" y="388652"/>
                  </a:cubicBezTo>
                  <a:close/>
                </a:path>
              </a:pathLst>
            </a:custGeom>
            <a:gradFill rotWithShape="1">
              <a:gsLst>
                <a:gs pos="0">
                  <a:srgbClr val="51AFFF">
                    <a:alpha val="100000"/>
                  </a:srgbClr>
                </a:gs>
                <a:gs pos="100000">
                  <a:srgbClr val="3183E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896350" y="3541412"/>
            <a:ext cx="1188826" cy="1021647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8754" y="0"/>
              <a:ext cx="795293" cy="698500"/>
            </a:xfrm>
            <a:custGeom>
              <a:avLst/>
              <a:gdLst/>
              <a:ahLst/>
              <a:cxnLst/>
              <a:rect l="l" t="t" r="r" b="b"/>
              <a:pathLst>
                <a:path w="795293" h="698500">
                  <a:moveTo>
                    <a:pt x="781121" y="388652"/>
                  </a:moveTo>
                  <a:lnTo>
                    <a:pt x="623771" y="659098"/>
                  </a:lnTo>
                  <a:cubicBezTo>
                    <a:pt x="609578" y="683493"/>
                    <a:pt x="583483" y="698500"/>
                    <a:pt x="555260" y="698500"/>
                  </a:cubicBezTo>
                  <a:lnTo>
                    <a:pt x="240032" y="698500"/>
                  </a:lnTo>
                  <a:cubicBezTo>
                    <a:pt x="211809" y="698500"/>
                    <a:pt x="185714" y="683493"/>
                    <a:pt x="171521" y="659098"/>
                  </a:cubicBezTo>
                  <a:lnTo>
                    <a:pt x="14171" y="388652"/>
                  </a:lnTo>
                  <a:cubicBezTo>
                    <a:pt x="0" y="364295"/>
                    <a:pt x="0" y="334205"/>
                    <a:pt x="14171" y="309848"/>
                  </a:cubicBezTo>
                  <a:lnTo>
                    <a:pt x="171521" y="39402"/>
                  </a:lnTo>
                  <a:cubicBezTo>
                    <a:pt x="185714" y="15007"/>
                    <a:pt x="211809" y="0"/>
                    <a:pt x="240032" y="0"/>
                  </a:cubicBezTo>
                  <a:lnTo>
                    <a:pt x="555260" y="0"/>
                  </a:lnTo>
                  <a:cubicBezTo>
                    <a:pt x="583483" y="0"/>
                    <a:pt x="609578" y="15007"/>
                    <a:pt x="623771" y="39402"/>
                  </a:cubicBezTo>
                  <a:lnTo>
                    <a:pt x="781121" y="309848"/>
                  </a:lnTo>
                  <a:cubicBezTo>
                    <a:pt x="795292" y="334205"/>
                    <a:pt x="795292" y="364295"/>
                    <a:pt x="781121" y="388652"/>
                  </a:cubicBezTo>
                  <a:close/>
                </a:path>
              </a:pathLst>
            </a:custGeom>
            <a:gradFill rotWithShape="1">
              <a:gsLst>
                <a:gs pos="0">
                  <a:srgbClr val="51AFFF">
                    <a:alpha val="100000"/>
                  </a:srgbClr>
                </a:gs>
                <a:gs pos="100000">
                  <a:srgbClr val="3183E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896350" y="5695230"/>
            <a:ext cx="1188826" cy="1021647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8754" y="0"/>
              <a:ext cx="795293" cy="698500"/>
            </a:xfrm>
            <a:custGeom>
              <a:avLst/>
              <a:gdLst/>
              <a:ahLst/>
              <a:cxnLst/>
              <a:rect l="l" t="t" r="r" b="b"/>
              <a:pathLst>
                <a:path w="795293" h="698500">
                  <a:moveTo>
                    <a:pt x="781121" y="388652"/>
                  </a:moveTo>
                  <a:lnTo>
                    <a:pt x="623771" y="659098"/>
                  </a:lnTo>
                  <a:cubicBezTo>
                    <a:pt x="609578" y="683493"/>
                    <a:pt x="583483" y="698500"/>
                    <a:pt x="555260" y="698500"/>
                  </a:cubicBezTo>
                  <a:lnTo>
                    <a:pt x="240032" y="698500"/>
                  </a:lnTo>
                  <a:cubicBezTo>
                    <a:pt x="211809" y="698500"/>
                    <a:pt x="185714" y="683493"/>
                    <a:pt x="171521" y="659098"/>
                  </a:cubicBezTo>
                  <a:lnTo>
                    <a:pt x="14171" y="388652"/>
                  </a:lnTo>
                  <a:cubicBezTo>
                    <a:pt x="0" y="364295"/>
                    <a:pt x="0" y="334205"/>
                    <a:pt x="14171" y="309848"/>
                  </a:cubicBezTo>
                  <a:lnTo>
                    <a:pt x="171521" y="39402"/>
                  </a:lnTo>
                  <a:cubicBezTo>
                    <a:pt x="185714" y="15007"/>
                    <a:pt x="211809" y="0"/>
                    <a:pt x="240032" y="0"/>
                  </a:cubicBezTo>
                  <a:lnTo>
                    <a:pt x="555260" y="0"/>
                  </a:lnTo>
                  <a:cubicBezTo>
                    <a:pt x="583483" y="0"/>
                    <a:pt x="609578" y="15007"/>
                    <a:pt x="623771" y="39402"/>
                  </a:cubicBezTo>
                  <a:lnTo>
                    <a:pt x="781121" y="309848"/>
                  </a:lnTo>
                  <a:cubicBezTo>
                    <a:pt x="795292" y="334205"/>
                    <a:pt x="795292" y="364295"/>
                    <a:pt x="781121" y="388652"/>
                  </a:cubicBezTo>
                  <a:close/>
                </a:path>
              </a:pathLst>
            </a:custGeom>
            <a:gradFill rotWithShape="1">
              <a:gsLst>
                <a:gs pos="0">
                  <a:srgbClr val="51AFFF">
                    <a:alpha val="100000"/>
                  </a:srgbClr>
                </a:gs>
                <a:gs pos="100000">
                  <a:srgbClr val="3183E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896350" y="7849049"/>
            <a:ext cx="1188826" cy="1021647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8754" y="0"/>
              <a:ext cx="795293" cy="698500"/>
            </a:xfrm>
            <a:custGeom>
              <a:avLst/>
              <a:gdLst/>
              <a:ahLst/>
              <a:cxnLst/>
              <a:rect l="l" t="t" r="r" b="b"/>
              <a:pathLst>
                <a:path w="795293" h="698500">
                  <a:moveTo>
                    <a:pt x="781121" y="388652"/>
                  </a:moveTo>
                  <a:lnTo>
                    <a:pt x="623771" y="659098"/>
                  </a:lnTo>
                  <a:cubicBezTo>
                    <a:pt x="609578" y="683493"/>
                    <a:pt x="583483" y="698500"/>
                    <a:pt x="555260" y="698500"/>
                  </a:cubicBezTo>
                  <a:lnTo>
                    <a:pt x="240032" y="698500"/>
                  </a:lnTo>
                  <a:cubicBezTo>
                    <a:pt x="211809" y="698500"/>
                    <a:pt x="185714" y="683493"/>
                    <a:pt x="171521" y="659098"/>
                  </a:cubicBezTo>
                  <a:lnTo>
                    <a:pt x="14171" y="388652"/>
                  </a:lnTo>
                  <a:cubicBezTo>
                    <a:pt x="0" y="364295"/>
                    <a:pt x="0" y="334205"/>
                    <a:pt x="14171" y="309848"/>
                  </a:cubicBezTo>
                  <a:lnTo>
                    <a:pt x="171521" y="39402"/>
                  </a:lnTo>
                  <a:cubicBezTo>
                    <a:pt x="185714" y="15007"/>
                    <a:pt x="211809" y="0"/>
                    <a:pt x="240032" y="0"/>
                  </a:cubicBezTo>
                  <a:lnTo>
                    <a:pt x="555260" y="0"/>
                  </a:lnTo>
                  <a:cubicBezTo>
                    <a:pt x="583483" y="0"/>
                    <a:pt x="609578" y="15007"/>
                    <a:pt x="623771" y="39402"/>
                  </a:cubicBezTo>
                  <a:lnTo>
                    <a:pt x="781121" y="309848"/>
                  </a:lnTo>
                  <a:cubicBezTo>
                    <a:pt x="795292" y="334205"/>
                    <a:pt x="795292" y="364295"/>
                    <a:pt x="781121" y="388652"/>
                  </a:cubicBezTo>
                  <a:close/>
                </a:path>
              </a:pathLst>
            </a:custGeom>
            <a:gradFill rotWithShape="1">
              <a:gsLst>
                <a:gs pos="0">
                  <a:srgbClr val="51AFFF">
                    <a:alpha val="100000"/>
                  </a:srgbClr>
                </a:gs>
                <a:gs pos="100000">
                  <a:srgbClr val="3183E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sp>
        <p:nvSpPr>
          <p:cNvPr id="21" name="Freeform 21"/>
          <p:cNvSpPr/>
          <p:nvPr/>
        </p:nvSpPr>
        <p:spPr>
          <a:xfrm>
            <a:off x="9149985" y="3749969"/>
            <a:ext cx="662505" cy="623583"/>
          </a:xfrm>
          <a:custGeom>
            <a:avLst/>
            <a:gdLst/>
            <a:ahLst/>
            <a:cxnLst/>
            <a:rect l="l" t="t" r="r" b="b"/>
            <a:pathLst>
              <a:path w="662505" h="623583">
                <a:moveTo>
                  <a:pt x="0" y="0"/>
                </a:moveTo>
                <a:lnTo>
                  <a:pt x="662506" y="0"/>
                </a:lnTo>
                <a:lnTo>
                  <a:pt x="662506" y="623583"/>
                </a:lnTo>
                <a:lnTo>
                  <a:pt x="0" y="6235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2" name="Freeform 22"/>
          <p:cNvSpPr/>
          <p:nvPr/>
        </p:nvSpPr>
        <p:spPr>
          <a:xfrm>
            <a:off x="9214272" y="1595521"/>
            <a:ext cx="598219" cy="605791"/>
          </a:xfrm>
          <a:custGeom>
            <a:avLst/>
            <a:gdLst/>
            <a:ahLst/>
            <a:cxnLst/>
            <a:rect l="l" t="t" r="r" b="b"/>
            <a:pathLst>
              <a:path w="598219" h="605791">
                <a:moveTo>
                  <a:pt x="0" y="0"/>
                </a:moveTo>
                <a:lnTo>
                  <a:pt x="598219" y="0"/>
                </a:lnTo>
                <a:lnTo>
                  <a:pt x="598219" y="605791"/>
                </a:lnTo>
                <a:lnTo>
                  <a:pt x="0" y="605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3" name="Freeform 23"/>
          <p:cNvSpPr/>
          <p:nvPr/>
        </p:nvSpPr>
        <p:spPr>
          <a:xfrm>
            <a:off x="9141943" y="5851531"/>
            <a:ext cx="697640" cy="789409"/>
          </a:xfrm>
          <a:custGeom>
            <a:avLst/>
            <a:gdLst/>
            <a:ahLst/>
            <a:cxnLst/>
            <a:rect l="l" t="t" r="r" b="b"/>
            <a:pathLst>
              <a:path w="697640" h="789409">
                <a:moveTo>
                  <a:pt x="0" y="0"/>
                </a:moveTo>
                <a:lnTo>
                  <a:pt x="697640" y="0"/>
                </a:lnTo>
                <a:lnTo>
                  <a:pt x="697640" y="789408"/>
                </a:lnTo>
                <a:lnTo>
                  <a:pt x="0" y="789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4" name="Freeform 24"/>
          <p:cNvSpPr/>
          <p:nvPr/>
        </p:nvSpPr>
        <p:spPr>
          <a:xfrm>
            <a:off x="9197211" y="8099782"/>
            <a:ext cx="669465" cy="482014"/>
          </a:xfrm>
          <a:custGeom>
            <a:avLst/>
            <a:gdLst/>
            <a:ahLst/>
            <a:cxnLst/>
            <a:rect l="l" t="t" r="r" b="b"/>
            <a:pathLst>
              <a:path w="669465" h="482014">
                <a:moveTo>
                  <a:pt x="0" y="0"/>
                </a:moveTo>
                <a:lnTo>
                  <a:pt x="669464" y="0"/>
                </a:lnTo>
                <a:lnTo>
                  <a:pt x="669464" y="482014"/>
                </a:lnTo>
                <a:lnTo>
                  <a:pt x="0" y="4820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5" name="TextBox 25"/>
          <p:cNvSpPr txBox="1"/>
          <p:nvPr/>
        </p:nvSpPr>
        <p:spPr>
          <a:xfrm>
            <a:off x="855329" y="1709987"/>
            <a:ext cx="6290770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67"/>
              </a:lnSpc>
            </a:pPr>
            <a:r>
              <a:rPr lang="fr-FR" sz="7192" b="1" spc="-179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MES STYLES DE MANAGEMENT</a:t>
            </a:r>
            <a:r>
              <a:rPr lang="fr-FR" sz="7192" b="1" spc="-179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*</a:t>
            </a:r>
            <a:endParaRPr lang="fr-FR" sz="7192" b="1" spc="-179" noProof="0" dirty="0">
              <a:solidFill>
                <a:srgbClr val="112D4E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532851" y="1786567"/>
            <a:ext cx="7578857" cy="388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83"/>
              </a:lnSpc>
            </a:pP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532851" y="1241200"/>
            <a:ext cx="3162804" cy="51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9"/>
              </a:lnSpc>
            </a:pPr>
            <a:r>
              <a:rPr lang="fr-FR" sz="3656" b="1" spc="-91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STYLE 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532851" y="3451035"/>
            <a:ext cx="3162804" cy="51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9"/>
              </a:lnSpc>
            </a:pPr>
            <a:r>
              <a:rPr lang="fr-FR" sz="3656" b="1" spc="-91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STYLE 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532851" y="5660869"/>
            <a:ext cx="3162804" cy="51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9"/>
              </a:lnSpc>
            </a:pPr>
            <a:r>
              <a:rPr lang="fr-FR" sz="3656" b="1" spc="-91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STYLE 3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532851" y="7870704"/>
            <a:ext cx="3162804" cy="51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9"/>
              </a:lnSpc>
            </a:pPr>
            <a:r>
              <a:rPr lang="fr-FR" sz="3656" b="1" spc="-91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STYLE 4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532851" y="4284360"/>
            <a:ext cx="7578857" cy="388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83"/>
              </a:lnSpc>
            </a:pP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580476" y="6503779"/>
            <a:ext cx="7578857" cy="388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83"/>
              </a:lnSpc>
            </a:pP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32851" y="8933969"/>
            <a:ext cx="7578857" cy="388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83"/>
              </a:lnSpc>
            </a:pP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532850" y="9672282"/>
            <a:ext cx="7578857" cy="388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3"/>
              </a:lnSpc>
            </a:pP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*Sur la base des résultats des TESTS DE BLANCHARD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flipH="1" flipV="1">
            <a:off x="9519338" y="2030213"/>
            <a:ext cx="9525" cy="5745225"/>
          </a:xfrm>
          <a:prstGeom prst="line">
            <a:avLst/>
          </a:prstGeom>
          <a:ln w="19050" cap="flat">
            <a:solidFill>
              <a:srgbClr val="44A9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 noProof="0" dirty="0"/>
          </a:p>
        </p:txBody>
      </p:sp>
      <p:grpSp>
        <p:nvGrpSpPr>
          <p:cNvPr id="6" name="Group 6"/>
          <p:cNvGrpSpPr/>
          <p:nvPr/>
        </p:nvGrpSpPr>
        <p:grpSpPr>
          <a:xfrm>
            <a:off x="8896350" y="1387593"/>
            <a:ext cx="1188826" cy="1021647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8754" y="0"/>
              <a:ext cx="795293" cy="698500"/>
            </a:xfrm>
            <a:custGeom>
              <a:avLst/>
              <a:gdLst/>
              <a:ahLst/>
              <a:cxnLst/>
              <a:rect l="l" t="t" r="r" b="b"/>
              <a:pathLst>
                <a:path w="795293" h="698500">
                  <a:moveTo>
                    <a:pt x="781121" y="388652"/>
                  </a:moveTo>
                  <a:lnTo>
                    <a:pt x="623771" y="659098"/>
                  </a:lnTo>
                  <a:cubicBezTo>
                    <a:pt x="609578" y="683493"/>
                    <a:pt x="583483" y="698500"/>
                    <a:pt x="555260" y="698500"/>
                  </a:cubicBezTo>
                  <a:lnTo>
                    <a:pt x="240032" y="698500"/>
                  </a:lnTo>
                  <a:cubicBezTo>
                    <a:pt x="211809" y="698500"/>
                    <a:pt x="185714" y="683493"/>
                    <a:pt x="171521" y="659098"/>
                  </a:cubicBezTo>
                  <a:lnTo>
                    <a:pt x="14171" y="388652"/>
                  </a:lnTo>
                  <a:cubicBezTo>
                    <a:pt x="0" y="364295"/>
                    <a:pt x="0" y="334205"/>
                    <a:pt x="14171" y="309848"/>
                  </a:cubicBezTo>
                  <a:lnTo>
                    <a:pt x="171521" y="39402"/>
                  </a:lnTo>
                  <a:cubicBezTo>
                    <a:pt x="185714" y="15007"/>
                    <a:pt x="211809" y="0"/>
                    <a:pt x="240032" y="0"/>
                  </a:cubicBezTo>
                  <a:lnTo>
                    <a:pt x="555260" y="0"/>
                  </a:lnTo>
                  <a:cubicBezTo>
                    <a:pt x="583483" y="0"/>
                    <a:pt x="609578" y="15007"/>
                    <a:pt x="623771" y="39402"/>
                  </a:cubicBezTo>
                  <a:lnTo>
                    <a:pt x="781121" y="309848"/>
                  </a:lnTo>
                  <a:cubicBezTo>
                    <a:pt x="795292" y="334205"/>
                    <a:pt x="795292" y="364295"/>
                    <a:pt x="781121" y="388652"/>
                  </a:cubicBezTo>
                  <a:close/>
                </a:path>
              </a:pathLst>
            </a:custGeom>
            <a:gradFill rotWithShape="1">
              <a:gsLst>
                <a:gs pos="0">
                  <a:srgbClr val="51AFFF">
                    <a:alpha val="100000"/>
                  </a:srgbClr>
                </a:gs>
                <a:gs pos="100000">
                  <a:srgbClr val="3183E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896350" y="3541412"/>
            <a:ext cx="1188826" cy="1021647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8754" y="0"/>
              <a:ext cx="795293" cy="698500"/>
            </a:xfrm>
            <a:custGeom>
              <a:avLst/>
              <a:gdLst/>
              <a:ahLst/>
              <a:cxnLst/>
              <a:rect l="l" t="t" r="r" b="b"/>
              <a:pathLst>
                <a:path w="795293" h="698500">
                  <a:moveTo>
                    <a:pt x="781121" y="388652"/>
                  </a:moveTo>
                  <a:lnTo>
                    <a:pt x="623771" y="659098"/>
                  </a:lnTo>
                  <a:cubicBezTo>
                    <a:pt x="609578" y="683493"/>
                    <a:pt x="583483" y="698500"/>
                    <a:pt x="555260" y="698500"/>
                  </a:cubicBezTo>
                  <a:lnTo>
                    <a:pt x="240032" y="698500"/>
                  </a:lnTo>
                  <a:cubicBezTo>
                    <a:pt x="211809" y="698500"/>
                    <a:pt x="185714" y="683493"/>
                    <a:pt x="171521" y="659098"/>
                  </a:cubicBezTo>
                  <a:lnTo>
                    <a:pt x="14171" y="388652"/>
                  </a:lnTo>
                  <a:cubicBezTo>
                    <a:pt x="0" y="364295"/>
                    <a:pt x="0" y="334205"/>
                    <a:pt x="14171" y="309848"/>
                  </a:cubicBezTo>
                  <a:lnTo>
                    <a:pt x="171521" y="39402"/>
                  </a:lnTo>
                  <a:cubicBezTo>
                    <a:pt x="185714" y="15007"/>
                    <a:pt x="211809" y="0"/>
                    <a:pt x="240032" y="0"/>
                  </a:cubicBezTo>
                  <a:lnTo>
                    <a:pt x="555260" y="0"/>
                  </a:lnTo>
                  <a:cubicBezTo>
                    <a:pt x="583483" y="0"/>
                    <a:pt x="609578" y="15007"/>
                    <a:pt x="623771" y="39402"/>
                  </a:cubicBezTo>
                  <a:lnTo>
                    <a:pt x="781121" y="309848"/>
                  </a:lnTo>
                  <a:cubicBezTo>
                    <a:pt x="795292" y="334205"/>
                    <a:pt x="795292" y="364295"/>
                    <a:pt x="781121" y="388652"/>
                  </a:cubicBezTo>
                  <a:close/>
                </a:path>
              </a:pathLst>
            </a:custGeom>
            <a:gradFill rotWithShape="1">
              <a:gsLst>
                <a:gs pos="0">
                  <a:srgbClr val="51AFFF">
                    <a:alpha val="100000"/>
                  </a:srgbClr>
                </a:gs>
                <a:gs pos="100000">
                  <a:srgbClr val="3183E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896350" y="5695230"/>
            <a:ext cx="1188826" cy="1021647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8754" y="0"/>
              <a:ext cx="795293" cy="698500"/>
            </a:xfrm>
            <a:custGeom>
              <a:avLst/>
              <a:gdLst/>
              <a:ahLst/>
              <a:cxnLst/>
              <a:rect l="l" t="t" r="r" b="b"/>
              <a:pathLst>
                <a:path w="795293" h="698500">
                  <a:moveTo>
                    <a:pt x="781121" y="388652"/>
                  </a:moveTo>
                  <a:lnTo>
                    <a:pt x="623771" y="659098"/>
                  </a:lnTo>
                  <a:cubicBezTo>
                    <a:pt x="609578" y="683493"/>
                    <a:pt x="583483" y="698500"/>
                    <a:pt x="555260" y="698500"/>
                  </a:cubicBezTo>
                  <a:lnTo>
                    <a:pt x="240032" y="698500"/>
                  </a:lnTo>
                  <a:cubicBezTo>
                    <a:pt x="211809" y="698500"/>
                    <a:pt x="185714" y="683493"/>
                    <a:pt x="171521" y="659098"/>
                  </a:cubicBezTo>
                  <a:lnTo>
                    <a:pt x="14171" y="388652"/>
                  </a:lnTo>
                  <a:cubicBezTo>
                    <a:pt x="0" y="364295"/>
                    <a:pt x="0" y="334205"/>
                    <a:pt x="14171" y="309848"/>
                  </a:cubicBezTo>
                  <a:lnTo>
                    <a:pt x="171521" y="39402"/>
                  </a:lnTo>
                  <a:cubicBezTo>
                    <a:pt x="185714" y="15007"/>
                    <a:pt x="211809" y="0"/>
                    <a:pt x="240032" y="0"/>
                  </a:cubicBezTo>
                  <a:lnTo>
                    <a:pt x="555260" y="0"/>
                  </a:lnTo>
                  <a:cubicBezTo>
                    <a:pt x="583483" y="0"/>
                    <a:pt x="609578" y="15007"/>
                    <a:pt x="623771" y="39402"/>
                  </a:cubicBezTo>
                  <a:lnTo>
                    <a:pt x="781121" y="309848"/>
                  </a:lnTo>
                  <a:cubicBezTo>
                    <a:pt x="795292" y="334205"/>
                    <a:pt x="795292" y="364295"/>
                    <a:pt x="781121" y="388652"/>
                  </a:cubicBezTo>
                  <a:close/>
                </a:path>
              </a:pathLst>
            </a:custGeom>
            <a:gradFill rotWithShape="1">
              <a:gsLst>
                <a:gs pos="0">
                  <a:srgbClr val="51AFFF">
                    <a:alpha val="100000"/>
                  </a:srgbClr>
                </a:gs>
                <a:gs pos="100000">
                  <a:srgbClr val="3183E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896350" y="7849049"/>
            <a:ext cx="1188826" cy="1021647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8754" y="0"/>
              <a:ext cx="795293" cy="698500"/>
            </a:xfrm>
            <a:custGeom>
              <a:avLst/>
              <a:gdLst/>
              <a:ahLst/>
              <a:cxnLst/>
              <a:rect l="l" t="t" r="r" b="b"/>
              <a:pathLst>
                <a:path w="795293" h="698500">
                  <a:moveTo>
                    <a:pt x="781121" y="388652"/>
                  </a:moveTo>
                  <a:lnTo>
                    <a:pt x="623771" y="659098"/>
                  </a:lnTo>
                  <a:cubicBezTo>
                    <a:pt x="609578" y="683493"/>
                    <a:pt x="583483" y="698500"/>
                    <a:pt x="555260" y="698500"/>
                  </a:cubicBezTo>
                  <a:lnTo>
                    <a:pt x="240032" y="698500"/>
                  </a:lnTo>
                  <a:cubicBezTo>
                    <a:pt x="211809" y="698500"/>
                    <a:pt x="185714" y="683493"/>
                    <a:pt x="171521" y="659098"/>
                  </a:cubicBezTo>
                  <a:lnTo>
                    <a:pt x="14171" y="388652"/>
                  </a:lnTo>
                  <a:cubicBezTo>
                    <a:pt x="0" y="364295"/>
                    <a:pt x="0" y="334205"/>
                    <a:pt x="14171" y="309848"/>
                  </a:cubicBezTo>
                  <a:lnTo>
                    <a:pt x="171521" y="39402"/>
                  </a:lnTo>
                  <a:cubicBezTo>
                    <a:pt x="185714" y="15007"/>
                    <a:pt x="211809" y="0"/>
                    <a:pt x="240032" y="0"/>
                  </a:cubicBezTo>
                  <a:lnTo>
                    <a:pt x="555260" y="0"/>
                  </a:lnTo>
                  <a:cubicBezTo>
                    <a:pt x="583483" y="0"/>
                    <a:pt x="609578" y="15007"/>
                    <a:pt x="623771" y="39402"/>
                  </a:cubicBezTo>
                  <a:lnTo>
                    <a:pt x="781121" y="309848"/>
                  </a:lnTo>
                  <a:cubicBezTo>
                    <a:pt x="795292" y="334205"/>
                    <a:pt x="795292" y="364295"/>
                    <a:pt x="781121" y="388652"/>
                  </a:cubicBezTo>
                  <a:close/>
                </a:path>
              </a:pathLst>
            </a:custGeom>
            <a:gradFill rotWithShape="1">
              <a:gsLst>
                <a:gs pos="0">
                  <a:srgbClr val="51AFFF">
                    <a:alpha val="100000"/>
                  </a:srgbClr>
                </a:gs>
                <a:gs pos="100000">
                  <a:srgbClr val="3183E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sp>
        <p:nvSpPr>
          <p:cNvPr id="21" name="Freeform 21"/>
          <p:cNvSpPr/>
          <p:nvPr/>
        </p:nvSpPr>
        <p:spPr>
          <a:xfrm>
            <a:off x="9149985" y="3749969"/>
            <a:ext cx="662505" cy="623583"/>
          </a:xfrm>
          <a:custGeom>
            <a:avLst/>
            <a:gdLst/>
            <a:ahLst/>
            <a:cxnLst/>
            <a:rect l="l" t="t" r="r" b="b"/>
            <a:pathLst>
              <a:path w="662505" h="623583">
                <a:moveTo>
                  <a:pt x="0" y="0"/>
                </a:moveTo>
                <a:lnTo>
                  <a:pt x="662506" y="0"/>
                </a:lnTo>
                <a:lnTo>
                  <a:pt x="662506" y="623583"/>
                </a:lnTo>
                <a:lnTo>
                  <a:pt x="0" y="6235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2" name="Freeform 22"/>
          <p:cNvSpPr/>
          <p:nvPr/>
        </p:nvSpPr>
        <p:spPr>
          <a:xfrm>
            <a:off x="9214272" y="1595521"/>
            <a:ext cx="598219" cy="605791"/>
          </a:xfrm>
          <a:custGeom>
            <a:avLst/>
            <a:gdLst/>
            <a:ahLst/>
            <a:cxnLst/>
            <a:rect l="l" t="t" r="r" b="b"/>
            <a:pathLst>
              <a:path w="598219" h="605791">
                <a:moveTo>
                  <a:pt x="0" y="0"/>
                </a:moveTo>
                <a:lnTo>
                  <a:pt x="598219" y="0"/>
                </a:lnTo>
                <a:lnTo>
                  <a:pt x="598219" y="605791"/>
                </a:lnTo>
                <a:lnTo>
                  <a:pt x="0" y="605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3" name="Freeform 23"/>
          <p:cNvSpPr/>
          <p:nvPr/>
        </p:nvSpPr>
        <p:spPr>
          <a:xfrm>
            <a:off x="9141943" y="5851531"/>
            <a:ext cx="697640" cy="789409"/>
          </a:xfrm>
          <a:custGeom>
            <a:avLst/>
            <a:gdLst/>
            <a:ahLst/>
            <a:cxnLst/>
            <a:rect l="l" t="t" r="r" b="b"/>
            <a:pathLst>
              <a:path w="697640" h="789409">
                <a:moveTo>
                  <a:pt x="0" y="0"/>
                </a:moveTo>
                <a:lnTo>
                  <a:pt x="697640" y="0"/>
                </a:lnTo>
                <a:lnTo>
                  <a:pt x="697640" y="789408"/>
                </a:lnTo>
                <a:lnTo>
                  <a:pt x="0" y="789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4" name="Freeform 24"/>
          <p:cNvSpPr/>
          <p:nvPr/>
        </p:nvSpPr>
        <p:spPr>
          <a:xfrm>
            <a:off x="9197211" y="8099782"/>
            <a:ext cx="669465" cy="482014"/>
          </a:xfrm>
          <a:custGeom>
            <a:avLst/>
            <a:gdLst/>
            <a:ahLst/>
            <a:cxnLst/>
            <a:rect l="l" t="t" r="r" b="b"/>
            <a:pathLst>
              <a:path w="669465" h="482014">
                <a:moveTo>
                  <a:pt x="0" y="0"/>
                </a:moveTo>
                <a:lnTo>
                  <a:pt x="669464" y="0"/>
                </a:lnTo>
                <a:lnTo>
                  <a:pt x="669464" y="482014"/>
                </a:lnTo>
                <a:lnTo>
                  <a:pt x="0" y="4820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5" name="TextBox 25"/>
          <p:cNvSpPr txBox="1"/>
          <p:nvPr/>
        </p:nvSpPr>
        <p:spPr>
          <a:xfrm>
            <a:off x="244747" y="1279300"/>
            <a:ext cx="6290770" cy="4075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3"/>
              </a:lnSpc>
            </a:pPr>
            <a:r>
              <a:rPr lang="fr-FR" sz="7392" b="1" spc="-184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MES FORCES DANS MA PRATIQUE MANAGERIALE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532851" y="1786567"/>
            <a:ext cx="7578857" cy="388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83"/>
              </a:lnSpc>
            </a:pP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XXXXXXXXXXXXXXXXXXXXXXXXXXXXXXXXXXXXXXXXX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532851" y="1241200"/>
            <a:ext cx="3162804" cy="51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9"/>
              </a:lnSpc>
            </a:pPr>
            <a:r>
              <a:rPr lang="fr-FR" sz="3656" b="1" spc="-91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FORCE 1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532851" y="3996402"/>
            <a:ext cx="7578857" cy="388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83"/>
              </a:lnSpc>
            </a:pP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XXXXXXXXXXXXXXXXXXXXXXXXXXXXXXXXXXXXXXXXXXX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532851" y="3451035"/>
            <a:ext cx="316280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9"/>
              </a:lnSpc>
            </a:pPr>
            <a:r>
              <a:rPr lang="fr-FR" sz="3656" b="1" spc="-91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FORCE 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532851" y="6206237"/>
            <a:ext cx="7578857" cy="388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83"/>
              </a:lnSpc>
            </a:pP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XXXXXXXXXXXXXXXXXXXXXXXXXXXXXXXXXXXXXXXXXXX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532851" y="5660869"/>
            <a:ext cx="3162804" cy="51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9"/>
              </a:lnSpc>
            </a:pPr>
            <a:r>
              <a:rPr lang="fr-FR" sz="3656" b="1" spc="-91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FORCE 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532851" y="8406546"/>
            <a:ext cx="7578857" cy="388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83"/>
              </a:lnSpc>
            </a:pP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XXXXXXXXXXXXXXXXXXXXXXXXXXXXXXXXXXXXXXXXXXX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532851" y="7870704"/>
            <a:ext cx="3162804" cy="51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9"/>
              </a:lnSpc>
            </a:pPr>
            <a:r>
              <a:rPr lang="fr-FR" sz="3656" b="1" spc="-91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FORCE 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flipH="1" flipV="1">
            <a:off x="9519338" y="2030213"/>
            <a:ext cx="9525" cy="5745225"/>
          </a:xfrm>
          <a:prstGeom prst="line">
            <a:avLst/>
          </a:prstGeom>
          <a:ln w="19050" cap="flat">
            <a:solidFill>
              <a:srgbClr val="44A9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 noProof="0" dirty="0"/>
          </a:p>
        </p:txBody>
      </p:sp>
      <p:grpSp>
        <p:nvGrpSpPr>
          <p:cNvPr id="6" name="Group 6"/>
          <p:cNvGrpSpPr/>
          <p:nvPr/>
        </p:nvGrpSpPr>
        <p:grpSpPr>
          <a:xfrm>
            <a:off x="8896350" y="1387593"/>
            <a:ext cx="1188826" cy="1021647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8754" y="0"/>
              <a:ext cx="795293" cy="698500"/>
            </a:xfrm>
            <a:custGeom>
              <a:avLst/>
              <a:gdLst/>
              <a:ahLst/>
              <a:cxnLst/>
              <a:rect l="l" t="t" r="r" b="b"/>
              <a:pathLst>
                <a:path w="795293" h="698500">
                  <a:moveTo>
                    <a:pt x="781121" y="388652"/>
                  </a:moveTo>
                  <a:lnTo>
                    <a:pt x="623771" y="659098"/>
                  </a:lnTo>
                  <a:cubicBezTo>
                    <a:pt x="609578" y="683493"/>
                    <a:pt x="583483" y="698500"/>
                    <a:pt x="555260" y="698500"/>
                  </a:cubicBezTo>
                  <a:lnTo>
                    <a:pt x="240032" y="698500"/>
                  </a:lnTo>
                  <a:cubicBezTo>
                    <a:pt x="211809" y="698500"/>
                    <a:pt x="185714" y="683493"/>
                    <a:pt x="171521" y="659098"/>
                  </a:cubicBezTo>
                  <a:lnTo>
                    <a:pt x="14171" y="388652"/>
                  </a:lnTo>
                  <a:cubicBezTo>
                    <a:pt x="0" y="364295"/>
                    <a:pt x="0" y="334205"/>
                    <a:pt x="14171" y="309848"/>
                  </a:cubicBezTo>
                  <a:lnTo>
                    <a:pt x="171521" y="39402"/>
                  </a:lnTo>
                  <a:cubicBezTo>
                    <a:pt x="185714" y="15007"/>
                    <a:pt x="211809" y="0"/>
                    <a:pt x="240032" y="0"/>
                  </a:cubicBezTo>
                  <a:lnTo>
                    <a:pt x="555260" y="0"/>
                  </a:lnTo>
                  <a:cubicBezTo>
                    <a:pt x="583483" y="0"/>
                    <a:pt x="609578" y="15007"/>
                    <a:pt x="623771" y="39402"/>
                  </a:cubicBezTo>
                  <a:lnTo>
                    <a:pt x="781121" y="309848"/>
                  </a:lnTo>
                  <a:cubicBezTo>
                    <a:pt x="795292" y="334205"/>
                    <a:pt x="795292" y="364295"/>
                    <a:pt x="781121" y="388652"/>
                  </a:cubicBezTo>
                  <a:close/>
                </a:path>
              </a:pathLst>
            </a:custGeom>
            <a:gradFill rotWithShape="1">
              <a:gsLst>
                <a:gs pos="0">
                  <a:srgbClr val="51AFFF">
                    <a:alpha val="100000"/>
                  </a:srgbClr>
                </a:gs>
                <a:gs pos="100000">
                  <a:srgbClr val="3183E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896350" y="3541412"/>
            <a:ext cx="1188826" cy="1021647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8754" y="0"/>
              <a:ext cx="795293" cy="698500"/>
            </a:xfrm>
            <a:custGeom>
              <a:avLst/>
              <a:gdLst/>
              <a:ahLst/>
              <a:cxnLst/>
              <a:rect l="l" t="t" r="r" b="b"/>
              <a:pathLst>
                <a:path w="795293" h="698500">
                  <a:moveTo>
                    <a:pt x="781121" y="388652"/>
                  </a:moveTo>
                  <a:lnTo>
                    <a:pt x="623771" y="659098"/>
                  </a:lnTo>
                  <a:cubicBezTo>
                    <a:pt x="609578" y="683493"/>
                    <a:pt x="583483" y="698500"/>
                    <a:pt x="555260" y="698500"/>
                  </a:cubicBezTo>
                  <a:lnTo>
                    <a:pt x="240032" y="698500"/>
                  </a:lnTo>
                  <a:cubicBezTo>
                    <a:pt x="211809" y="698500"/>
                    <a:pt x="185714" y="683493"/>
                    <a:pt x="171521" y="659098"/>
                  </a:cubicBezTo>
                  <a:lnTo>
                    <a:pt x="14171" y="388652"/>
                  </a:lnTo>
                  <a:cubicBezTo>
                    <a:pt x="0" y="364295"/>
                    <a:pt x="0" y="334205"/>
                    <a:pt x="14171" y="309848"/>
                  </a:cubicBezTo>
                  <a:lnTo>
                    <a:pt x="171521" y="39402"/>
                  </a:lnTo>
                  <a:cubicBezTo>
                    <a:pt x="185714" y="15007"/>
                    <a:pt x="211809" y="0"/>
                    <a:pt x="240032" y="0"/>
                  </a:cubicBezTo>
                  <a:lnTo>
                    <a:pt x="555260" y="0"/>
                  </a:lnTo>
                  <a:cubicBezTo>
                    <a:pt x="583483" y="0"/>
                    <a:pt x="609578" y="15007"/>
                    <a:pt x="623771" y="39402"/>
                  </a:cubicBezTo>
                  <a:lnTo>
                    <a:pt x="781121" y="309848"/>
                  </a:lnTo>
                  <a:cubicBezTo>
                    <a:pt x="795292" y="334205"/>
                    <a:pt x="795292" y="364295"/>
                    <a:pt x="781121" y="388652"/>
                  </a:cubicBezTo>
                  <a:close/>
                </a:path>
              </a:pathLst>
            </a:custGeom>
            <a:gradFill rotWithShape="1">
              <a:gsLst>
                <a:gs pos="0">
                  <a:srgbClr val="51AFFF">
                    <a:alpha val="100000"/>
                  </a:srgbClr>
                </a:gs>
                <a:gs pos="100000">
                  <a:srgbClr val="3183E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896350" y="5695230"/>
            <a:ext cx="1188826" cy="1021647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8754" y="0"/>
              <a:ext cx="795293" cy="698500"/>
            </a:xfrm>
            <a:custGeom>
              <a:avLst/>
              <a:gdLst/>
              <a:ahLst/>
              <a:cxnLst/>
              <a:rect l="l" t="t" r="r" b="b"/>
              <a:pathLst>
                <a:path w="795293" h="698500">
                  <a:moveTo>
                    <a:pt x="781121" y="388652"/>
                  </a:moveTo>
                  <a:lnTo>
                    <a:pt x="623771" y="659098"/>
                  </a:lnTo>
                  <a:cubicBezTo>
                    <a:pt x="609578" y="683493"/>
                    <a:pt x="583483" y="698500"/>
                    <a:pt x="555260" y="698500"/>
                  </a:cubicBezTo>
                  <a:lnTo>
                    <a:pt x="240032" y="698500"/>
                  </a:lnTo>
                  <a:cubicBezTo>
                    <a:pt x="211809" y="698500"/>
                    <a:pt x="185714" y="683493"/>
                    <a:pt x="171521" y="659098"/>
                  </a:cubicBezTo>
                  <a:lnTo>
                    <a:pt x="14171" y="388652"/>
                  </a:lnTo>
                  <a:cubicBezTo>
                    <a:pt x="0" y="364295"/>
                    <a:pt x="0" y="334205"/>
                    <a:pt x="14171" y="309848"/>
                  </a:cubicBezTo>
                  <a:lnTo>
                    <a:pt x="171521" y="39402"/>
                  </a:lnTo>
                  <a:cubicBezTo>
                    <a:pt x="185714" y="15007"/>
                    <a:pt x="211809" y="0"/>
                    <a:pt x="240032" y="0"/>
                  </a:cubicBezTo>
                  <a:lnTo>
                    <a:pt x="555260" y="0"/>
                  </a:lnTo>
                  <a:cubicBezTo>
                    <a:pt x="583483" y="0"/>
                    <a:pt x="609578" y="15007"/>
                    <a:pt x="623771" y="39402"/>
                  </a:cubicBezTo>
                  <a:lnTo>
                    <a:pt x="781121" y="309848"/>
                  </a:lnTo>
                  <a:cubicBezTo>
                    <a:pt x="795292" y="334205"/>
                    <a:pt x="795292" y="364295"/>
                    <a:pt x="781121" y="388652"/>
                  </a:cubicBezTo>
                  <a:close/>
                </a:path>
              </a:pathLst>
            </a:custGeom>
            <a:gradFill rotWithShape="1">
              <a:gsLst>
                <a:gs pos="0">
                  <a:srgbClr val="51AFFF">
                    <a:alpha val="100000"/>
                  </a:srgbClr>
                </a:gs>
                <a:gs pos="100000">
                  <a:srgbClr val="3183E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896350" y="7849049"/>
            <a:ext cx="1188826" cy="1021647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8754" y="0"/>
              <a:ext cx="795293" cy="698500"/>
            </a:xfrm>
            <a:custGeom>
              <a:avLst/>
              <a:gdLst/>
              <a:ahLst/>
              <a:cxnLst/>
              <a:rect l="l" t="t" r="r" b="b"/>
              <a:pathLst>
                <a:path w="795293" h="698500">
                  <a:moveTo>
                    <a:pt x="781121" y="388652"/>
                  </a:moveTo>
                  <a:lnTo>
                    <a:pt x="623771" y="659098"/>
                  </a:lnTo>
                  <a:cubicBezTo>
                    <a:pt x="609578" y="683493"/>
                    <a:pt x="583483" y="698500"/>
                    <a:pt x="555260" y="698500"/>
                  </a:cubicBezTo>
                  <a:lnTo>
                    <a:pt x="240032" y="698500"/>
                  </a:lnTo>
                  <a:cubicBezTo>
                    <a:pt x="211809" y="698500"/>
                    <a:pt x="185714" y="683493"/>
                    <a:pt x="171521" y="659098"/>
                  </a:cubicBezTo>
                  <a:lnTo>
                    <a:pt x="14171" y="388652"/>
                  </a:lnTo>
                  <a:cubicBezTo>
                    <a:pt x="0" y="364295"/>
                    <a:pt x="0" y="334205"/>
                    <a:pt x="14171" y="309848"/>
                  </a:cubicBezTo>
                  <a:lnTo>
                    <a:pt x="171521" y="39402"/>
                  </a:lnTo>
                  <a:cubicBezTo>
                    <a:pt x="185714" y="15007"/>
                    <a:pt x="211809" y="0"/>
                    <a:pt x="240032" y="0"/>
                  </a:cubicBezTo>
                  <a:lnTo>
                    <a:pt x="555260" y="0"/>
                  </a:lnTo>
                  <a:cubicBezTo>
                    <a:pt x="583483" y="0"/>
                    <a:pt x="609578" y="15007"/>
                    <a:pt x="623771" y="39402"/>
                  </a:cubicBezTo>
                  <a:lnTo>
                    <a:pt x="781121" y="309848"/>
                  </a:lnTo>
                  <a:cubicBezTo>
                    <a:pt x="795292" y="334205"/>
                    <a:pt x="795292" y="364295"/>
                    <a:pt x="781121" y="388652"/>
                  </a:cubicBezTo>
                  <a:close/>
                </a:path>
              </a:pathLst>
            </a:custGeom>
            <a:gradFill rotWithShape="1">
              <a:gsLst>
                <a:gs pos="0">
                  <a:srgbClr val="51AFFF">
                    <a:alpha val="100000"/>
                  </a:srgbClr>
                </a:gs>
                <a:gs pos="100000">
                  <a:srgbClr val="3183E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sp>
        <p:nvSpPr>
          <p:cNvPr id="21" name="Freeform 21"/>
          <p:cNvSpPr/>
          <p:nvPr/>
        </p:nvSpPr>
        <p:spPr>
          <a:xfrm>
            <a:off x="9149985" y="3749969"/>
            <a:ext cx="662505" cy="623583"/>
          </a:xfrm>
          <a:custGeom>
            <a:avLst/>
            <a:gdLst/>
            <a:ahLst/>
            <a:cxnLst/>
            <a:rect l="l" t="t" r="r" b="b"/>
            <a:pathLst>
              <a:path w="662505" h="623583">
                <a:moveTo>
                  <a:pt x="0" y="0"/>
                </a:moveTo>
                <a:lnTo>
                  <a:pt x="662506" y="0"/>
                </a:lnTo>
                <a:lnTo>
                  <a:pt x="662506" y="623583"/>
                </a:lnTo>
                <a:lnTo>
                  <a:pt x="0" y="6235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2" name="Freeform 22"/>
          <p:cNvSpPr/>
          <p:nvPr/>
        </p:nvSpPr>
        <p:spPr>
          <a:xfrm>
            <a:off x="9214272" y="1595521"/>
            <a:ext cx="598219" cy="605791"/>
          </a:xfrm>
          <a:custGeom>
            <a:avLst/>
            <a:gdLst/>
            <a:ahLst/>
            <a:cxnLst/>
            <a:rect l="l" t="t" r="r" b="b"/>
            <a:pathLst>
              <a:path w="598219" h="605791">
                <a:moveTo>
                  <a:pt x="0" y="0"/>
                </a:moveTo>
                <a:lnTo>
                  <a:pt x="598219" y="0"/>
                </a:lnTo>
                <a:lnTo>
                  <a:pt x="598219" y="605791"/>
                </a:lnTo>
                <a:lnTo>
                  <a:pt x="0" y="605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3" name="Freeform 23"/>
          <p:cNvSpPr/>
          <p:nvPr/>
        </p:nvSpPr>
        <p:spPr>
          <a:xfrm>
            <a:off x="9141943" y="5851531"/>
            <a:ext cx="697640" cy="789409"/>
          </a:xfrm>
          <a:custGeom>
            <a:avLst/>
            <a:gdLst/>
            <a:ahLst/>
            <a:cxnLst/>
            <a:rect l="l" t="t" r="r" b="b"/>
            <a:pathLst>
              <a:path w="697640" h="789409">
                <a:moveTo>
                  <a:pt x="0" y="0"/>
                </a:moveTo>
                <a:lnTo>
                  <a:pt x="697640" y="0"/>
                </a:lnTo>
                <a:lnTo>
                  <a:pt x="697640" y="789408"/>
                </a:lnTo>
                <a:lnTo>
                  <a:pt x="0" y="789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4" name="Freeform 24"/>
          <p:cNvSpPr/>
          <p:nvPr/>
        </p:nvSpPr>
        <p:spPr>
          <a:xfrm>
            <a:off x="9197211" y="8099782"/>
            <a:ext cx="669465" cy="482014"/>
          </a:xfrm>
          <a:custGeom>
            <a:avLst/>
            <a:gdLst/>
            <a:ahLst/>
            <a:cxnLst/>
            <a:rect l="l" t="t" r="r" b="b"/>
            <a:pathLst>
              <a:path w="669465" h="482014">
                <a:moveTo>
                  <a:pt x="0" y="0"/>
                </a:moveTo>
                <a:lnTo>
                  <a:pt x="669464" y="0"/>
                </a:lnTo>
                <a:lnTo>
                  <a:pt x="669464" y="482014"/>
                </a:lnTo>
                <a:lnTo>
                  <a:pt x="0" y="4820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5" name="TextBox 25"/>
          <p:cNvSpPr txBox="1"/>
          <p:nvPr/>
        </p:nvSpPr>
        <p:spPr>
          <a:xfrm>
            <a:off x="414877" y="1359104"/>
            <a:ext cx="6290770" cy="4421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03"/>
              </a:lnSpc>
            </a:pPr>
            <a:r>
              <a:rPr lang="fr-FR" sz="6392" b="1" spc="-159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MES AXES D'AMELIORATION DANS MA PRATIQUE MANAGERIALE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532851" y="1786567"/>
            <a:ext cx="7578857" cy="388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83"/>
              </a:lnSpc>
            </a:pP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XXXXXXXXXXXXXXXXXXXXXXXXXXXXXXXXXXXXXXXXXXX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532851" y="1241200"/>
            <a:ext cx="3162804" cy="51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9"/>
              </a:lnSpc>
            </a:pPr>
            <a:r>
              <a:rPr lang="fr-FR" sz="3656" b="1" spc="-91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Axe 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532851" y="3996402"/>
            <a:ext cx="7578857" cy="388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83"/>
              </a:lnSpc>
            </a:pP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XXXXXXXXXXXXXXXXXXXXXXXXXXXXXXXXXXXXXXXXXXX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532851" y="3451035"/>
            <a:ext cx="3162804" cy="51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9"/>
              </a:lnSpc>
            </a:pPr>
            <a:r>
              <a:rPr lang="fr-FR" sz="3656" b="1" spc="-91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Axe 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532851" y="6206237"/>
            <a:ext cx="7578857" cy="388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83"/>
              </a:lnSpc>
            </a:pP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xxxxxxxxxxxxxxxxxxxxxxxxxxxxxxxxxxxxxxxxxxxxxxxxx</a:t>
            </a:r>
            <a:endParaRPr lang="fr-FR" sz="2345" spc="-44" noProof="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0532851" y="5660869"/>
            <a:ext cx="3162804" cy="51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9"/>
              </a:lnSpc>
            </a:pPr>
            <a:r>
              <a:rPr lang="fr-FR" sz="3656" b="1" spc="-91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Axe 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532851" y="8406546"/>
            <a:ext cx="7578857" cy="388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83"/>
              </a:lnSpc>
            </a:pP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xxxxxxxxxxxxxxxxxxxxxxxxxxxxxxxxxxxxxxxxxxxxxxxxx</a:t>
            </a:r>
            <a:endParaRPr lang="fr-FR" sz="2345" spc="-44" noProof="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0532851" y="7870704"/>
            <a:ext cx="3162804" cy="51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9"/>
              </a:lnSpc>
            </a:pPr>
            <a:r>
              <a:rPr lang="fr-FR" sz="3656" b="1" spc="-91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Axe 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flipH="1" flipV="1">
            <a:off x="9519338" y="2030213"/>
            <a:ext cx="9525" cy="5745225"/>
          </a:xfrm>
          <a:prstGeom prst="line">
            <a:avLst/>
          </a:prstGeom>
          <a:ln w="19050" cap="flat">
            <a:solidFill>
              <a:srgbClr val="44A9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 noProof="0" dirty="0"/>
          </a:p>
        </p:txBody>
      </p:sp>
      <p:grpSp>
        <p:nvGrpSpPr>
          <p:cNvPr id="6" name="Group 6"/>
          <p:cNvGrpSpPr/>
          <p:nvPr/>
        </p:nvGrpSpPr>
        <p:grpSpPr>
          <a:xfrm>
            <a:off x="8896350" y="1387593"/>
            <a:ext cx="1188826" cy="1021647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8754" y="0"/>
              <a:ext cx="795293" cy="698500"/>
            </a:xfrm>
            <a:custGeom>
              <a:avLst/>
              <a:gdLst/>
              <a:ahLst/>
              <a:cxnLst/>
              <a:rect l="l" t="t" r="r" b="b"/>
              <a:pathLst>
                <a:path w="795293" h="698500">
                  <a:moveTo>
                    <a:pt x="781121" y="388652"/>
                  </a:moveTo>
                  <a:lnTo>
                    <a:pt x="623771" y="659098"/>
                  </a:lnTo>
                  <a:cubicBezTo>
                    <a:pt x="609578" y="683493"/>
                    <a:pt x="583483" y="698500"/>
                    <a:pt x="555260" y="698500"/>
                  </a:cubicBezTo>
                  <a:lnTo>
                    <a:pt x="240032" y="698500"/>
                  </a:lnTo>
                  <a:cubicBezTo>
                    <a:pt x="211809" y="698500"/>
                    <a:pt x="185714" y="683493"/>
                    <a:pt x="171521" y="659098"/>
                  </a:cubicBezTo>
                  <a:lnTo>
                    <a:pt x="14171" y="388652"/>
                  </a:lnTo>
                  <a:cubicBezTo>
                    <a:pt x="0" y="364295"/>
                    <a:pt x="0" y="334205"/>
                    <a:pt x="14171" y="309848"/>
                  </a:cubicBezTo>
                  <a:lnTo>
                    <a:pt x="171521" y="39402"/>
                  </a:lnTo>
                  <a:cubicBezTo>
                    <a:pt x="185714" y="15007"/>
                    <a:pt x="211809" y="0"/>
                    <a:pt x="240032" y="0"/>
                  </a:cubicBezTo>
                  <a:lnTo>
                    <a:pt x="555260" y="0"/>
                  </a:lnTo>
                  <a:cubicBezTo>
                    <a:pt x="583483" y="0"/>
                    <a:pt x="609578" y="15007"/>
                    <a:pt x="623771" y="39402"/>
                  </a:cubicBezTo>
                  <a:lnTo>
                    <a:pt x="781121" y="309848"/>
                  </a:lnTo>
                  <a:cubicBezTo>
                    <a:pt x="795292" y="334205"/>
                    <a:pt x="795292" y="364295"/>
                    <a:pt x="781121" y="388652"/>
                  </a:cubicBezTo>
                  <a:close/>
                </a:path>
              </a:pathLst>
            </a:custGeom>
            <a:gradFill rotWithShape="1">
              <a:gsLst>
                <a:gs pos="0">
                  <a:srgbClr val="51AFFF">
                    <a:alpha val="100000"/>
                  </a:srgbClr>
                </a:gs>
                <a:gs pos="100000">
                  <a:srgbClr val="3183E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896350" y="3541412"/>
            <a:ext cx="1188826" cy="1021647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8754" y="0"/>
              <a:ext cx="795293" cy="698500"/>
            </a:xfrm>
            <a:custGeom>
              <a:avLst/>
              <a:gdLst/>
              <a:ahLst/>
              <a:cxnLst/>
              <a:rect l="l" t="t" r="r" b="b"/>
              <a:pathLst>
                <a:path w="795293" h="698500">
                  <a:moveTo>
                    <a:pt x="781121" y="388652"/>
                  </a:moveTo>
                  <a:lnTo>
                    <a:pt x="623771" y="659098"/>
                  </a:lnTo>
                  <a:cubicBezTo>
                    <a:pt x="609578" y="683493"/>
                    <a:pt x="583483" y="698500"/>
                    <a:pt x="555260" y="698500"/>
                  </a:cubicBezTo>
                  <a:lnTo>
                    <a:pt x="240032" y="698500"/>
                  </a:lnTo>
                  <a:cubicBezTo>
                    <a:pt x="211809" y="698500"/>
                    <a:pt x="185714" y="683493"/>
                    <a:pt x="171521" y="659098"/>
                  </a:cubicBezTo>
                  <a:lnTo>
                    <a:pt x="14171" y="388652"/>
                  </a:lnTo>
                  <a:cubicBezTo>
                    <a:pt x="0" y="364295"/>
                    <a:pt x="0" y="334205"/>
                    <a:pt x="14171" y="309848"/>
                  </a:cubicBezTo>
                  <a:lnTo>
                    <a:pt x="171521" y="39402"/>
                  </a:lnTo>
                  <a:cubicBezTo>
                    <a:pt x="185714" y="15007"/>
                    <a:pt x="211809" y="0"/>
                    <a:pt x="240032" y="0"/>
                  </a:cubicBezTo>
                  <a:lnTo>
                    <a:pt x="555260" y="0"/>
                  </a:lnTo>
                  <a:cubicBezTo>
                    <a:pt x="583483" y="0"/>
                    <a:pt x="609578" y="15007"/>
                    <a:pt x="623771" y="39402"/>
                  </a:cubicBezTo>
                  <a:lnTo>
                    <a:pt x="781121" y="309848"/>
                  </a:lnTo>
                  <a:cubicBezTo>
                    <a:pt x="795292" y="334205"/>
                    <a:pt x="795292" y="364295"/>
                    <a:pt x="781121" y="388652"/>
                  </a:cubicBezTo>
                  <a:close/>
                </a:path>
              </a:pathLst>
            </a:custGeom>
            <a:gradFill rotWithShape="1">
              <a:gsLst>
                <a:gs pos="0">
                  <a:srgbClr val="51AFFF">
                    <a:alpha val="100000"/>
                  </a:srgbClr>
                </a:gs>
                <a:gs pos="100000">
                  <a:srgbClr val="3183E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896350" y="5695230"/>
            <a:ext cx="1188826" cy="1021647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8754" y="0"/>
              <a:ext cx="795293" cy="698500"/>
            </a:xfrm>
            <a:custGeom>
              <a:avLst/>
              <a:gdLst/>
              <a:ahLst/>
              <a:cxnLst/>
              <a:rect l="l" t="t" r="r" b="b"/>
              <a:pathLst>
                <a:path w="795293" h="698500">
                  <a:moveTo>
                    <a:pt x="781121" y="388652"/>
                  </a:moveTo>
                  <a:lnTo>
                    <a:pt x="623771" y="659098"/>
                  </a:lnTo>
                  <a:cubicBezTo>
                    <a:pt x="609578" y="683493"/>
                    <a:pt x="583483" y="698500"/>
                    <a:pt x="555260" y="698500"/>
                  </a:cubicBezTo>
                  <a:lnTo>
                    <a:pt x="240032" y="698500"/>
                  </a:lnTo>
                  <a:cubicBezTo>
                    <a:pt x="211809" y="698500"/>
                    <a:pt x="185714" y="683493"/>
                    <a:pt x="171521" y="659098"/>
                  </a:cubicBezTo>
                  <a:lnTo>
                    <a:pt x="14171" y="388652"/>
                  </a:lnTo>
                  <a:cubicBezTo>
                    <a:pt x="0" y="364295"/>
                    <a:pt x="0" y="334205"/>
                    <a:pt x="14171" y="309848"/>
                  </a:cubicBezTo>
                  <a:lnTo>
                    <a:pt x="171521" y="39402"/>
                  </a:lnTo>
                  <a:cubicBezTo>
                    <a:pt x="185714" y="15007"/>
                    <a:pt x="211809" y="0"/>
                    <a:pt x="240032" y="0"/>
                  </a:cubicBezTo>
                  <a:lnTo>
                    <a:pt x="555260" y="0"/>
                  </a:lnTo>
                  <a:cubicBezTo>
                    <a:pt x="583483" y="0"/>
                    <a:pt x="609578" y="15007"/>
                    <a:pt x="623771" y="39402"/>
                  </a:cubicBezTo>
                  <a:lnTo>
                    <a:pt x="781121" y="309848"/>
                  </a:lnTo>
                  <a:cubicBezTo>
                    <a:pt x="795292" y="334205"/>
                    <a:pt x="795292" y="364295"/>
                    <a:pt x="781121" y="388652"/>
                  </a:cubicBezTo>
                  <a:close/>
                </a:path>
              </a:pathLst>
            </a:custGeom>
            <a:gradFill rotWithShape="1">
              <a:gsLst>
                <a:gs pos="0">
                  <a:srgbClr val="51AFFF">
                    <a:alpha val="100000"/>
                  </a:srgbClr>
                </a:gs>
                <a:gs pos="100000">
                  <a:srgbClr val="3183E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896350" y="7849049"/>
            <a:ext cx="1188826" cy="1021647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8754" y="0"/>
              <a:ext cx="795293" cy="698500"/>
            </a:xfrm>
            <a:custGeom>
              <a:avLst/>
              <a:gdLst/>
              <a:ahLst/>
              <a:cxnLst/>
              <a:rect l="l" t="t" r="r" b="b"/>
              <a:pathLst>
                <a:path w="795293" h="698500">
                  <a:moveTo>
                    <a:pt x="781121" y="388652"/>
                  </a:moveTo>
                  <a:lnTo>
                    <a:pt x="623771" y="659098"/>
                  </a:lnTo>
                  <a:cubicBezTo>
                    <a:pt x="609578" y="683493"/>
                    <a:pt x="583483" y="698500"/>
                    <a:pt x="555260" y="698500"/>
                  </a:cubicBezTo>
                  <a:lnTo>
                    <a:pt x="240032" y="698500"/>
                  </a:lnTo>
                  <a:cubicBezTo>
                    <a:pt x="211809" y="698500"/>
                    <a:pt x="185714" y="683493"/>
                    <a:pt x="171521" y="659098"/>
                  </a:cubicBezTo>
                  <a:lnTo>
                    <a:pt x="14171" y="388652"/>
                  </a:lnTo>
                  <a:cubicBezTo>
                    <a:pt x="0" y="364295"/>
                    <a:pt x="0" y="334205"/>
                    <a:pt x="14171" y="309848"/>
                  </a:cubicBezTo>
                  <a:lnTo>
                    <a:pt x="171521" y="39402"/>
                  </a:lnTo>
                  <a:cubicBezTo>
                    <a:pt x="185714" y="15007"/>
                    <a:pt x="211809" y="0"/>
                    <a:pt x="240032" y="0"/>
                  </a:cubicBezTo>
                  <a:lnTo>
                    <a:pt x="555260" y="0"/>
                  </a:lnTo>
                  <a:cubicBezTo>
                    <a:pt x="583483" y="0"/>
                    <a:pt x="609578" y="15007"/>
                    <a:pt x="623771" y="39402"/>
                  </a:cubicBezTo>
                  <a:lnTo>
                    <a:pt x="781121" y="309848"/>
                  </a:lnTo>
                  <a:cubicBezTo>
                    <a:pt x="795292" y="334205"/>
                    <a:pt x="795292" y="364295"/>
                    <a:pt x="781121" y="388652"/>
                  </a:cubicBezTo>
                  <a:close/>
                </a:path>
              </a:pathLst>
            </a:custGeom>
            <a:gradFill rotWithShape="1">
              <a:gsLst>
                <a:gs pos="0">
                  <a:srgbClr val="51AFFF">
                    <a:alpha val="100000"/>
                  </a:srgbClr>
                </a:gs>
                <a:gs pos="100000">
                  <a:srgbClr val="3183E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sp>
        <p:nvSpPr>
          <p:cNvPr id="21" name="Freeform 21"/>
          <p:cNvSpPr/>
          <p:nvPr/>
        </p:nvSpPr>
        <p:spPr>
          <a:xfrm>
            <a:off x="9149985" y="3749969"/>
            <a:ext cx="662505" cy="623583"/>
          </a:xfrm>
          <a:custGeom>
            <a:avLst/>
            <a:gdLst/>
            <a:ahLst/>
            <a:cxnLst/>
            <a:rect l="l" t="t" r="r" b="b"/>
            <a:pathLst>
              <a:path w="662505" h="623583">
                <a:moveTo>
                  <a:pt x="0" y="0"/>
                </a:moveTo>
                <a:lnTo>
                  <a:pt x="662506" y="0"/>
                </a:lnTo>
                <a:lnTo>
                  <a:pt x="662506" y="623583"/>
                </a:lnTo>
                <a:lnTo>
                  <a:pt x="0" y="6235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2" name="Freeform 22"/>
          <p:cNvSpPr/>
          <p:nvPr/>
        </p:nvSpPr>
        <p:spPr>
          <a:xfrm>
            <a:off x="9214272" y="1595521"/>
            <a:ext cx="598219" cy="605791"/>
          </a:xfrm>
          <a:custGeom>
            <a:avLst/>
            <a:gdLst/>
            <a:ahLst/>
            <a:cxnLst/>
            <a:rect l="l" t="t" r="r" b="b"/>
            <a:pathLst>
              <a:path w="598219" h="605791">
                <a:moveTo>
                  <a:pt x="0" y="0"/>
                </a:moveTo>
                <a:lnTo>
                  <a:pt x="598219" y="0"/>
                </a:lnTo>
                <a:lnTo>
                  <a:pt x="598219" y="605791"/>
                </a:lnTo>
                <a:lnTo>
                  <a:pt x="0" y="605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3" name="Freeform 23"/>
          <p:cNvSpPr/>
          <p:nvPr/>
        </p:nvSpPr>
        <p:spPr>
          <a:xfrm>
            <a:off x="9141943" y="5851531"/>
            <a:ext cx="697640" cy="789409"/>
          </a:xfrm>
          <a:custGeom>
            <a:avLst/>
            <a:gdLst/>
            <a:ahLst/>
            <a:cxnLst/>
            <a:rect l="l" t="t" r="r" b="b"/>
            <a:pathLst>
              <a:path w="697640" h="789409">
                <a:moveTo>
                  <a:pt x="0" y="0"/>
                </a:moveTo>
                <a:lnTo>
                  <a:pt x="697640" y="0"/>
                </a:lnTo>
                <a:lnTo>
                  <a:pt x="697640" y="789408"/>
                </a:lnTo>
                <a:lnTo>
                  <a:pt x="0" y="789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4" name="Freeform 24"/>
          <p:cNvSpPr/>
          <p:nvPr/>
        </p:nvSpPr>
        <p:spPr>
          <a:xfrm>
            <a:off x="9197211" y="8099782"/>
            <a:ext cx="669465" cy="482014"/>
          </a:xfrm>
          <a:custGeom>
            <a:avLst/>
            <a:gdLst/>
            <a:ahLst/>
            <a:cxnLst/>
            <a:rect l="l" t="t" r="r" b="b"/>
            <a:pathLst>
              <a:path w="669465" h="482014">
                <a:moveTo>
                  <a:pt x="0" y="0"/>
                </a:moveTo>
                <a:lnTo>
                  <a:pt x="669464" y="0"/>
                </a:lnTo>
                <a:lnTo>
                  <a:pt x="669464" y="482014"/>
                </a:lnTo>
                <a:lnTo>
                  <a:pt x="0" y="4820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5" name="TextBox 25"/>
          <p:cNvSpPr txBox="1"/>
          <p:nvPr/>
        </p:nvSpPr>
        <p:spPr>
          <a:xfrm>
            <a:off x="633503" y="955823"/>
            <a:ext cx="6290770" cy="4532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47"/>
              </a:lnSpc>
            </a:pPr>
            <a:r>
              <a:rPr lang="fr-FR" sz="8191" b="1" spc="-204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CE QUE JE RETIENS DE CE MODULE </a:t>
            </a:r>
          </a:p>
          <a:p>
            <a:pPr marL="0" lvl="0" indent="0" algn="l">
              <a:lnSpc>
                <a:spcPts val="8847"/>
              </a:lnSpc>
            </a:pPr>
            <a:endParaRPr lang="fr-FR" sz="8191" b="1" spc="-204" noProof="0" dirty="0">
              <a:solidFill>
                <a:srgbClr val="112D4E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532851" y="1786567"/>
            <a:ext cx="7578857" cy="758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83"/>
              </a:lnSpc>
            </a:pP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Lorem ipsum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dolor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sit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amet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consectetur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adipiscing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elit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Aliquam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in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odio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lectus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 Integer erat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mauris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mollis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vel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elementum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nec,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ornare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non ex.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Vivamus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id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imperdiet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</a:t>
            </a:r>
          </a:p>
          <a:p>
            <a:pPr marL="0" lvl="0" indent="0" algn="l">
              <a:lnSpc>
                <a:spcPts val="3283"/>
              </a:lnSpc>
            </a:pPr>
            <a:endParaRPr lang="fr-FR" sz="2345" spc="-44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>
              <a:lnSpc>
                <a:spcPts val="3283"/>
              </a:lnSpc>
            </a:pP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Lorem ipsum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dolor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sit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amet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consectetur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adipiscing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elit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Aliquam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in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odio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lectus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 Integer erat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mauris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mollis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vel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elementum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nec,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ornare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non ex.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Vivamus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id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imperdiet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</a:t>
            </a:r>
          </a:p>
          <a:p>
            <a:pPr marL="0" lvl="0" indent="0" algn="l">
              <a:lnSpc>
                <a:spcPts val="3283"/>
              </a:lnSpc>
            </a:pPr>
            <a:endParaRPr lang="fr-FR" sz="2345" spc="-44" noProof="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0" lvl="0" indent="0" algn="l">
              <a:lnSpc>
                <a:spcPts val="3283"/>
              </a:lnSpc>
            </a:pPr>
            <a:endParaRPr lang="fr-FR" sz="2345" spc="-44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>
              <a:lnSpc>
                <a:spcPts val="3283"/>
              </a:lnSpc>
            </a:pP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Lorem ipsum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dolor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sit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amet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consectetur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adipiscing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elit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Aliquam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in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odio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lectus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 Integer erat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mauris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mollis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vel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elementum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nec,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ornare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non ex.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Vivamus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id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imperdiet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</a:t>
            </a:r>
          </a:p>
          <a:p>
            <a:pPr marL="0" lvl="0" indent="0" algn="l">
              <a:lnSpc>
                <a:spcPts val="3283"/>
              </a:lnSpc>
            </a:pPr>
            <a:endParaRPr lang="fr-FR" sz="2345" spc="-44" noProof="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0" lvl="0" indent="0" algn="l">
              <a:lnSpc>
                <a:spcPts val="3283"/>
              </a:lnSpc>
            </a:pPr>
            <a:endParaRPr lang="fr-FR" sz="2345" spc="-44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>
              <a:lnSpc>
                <a:spcPts val="3283"/>
              </a:lnSpc>
            </a:pP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Lorem ipsum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dolor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sit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amet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consectetur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adipiscing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elit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Aliquam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in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odio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lectus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 Integer erat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mauris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mollis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vel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elementum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nec,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ornare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non ex.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Vivamus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id </a:t>
            </a:r>
            <a:r>
              <a:rPr lang="fr-FR" sz="2345" spc="-44" noProof="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imperdiet</a:t>
            </a:r>
            <a:r>
              <a:rPr lang="fr-FR" sz="2345" spc="-4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….</a:t>
            </a:r>
          </a:p>
          <a:p>
            <a:pPr marL="0" lvl="0" indent="0" algn="l">
              <a:lnSpc>
                <a:spcPts val="3283"/>
              </a:lnSpc>
            </a:pPr>
            <a:endParaRPr lang="fr-FR" sz="2345" spc="-44" noProof="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532851" y="1241200"/>
            <a:ext cx="3162804" cy="51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9"/>
              </a:lnSpc>
            </a:pPr>
            <a:r>
              <a:rPr lang="fr-FR" sz="3656" b="1" spc="-91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XXXXXXXX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35344" y="723807"/>
            <a:ext cx="13617312" cy="117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72"/>
              </a:lnSpc>
            </a:pPr>
            <a:r>
              <a:rPr lang="fr-FR" sz="8400" b="1" spc="-210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METHODE KISS</a:t>
            </a:r>
          </a:p>
        </p:txBody>
      </p:sp>
      <p:sp>
        <p:nvSpPr>
          <p:cNvPr id="3" name="Freeform 3"/>
          <p:cNvSpPr/>
          <p:nvPr/>
        </p:nvSpPr>
        <p:spPr>
          <a:xfrm rot="-5400000">
            <a:off x="1339944" y="2224136"/>
            <a:ext cx="3147115" cy="2859941"/>
          </a:xfrm>
          <a:custGeom>
            <a:avLst/>
            <a:gdLst/>
            <a:ahLst/>
            <a:cxnLst/>
            <a:rect l="l" t="t" r="r" b="b"/>
            <a:pathLst>
              <a:path w="3147115" h="2859941">
                <a:moveTo>
                  <a:pt x="0" y="0"/>
                </a:moveTo>
                <a:lnTo>
                  <a:pt x="3147115" y="0"/>
                </a:lnTo>
                <a:lnTo>
                  <a:pt x="3147115" y="2859940"/>
                </a:lnTo>
                <a:lnTo>
                  <a:pt x="0" y="28599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4" name="Group 4"/>
          <p:cNvGrpSpPr/>
          <p:nvPr/>
        </p:nvGrpSpPr>
        <p:grpSpPr>
          <a:xfrm>
            <a:off x="1480184" y="2130701"/>
            <a:ext cx="2595892" cy="3046809"/>
            <a:chOff x="0" y="0"/>
            <a:chExt cx="698500" cy="819832"/>
          </a:xfrm>
        </p:grpSpPr>
        <p:sp>
          <p:nvSpPr>
            <p:cNvPr id="5" name="Freeform 5"/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 noProof="0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96351" y="2419878"/>
            <a:ext cx="2163558" cy="2517595"/>
            <a:chOff x="0" y="0"/>
            <a:chExt cx="6985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90386" y="5377504"/>
            <a:ext cx="2775488" cy="651726"/>
            <a:chOff x="0" y="0"/>
            <a:chExt cx="812800" cy="1908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90858"/>
            </a:xfrm>
            <a:custGeom>
              <a:avLst/>
              <a:gdLst/>
              <a:ahLst/>
              <a:cxnLst/>
              <a:rect l="l" t="t" r="r" b="b"/>
              <a:pathLst>
                <a:path w="812800" h="190858">
                  <a:moveTo>
                    <a:pt x="95429" y="0"/>
                  </a:moveTo>
                  <a:lnTo>
                    <a:pt x="717371" y="0"/>
                  </a:lnTo>
                  <a:cubicBezTo>
                    <a:pt x="770075" y="0"/>
                    <a:pt x="812800" y="42725"/>
                    <a:pt x="812800" y="95429"/>
                  </a:cubicBezTo>
                  <a:lnTo>
                    <a:pt x="812800" y="95429"/>
                  </a:lnTo>
                  <a:cubicBezTo>
                    <a:pt x="812800" y="148133"/>
                    <a:pt x="770075" y="190858"/>
                    <a:pt x="717371" y="190858"/>
                  </a:cubicBezTo>
                  <a:lnTo>
                    <a:pt x="95429" y="190858"/>
                  </a:lnTo>
                  <a:cubicBezTo>
                    <a:pt x="42725" y="190858"/>
                    <a:pt x="0" y="148133"/>
                    <a:pt x="0" y="95429"/>
                  </a:cubicBezTo>
                  <a:lnTo>
                    <a:pt x="0" y="95429"/>
                  </a:lnTo>
                  <a:cubicBezTo>
                    <a:pt x="0" y="42725"/>
                    <a:pt x="42725" y="0"/>
                    <a:pt x="9542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219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148786" y="3074703"/>
            <a:ext cx="1258688" cy="117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72"/>
              </a:lnSpc>
            </a:pPr>
            <a:r>
              <a:rPr lang="fr-FR" sz="8400" b="1" spc="-210" noProof="0" dirty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08298" y="5494770"/>
            <a:ext cx="2139663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r>
              <a:rPr lang="fr-FR" sz="3000" b="1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Je garde</a:t>
            </a:r>
          </a:p>
        </p:txBody>
      </p:sp>
      <p:sp>
        <p:nvSpPr>
          <p:cNvPr id="13" name="Freeform 13"/>
          <p:cNvSpPr/>
          <p:nvPr/>
        </p:nvSpPr>
        <p:spPr>
          <a:xfrm rot="-5400000">
            <a:off x="9977574" y="2224136"/>
            <a:ext cx="3147115" cy="2859941"/>
          </a:xfrm>
          <a:custGeom>
            <a:avLst/>
            <a:gdLst/>
            <a:ahLst/>
            <a:cxnLst/>
            <a:rect l="l" t="t" r="r" b="b"/>
            <a:pathLst>
              <a:path w="3147115" h="2859941">
                <a:moveTo>
                  <a:pt x="0" y="0"/>
                </a:moveTo>
                <a:lnTo>
                  <a:pt x="3147115" y="0"/>
                </a:lnTo>
                <a:lnTo>
                  <a:pt x="3147115" y="2859940"/>
                </a:lnTo>
                <a:lnTo>
                  <a:pt x="0" y="28599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14" name="Group 14"/>
          <p:cNvGrpSpPr/>
          <p:nvPr/>
        </p:nvGrpSpPr>
        <p:grpSpPr>
          <a:xfrm>
            <a:off x="10033780" y="2130701"/>
            <a:ext cx="2595892" cy="3046809"/>
            <a:chOff x="0" y="0"/>
            <a:chExt cx="698500" cy="819832"/>
          </a:xfrm>
        </p:grpSpPr>
        <p:sp>
          <p:nvSpPr>
            <p:cNvPr id="15" name="Freeform 15"/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 noProof="0" dirty="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49947" y="2419878"/>
            <a:ext cx="2163558" cy="2517595"/>
            <a:chOff x="0" y="0"/>
            <a:chExt cx="6985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 noProof="0" dirty="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943982" y="5377504"/>
            <a:ext cx="2775488" cy="651726"/>
            <a:chOff x="0" y="0"/>
            <a:chExt cx="812800" cy="19085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190858"/>
            </a:xfrm>
            <a:custGeom>
              <a:avLst/>
              <a:gdLst/>
              <a:ahLst/>
              <a:cxnLst/>
              <a:rect l="l" t="t" r="r" b="b"/>
              <a:pathLst>
                <a:path w="812800" h="190858">
                  <a:moveTo>
                    <a:pt x="95429" y="0"/>
                  </a:moveTo>
                  <a:lnTo>
                    <a:pt x="717371" y="0"/>
                  </a:lnTo>
                  <a:cubicBezTo>
                    <a:pt x="770075" y="0"/>
                    <a:pt x="812800" y="42725"/>
                    <a:pt x="812800" y="95429"/>
                  </a:cubicBezTo>
                  <a:lnTo>
                    <a:pt x="812800" y="95429"/>
                  </a:lnTo>
                  <a:cubicBezTo>
                    <a:pt x="812800" y="148133"/>
                    <a:pt x="770075" y="190858"/>
                    <a:pt x="717371" y="190858"/>
                  </a:cubicBezTo>
                  <a:lnTo>
                    <a:pt x="95429" y="190858"/>
                  </a:lnTo>
                  <a:cubicBezTo>
                    <a:pt x="42725" y="190858"/>
                    <a:pt x="0" y="148133"/>
                    <a:pt x="0" y="95429"/>
                  </a:cubicBezTo>
                  <a:lnTo>
                    <a:pt x="0" y="95429"/>
                  </a:lnTo>
                  <a:cubicBezTo>
                    <a:pt x="0" y="42725"/>
                    <a:pt x="42725" y="0"/>
                    <a:pt x="9542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219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558767" y="3074703"/>
            <a:ext cx="1545918" cy="117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72"/>
              </a:lnSpc>
            </a:pPr>
            <a:r>
              <a:rPr lang="fr-FR" sz="8400" b="1" spc="-210" noProof="0" dirty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rPr>
              <a:t>03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52707" y="5494770"/>
            <a:ext cx="2158038" cy="384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6"/>
              </a:lnSpc>
            </a:pPr>
            <a:r>
              <a:rPr lang="fr-FR" sz="2700" b="1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Je commence </a:t>
            </a:r>
          </a:p>
        </p:txBody>
      </p:sp>
      <p:sp>
        <p:nvSpPr>
          <p:cNvPr id="23" name="Freeform 23"/>
          <p:cNvSpPr/>
          <p:nvPr/>
        </p:nvSpPr>
        <p:spPr>
          <a:xfrm rot="-5400000">
            <a:off x="5609602" y="2981142"/>
            <a:ext cx="3147115" cy="2859941"/>
          </a:xfrm>
          <a:custGeom>
            <a:avLst/>
            <a:gdLst/>
            <a:ahLst/>
            <a:cxnLst/>
            <a:rect l="l" t="t" r="r" b="b"/>
            <a:pathLst>
              <a:path w="3147115" h="2859941">
                <a:moveTo>
                  <a:pt x="0" y="0"/>
                </a:moveTo>
                <a:lnTo>
                  <a:pt x="3147115" y="0"/>
                </a:lnTo>
                <a:lnTo>
                  <a:pt x="3147115" y="2859941"/>
                </a:lnTo>
                <a:lnTo>
                  <a:pt x="0" y="285994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24" name="Group 24"/>
          <p:cNvGrpSpPr/>
          <p:nvPr/>
        </p:nvGrpSpPr>
        <p:grpSpPr>
          <a:xfrm>
            <a:off x="5752962" y="2887708"/>
            <a:ext cx="2595892" cy="3046809"/>
            <a:chOff x="0" y="0"/>
            <a:chExt cx="698500" cy="819832"/>
          </a:xfrm>
        </p:grpSpPr>
        <p:sp>
          <p:nvSpPr>
            <p:cNvPr id="25" name="Freeform 25"/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 noProof="0" dirty="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969128" y="3171365"/>
            <a:ext cx="2163558" cy="2517595"/>
            <a:chOff x="0" y="0"/>
            <a:chExt cx="6985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 noProof="0" dirty="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663164" y="6077465"/>
            <a:ext cx="2775488" cy="651726"/>
            <a:chOff x="0" y="0"/>
            <a:chExt cx="812800" cy="19085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190858"/>
            </a:xfrm>
            <a:custGeom>
              <a:avLst/>
              <a:gdLst/>
              <a:ahLst/>
              <a:cxnLst/>
              <a:rect l="l" t="t" r="r" b="b"/>
              <a:pathLst>
                <a:path w="812800" h="190858">
                  <a:moveTo>
                    <a:pt x="95429" y="0"/>
                  </a:moveTo>
                  <a:lnTo>
                    <a:pt x="717371" y="0"/>
                  </a:lnTo>
                  <a:cubicBezTo>
                    <a:pt x="770075" y="0"/>
                    <a:pt x="812800" y="42725"/>
                    <a:pt x="812800" y="95429"/>
                  </a:cubicBezTo>
                  <a:lnTo>
                    <a:pt x="812800" y="95429"/>
                  </a:lnTo>
                  <a:cubicBezTo>
                    <a:pt x="812800" y="148133"/>
                    <a:pt x="770075" y="190858"/>
                    <a:pt x="717371" y="190858"/>
                  </a:cubicBezTo>
                  <a:lnTo>
                    <a:pt x="95429" y="190858"/>
                  </a:lnTo>
                  <a:cubicBezTo>
                    <a:pt x="42725" y="190858"/>
                    <a:pt x="0" y="148133"/>
                    <a:pt x="0" y="95429"/>
                  </a:cubicBezTo>
                  <a:lnTo>
                    <a:pt x="0" y="95429"/>
                  </a:lnTo>
                  <a:cubicBezTo>
                    <a:pt x="0" y="42725"/>
                    <a:pt x="42725" y="0"/>
                    <a:pt x="9542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812800" cy="219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6182585" y="3807140"/>
            <a:ext cx="1736645" cy="117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72"/>
              </a:lnSpc>
            </a:pPr>
            <a:r>
              <a:rPr lang="fr-FR" sz="8400" b="1" spc="-210" noProof="0" dirty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rPr>
              <a:t>02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971889" y="6172550"/>
            <a:ext cx="2158038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r>
              <a:rPr lang="fr-FR" sz="3000" b="1" noProof="0" dirty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rPr>
              <a:t>J’</a:t>
            </a:r>
            <a:r>
              <a:rPr lang="fr-FR" sz="3000" b="1" noProof="0" dirty="0" err="1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rPr>
              <a:t>ameliore</a:t>
            </a:r>
            <a:endParaRPr lang="fr-FR" sz="3000" b="1" noProof="0" dirty="0">
              <a:solidFill>
                <a:srgbClr val="FFFFFF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33" name="Freeform 33"/>
          <p:cNvSpPr/>
          <p:nvPr/>
        </p:nvSpPr>
        <p:spPr>
          <a:xfrm rot="-5400000">
            <a:off x="14154996" y="2981142"/>
            <a:ext cx="3147115" cy="2859941"/>
          </a:xfrm>
          <a:custGeom>
            <a:avLst/>
            <a:gdLst/>
            <a:ahLst/>
            <a:cxnLst/>
            <a:rect l="l" t="t" r="r" b="b"/>
            <a:pathLst>
              <a:path w="3147115" h="2859941">
                <a:moveTo>
                  <a:pt x="0" y="0"/>
                </a:moveTo>
                <a:lnTo>
                  <a:pt x="3147115" y="0"/>
                </a:lnTo>
                <a:lnTo>
                  <a:pt x="3147115" y="2859941"/>
                </a:lnTo>
                <a:lnTo>
                  <a:pt x="0" y="285994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34" name="Group 34"/>
          <p:cNvGrpSpPr/>
          <p:nvPr/>
        </p:nvGrpSpPr>
        <p:grpSpPr>
          <a:xfrm>
            <a:off x="14314393" y="2887708"/>
            <a:ext cx="2595892" cy="3046809"/>
            <a:chOff x="0" y="0"/>
            <a:chExt cx="698500" cy="819832"/>
          </a:xfrm>
        </p:grpSpPr>
        <p:sp>
          <p:nvSpPr>
            <p:cNvPr id="35" name="Freeform 35"/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 noProof="0" dirty="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4530560" y="3171365"/>
            <a:ext cx="2163558" cy="2517595"/>
            <a:chOff x="0" y="0"/>
            <a:chExt cx="6985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 noProof="0" dirty="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4224595" y="6077465"/>
            <a:ext cx="2775488" cy="651726"/>
            <a:chOff x="0" y="0"/>
            <a:chExt cx="812800" cy="19085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190858"/>
            </a:xfrm>
            <a:custGeom>
              <a:avLst/>
              <a:gdLst/>
              <a:ahLst/>
              <a:cxnLst/>
              <a:rect l="l" t="t" r="r" b="b"/>
              <a:pathLst>
                <a:path w="812800" h="190858">
                  <a:moveTo>
                    <a:pt x="95429" y="0"/>
                  </a:moveTo>
                  <a:lnTo>
                    <a:pt x="717371" y="0"/>
                  </a:lnTo>
                  <a:cubicBezTo>
                    <a:pt x="770075" y="0"/>
                    <a:pt x="812800" y="42725"/>
                    <a:pt x="812800" y="95429"/>
                  </a:cubicBezTo>
                  <a:lnTo>
                    <a:pt x="812800" y="95429"/>
                  </a:lnTo>
                  <a:cubicBezTo>
                    <a:pt x="812800" y="148133"/>
                    <a:pt x="770075" y="190858"/>
                    <a:pt x="717371" y="190858"/>
                  </a:cubicBezTo>
                  <a:lnTo>
                    <a:pt x="95429" y="190858"/>
                  </a:lnTo>
                  <a:cubicBezTo>
                    <a:pt x="42725" y="190858"/>
                    <a:pt x="0" y="148133"/>
                    <a:pt x="0" y="95429"/>
                  </a:cubicBezTo>
                  <a:lnTo>
                    <a:pt x="0" y="95429"/>
                  </a:lnTo>
                  <a:cubicBezTo>
                    <a:pt x="0" y="42725"/>
                    <a:pt x="42725" y="0"/>
                    <a:pt x="9542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28575"/>
              <a:ext cx="812800" cy="219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803476" y="3807140"/>
            <a:ext cx="1617725" cy="117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72"/>
              </a:lnSpc>
            </a:pPr>
            <a:r>
              <a:rPr lang="fr-FR" sz="8400" b="1" spc="-210" noProof="0" dirty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rPr>
              <a:t>04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219919" y="6172550"/>
            <a:ext cx="2784840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r>
              <a:rPr lang="fr-FR" sz="3000" b="1" noProof="0" dirty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rPr>
              <a:t>J arrête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48650" y="6286406"/>
            <a:ext cx="3858960" cy="814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9"/>
              </a:lnSpc>
            </a:pPr>
            <a:r>
              <a:rPr lang="fr-FR" sz="2349" spc="-39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XXXXXXXXXXXXXXXXXXXXXXXXXXXXXXXXXXXXXXXXXXXX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402246" y="6286406"/>
            <a:ext cx="3858960" cy="79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9"/>
              </a:lnSpc>
            </a:pPr>
            <a:r>
              <a:rPr lang="fr-FR" sz="2349" spc="-39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XXXXXXXXXXXXXXXXXXXXXXXXXXXXXXXXXXXXXXXXX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21427" y="6910166"/>
            <a:ext cx="3858960" cy="814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9"/>
              </a:lnSpc>
            </a:pPr>
            <a:r>
              <a:rPr lang="fr-FR" sz="2349" spc="-39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XXXXXXXXXXXXXXXXXXXXXXXXXXXXXXXXXXXXXXXXXXXX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799074" y="6910166"/>
            <a:ext cx="3858960" cy="814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9"/>
              </a:lnSpc>
            </a:pPr>
            <a:r>
              <a:rPr lang="fr-FR" sz="2349" spc="-39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XXXXXXXXXXXXXXXXXXXXXXXXXXXXXXXXXXXXXXXXXXXX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7D2451B3-43C3-940E-0D3F-2C9E928DB1F6}"/>
              </a:ext>
            </a:extLst>
          </p:cNvPr>
          <p:cNvSpPr txBox="1"/>
          <p:nvPr/>
        </p:nvSpPr>
        <p:spPr>
          <a:xfrm>
            <a:off x="748286" y="8719562"/>
            <a:ext cx="16890446" cy="600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654"/>
              </a:lnSpc>
            </a:pPr>
            <a:r>
              <a:rPr lang="fr-FR" sz="1800" spc="-55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Après cette brève analyse, nous vous proposons d’utiliser la méthode KISS pour rationnaliser vos engagements dans votre pratique du Management au quotidien.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209062" y="958691"/>
            <a:ext cx="7497828" cy="8724745"/>
            <a:chOff x="0" y="0"/>
            <a:chExt cx="6985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7157"/>
              <a:ext cx="698500" cy="798487"/>
            </a:xfrm>
            <a:custGeom>
              <a:avLst/>
              <a:gdLst/>
              <a:ahLst/>
              <a:cxnLst/>
              <a:rect l="l" t="t" r="r" b="b"/>
              <a:pathLst>
                <a:path w="698500" h="798487">
                  <a:moveTo>
                    <a:pt x="381463" y="11585"/>
                  </a:moveTo>
                  <a:lnTo>
                    <a:pt x="666287" y="177301"/>
                  </a:lnTo>
                  <a:cubicBezTo>
                    <a:pt x="686231" y="188904"/>
                    <a:pt x="698500" y="210238"/>
                    <a:pt x="698500" y="233312"/>
                  </a:cubicBezTo>
                  <a:lnTo>
                    <a:pt x="698500" y="565174"/>
                  </a:lnTo>
                  <a:cubicBezTo>
                    <a:pt x="698500" y="588248"/>
                    <a:pt x="686231" y="609582"/>
                    <a:pt x="666287" y="621185"/>
                  </a:cubicBezTo>
                  <a:lnTo>
                    <a:pt x="381463" y="786901"/>
                  </a:lnTo>
                  <a:cubicBezTo>
                    <a:pt x="361550" y="798486"/>
                    <a:pt x="336950" y="798486"/>
                    <a:pt x="317037" y="786901"/>
                  </a:cubicBezTo>
                  <a:lnTo>
                    <a:pt x="32213" y="621185"/>
                  </a:lnTo>
                  <a:cubicBezTo>
                    <a:pt x="12269" y="609582"/>
                    <a:pt x="0" y="588248"/>
                    <a:pt x="0" y="565174"/>
                  </a:cubicBezTo>
                  <a:lnTo>
                    <a:pt x="0" y="233312"/>
                  </a:lnTo>
                  <a:cubicBezTo>
                    <a:pt x="0" y="210238"/>
                    <a:pt x="12269" y="188904"/>
                    <a:pt x="32213" y="177301"/>
                  </a:cubicBezTo>
                  <a:lnTo>
                    <a:pt x="317037" y="11585"/>
                  </a:lnTo>
                  <a:cubicBezTo>
                    <a:pt x="336950" y="0"/>
                    <a:pt x="361550" y="0"/>
                    <a:pt x="381463" y="11585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 noProof="0"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11725" y="1427245"/>
            <a:ext cx="6692501" cy="7787638"/>
            <a:chOff x="0" y="0"/>
            <a:chExt cx="6985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8018"/>
              <a:ext cx="698500" cy="796765"/>
            </a:xfrm>
            <a:custGeom>
              <a:avLst/>
              <a:gdLst/>
              <a:ahLst/>
              <a:cxnLst/>
              <a:rect l="l" t="t" r="r" b="b"/>
              <a:pathLst>
                <a:path w="698500" h="796765">
                  <a:moveTo>
                    <a:pt x="385340" y="12980"/>
                  </a:moveTo>
                  <a:lnTo>
                    <a:pt x="662410" y="174184"/>
                  </a:lnTo>
                  <a:cubicBezTo>
                    <a:pt x="684754" y="187184"/>
                    <a:pt x="698500" y="211085"/>
                    <a:pt x="698500" y="236935"/>
                  </a:cubicBezTo>
                  <a:lnTo>
                    <a:pt x="698500" y="559829"/>
                  </a:lnTo>
                  <a:cubicBezTo>
                    <a:pt x="698500" y="585679"/>
                    <a:pt x="684754" y="609580"/>
                    <a:pt x="662410" y="622580"/>
                  </a:cubicBezTo>
                  <a:lnTo>
                    <a:pt x="385340" y="783784"/>
                  </a:lnTo>
                  <a:cubicBezTo>
                    <a:pt x="363030" y="796764"/>
                    <a:pt x="335470" y="796764"/>
                    <a:pt x="313160" y="783784"/>
                  </a:cubicBezTo>
                  <a:lnTo>
                    <a:pt x="36090" y="622580"/>
                  </a:lnTo>
                  <a:cubicBezTo>
                    <a:pt x="13746" y="609580"/>
                    <a:pt x="0" y="585679"/>
                    <a:pt x="0" y="559829"/>
                  </a:cubicBezTo>
                  <a:lnTo>
                    <a:pt x="0" y="236935"/>
                  </a:lnTo>
                  <a:cubicBezTo>
                    <a:pt x="0" y="211085"/>
                    <a:pt x="13746" y="187184"/>
                    <a:pt x="36090" y="174184"/>
                  </a:cubicBezTo>
                  <a:lnTo>
                    <a:pt x="313160" y="12980"/>
                  </a:lnTo>
                  <a:cubicBezTo>
                    <a:pt x="335470" y="0"/>
                    <a:pt x="363030" y="0"/>
                    <a:pt x="385340" y="12980"/>
                  </a:cubicBez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706889" y="114300"/>
            <a:ext cx="8978020" cy="3036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32"/>
              </a:lnSpc>
            </a:pPr>
            <a:r>
              <a:rPr lang="fr-FR" sz="7345" b="1" spc="-183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PLATEFORME DE MARQUE DE MON SERVICE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71692" y="4789579"/>
            <a:ext cx="9542418" cy="5342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54"/>
              </a:lnSpc>
            </a:pPr>
            <a:r>
              <a:rPr lang="fr-FR" sz="2200" spc="-55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La plateforme de marque est un outil stratégique essentiel pour toute entreprise, structure ou service souhaitant construire une identité forte et cohérente. </a:t>
            </a:r>
          </a:p>
          <a:p>
            <a:pPr algn="ctr">
              <a:lnSpc>
                <a:spcPts val="4654"/>
              </a:lnSpc>
            </a:pPr>
            <a:endParaRPr lang="fr-FR" sz="2200" spc="-55" noProof="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ctr">
              <a:lnSpc>
                <a:spcPts val="4654"/>
              </a:lnSpc>
            </a:pPr>
            <a:r>
              <a:rPr lang="fr-FR" sz="2200" spc="-55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Elle définit l'ADN de la marque, ses valeurs, sa mission, sa vision, sa promesse et son positionnement. </a:t>
            </a:r>
          </a:p>
          <a:p>
            <a:pPr algn="ctr">
              <a:lnSpc>
                <a:spcPts val="4654"/>
              </a:lnSpc>
            </a:pPr>
            <a:endParaRPr lang="fr-FR" sz="2200" spc="-55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ctr">
              <a:lnSpc>
                <a:spcPts val="4654"/>
              </a:lnSpc>
            </a:pPr>
            <a:r>
              <a:rPr lang="fr-FR" sz="2200" spc="-55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Nous vous proposons ici de bâtir votre promesse de marque en la dimensionnant en fonction de votre service/votre équipe…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168808" y="3457318"/>
            <a:ext cx="8271771" cy="1025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63"/>
              </a:lnSpc>
            </a:pPr>
            <a:r>
              <a:rPr lang="fr-FR" sz="7280" b="1" spc="-182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MODULE 1 PARTIE 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2536" y="4615190"/>
            <a:ext cx="5575215" cy="681609"/>
            <a:chOff x="0" y="0"/>
            <a:chExt cx="4986220" cy="609600"/>
          </a:xfrm>
        </p:grpSpPr>
        <p:sp>
          <p:nvSpPr>
            <p:cNvPr id="3" name="Freeform 3"/>
            <p:cNvSpPr/>
            <p:nvPr/>
          </p:nvSpPr>
          <p:spPr>
            <a:xfrm>
              <a:off x="2699" y="0"/>
              <a:ext cx="4980822" cy="609600"/>
            </a:xfrm>
            <a:custGeom>
              <a:avLst/>
              <a:gdLst/>
              <a:ahLst/>
              <a:cxnLst/>
              <a:rect l="l" t="t" r="r" b="b"/>
              <a:pathLst>
                <a:path w="4980822" h="609600">
                  <a:moveTo>
                    <a:pt x="4769212" y="0"/>
                  </a:moveTo>
                  <a:lnTo>
                    <a:pt x="8410" y="0"/>
                  </a:lnTo>
                  <a:cubicBezTo>
                    <a:pt x="5836" y="0"/>
                    <a:pt x="3419" y="1237"/>
                    <a:pt x="1914" y="3325"/>
                  </a:cubicBezTo>
                  <a:cubicBezTo>
                    <a:pt x="410" y="5413"/>
                    <a:pt x="0" y="8097"/>
                    <a:pt x="814" y="10539"/>
                  </a:cubicBezTo>
                  <a:lnTo>
                    <a:pt x="196988" y="599061"/>
                  </a:lnTo>
                  <a:cubicBezTo>
                    <a:pt x="199086" y="605355"/>
                    <a:pt x="204976" y="609600"/>
                    <a:pt x="211610" y="609600"/>
                  </a:cubicBezTo>
                  <a:lnTo>
                    <a:pt x="4972412" y="609600"/>
                  </a:lnTo>
                  <a:cubicBezTo>
                    <a:pt x="4974986" y="609600"/>
                    <a:pt x="4977403" y="608363"/>
                    <a:pt x="4978908" y="606275"/>
                  </a:cubicBezTo>
                  <a:cubicBezTo>
                    <a:pt x="4980412" y="604187"/>
                    <a:pt x="4980822" y="601503"/>
                    <a:pt x="4980008" y="599061"/>
                  </a:cubicBezTo>
                  <a:lnTo>
                    <a:pt x="4783834" y="10539"/>
                  </a:lnTo>
                  <a:cubicBezTo>
                    <a:pt x="4781736" y="4245"/>
                    <a:pt x="4775846" y="0"/>
                    <a:pt x="4769212" y="0"/>
                  </a:cubicBezTo>
                  <a:close/>
                </a:path>
              </a:pathLst>
            </a:custGeom>
            <a:solidFill>
              <a:srgbClr val="CBCFDD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28575"/>
              <a:ext cx="4783020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998654" y="4670726"/>
            <a:ext cx="5002105" cy="681609"/>
            <a:chOff x="0" y="0"/>
            <a:chExt cx="4473657" cy="609600"/>
          </a:xfrm>
        </p:grpSpPr>
        <p:sp>
          <p:nvSpPr>
            <p:cNvPr id="6" name="Freeform 6"/>
            <p:cNvSpPr/>
            <p:nvPr/>
          </p:nvSpPr>
          <p:spPr>
            <a:xfrm>
              <a:off x="3008" y="0"/>
              <a:ext cx="4467640" cy="609600"/>
            </a:xfrm>
            <a:custGeom>
              <a:avLst/>
              <a:gdLst/>
              <a:ahLst/>
              <a:cxnLst/>
              <a:rect l="l" t="t" r="r" b="b"/>
              <a:pathLst>
                <a:path w="4467640" h="609600">
                  <a:moveTo>
                    <a:pt x="4255067" y="0"/>
                  </a:moveTo>
                  <a:lnTo>
                    <a:pt x="9374" y="0"/>
                  </a:lnTo>
                  <a:cubicBezTo>
                    <a:pt x="6505" y="0"/>
                    <a:pt x="3811" y="1379"/>
                    <a:pt x="2134" y="3706"/>
                  </a:cubicBezTo>
                  <a:cubicBezTo>
                    <a:pt x="457" y="6033"/>
                    <a:pt x="0" y="9025"/>
                    <a:pt x="907" y="11746"/>
                  </a:cubicBezTo>
                  <a:lnTo>
                    <a:pt x="196277" y="597854"/>
                  </a:lnTo>
                  <a:cubicBezTo>
                    <a:pt x="198615" y="604868"/>
                    <a:pt x="205180" y="609600"/>
                    <a:pt x="212574" y="609600"/>
                  </a:cubicBezTo>
                  <a:lnTo>
                    <a:pt x="4458267" y="609600"/>
                  </a:lnTo>
                  <a:cubicBezTo>
                    <a:pt x="4461136" y="609600"/>
                    <a:pt x="4463830" y="608221"/>
                    <a:pt x="4465507" y="605894"/>
                  </a:cubicBezTo>
                  <a:cubicBezTo>
                    <a:pt x="4467185" y="603567"/>
                    <a:pt x="4467641" y="600575"/>
                    <a:pt x="4466734" y="597854"/>
                  </a:cubicBezTo>
                  <a:lnTo>
                    <a:pt x="4271365" y="11746"/>
                  </a:lnTo>
                  <a:cubicBezTo>
                    <a:pt x="4269026" y="4732"/>
                    <a:pt x="4262461" y="0"/>
                    <a:pt x="4255067" y="0"/>
                  </a:cubicBezTo>
                  <a:close/>
                </a:path>
              </a:pathLst>
            </a:custGeom>
            <a:solidFill>
              <a:srgbClr val="CBCFDD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4270457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534583" y="4439465"/>
            <a:ext cx="1538485" cy="906579"/>
            <a:chOff x="0" y="0"/>
            <a:chExt cx="1034505" cy="609600"/>
          </a:xfrm>
        </p:grpSpPr>
        <p:sp>
          <p:nvSpPr>
            <p:cNvPr id="9" name="Freeform 9"/>
            <p:cNvSpPr/>
            <p:nvPr/>
          </p:nvSpPr>
          <p:spPr>
            <a:xfrm>
              <a:off x="14672" y="0"/>
              <a:ext cx="1005162" cy="609600"/>
            </a:xfrm>
            <a:custGeom>
              <a:avLst/>
              <a:gdLst/>
              <a:ahLst/>
              <a:cxnLst/>
              <a:rect l="l" t="t" r="r" b="b"/>
              <a:pathLst>
                <a:path w="1005162" h="609600">
                  <a:moveTo>
                    <a:pt x="756247" y="0"/>
                  </a:moveTo>
                  <a:lnTo>
                    <a:pt x="45714" y="0"/>
                  </a:lnTo>
                  <a:cubicBezTo>
                    <a:pt x="31724" y="0"/>
                    <a:pt x="18586" y="6725"/>
                    <a:pt x="10406" y="18075"/>
                  </a:cubicBezTo>
                  <a:cubicBezTo>
                    <a:pt x="2225" y="29425"/>
                    <a:pt x="0" y="44015"/>
                    <a:pt x="4424" y="57287"/>
                  </a:cubicBezTo>
                  <a:lnTo>
                    <a:pt x="169432" y="552313"/>
                  </a:lnTo>
                  <a:cubicBezTo>
                    <a:pt x="180836" y="586524"/>
                    <a:pt x="212852" y="609600"/>
                    <a:pt x="248914" y="609600"/>
                  </a:cubicBezTo>
                  <a:lnTo>
                    <a:pt x="959447" y="609600"/>
                  </a:lnTo>
                  <a:cubicBezTo>
                    <a:pt x="973437" y="609600"/>
                    <a:pt x="986575" y="602875"/>
                    <a:pt x="994755" y="591525"/>
                  </a:cubicBezTo>
                  <a:cubicBezTo>
                    <a:pt x="1002936" y="580175"/>
                    <a:pt x="1005161" y="565585"/>
                    <a:pt x="1000737" y="552313"/>
                  </a:cubicBezTo>
                  <a:lnTo>
                    <a:pt x="835729" y="57287"/>
                  </a:lnTo>
                  <a:cubicBezTo>
                    <a:pt x="824325" y="23076"/>
                    <a:pt x="792309" y="0"/>
                    <a:pt x="75624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28575"/>
              <a:ext cx="831305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855866" y="4495001"/>
            <a:ext cx="1538485" cy="906579"/>
            <a:chOff x="0" y="0"/>
            <a:chExt cx="1034505" cy="609600"/>
          </a:xfrm>
        </p:grpSpPr>
        <p:sp>
          <p:nvSpPr>
            <p:cNvPr id="12" name="Freeform 12"/>
            <p:cNvSpPr/>
            <p:nvPr/>
          </p:nvSpPr>
          <p:spPr>
            <a:xfrm>
              <a:off x="14672" y="0"/>
              <a:ext cx="1005162" cy="609600"/>
            </a:xfrm>
            <a:custGeom>
              <a:avLst/>
              <a:gdLst/>
              <a:ahLst/>
              <a:cxnLst/>
              <a:rect l="l" t="t" r="r" b="b"/>
              <a:pathLst>
                <a:path w="1005162" h="609600">
                  <a:moveTo>
                    <a:pt x="756247" y="0"/>
                  </a:moveTo>
                  <a:lnTo>
                    <a:pt x="45714" y="0"/>
                  </a:lnTo>
                  <a:cubicBezTo>
                    <a:pt x="31724" y="0"/>
                    <a:pt x="18586" y="6725"/>
                    <a:pt x="10406" y="18075"/>
                  </a:cubicBezTo>
                  <a:cubicBezTo>
                    <a:pt x="2225" y="29425"/>
                    <a:pt x="0" y="44015"/>
                    <a:pt x="4424" y="57287"/>
                  </a:cubicBezTo>
                  <a:lnTo>
                    <a:pt x="169432" y="552313"/>
                  </a:lnTo>
                  <a:cubicBezTo>
                    <a:pt x="180836" y="586524"/>
                    <a:pt x="212852" y="609600"/>
                    <a:pt x="248914" y="609600"/>
                  </a:cubicBezTo>
                  <a:lnTo>
                    <a:pt x="959447" y="609600"/>
                  </a:lnTo>
                  <a:cubicBezTo>
                    <a:pt x="973437" y="609600"/>
                    <a:pt x="986575" y="602875"/>
                    <a:pt x="994755" y="591525"/>
                  </a:cubicBezTo>
                  <a:cubicBezTo>
                    <a:pt x="1002936" y="580175"/>
                    <a:pt x="1005161" y="565585"/>
                    <a:pt x="1000737" y="552313"/>
                  </a:cubicBezTo>
                  <a:lnTo>
                    <a:pt x="835729" y="57287"/>
                  </a:lnTo>
                  <a:cubicBezTo>
                    <a:pt x="824325" y="23076"/>
                    <a:pt x="792309" y="0"/>
                    <a:pt x="75624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00" y="-28575"/>
              <a:ext cx="831305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fr-FR" noProof="0" dirty="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4994125" y="4514051"/>
            <a:ext cx="581303" cy="707337"/>
          </a:xfrm>
          <a:custGeom>
            <a:avLst/>
            <a:gdLst/>
            <a:ahLst/>
            <a:cxnLst/>
            <a:rect l="l" t="t" r="r" b="b"/>
            <a:pathLst>
              <a:path w="581303" h="707337">
                <a:moveTo>
                  <a:pt x="0" y="0"/>
                </a:moveTo>
                <a:lnTo>
                  <a:pt x="581302" y="0"/>
                </a:lnTo>
                <a:lnTo>
                  <a:pt x="581302" y="707338"/>
                </a:lnTo>
                <a:lnTo>
                  <a:pt x="0" y="7073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2" name="Freeform 22"/>
          <p:cNvSpPr/>
          <p:nvPr/>
        </p:nvSpPr>
        <p:spPr>
          <a:xfrm>
            <a:off x="11283926" y="4594560"/>
            <a:ext cx="682364" cy="682364"/>
          </a:xfrm>
          <a:custGeom>
            <a:avLst/>
            <a:gdLst/>
            <a:ahLst/>
            <a:cxnLst/>
            <a:rect l="l" t="t" r="r" b="b"/>
            <a:pathLst>
              <a:path w="682364" h="682364">
                <a:moveTo>
                  <a:pt x="0" y="0"/>
                </a:moveTo>
                <a:lnTo>
                  <a:pt x="682364" y="0"/>
                </a:lnTo>
                <a:lnTo>
                  <a:pt x="682364" y="682365"/>
                </a:lnTo>
                <a:lnTo>
                  <a:pt x="0" y="682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3" name="Freeform 23"/>
          <p:cNvSpPr/>
          <p:nvPr/>
        </p:nvSpPr>
        <p:spPr>
          <a:xfrm>
            <a:off x="11780197" y="600005"/>
            <a:ext cx="3382686" cy="3285434"/>
          </a:xfrm>
          <a:custGeom>
            <a:avLst/>
            <a:gdLst/>
            <a:ahLst/>
            <a:cxnLst/>
            <a:rect l="l" t="t" r="r" b="b"/>
            <a:pathLst>
              <a:path w="3382686" h="3285434">
                <a:moveTo>
                  <a:pt x="0" y="0"/>
                </a:moveTo>
                <a:lnTo>
                  <a:pt x="3382686" y="0"/>
                </a:lnTo>
                <a:lnTo>
                  <a:pt x="3382686" y="3285434"/>
                </a:lnTo>
                <a:lnTo>
                  <a:pt x="0" y="32854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4" name="Freeform 24"/>
          <p:cNvSpPr/>
          <p:nvPr/>
        </p:nvSpPr>
        <p:spPr>
          <a:xfrm>
            <a:off x="14562529" y="5158380"/>
            <a:ext cx="2767229" cy="4114800"/>
          </a:xfrm>
          <a:custGeom>
            <a:avLst/>
            <a:gdLst/>
            <a:ahLst/>
            <a:cxnLst/>
            <a:rect l="l" t="t" r="r" b="b"/>
            <a:pathLst>
              <a:path w="2767229" h="4114800">
                <a:moveTo>
                  <a:pt x="0" y="0"/>
                </a:moveTo>
                <a:lnTo>
                  <a:pt x="2767229" y="0"/>
                </a:lnTo>
                <a:lnTo>
                  <a:pt x="27672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5" name="TextBox 25"/>
          <p:cNvSpPr txBox="1"/>
          <p:nvPr/>
        </p:nvSpPr>
        <p:spPr>
          <a:xfrm>
            <a:off x="394060" y="275969"/>
            <a:ext cx="9819531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63"/>
              </a:lnSpc>
            </a:pPr>
            <a:r>
              <a:rPr lang="fr-FR" sz="6540" b="1" spc="-163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La Plateforme répond aux questions fondamentales 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3729" y="5430414"/>
            <a:ext cx="5216444" cy="5011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6911" lvl="1" indent="-188456" algn="l">
              <a:lnSpc>
                <a:spcPts val="2758"/>
              </a:lnSpc>
              <a:buFont typeface="Arial"/>
              <a:buChar char="•"/>
            </a:pPr>
            <a:r>
              <a:rPr lang="fr-FR" sz="1745" spc="-17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1. Identité de la marque</a:t>
            </a:r>
          </a:p>
          <a:p>
            <a:pPr marL="376911" lvl="1" indent="-188456" algn="l">
              <a:lnSpc>
                <a:spcPts val="2758"/>
              </a:lnSpc>
              <a:buFont typeface="Arial"/>
              <a:buChar char="•"/>
            </a:pPr>
            <a:r>
              <a:rPr lang="fr-FR" sz="1745" spc="-17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L'identité de la marque englobe tous les éléments qui la rendent unique : son nom, son logo, son histoire, sa personnalité, son style visuel et verbal.</a:t>
            </a:r>
          </a:p>
          <a:p>
            <a:pPr marL="376911" lvl="1" indent="-188456" algn="l">
              <a:lnSpc>
                <a:spcPts val="2758"/>
              </a:lnSpc>
              <a:buFont typeface="Arial"/>
              <a:buChar char="•"/>
            </a:pPr>
            <a:r>
              <a:rPr lang="fr-FR" sz="1745" spc="-17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Elle doit refléter les valeurs et la mission de l'entreprise.</a:t>
            </a:r>
          </a:p>
          <a:p>
            <a:pPr marL="376911" lvl="1" indent="-188456" algn="l">
              <a:lnSpc>
                <a:spcPts val="2758"/>
              </a:lnSpc>
              <a:buFont typeface="Arial"/>
              <a:buChar char="•"/>
            </a:pPr>
            <a:r>
              <a:rPr lang="fr-FR" sz="1745" spc="-17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2. Valeurs de la marque</a:t>
            </a:r>
          </a:p>
          <a:p>
            <a:pPr marL="376911" lvl="1" indent="-188456" algn="l">
              <a:lnSpc>
                <a:spcPts val="2758"/>
              </a:lnSpc>
              <a:buFont typeface="Arial"/>
              <a:buChar char="•"/>
            </a:pPr>
            <a:r>
              <a:rPr lang="fr-FR" sz="1745" spc="-17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Les valeurs sont les principes fondamentaux qui guident les actions et les décisions de l'entreprise.</a:t>
            </a:r>
          </a:p>
          <a:p>
            <a:pPr marL="376911" lvl="1" indent="-188456" algn="l">
              <a:lnSpc>
                <a:spcPts val="2758"/>
              </a:lnSpc>
              <a:buFont typeface="Arial"/>
              <a:buChar char="•"/>
            </a:pPr>
            <a:r>
              <a:rPr lang="fr-FR" sz="1745" spc="-17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Elles définissent ce qui est important pour la marque et ce qu'elle défend.</a:t>
            </a:r>
          </a:p>
          <a:p>
            <a:pPr algn="l">
              <a:lnSpc>
                <a:spcPts val="1810"/>
              </a:lnSpc>
            </a:pPr>
            <a:endParaRPr lang="fr-FR" sz="1745" spc="-17" noProof="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0" lvl="0" indent="0" algn="l">
              <a:lnSpc>
                <a:spcPts val="2758"/>
              </a:lnSpc>
            </a:pPr>
            <a:endParaRPr lang="fr-FR" sz="1745" spc="-17" noProof="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392584" y="5458731"/>
            <a:ext cx="6001954" cy="49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0"/>
              </a:lnSpc>
            </a:pPr>
            <a:r>
              <a:rPr lang="fr-FR" sz="1412" spc="-1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3. Mission de la marque</a:t>
            </a:r>
          </a:p>
          <a:p>
            <a:pPr marL="304851" lvl="1" indent="-152426" algn="l">
              <a:lnSpc>
                <a:spcPts val="2230"/>
              </a:lnSpc>
              <a:buFont typeface="Arial"/>
              <a:buChar char="•"/>
            </a:pPr>
            <a:r>
              <a:rPr lang="fr-FR" sz="1412" spc="-1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La mission décrit la raison d'être de l'entreprise, son objectif principal.</a:t>
            </a:r>
          </a:p>
          <a:p>
            <a:pPr marL="304851" lvl="1" indent="-152426" algn="l">
              <a:lnSpc>
                <a:spcPts val="2230"/>
              </a:lnSpc>
              <a:buFont typeface="Arial"/>
              <a:buChar char="•"/>
            </a:pPr>
            <a:r>
              <a:rPr lang="fr-FR" sz="1412" spc="-1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Elle répond à la question : "Pourquoi existons-nous ?"</a:t>
            </a:r>
          </a:p>
          <a:p>
            <a:pPr algn="l">
              <a:lnSpc>
                <a:spcPts val="2230"/>
              </a:lnSpc>
            </a:pPr>
            <a:r>
              <a:rPr lang="fr-FR" sz="1412" spc="-1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4. Vision de la marque</a:t>
            </a:r>
          </a:p>
          <a:p>
            <a:pPr marL="304851" lvl="1" indent="-152426" algn="l">
              <a:lnSpc>
                <a:spcPts val="2230"/>
              </a:lnSpc>
              <a:buFont typeface="Arial"/>
              <a:buChar char="•"/>
            </a:pPr>
            <a:r>
              <a:rPr lang="fr-FR" sz="1412" spc="-1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La vision est une projection de l'avenir de l'entreprise, son ambition à long terme.</a:t>
            </a:r>
          </a:p>
          <a:p>
            <a:pPr marL="304851" lvl="1" indent="-152426" algn="l">
              <a:lnSpc>
                <a:spcPts val="2230"/>
              </a:lnSpc>
              <a:buFont typeface="Arial"/>
              <a:buChar char="•"/>
            </a:pPr>
            <a:r>
              <a:rPr lang="fr-FR" sz="1412" spc="-1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Elle décrit où l'entreprise souhaite se trouver dans le futur.</a:t>
            </a:r>
          </a:p>
          <a:p>
            <a:pPr algn="l">
              <a:lnSpc>
                <a:spcPts val="2230"/>
              </a:lnSpc>
            </a:pPr>
            <a:r>
              <a:rPr lang="fr-FR" sz="1412" spc="-1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5. Promesse de la marque</a:t>
            </a:r>
          </a:p>
          <a:p>
            <a:pPr marL="304851" lvl="1" indent="-152426" algn="l">
              <a:lnSpc>
                <a:spcPts val="2230"/>
              </a:lnSpc>
              <a:buFont typeface="Arial"/>
              <a:buChar char="•"/>
            </a:pPr>
            <a:r>
              <a:rPr lang="fr-FR" sz="1412" spc="-1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La promesse de marque est l'engagement de l'entreprise envers ses clients.</a:t>
            </a:r>
          </a:p>
          <a:p>
            <a:pPr marL="304851" lvl="1" indent="-152426" algn="l">
              <a:lnSpc>
                <a:spcPts val="2230"/>
              </a:lnSpc>
              <a:buFont typeface="Arial"/>
              <a:buChar char="•"/>
            </a:pPr>
            <a:r>
              <a:rPr lang="fr-FR" sz="1412" spc="-14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Elle définit ce que les clients peuvent attendre de la marque.</a:t>
            </a:r>
          </a:p>
          <a:p>
            <a:pPr algn="l">
              <a:lnSpc>
                <a:spcPts val="2539"/>
              </a:lnSpc>
            </a:pPr>
            <a:r>
              <a:rPr lang="fr-FR" sz="1606" spc="-16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6. Positionnement de la marque</a:t>
            </a:r>
          </a:p>
          <a:p>
            <a:pPr marL="346947" lvl="1" indent="-173473" algn="l">
              <a:lnSpc>
                <a:spcPts val="2539"/>
              </a:lnSpc>
              <a:buFont typeface="Arial"/>
              <a:buChar char="•"/>
            </a:pPr>
            <a:r>
              <a:rPr lang="fr-FR" sz="1606" spc="-16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Le positionnement décrit la place que l'entreprise souhaite occuper dans l'esprit des consommateurs par rapport à ses concurrents.</a:t>
            </a:r>
          </a:p>
          <a:p>
            <a:pPr marL="325898" lvl="1" indent="-162949" algn="l">
              <a:lnSpc>
                <a:spcPts val="2384"/>
              </a:lnSpc>
              <a:buFont typeface="Arial"/>
              <a:buChar char="•"/>
            </a:pPr>
            <a:r>
              <a:rPr lang="fr-FR" sz="1509" spc="-15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Il définit ce qui rend la marque unique et différente.</a:t>
            </a:r>
          </a:p>
          <a:p>
            <a:pPr marL="0" lvl="0" indent="0" algn="l">
              <a:lnSpc>
                <a:spcPts val="3309"/>
              </a:lnSpc>
            </a:pPr>
            <a:endParaRPr lang="fr-FR" sz="1509" spc="-15" noProof="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09185" y="4715544"/>
            <a:ext cx="3082423" cy="51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9"/>
              </a:lnSpc>
            </a:pPr>
            <a:r>
              <a:rPr lang="fr-FR" sz="3656" b="1" spc="-91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Our Vision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39246" y="4771081"/>
            <a:ext cx="3082423" cy="51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9"/>
              </a:lnSpc>
            </a:pPr>
            <a:r>
              <a:rPr lang="fr-FR" sz="3656" b="1" spc="-91" noProof="0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Our Mission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73729" y="2133321"/>
            <a:ext cx="10245105" cy="230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6448" lvl="1" indent="-253224" algn="l">
              <a:lnSpc>
                <a:spcPts val="3706"/>
              </a:lnSpc>
              <a:buFont typeface="Arial"/>
              <a:buChar char="•"/>
            </a:pPr>
            <a:r>
              <a:rPr lang="fr-FR" sz="2345" spc="-23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Qui sommes-nous ? (identité, valeurs, histoire)</a:t>
            </a:r>
          </a:p>
          <a:p>
            <a:pPr marL="506448" lvl="1" indent="-253224" algn="l">
              <a:lnSpc>
                <a:spcPts val="3706"/>
              </a:lnSpc>
              <a:buFont typeface="Arial"/>
              <a:buChar char="•"/>
            </a:pPr>
            <a:r>
              <a:rPr lang="fr-FR" sz="2345" spc="-23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Pourquoi existons-nous ? (mission, vision)</a:t>
            </a:r>
          </a:p>
          <a:p>
            <a:pPr marL="506448" lvl="1" indent="-253224" algn="l">
              <a:lnSpc>
                <a:spcPts val="3706"/>
              </a:lnSpc>
              <a:buFont typeface="Arial"/>
              <a:buChar char="•"/>
            </a:pPr>
            <a:r>
              <a:rPr lang="fr-FR" sz="2345" spc="-23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Que promettons-nous ? (promesse de marque)</a:t>
            </a:r>
          </a:p>
          <a:p>
            <a:pPr marL="506448" lvl="1" indent="-253224" algn="l">
              <a:lnSpc>
                <a:spcPts val="3706"/>
              </a:lnSpc>
              <a:buFont typeface="Arial"/>
              <a:buChar char="•"/>
            </a:pPr>
            <a:r>
              <a:rPr lang="fr-FR" sz="2345" spc="-23" noProof="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Comment nous différencions-nous ? (positionnement)</a:t>
            </a:r>
          </a:p>
          <a:p>
            <a:pPr marL="0" lvl="0" indent="0" algn="l">
              <a:lnSpc>
                <a:spcPts val="3706"/>
              </a:lnSpc>
            </a:pPr>
            <a:endParaRPr lang="fr-FR" sz="2345" spc="-23" noProof="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753</Words>
  <Application>Microsoft Office PowerPoint</Application>
  <PresentationFormat>Personnalisé</PresentationFormat>
  <Paragraphs>121</Paragraphs>
  <Slides>17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Barlow Bold</vt:lpstr>
      <vt:lpstr>Poppins Medium</vt:lpstr>
      <vt:lpstr>Clear Sans</vt:lpstr>
      <vt:lpstr>Arial</vt:lpstr>
      <vt:lpstr>Clear Sans Bold</vt:lpstr>
      <vt:lpstr>Calibri</vt:lpstr>
      <vt:lpstr>Aptos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AGPM JOUR 1 PLAN INDIVIDUEL</dc:title>
  <dc:creator>HORIZON RH LANQUETIN - ROCCHI</dc:creator>
  <cp:lastModifiedBy>horizon rh</cp:lastModifiedBy>
  <cp:revision>13</cp:revision>
  <dcterms:created xsi:type="dcterms:W3CDTF">2006-08-16T00:00:00Z</dcterms:created>
  <dcterms:modified xsi:type="dcterms:W3CDTF">2025-04-25T14:05:23Z</dcterms:modified>
  <dc:identifier>DAGhUn8C5hg</dc:identifier>
</cp:coreProperties>
</file>