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5113000" cy="21374100"/>
  <p:notesSz cx="6858000" cy="9144000"/>
  <p:embeddedFontLst>
    <p:embeddedFont>
      <p:font typeface="Abril Fatface" panose="02000503000000020003" pitchFamily="2" charset="0"/>
      <p:regular r:id="rId36"/>
    </p:embeddedFont>
    <p:embeddedFont>
      <p:font typeface="Agrandir" panose="020B0604020202020204" charset="0"/>
      <p:regular r:id="rId37"/>
    </p:embeddedFont>
    <p:embeddedFont>
      <p:font typeface="Ahkio" panose="020B0604020202020204" charset="0"/>
      <p:regular r:id="rId38"/>
    </p:embeddedFont>
    <p:embeddedFont>
      <p:font typeface="Ahkio Bold" panose="020B0604020202020204" charset="0"/>
      <p:regular r:id="rId39"/>
    </p:embeddedFont>
    <p:embeddedFont>
      <p:font typeface="Arimo" panose="020B0604020202020204" charset="0"/>
      <p:regular r:id="rId40"/>
    </p:embeddedFont>
    <p:embeddedFont>
      <p:font typeface="Canva Sans 1" panose="020B0604020202020204" charset="0"/>
      <p:regular r:id="rId41"/>
    </p:embeddedFont>
    <p:embeddedFont>
      <p:font typeface="Canva Sans 1 Bold" panose="020B0604020202020204" charset="0"/>
      <p:regular r:id="rId42"/>
    </p:embeddedFont>
    <p:embeddedFont>
      <p:font typeface="Canva Sans 1 Bold Italics" panose="020B0604020202020204" charset="0"/>
      <p:regular r:id="rId43"/>
    </p:embeddedFont>
    <p:embeddedFont>
      <p:font typeface="Canva Sans 2" panose="020B0604020202020204" charset="0"/>
      <p:regular r:id="rId44"/>
    </p:embeddedFont>
    <p:embeddedFont>
      <p:font typeface="Canva Sans 2 Bold" panose="020B0604020202020204" charset="0"/>
      <p:regular r:id="rId45"/>
    </p:embeddedFont>
    <p:embeddedFont>
      <p:font typeface="Canva Sans 2 Italics" panose="020B0604020202020204" charset="0"/>
      <p:regular r:id="rId46"/>
    </p:embeddedFont>
    <p:embeddedFont>
      <p:font typeface="Caveat Brush" pitchFamily="2" charset="0"/>
      <p:regular r:id="rId47"/>
    </p:embeddedFont>
    <p:embeddedFont>
      <p:font typeface="Childos Arabic Semi-Bold" panose="020B0604020202020204" charset="-78"/>
      <p:regular r:id="rId48"/>
    </p:embeddedFont>
    <p:embeddedFont>
      <p:font typeface="Code Pro" panose="020B0604020202020204" charset="0"/>
      <p:regular r:id="rId49"/>
    </p:embeddedFont>
    <p:embeddedFont>
      <p:font typeface="Cooper BT Bold" panose="020B0604020202020204" charset="0"/>
      <p:regular r:id="rId50"/>
    </p:embeddedFont>
    <p:embeddedFont>
      <p:font typeface="Glacial Indifference" panose="020B0604020202020204" charset="0"/>
      <p:regular r:id="rId51"/>
    </p:embeddedFont>
    <p:embeddedFont>
      <p:font typeface="Glacial Indifference Bold" panose="020B0604020202020204" charset="0"/>
      <p:regular r:id="rId52"/>
    </p:embeddedFont>
    <p:embeddedFont>
      <p:font typeface="Gliker" panose="020B0604020202020204" charset="0"/>
      <p:regular r:id="rId53"/>
    </p:embeddedFont>
    <p:embeddedFont>
      <p:font typeface="Gotham" panose="020B0604020202020204" charset="0"/>
      <p:regular r:id="rId54"/>
    </p:embeddedFont>
    <p:embeddedFont>
      <p:font typeface="Gotham Bold" panose="020B0604020202020204" charset="0"/>
      <p:regular r:id="rId55"/>
    </p:embeddedFont>
    <p:embeddedFont>
      <p:font typeface="Handy Casual" panose="020B0604020202020204" charset="0"/>
      <p:regular r:id="rId56"/>
    </p:embeddedFont>
    <p:embeddedFont>
      <p:font typeface="Lato 1 Bold" panose="020B0604020202020204" charset="0"/>
      <p:regular r:id="rId57"/>
    </p:embeddedFont>
    <p:embeddedFont>
      <p:font typeface="Lato 2" panose="020B0604020202020204" charset="0"/>
      <p:regular r:id="rId58"/>
    </p:embeddedFont>
    <p:embeddedFont>
      <p:font typeface="Montserrat Medium" panose="00000600000000000000" pitchFamily="2" charset="0"/>
      <p:regular r:id="rId59"/>
    </p:embeddedFont>
    <p:embeddedFont>
      <p:font typeface="Muli Heavy" panose="020B0604020202020204" charset="0"/>
      <p:regular r:id="rId60"/>
    </p:embeddedFont>
    <p:embeddedFont>
      <p:font typeface="Muli Semi-Bold" panose="020B0604020202020204" charset="0"/>
      <p:regular r:id="rId61"/>
    </p:embeddedFont>
    <p:embeddedFont>
      <p:font typeface="Open Sans" panose="020B0606030504020204" pitchFamily="34" charset="0"/>
      <p:regular r:id="rId62"/>
    </p:embeddedFont>
    <p:embeddedFont>
      <p:font typeface="Open Sauce" panose="020B0604020202020204" charset="0"/>
      <p:regular r:id="rId63"/>
    </p:embeddedFont>
    <p:embeddedFont>
      <p:font typeface="Open Sauce Bold" panose="020B0604020202020204" charset="0"/>
      <p:regular r:id="rId64"/>
    </p:embeddedFont>
    <p:embeddedFont>
      <p:font typeface="Poppins" panose="00000500000000000000" pitchFamily="2" charset="0"/>
      <p:regular r:id="rId65"/>
    </p:embeddedFont>
    <p:embeddedFont>
      <p:font typeface="Poppins Bold" panose="00000800000000000000" charset="0"/>
      <p:regular r:id="rId66"/>
    </p:embeddedFont>
    <p:embeddedFont>
      <p:font typeface="Quicksand 1 Bold" panose="020B0604020202020204" charset="0"/>
      <p:regular r:id="rId67"/>
    </p:embeddedFont>
    <p:embeddedFont>
      <p:font typeface="Quicksand 2 Bold" panose="020B0604020202020204" charset="0"/>
      <p:regular r:id="rId68"/>
    </p:embeddedFont>
    <p:embeddedFont>
      <p:font typeface="Tenor Sans" panose="020B0604020202020204" charset="0"/>
      <p:regular r:id="rId69"/>
    </p:embeddedFont>
    <p:embeddedFont>
      <p:font typeface="Trocchi" panose="020B0604020202020204" charset="0"/>
      <p:regular r:id="rId70"/>
    </p:embeddedFont>
    <p:embeddedFont>
      <p:font typeface="Tropika" panose="020B0604020202020204" charset="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5" d="100"/>
          <a:sy n="45" d="100"/>
        </p:scale>
        <p:origin x="1064" y="-6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font" Target="fonts/font3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font" Target="fonts/font34.fntdata"/><Relationship Id="rId8" Type="http://schemas.openxmlformats.org/officeDocument/2006/relationships/slide" Target="slides/slide7.xml"/><Relationship Id="rId51" Type="http://schemas.openxmlformats.org/officeDocument/2006/relationships/font" Target="fonts/font16.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font" Target="fonts/font35.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font" Target="fonts/font3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67.svg"/><Relationship Id="rId7" Type="http://schemas.openxmlformats.org/officeDocument/2006/relationships/image" Target="../media/image108.svg"/><Relationship Id="rId12" Type="http://schemas.openxmlformats.org/officeDocument/2006/relationships/image" Target="../media/image113.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sv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11.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53.svg"/><Relationship Id="rId7" Type="http://schemas.openxmlformats.org/officeDocument/2006/relationships/image" Target="../media/image51.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115.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3.svg"/><Relationship Id="rId7" Type="http://schemas.openxmlformats.org/officeDocument/2006/relationships/image" Target="../media/image51.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67.svg"/></Relationships>
</file>

<file path=ppt/slides/_rels/slide13.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125.png"/><Relationship Id="rId18" Type="http://schemas.openxmlformats.org/officeDocument/2006/relationships/image" Target="../media/image128.svg"/><Relationship Id="rId26" Type="http://schemas.openxmlformats.org/officeDocument/2006/relationships/image" Target="../media/image57.svg"/><Relationship Id="rId3" Type="http://schemas.openxmlformats.org/officeDocument/2006/relationships/slideLayout" Target="../slideLayouts/slideLayout7.xml"/><Relationship Id="rId21" Type="http://schemas.openxmlformats.org/officeDocument/2006/relationships/image" Target="../media/image54.png"/><Relationship Id="rId7" Type="http://schemas.openxmlformats.org/officeDocument/2006/relationships/image" Target="../media/image119.png"/><Relationship Id="rId12" Type="http://schemas.openxmlformats.org/officeDocument/2006/relationships/image" Target="../media/image124.svg"/><Relationship Id="rId17" Type="http://schemas.openxmlformats.org/officeDocument/2006/relationships/image" Target="../media/image127.png"/><Relationship Id="rId25" Type="http://schemas.openxmlformats.org/officeDocument/2006/relationships/image" Target="../media/image56.png"/><Relationship Id="rId2" Type="http://schemas.openxmlformats.org/officeDocument/2006/relationships/video" Target="../media/media1.mp4"/><Relationship Id="rId16" Type="http://schemas.openxmlformats.org/officeDocument/2006/relationships/image" Target="../media/image84.svg"/><Relationship Id="rId20" Type="http://schemas.openxmlformats.org/officeDocument/2006/relationships/image" Target="../media/image53.svg"/><Relationship Id="rId1" Type="http://schemas.microsoft.com/office/2007/relationships/media" Target="../media/media1.mp4"/><Relationship Id="rId6" Type="http://schemas.openxmlformats.org/officeDocument/2006/relationships/image" Target="../media/image118.svg"/><Relationship Id="rId11" Type="http://schemas.openxmlformats.org/officeDocument/2006/relationships/image" Target="../media/image123.png"/><Relationship Id="rId24" Type="http://schemas.openxmlformats.org/officeDocument/2006/relationships/image" Target="../media/image51.svg"/><Relationship Id="rId5" Type="http://schemas.openxmlformats.org/officeDocument/2006/relationships/image" Target="../media/image117.png"/><Relationship Id="rId15" Type="http://schemas.openxmlformats.org/officeDocument/2006/relationships/image" Target="../media/image83.png"/><Relationship Id="rId23" Type="http://schemas.openxmlformats.org/officeDocument/2006/relationships/image" Target="../media/image50.png"/><Relationship Id="rId10" Type="http://schemas.openxmlformats.org/officeDocument/2006/relationships/image" Target="../media/image122.svg"/><Relationship Id="rId19" Type="http://schemas.openxmlformats.org/officeDocument/2006/relationships/image" Target="../media/image52.png"/><Relationship Id="rId4" Type="http://schemas.openxmlformats.org/officeDocument/2006/relationships/image" Target="../media/image116.jpeg"/><Relationship Id="rId9" Type="http://schemas.openxmlformats.org/officeDocument/2006/relationships/image" Target="../media/image121.png"/><Relationship Id="rId14" Type="http://schemas.openxmlformats.org/officeDocument/2006/relationships/image" Target="../media/image126.svg"/><Relationship Id="rId22" Type="http://schemas.openxmlformats.org/officeDocument/2006/relationships/image" Target="../media/image55.svg"/></Relationships>
</file>

<file path=ppt/slides/_rels/slide14.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40.png"/><Relationship Id="rId18" Type="http://schemas.openxmlformats.org/officeDocument/2006/relationships/image" Target="../media/image145.svg"/><Relationship Id="rId3" Type="http://schemas.openxmlformats.org/officeDocument/2006/relationships/image" Target="../media/image130.png"/><Relationship Id="rId21" Type="http://schemas.openxmlformats.org/officeDocument/2006/relationships/image" Target="../media/image54.png"/><Relationship Id="rId7" Type="http://schemas.openxmlformats.org/officeDocument/2006/relationships/image" Target="../media/image134.png"/><Relationship Id="rId12" Type="http://schemas.openxmlformats.org/officeDocument/2006/relationships/image" Target="../media/image139.svg"/><Relationship Id="rId17" Type="http://schemas.openxmlformats.org/officeDocument/2006/relationships/image" Target="../media/image144.png"/><Relationship Id="rId2" Type="http://schemas.openxmlformats.org/officeDocument/2006/relationships/image" Target="../media/image129.png"/><Relationship Id="rId16" Type="http://schemas.openxmlformats.org/officeDocument/2006/relationships/image" Target="../media/image143.svg"/><Relationship Id="rId20"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133.sv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42.png"/><Relationship Id="rId10" Type="http://schemas.openxmlformats.org/officeDocument/2006/relationships/image" Target="../media/image137.svg"/><Relationship Id="rId19" Type="http://schemas.openxmlformats.org/officeDocument/2006/relationships/image" Target="../media/image52.png"/><Relationship Id="rId4" Type="http://schemas.openxmlformats.org/officeDocument/2006/relationships/image" Target="../media/image131.svg"/><Relationship Id="rId9" Type="http://schemas.openxmlformats.org/officeDocument/2006/relationships/image" Target="../media/image136.png"/><Relationship Id="rId14" Type="http://schemas.openxmlformats.org/officeDocument/2006/relationships/image" Target="../media/image141.svg"/><Relationship Id="rId22" Type="http://schemas.openxmlformats.org/officeDocument/2006/relationships/image" Target="../media/image55.svg"/></Relationships>
</file>

<file path=ppt/slides/_rels/slide15.xml.rels><?xml version="1.0" encoding="UTF-8" standalone="yes"?>
<Relationships xmlns="http://schemas.openxmlformats.org/package/2006/relationships"><Relationship Id="rId13" Type="http://schemas.openxmlformats.org/officeDocument/2006/relationships/image" Target="../media/image157.svg"/><Relationship Id="rId18" Type="http://schemas.openxmlformats.org/officeDocument/2006/relationships/image" Target="../media/image162.png"/><Relationship Id="rId26" Type="http://schemas.openxmlformats.org/officeDocument/2006/relationships/image" Target="../media/image170.svg"/><Relationship Id="rId3" Type="http://schemas.openxmlformats.org/officeDocument/2006/relationships/image" Target="../media/image147.svg"/><Relationship Id="rId21" Type="http://schemas.openxmlformats.org/officeDocument/2006/relationships/image" Target="../media/image165.svg"/><Relationship Id="rId7" Type="http://schemas.openxmlformats.org/officeDocument/2006/relationships/image" Target="../media/image151.svg"/><Relationship Id="rId12" Type="http://schemas.openxmlformats.org/officeDocument/2006/relationships/image" Target="../media/image156.png"/><Relationship Id="rId17" Type="http://schemas.openxmlformats.org/officeDocument/2006/relationships/image" Target="../media/image161.svg"/><Relationship Id="rId25" Type="http://schemas.openxmlformats.org/officeDocument/2006/relationships/image" Target="../media/image169.png"/><Relationship Id="rId33" Type="http://schemas.openxmlformats.org/officeDocument/2006/relationships/image" Target="../media/image55.svg"/><Relationship Id="rId2" Type="http://schemas.openxmlformats.org/officeDocument/2006/relationships/image" Target="../media/image146.png"/><Relationship Id="rId16" Type="http://schemas.openxmlformats.org/officeDocument/2006/relationships/image" Target="../media/image160.png"/><Relationship Id="rId20" Type="http://schemas.openxmlformats.org/officeDocument/2006/relationships/image" Target="../media/image164.png"/><Relationship Id="rId29" Type="http://schemas.openxmlformats.org/officeDocument/2006/relationships/image" Target="../media/image173.sv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155.svg"/><Relationship Id="rId24" Type="http://schemas.openxmlformats.org/officeDocument/2006/relationships/image" Target="../media/image168.svg"/><Relationship Id="rId32" Type="http://schemas.openxmlformats.org/officeDocument/2006/relationships/image" Target="../media/image54.png"/><Relationship Id="rId5" Type="http://schemas.openxmlformats.org/officeDocument/2006/relationships/image" Target="../media/image149.svg"/><Relationship Id="rId15" Type="http://schemas.openxmlformats.org/officeDocument/2006/relationships/image" Target="../media/image159.svg"/><Relationship Id="rId23" Type="http://schemas.openxmlformats.org/officeDocument/2006/relationships/image" Target="../media/image167.png"/><Relationship Id="rId28" Type="http://schemas.openxmlformats.org/officeDocument/2006/relationships/image" Target="../media/image172.png"/><Relationship Id="rId10" Type="http://schemas.openxmlformats.org/officeDocument/2006/relationships/image" Target="../media/image154.png"/><Relationship Id="rId19" Type="http://schemas.openxmlformats.org/officeDocument/2006/relationships/image" Target="../media/image163.svg"/><Relationship Id="rId31" Type="http://schemas.openxmlformats.org/officeDocument/2006/relationships/image" Target="../media/image53.svg"/><Relationship Id="rId4" Type="http://schemas.openxmlformats.org/officeDocument/2006/relationships/image" Target="../media/image148.png"/><Relationship Id="rId9" Type="http://schemas.openxmlformats.org/officeDocument/2006/relationships/image" Target="../media/image153.svg"/><Relationship Id="rId14" Type="http://schemas.openxmlformats.org/officeDocument/2006/relationships/image" Target="../media/image158.png"/><Relationship Id="rId22" Type="http://schemas.openxmlformats.org/officeDocument/2006/relationships/image" Target="../media/image166.png"/><Relationship Id="rId27" Type="http://schemas.openxmlformats.org/officeDocument/2006/relationships/image" Target="../media/image171.png"/><Relationship Id="rId30" Type="http://schemas.openxmlformats.org/officeDocument/2006/relationships/image" Target="../media/image52.png"/><Relationship Id="rId8" Type="http://schemas.openxmlformats.org/officeDocument/2006/relationships/image" Target="../media/image152.png"/></Relationships>
</file>

<file path=ppt/slides/_rels/slide16.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01.png"/><Relationship Id="rId3" Type="http://schemas.openxmlformats.org/officeDocument/2006/relationships/image" Target="../media/image53.svg"/><Relationship Id="rId7" Type="http://schemas.openxmlformats.org/officeDocument/2006/relationships/image" Target="../media/image51.svg"/><Relationship Id="rId12" Type="http://schemas.openxmlformats.org/officeDocument/2006/relationships/image" Target="../media/image178.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77.png"/><Relationship Id="rId5" Type="http://schemas.openxmlformats.org/officeDocument/2006/relationships/image" Target="../media/image55.svg"/><Relationship Id="rId15" Type="http://schemas.openxmlformats.org/officeDocument/2006/relationships/image" Target="../media/image179.png"/><Relationship Id="rId10" Type="http://schemas.openxmlformats.org/officeDocument/2006/relationships/image" Target="../media/image176.svg"/><Relationship Id="rId4" Type="http://schemas.openxmlformats.org/officeDocument/2006/relationships/image" Target="../media/image54.png"/><Relationship Id="rId9" Type="http://schemas.openxmlformats.org/officeDocument/2006/relationships/image" Target="../media/image175.png"/><Relationship Id="rId14" Type="http://schemas.openxmlformats.org/officeDocument/2006/relationships/image" Target="../media/image102.svg"/></Relationships>
</file>

<file path=ppt/slides/_rels/slide17.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svg"/><Relationship Id="rId18" Type="http://schemas.openxmlformats.org/officeDocument/2006/relationships/image" Target="../media/image196.png"/><Relationship Id="rId3" Type="http://schemas.openxmlformats.org/officeDocument/2006/relationships/image" Target="../media/image181.svg"/><Relationship Id="rId21" Type="http://schemas.openxmlformats.org/officeDocument/2006/relationships/image" Target="../media/image46.png"/><Relationship Id="rId7" Type="http://schemas.openxmlformats.org/officeDocument/2006/relationships/image" Target="../media/image185.svg"/><Relationship Id="rId12" Type="http://schemas.openxmlformats.org/officeDocument/2006/relationships/image" Target="../media/image190.png"/><Relationship Id="rId17" Type="http://schemas.openxmlformats.org/officeDocument/2006/relationships/image" Target="../media/image195.png"/><Relationship Id="rId2" Type="http://schemas.openxmlformats.org/officeDocument/2006/relationships/image" Target="../media/image180.png"/><Relationship Id="rId16" Type="http://schemas.openxmlformats.org/officeDocument/2006/relationships/image" Target="../media/image194.png"/><Relationship Id="rId20"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184.png"/><Relationship Id="rId11" Type="http://schemas.openxmlformats.org/officeDocument/2006/relationships/image" Target="../media/image189.svg"/><Relationship Id="rId5" Type="http://schemas.openxmlformats.org/officeDocument/2006/relationships/image" Target="../media/image183.svg"/><Relationship Id="rId15" Type="http://schemas.openxmlformats.org/officeDocument/2006/relationships/image" Target="../media/image193.svg"/><Relationship Id="rId10" Type="http://schemas.openxmlformats.org/officeDocument/2006/relationships/image" Target="../media/image188.png"/><Relationship Id="rId19" Type="http://schemas.openxmlformats.org/officeDocument/2006/relationships/image" Target="../media/image197.png"/><Relationship Id="rId4" Type="http://schemas.openxmlformats.org/officeDocument/2006/relationships/image" Target="../media/image182.png"/><Relationship Id="rId9" Type="http://schemas.openxmlformats.org/officeDocument/2006/relationships/image" Target="../media/image187.svg"/><Relationship Id="rId14" Type="http://schemas.openxmlformats.org/officeDocument/2006/relationships/image" Target="../media/image192.png"/></Relationships>
</file>

<file path=ppt/slides/_rels/slide18.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3.svg"/><Relationship Id="rId18" Type="http://schemas.openxmlformats.org/officeDocument/2006/relationships/image" Target="../media/image198.png"/><Relationship Id="rId3" Type="http://schemas.openxmlformats.org/officeDocument/2006/relationships/image" Target="../media/image181.svg"/><Relationship Id="rId7" Type="http://schemas.openxmlformats.org/officeDocument/2006/relationships/image" Target="../media/image185.svg"/><Relationship Id="rId12" Type="http://schemas.openxmlformats.org/officeDocument/2006/relationships/image" Target="../media/image192.png"/><Relationship Id="rId17" Type="http://schemas.openxmlformats.org/officeDocument/2006/relationships/image" Target="../media/image197.png"/><Relationship Id="rId2" Type="http://schemas.openxmlformats.org/officeDocument/2006/relationships/image" Target="../media/image180.png"/><Relationship Id="rId16" Type="http://schemas.openxmlformats.org/officeDocument/2006/relationships/image" Target="../media/image196.png"/><Relationship Id="rId1" Type="http://schemas.openxmlformats.org/officeDocument/2006/relationships/slideLayout" Target="../slideLayouts/slideLayout7.xml"/><Relationship Id="rId6" Type="http://schemas.openxmlformats.org/officeDocument/2006/relationships/image" Target="../media/image184.png"/><Relationship Id="rId11" Type="http://schemas.openxmlformats.org/officeDocument/2006/relationships/image" Target="../media/image189.svg"/><Relationship Id="rId5" Type="http://schemas.openxmlformats.org/officeDocument/2006/relationships/image" Target="../media/image183.svg"/><Relationship Id="rId15" Type="http://schemas.openxmlformats.org/officeDocument/2006/relationships/image" Target="../media/image195.png"/><Relationship Id="rId10" Type="http://schemas.openxmlformats.org/officeDocument/2006/relationships/image" Target="../media/image188.png"/><Relationship Id="rId4" Type="http://schemas.openxmlformats.org/officeDocument/2006/relationships/image" Target="../media/image182.png"/><Relationship Id="rId9" Type="http://schemas.openxmlformats.org/officeDocument/2006/relationships/image" Target="../media/image187.svg"/><Relationship Id="rId14" Type="http://schemas.openxmlformats.org/officeDocument/2006/relationships/image" Target="../media/image194.png"/></Relationships>
</file>

<file path=ppt/slides/_rels/slide19.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3.svg"/><Relationship Id="rId18" Type="http://schemas.openxmlformats.org/officeDocument/2006/relationships/image" Target="../media/image199.png"/><Relationship Id="rId3" Type="http://schemas.openxmlformats.org/officeDocument/2006/relationships/image" Target="../media/image181.svg"/><Relationship Id="rId7" Type="http://schemas.openxmlformats.org/officeDocument/2006/relationships/image" Target="../media/image185.svg"/><Relationship Id="rId12" Type="http://schemas.openxmlformats.org/officeDocument/2006/relationships/image" Target="../media/image192.png"/><Relationship Id="rId17" Type="http://schemas.openxmlformats.org/officeDocument/2006/relationships/image" Target="../media/image198.png"/><Relationship Id="rId2" Type="http://schemas.openxmlformats.org/officeDocument/2006/relationships/image" Target="../media/image180.png"/><Relationship Id="rId16" Type="http://schemas.openxmlformats.org/officeDocument/2006/relationships/image" Target="../media/image197.png"/><Relationship Id="rId1" Type="http://schemas.openxmlformats.org/officeDocument/2006/relationships/slideLayout" Target="../slideLayouts/slideLayout7.xml"/><Relationship Id="rId6" Type="http://schemas.openxmlformats.org/officeDocument/2006/relationships/image" Target="../media/image184.png"/><Relationship Id="rId11" Type="http://schemas.openxmlformats.org/officeDocument/2006/relationships/image" Target="../media/image189.svg"/><Relationship Id="rId5" Type="http://schemas.openxmlformats.org/officeDocument/2006/relationships/image" Target="../media/image183.svg"/><Relationship Id="rId15" Type="http://schemas.openxmlformats.org/officeDocument/2006/relationships/image" Target="../media/image195.png"/><Relationship Id="rId10" Type="http://schemas.openxmlformats.org/officeDocument/2006/relationships/image" Target="../media/image188.png"/><Relationship Id="rId19" Type="http://schemas.openxmlformats.org/officeDocument/2006/relationships/image" Target="../media/image200.svg"/><Relationship Id="rId4" Type="http://schemas.openxmlformats.org/officeDocument/2006/relationships/image" Target="../media/image182.png"/><Relationship Id="rId9" Type="http://schemas.openxmlformats.org/officeDocument/2006/relationships/image" Target="../media/image187.svg"/><Relationship Id="rId14" Type="http://schemas.openxmlformats.org/officeDocument/2006/relationships/image" Target="../media/image194.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13.svg"/><Relationship Id="rId21" Type="http://schemas.openxmlformats.org/officeDocument/2006/relationships/image" Target="../media/image31.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24" Type="http://schemas.openxmlformats.org/officeDocument/2006/relationships/image" Target="../media/image34.jpe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33.svg"/><Relationship Id="rId10" Type="http://schemas.openxmlformats.org/officeDocument/2006/relationships/image" Target="../media/image20.png"/><Relationship Id="rId19" Type="http://schemas.openxmlformats.org/officeDocument/2006/relationships/image" Target="../media/image29.sv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32.png"/></Relationships>
</file>

<file path=ppt/slides/_rels/slide20.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3.svg"/><Relationship Id="rId18" Type="http://schemas.openxmlformats.org/officeDocument/2006/relationships/image" Target="../media/image198.png"/><Relationship Id="rId3" Type="http://schemas.openxmlformats.org/officeDocument/2006/relationships/image" Target="../media/image181.svg"/><Relationship Id="rId7" Type="http://schemas.openxmlformats.org/officeDocument/2006/relationships/image" Target="../media/image185.svg"/><Relationship Id="rId12" Type="http://schemas.openxmlformats.org/officeDocument/2006/relationships/image" Target="../media/image192.png"/><Relationship Id="rId17" Type="http://schemas.openxmlformats.org/officeDocument/2006/relationships/image" Target="../media/image197.png"/><Relationship Id="rId2" Type="http://schemas.openxmlformats.org/officeDocument/2006/relationships/image" Target="../media/image180.png"/><Relationship Id="rId16" Type="http://schemas.openxmlformats.org/officeDocument/2006/relationships/image" Target="../media/image196.png"/><Relationship Id="rId1" Type="http://schemas.openxmlformats.org/officeDocument/2006/relationships/slideLayout" Target="../slideLayouts/slideLayout7.xml"/><Relationship Id="rId6" Type="http://schemas.openxmlformats.org/officeDocument/2006/relationships/image" Target="../media/image184.png"/><Relationship Id="rId11" Type="http://schemas.openxmlformats.org/officeDocument/2006/relationships/image" Target="../media/image189.svg"/><Relationship Id="rId5" Type="http://schemas.openxmlformats.org/officeDocument/2006/relationships/image" Target="../media/image183.svg"/><Relationship Id="rId15" Type="http://schemas.openxmlformats.org/officeDocument/2006/relationships/image" Target="../media/image195.png"/><Relationship Id="rId10" Type="http://schemas.openxmlformats.org/officeDocument/2006/relationships/image" Target="../media/image188.png"/><Relationship Id="rId4" Type="http://schemas.openxmlformats.org/officeDocument/2006/relationships/image" Target="../media/image182.png"/><Relationship Id="rId9" Type="http://schemas.openxmlformats.org/officeDocument/2006/relationships/image" Target="../media/image187.svg"/><Relationship Id="rId14" Type="http://schemas.openxmlformats.org/officeDocument/2006/relationships/image" Target="../media/image194.png"/></Relationships>
</file>

<file path=ppt/slides/_rels/slide21.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1.png"/><Relationship Id="rId18" Type="http://schemas.openxmlformats.org/officeDocument/2006/relationships/image" Target="../media/image216.svg"/><Relationship Id="rId3" Type="http://schemas.openxmlformats.org/officeDocument/2006/relationships/image" Target="../media/image202.svg"/><Relationship Id="rId7" Type="http://schemas.openxmlformats.org/officeDocument/2006/relationships/image" Target="../media/image206.svg"/><Relationship Id="rId12" Type="http://schemas.openxmlformats.org/officeDocument/2006/relationships/image" Target="../media/image46.png"/><Relationship Id="rId17" Type="http://schemas.openxmlformats.org/officeDocument/2006/relationships/image" Target="../media/image215.png"/><Relationship Id="rId2" Type="http://schemas.openxmlformats.org/officeDocument/2006/relationships/image" Target="../media/image201.png"/><Relationship Id="rId16" Type="http://schemas.openxmlformats.org/officeDocument/2006/relationships/image" Target="../media/image214.png"/><Relationship Id="rId1" Type="http://schemas.openxmlformats.org/officeDocument/2006/relationships/slideLayout" Target="../slideLayouts/slideLayout7.xml"/><Relationship Id="rId6" Type="http://schemas.openxmlformats.org/officeDocument/2006/relationships/image" Target="../media/image205.png"/><Relationship Id="rId11" Type="http://schemas.openxmlformats.org/officeDocument/2006/relationships/image" Target="../media/image210.svg"/><Relationship Id="rId5" Type="http://schemas.openxmlformats.org/officeDocument/2006/relationships/image" Target="../media/image204.svg"/><Relationship Id="rId15" Type="http://schemas.openxmlformats.org/officeDocument/2006/relationships/image" Target="../media/image213.svg"/><Relationship Id="rId10" Type="http://schemas.openxmlformats.org/officeDocument/2006/relationships/image" Target="../media/image209.png"/><Relationship Id="rId4" Type="http://schemas.openxmlformats.org/officeDocument/2006/relationships/image" Target="../media/image203.png"/><Relationship Id="rId9" Type="http://schemas.openxmlformats.org/officeDocument/2006/relationships/image" Target="../media/image208.svg"/><Relationship Id="rId14" Type="http://schemas.openxmlformats.org/officeDocument/2006/relationships/image" Target="../media/image212.png"/></Relationships>
</file>

<file path=ppt/slides/_rels/slide22.xml.rels><?xml version="1.0" encoding="UTF-8" standalone="yes"?>
<Relationships xmlns="http://schemas.openxmlformats.org/package/2006/relationships"><Relationship Id="rId8" Type="http://schemas.openxmlformats.org/officeDocument/2006/relationships/image" Target="../media/image223.png"/><Relationship Id="rId13" Type="http://schemas.openxmlformats.org/officeDocument/2006/relationships/image" Target="../media/image193.svg"/><Relationship Id="rId3" Type="http://schemas.openxmlformats.org/officeDocument/2006/relationships/image" Target="../media/image218.svg"/><Relationship Id="rId7" Type="http://schemas.openxmlformats.org/officeDocument/2006/relationships/image" Target="../media/image222.svg"/><Relationship Id="rId12" Type="http://schemas.openxmlformats.org/officeDocument/2006/relationships/image" Target="../media/image192.png"/><Relationship Id="rId2" Type="http://schemas.openxmlformats.org/officeDocument/2006/relationships/image" Target="../media/image217.png"/><Relationship Id="rId16"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image" Target="../media/image221.png"/><Relationship Id="rId11" Type="http://schemas.openxmlformats.org/officeDocument/2006/relationships/image" Target="../media/image226.svg"/><Relationship Id="rId5" Type="http://schemas.openxmlformats.org/officeDocument/2006/relationships/image" Target="../media/image220.svg"/><Relationship Id="rId15" Type="http://schemas.openxmlformats.org/officeDocument/2006/relationships/image" Target="../media/image90.svg"/><Relationship Id="rId10" Type="http://schemas.openxmlformats.org/officeDocument/2006/relationships/image" Target="../media/image225.png"/><Relationship Id="rId4" Type="http://schemas.openxmlformats.org/officeDocument/2006/relationships/image" Target="../media/image219.png"/><Relationship Id="rId9" Type="http://schemas.openxmlformats.org/officeDocument/2006/relationships/image" Target="../media/image224.svg"/><Relationship Id="rId14" Type="http://schemas.openxmlformats.org/officeDocument/2006/relationships/image" Target="../media/image89.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24.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90.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89.png"/><Relationship Id="rId5" Type="http://schemas.openxmlformats.org/officeDocument/2006/relationships/image" Target="../media/image53.svg"/><Relationship Id="rId10" Type="http://schemas.openxmlformats.org/officeDocument/2006/relationships/image" Target="../media/image230.png"/><Relationship Id="rId4" Type="http://schemas.openxmlformats.org/officeDocument/2006/relationships/image" Target="../media/image52.png"/><Relationship Id="rId9" Type="http://schemas.openxmlformats.org/officeDocument/2006/relationships/image" Target="../media/image229.svg"/></Relationships>
</file>

<file path=ppt/slides/_rels/slide2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37.png"/><Relationship Id="rId18" Type="http://schemas.openxmlformats.org/officeDocument/2006/relationships/image" Target="../media/image242.png"/><Relationship Id="rId3" Type="http://schemas.openxmlformats.org/officeDocument/2006/relationships/image" Target="../media/image51.svg"/><Relationship Id="rId21" Type="http://schemas.openxmlformats.org/officeDocument/2006/relationships/image" Target="../media/image245.svg"/><Relationship Id="rId7" Type="http://schemas.openxmlformats.org/officeDocument/2006/relationships/image" Target="../media/image55.svg"/><Relationship Id="rId12" Type="http://schemas.openxmlformats.org/officeDocument/2006/relationships/image" Target="../media/image236.svg"/><Relationship Id="rId17" Type="http://schemas.openxmlformats.org/officeDocument/2006/relationships/image" Target="../media/image241.svg"/><Relationship Id="rId2" Type="http://schemas.openxmlformats.org/officeDocument/2006/relationships/image" Target="../media/image50.png"/><Relationship Id="rId16" Type="http://schemas.openxmlformats.org/officeDocument/2006/relationships/image" Target="../media/image240.png"/><Relationship Id="rId20" Type="http://schemas.openxmlformats.org/officeDocument/2006/relationships/image" Target="../media/image244.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235.png"/><Relationship Id="rId5" Type="http://schemas.openxmlformats.org/officeDocument/2006/relationships/image" Target="../media/image53.svg"/><Relationship Id="rId15" Type="http://schemas.openxmlformats.org/officeDocument/2006/relationships/image" Target="../media/image239.svg"/><Relationship Id="rId23" Type="http://schemas.openxmlformats.org/officeDocument/2006/relationships/image" Target="../media/image247.svg"/><Relationship Id="rId10" Type="http://schemas.openxmlformats.org/officeDocument/2006/relationships/image" Target="../media/image234.svg"/><Relationship Id="rId19" Type="http://schemas.openxmlformats.org/officeDocument/2006/relationships/image" Target="../media/image243.svg"/><Relationship Id="rId4" Type="http://schemas.openxmlformats.org/officeDocument/2006/relationships/image" Target="../media/image52.png"/><Relationship Id="rId9" Type="http://schemas.openxmlformats.org/officeDocument/2006/relationships/image" Target="../media/image233.png"/><Relationship Id="rId14" Type="http://schemas.openxmlformats.org/officeDocument/2006/relationships/image" Target="../media/image238.png"/><Relationship Id="rId22" Type="http://schemas.openxmlformats.org/officeDocument/2006/relationships/image" Target="../media/image246.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249.svg"/><Relationship Id="rId5" Type="http://schemas.openxmlformats.org/officeDocument/2006/relationships/image" Target="../media/image53.svg"/><Relationship Id="rId10" Type="http://schemas.openxmlformats.org/officeDocument/2006/relationships/image" Target="../media/image248.png"/><Relationship Id="rId4" Type="http://schemas.openxmlformats.org/officeDocument/2006/relationships/image" Target="../media/image52.png"/><Relationship Id="rId9" Type="http://schemas.openxmlformats.org/officeDocument/2006/relationships/image" Target="../media/image57.sv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02.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10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252.jpeg"/><Relationship Id="rId5" Type="http://schemas.openxmlformats.org/officeDocument/2006/relationships/image" Target="../media/image53.svg"/><Relationship Id="rId10" Type="http://schemas.openxmlformats.org/officeDocument/2006/relationships/image" Target="../media/image251.svg"/><Relationship Id="rId4" Type="http://schemas.openxmlformats.org/officeDocument/2006/relationships/image" Target="../media/image52.png"/><Relationship Id="rId9" Type="http://schemas.openxmlformats.org/officeDocument/2006/relationships/image" Target="../media/image250.png"/></Relationships>
</file>

<file path=ppt/slides/_rels/slide3.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pn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86.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8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255.png"/><Relationship Id="rId5" Type="http://schemas.openxmlformats.org/officeDocument/2006/relationships/image" Target="../media/image53.svg"/><Relationship Id="rId10" Type="http://schemas.openxmlformats.org/officeDocument/2006/relationships/image" Target="../media/image254.svg"/><Relationship Id="rId4" Type="http://schemas.openxmlformats.org/officeDocument/2006/relationships/image" Target="../media/image52.png"/><Relationship Id="rId9" Type="http://schemas.openxmlformats.org/officeDocument/2006/relationships/image" Target="../media/image253.pn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37.png"/><Relationship Id="rId18" Type="http://schemas.openxmlformats.org/officeDocument/2006/relationships/image" Target="../media/image242.png"/><Relationship Id="rId3" Type="http://schemas.openxmlformats.org/officeDocument/2006/relationships/image" Target="../media/image51.svg"/><Relationship Id="rId21" Type="http://schemas.openxmlformats.org/officeDocument/2006/relationships/image" Target="../media/image245.svg"/><Relationship Id="rId7" Type="http://schemas.openxmlformats.org/officeDocument/2006/relationships/image" Target="../media/image55.svg"/><Relationship Id="rId12" Type="http://schemas.openxmlformats.org/officeDocument/2006/relationships/image" Target="../media/image236.svg"/><Relationship Id="rId17" Type="http://schemas.openxmlformats.org/officeDocument/2006/relationships/image" Target="../media/image241.svg"/><Relationship Id="rId2" Type="http://schemas.openxmlformats.org/officeDocument/2006/relationships/image" Target="../media/image50.png"/><Relationship Id="rId16" Type="http://schemas.openxmlformats.org/officeDocument/2006/relationships/image" Target="../media/image240.png"/><Relationship Id="rId20" Type="http://schemas.openxmlformats.org/officeDocument/2006/relationships/image" Target="../media/image244.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235.png"/><Relationship Id="rId5" Type="http://schemas.openxmlformats.org/officeDocument/2006/relationships/image" Target="../media/image53.svg"/><Relationship Id="rId15" Type="http://schemas.openxmlformats.org/officeDocument/2006/relationships/image" Target="../media/image239.svg"/><Relationship Id="rId10" Type="http://schemas.openxmlformats.org/officeDocument/2006/relationships/image" Target="../media/image234.svg"/><Relationship Id="rId19" Type="http://schemas.openxmlformats.org/officeDocument/2006/relationships/image" Target="../media/image243.svg"/><Relationship Id="rId4" Type="http://schemas.openxmlformats.org/officeDocument/2006/relationships/image" Target="../media/image52.png"/><Relationship Id="rId9" Type="http://schemas.openxmlformats.org/officeDocument/2006/relationships/image" Target="../media/image233.png"/><Relationship Id="rId14" Type="http://schemas.openxmlformats.org/officeDocument/2006/relationships/image" Target="../media/image238.png"/></Relationships>
</file>

<file path=ppt/slides/_rels/slide32.xml.rels><?xml version="1.0" encoding="UTF-8" standalone="yes"?>
<Relationships xmlns="http://schemas.openxmlformats.org/package/2006/relationships"><Relationship Id="rId8" Type="http://schemas.openxmlformats.org/officeDocument/2006/relationships/image" Target="../media/image234.svg"/><Relationship Id="rId13" Type="http://schemas.openxmlformats.org/officeDocument/2006/relationships/image" Target="../media/image257.png"/><Relationship Id="rId3" Type="http://schemas.openxmlformats.org/officeDocument/2006/relationships/image" Target="../media/image53.svg"/><Relationship Id="rId7" Type="http://schemas.openxmlformats.org/officeDocument/2006/relationships/image" Target="../media/image233.png"/><Relationship Id="rId12" Type="http://schemas.openxmlformats.org/officeDocument/2006/relationships/image" Target="../media/image256.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237.png"/><Relationship Id="rId5" Type="http://schemas.openxmlformats.org/officeDocument/2006/relationships/image" Target="../media/image55.svg"/><Relationship Id="rId15" Type="http://schemas.openxmlformats.org/officeDocument/2006/relationships/image" Target="../media/image259.svg"/><Relationship Id="rId10" Type="http://schemas.openxmlformats.org/officeDocument/2006/relationships/image" Target="../media/image236.svg"/><Relationship Id="rId4" Type="http://schemas.openxmlformats.org/officeDocument/2006/relationships/image" Target="../media/image54.png"/><Relationship Id="rId9" Type="http://schemas.openxmlformats.org/officeDocument/2006/relationships/image" Target="../media/image235.png"/><Relationship Id="rId14" Type="http://schemas.openxmlformats.org/officeDocument/2006/relationships/image" Target="../media/image258.png"/></Relationships>
</file>

<file path=ppt/slides/_rels/slide33.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53.svg"/><Relationship Id="rId7" Type="http://schemas.openxmlformats.org/officeDocument/2006/relationships/image" Target="../media/image260.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5.svg"/><Relationship Id="rId10" Type="http://schemas.openxmlformats.org/officeDocument/2006/relationships/image" Target="../media/image263.svg"/><Relationship Id="rId4" Type="http://schemas.openxmlformats.org/officeDocument/2006/relationships/image" Target="../media/image54.png"/><Relationship Id="rId9" Type="http://schemas.openxmlformats.org/officeDocument/2006/relationships/image" Target="../media/image262.png"/></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1.jpeg"/><Relationship Id="rId7" Type="http://schemas.openxmlformats.org/officeDocument/2006/relationships/image" Target="../media/image65.svg"/><Relationship Id="rId2" Type="http://schemas.openxmlformats.org/officeDocument/2006/relationships/image" Target="../media/image264.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265.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1.sv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8.png"/><Relationship Id="rId5" Type="http://schemas.openxmlformats.org/officeDocument/2006/relationships/image" Target="../media/image53.svg"/><Relationship Id="rId10" Type="http://schemas.openxmlformats.org/officeDocument/2006/relationships/image" Target="../media/image57.svg"/><Relationship Id="rId4" Type="http://schemas.openxmlformats.org/officeDocument/2006/relationships/image" Target="../media/image52.png"/><Relationship Id="rId9" Type="http://schemas.openxmlformats.org/officeDocument/2006/relationships/image" Target="../media/image56.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1.jpe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67.svg"/><Relationship Id="rId7" Type="http://schemas.openxmlformats.org/officeDocument/2006/relationships/image" Target="../media/image54.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18" Type="http://schemas.openxmlformats.org/officeDocument/2006/relationships/image" Target="../media/image46.png"/><Relationship Id="rId3" Type="http://schemas.openxmlformats.org/officeDocument/2006/relationships/image" Target="../media/image70.svg"/><Relationship Id="rId7" Type="http://schemas.openxmlformats.org/officeDocument/2006/relationships/image" Target="../media/image74.svg"/><Relationship Id="rId12" Type="http://schemas.openxmlformats.org/officeDocument/2006/relationships/image" Target="../media/image79.png"/><Relationship Id="rId17" Type="http://schemas.openxmlformats.org/officeDocument/2006/relationships/image" Target="../media/image84.svg"/><Relationship Id="rId2" Type="http://schemas.openxmlformats.org/officeDocument/2006/relationships/image" Target="../media/image69.png"/><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svg"/><Relationship Id="rId15" Type="http://schemas.openxmlformats.org/officeDocument/2006/relationships/image" Target="../media/image8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 Id="rId14" Type="http://schemas.openxmlformats.org/officeDocument/2006/relationships/image" Target="../media/image81.png"/></Relationships>
</file>

<file path=ppt/slides/_rels/slide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18" Type="http://schemas.openxmlformats.org/officeDocument/2006/relationships/image" Target="../media/image95.png"/><Relationship Id="rId3" Type="http://schemas.openxmlformats.org/officeDocument/2006/relationships/image" Target="../media/image67.svg"/><Relationship Id="rId21" Type="http://schemas.openxmlformats.org/officeDocument/2006/relationships/image" Target="../media/image98.svg"/><Relationship Id="rId7" Type="http://schemas.openxmlformats.org/officeDocument/2006/relationships/image" Target="../media/image86.svg"/><Relationship Id="rId12" Type="http://schemas.openxmlformats.org/officeDocument/2006/relationships/image" Target="../media/image91.png"/><Relationship Id="rId17" Type="http://schemas.openxmlformats.org/officeDocument/2006/relationships/image" Target="../media/image76.svg"/><Relationship Id="rId2" Type="http://schemas.openxmlformats.org/officeDocument/2006/relationships/image" Target="../media/image66.png"/><Relationship Id="rId16" Type="http://schemas.openxmlformats.org/officeDocument/2006/relationships/image" Target="../media/image75.png"/><Relationship Id="rId20"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74.svg"/><Relationship Id="rId15" Type="http://schemas.openxmlformats.org/officeDocument/2006/relationships/image" Target="../media/image94.svg"/><Relationship Id="rId10" Type="http://schemas.openxmlformats.org/officeDocument/2006/relationships/image" Target="../media/image89.png"/><Relationship Id="rId19" Type="http://schemas.openxmlformats.org/officeDocument/2006/relationships/image" Target="../media/image96.svg"/><Relationship Id="rId4" Type="http://schemas.openxmlformats.org/officeDocument/2006/relationships/image" Target="../media/image73.png"/><Relationship Id="rId9" Type="http://schemas.openxmlformats.org/officeDocument/2006/relationships/image" Target="../media/image88.svg"/><Relationship Id="rId14" Type="http://schemas.openxmlformats.org/officeDocument/2006/relationships/image" Target="../media/image93.png"/><Relationship Id="rId22" Type="http://schemas.openxmlformats.org/officeDocument/2006/relationships/image" Target="../media/image99.png"/></Relationships>
</file>

<file path=ppt/slides/_rels/slide9.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67.svg"/><Relationship Id="rId7" Type="http://schemas.openxmlformats.org/officeDocument/2006/relationships/image" Target="../media/image77.png"/><Relationship Id="rId12" Type="http://schemas.openxmlformats.org/officeDocument/2006/relationships/image" Target="../media/image104.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00.jpeg"/><Relationship Id="rId11" Type="http://schemas.openxmlformats.org/officeDocument/2006/relationships/image" Target="../media/image103.png"/><Relationship Id="rId5" Type="http://schemas.openxmlformats.org/officeDocument/2006/relationships/image" Target="../media/image84.svg"/><Relationship Id="rId10" Type="http://schemas.openxmlformats.org/officeDocument/2006/relationships/image" Target="../media/image102.svg"/><Relationship Id="rId4" Type="http://schemas.openxmlformats.org/officeDocument/2006/relationships/image" Target="../media/image83.png"/><Relationship Id="rId9"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99607">
            <a:off x="-949815" y="4348140"/>
            <a:ext cx="15194659" cy="11858165"/>
          </a:xfrm>
          <a:custGeom>
            <a:avLst/>
            <a:gdLst/>
            <a:ahLst/>
            <a:cxnLst/>
            <a:rect l="l" t="t" r="r" b="b"/>
            <a:pathLst>
              <a:path w="15194659" h="11858165">
                <a:moveTo>
                  <a:pt x="0" y="0"/>
                </a:moveTo>
                <a:lnTo>
                  <a:pt x="15194658" y="0"/>
                </a:lnTo>
                <a:lnTo>
                  <a:pt x="15194658" y="11858165"/>
                </a:lnTo>
                <a:lnTo>
                  <a:pt x="0" y="11858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3" name="Freeform 3"/>
          <p:cNvSpPr/>
          <p:nvPr/>
        </p:nvSpPr>
        <p:spPr>
          <a:xfrm>
            <a:off x="4912961" y="3036103"/>
            <a:ext cx="10688353" cy="10688353"/>
          </a:xfrm>
          <a:custGeom>
            <a:avLst/>
            <a:gdLst/>
            <a:ahLst/>
            <a:cxnLst/>
            <a:rect l="l" t="t" r="r" b="b"/>
            <a:pathLst>
              <a:path w="10688353" h="10688353">
                <a:moveTo>
                  <a:pt x="0" y="0"/>
                </a:moveTo>
                <a:lnTo>
                  <a:pt x="10688353" y="0"/>
                </a:lnTo>
                <a:lnTo>
                  <a:pt x="10688353" y="10688353"/>
                </a:lnTo>
                <a:lnTo>
                  <a:pt x="0" y="106883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nvGrpSpPr>
          <p:cNvPr id="4" name="Group 4"/>
          <p:cNvGrpSpPr/>
          <p:nvPr/>
        </p:nvGrpSpPr>
        <p:grpSpPr>
          <a:xfrm>
            <a:off x="5394275" y="3517437"/>
            <a:ext cx="9725725" cy="9725686"/>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25046" r="-25046"/>
              </a:stretch>
            </a:blipFill>
          </p:spPr>
          <p:txBody>
            <a:bodyPr/>
            <a:lstStyle/>
            <a:p>
              <a:endParaRPr lang="fr-FR"/>
            </a:p>
          </p:txBody>
        </p:sp>
      </p:grpSp>
      <p:grpSp>
        <p:nvGrpSpPr>
          <p:cNvPr id="6" name="Group 6"/>
          <p:cNvGrpSpPr/>
          <p:nvPr/>
        </p:nvGrpSpPr>
        <p:grpSpPr>
          <a:xfrm rot="-5400000">
            <a:off x="5765312" y="15436151"/>
            <a:ext cx="2207672" cy="116480"/>
            <a:chOff x="0" y="0"/>
            <a:chExt cx="2888477" cy="152400"/>
          </a:xfrm>
        </p:grpSpPr>
        <p:sp>
          <p:nvSpPr>
            <p:cNvPr id="7" name="Freeform 7"/>
            <p:cNvSpPr/>
            <p:nvPr/>
          </p:nvSpPr>
          <p:spPr>
            <a:xfrm>
              <a:off x="0" y="0"/>
              <a:ext cx="2888477" cy="152400"/>
            </a:xfrm>
            <a:custGeom>
              <a:avLst/>
              <a:gdLst/>
              <a:ahLst/>
              <a:cxnLst/>
              <a:rect l="l" t="t" r="r" b="b"/>
              <a:pathLst>
                <a:path w="2888477" h="152400">
                  <a:moveTo>
                    <a:pt x="0" y="0"/>
                  </a:moveTo>
                  <a:lnTo>
                    <a:pt x="2888477" y="0"/>
                  </a:lnTo>
                  <a:lnTo>
                    <a:pt x="2888477" y="152400"/>
                  </a:lnTo>
                  <a:lnTo>
                    <a:pt x="0" y="152400"/>
                  </a:lnTo>
                  <a:close/>
                </a:path>
              </a:pathLst>
            </a:custGeom>
            <a:solidFill>
              <a:srgbClr val="4E67A8"/>
            </a:solidFill>
          </p:spPr>
          <p:txBody>
            <a:bodyPr/>
            <a:lstStyle/>
            <a:p>
              <a:endParaRPr lang="fr-FR"/>
            </a:p>
          </p:txBody>
        </p:sp>
      </p:grpSp>
      <p:sp>
        <p:nvSpPr>
          <p:cNvPr id="8" name="TextBox 8"/>
          <p:cNvSpPr txBox="1"/>
          <p:nvPr/>
        </p:nvSpPr>
        <p:spPr>
          <a:xfrm>
            <a:off x="7560000" y="14593326"/>
            <a:ext cx="6986773" cy="1571626"/>
          </a:xfrm>
          <a:prstGeom prst="rect">
            <a:avLst/>
          </a:prstGeom>
        </p:spPr>
        <p:txBody>
          <a:bodyPr lIns="0" tIns="0" rIns="0" bIns="0" rtlCol="0" anchor="t">
            <a:spAutoFit/>
          </a:bodyPr>
          <a:lstStyle/>
          <a:p>
            <a:pPr algn="l">
              <a:lnSpc>
                <a:spcPts val="6000"/>
              </a:lnSpc>
            </a:pPr>
            <a:r>
              <a:rPr lang="en-US" sz="6000" b="1">
                <a:solidFill>
                  <a:srgbClr val="4E67A8"/>
                </a:solidFill>
                <a:latin typeface="Lato 1 Bold"/>
                <a:ea typeface="Lato 1 Bold"/>
                <a:cs typeface="Lato 1 Bold"/>
                <a:sym typeface="Lato 1 Bold"/>
              </a:rPr>
              <a:t>PARCOURS MANAGER</a:t>
            </a:r>
          </a:p>
        </p:txBody>
      </p:sp>
      <p:sp>
        <p:nvSpPr>
          <p:cNvPr id="9" name="TextBox 9"/>
          <p:cNvSpPr txBox="1"/>
          <p:nvPr/>
        </p:nvSpPr>
        <p:spPr>
          <a:xfrm>
            <a:off x="7488000" y="17739098"/>
            <a:ext cx="5313232" cy="537845"/>
          </a:xfrm>
          <a:prstGeom prst="rect">
            <a:avLst/>
          </a:prstGeom>
        </p:spPr>
        <p:txBody>
          <a:bodyPr lIns="0" tIns="0" rIns="0" bIns="0" rtlCol="0" anchor="t">
            <a:spAutoFit/>
          </a:bodyPr>
          <a:lstStyle/>
          <a:p>
            <a:pPr algn="l">
              <a:lnSpc>
                <a:spcPts val="4479"/>
              </a:lnSpc>
            </a:pPr>
            <a:r>
              <a:rPr lang="en-US" sz="3199" b="1">
                <a:solidFill>
                  <a:srgbClr val="4E67A8"/>
                </a:solidFill>
                <a:latin typeface="Lato 1 Bold"/>
                <a:ea typeface="Lato 1 Bold"/>
                <a:cs typeface="Lato 1 Bold"/>
                <a:sym typeface="Lato 1 Bold"/>
              </a:rPr>
              <a:t>REALISE PAR </a:t>
            </a:r>
          </a:p>
        </p:txBody>
      </p:sp>
      <p:sp>
        <p:nvSpPr>
          <p:cNvPr id="10" name="TextBox 10"/>
          <p:cNvSpPr txBox="1"/>
          <p:nvPr/>
        </p:nvSpPr>
        <p:spPr>
          <a:xfrm>
            <a:off x="7488000" y="18342348"/>
            <a:ext cx="5313232" cy="1090295"/>
          </a:xfrm>
          <a:prstGeom prst="rect">
            <a:avLst/>
          </a:prstGeom>
        </p:spPr>
        <p:txBody>
          <a:bodyPr lIns="0" tIns="0" rIns="0" bIns="0" rtlCol="0" anchor="t">
            <a:spAutoFit/>
          </a:bodyPr>
          <a:lstStyle/>
          <a:p>
            <a:pPr algn="l">
              <a:lnSpc>
                <a:spcPts val="4479"/>
              </a:lnSpc>
            </a:pPr>
            <a:r>
              <a:rPr lang="en-US" sz="3199">
                <a:solidFill>
                  <a:srgbClr val="4E67A8"/>
                </a:solidFill>
                <a:latin typeface="Lato 2"/>
                <a:ea typeface="Lato 2"/>
                <a:cs typeface="Lato 2"/>
                <a:sym typeface="Lato 2"/>
              </a:rPr>
              <a:t>Christine ROCCHI -LANQUETIN </a:t>
            </a:r>
          </a:p>
        </p:txBody>
      </p:sp>
      <p:sp>
        <p:nvSpPr>
          <p:cNvPr id="11" name="Freeform 11"/>
          <p:cNvSpPr/>
          <p:nvPr/>
        </p:nvSpPr>
        <p:spPr>
          <a:xfrm rot="-3331254" flipH="1">
            <a:off x="8157287" y="16653704"/>
            <a:ext cx="8855539" cy="8324207"/>
          </a:xfrm>
          <a:custGeom>
            <a:avLst/>
            <a:gdLst/>
            <a:ahLst/>
            <a:cxnLst/>
            <a:rect l="l" t="t" r="r" b="b"/>
            <a:pathLst>
              <a:path w="8855539" h="8324207">
                <a:moveTo>
                  <a:pt x="8855540" y="0"/>
                </a:moveTo>
                <a:lnTo>
                  <a:pt x="0" y="0"/>
                </a:lnTo>
                <a:lnTo>
                  <a:pt x="0" y="8324206"/>
                </a:lnTo>
                <a:lnTo>
                  <a:pt x="8855540" y="8324206"/>
                </a:lnTo>
                <a:lnTo>
                  <a:pt x="885554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12" name="Freeform 12"/>
          <p:cNvSpPr/>
          <p:nvPr/>
        </p:nvSpPr>
        <p:spPr>
          <a:xfrm rot="355498">
            <a:off x="5183909" y="-4699244"/>
            <a:ext cx="11560922" cy="5847900"/>
          </a:xfrm>
          <a:custGeom>
            <a:avLst/>
            <a:gdLst/>
            <a:ahLst/>
            <a:cxnLst/>
            <a:rect l="l" t="t" r="r" b="b"/>
            <a:pathLst>
              <a:path w="11560922" h="5847900">
                <a:moveTo>
                  <a:pt x="0" y="0"/>
                </a:moveTo>
                <a:lnTo>
                  <a:pt x="11560923" y="0"/>
                </a:lnTo>
                <a:lnTo>
                  <a:pt x="11560923" y="5847900"/>
                </a:lnTo>
                <a:lnTo>
                  <a:pt x="0" y="58479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13" name="Freeform 13"/>
          <p:cNvSpPr/>
          <p:nvPr/>
        </p:nvSpPr>
        <p:spPr>
          <a:xfrm>
            <a:off x="4095175" y="0"/>
            <a:ext cx="9131674" cy="2777551"/>
          </a:xfrm>
          <a:custGeom>
            <a:avLst/>
            <a:gdLst/>
            <a:ahLst/>
            <a:cxnLst/>
            <a:rect l="l" t="t" r="r" b="b"/>
            <a:pathLst>
              <a:path w="9131674" h="2777551">
                <a:moveTo>
                  <a:pt x="0" y="0"/>
                </a:moveTo>
                <a:lnTo>
                  <a:pt x="9131674" y="0"/>
                </a:lnTo>
                <a:lnTo>
                  <a:pt x="9131674" y="2777551"/>
                </a:lnTo>
                <a:lnTo>
                  <a:pt x="0" y="2777551"/>
                </a:lnTo>
                <a:lnTo>
                  <a:pt x="0" y="0"/>
                </a:lnTo>
                <a:close/>
              </a:path>
            </a:pathLst>
          </a:custGeom>
          <a:blipFill>
            <a:blip r:embed="rId11"/>
            <a:stretch>
              <a:fillRect/>
            </a:stretch>
          </a:blipFill>
        </p:spPr>
        <p:txBody>
          <a:bodyPr/>
          <a:lstStyle/>
          <a:p>
            <a:endParaRPr lang="fr-FR"/>
          </a:p>
        </p:txBody>
      </p:sp>
      <p:sp>
        <p:nvSpPr>
          <p:cNvPr id="14" name="Freeform 14"/>
          <p:cNvSpPr/>
          <p:nvPr/>
        </p:nvSpPr>
        <p:spPr>
          <a:xfrm>
            <a:off x="1046043" y="15476207"/>
            <a:ext cx="5601472" cy="5601472"/>
          </a:xfrm>
          <a:custGeom>
            <a:avLst/>
            <a:gdLst/>
            <a:ahLst/>
            <a:cxnLst/>
            <a:rect l="l" t="t" r="r" b="b"/>
            <a:pathLst>
              <a:path w="5601472" h="5601472">
                <a:moveTo>
                  <a:pt x="0" y="0"/>
                </a:moveTo>
                <a:lnTo>
                  <a:pt x="5601471" y="0"/>
                </a:lnTo>
                <a:lnTo>
                  <a:pt x="5601471" y="5601472"/>
                </a:lnTo>
                <a:lnTo>
                  <a:pt x="0" y="5601472"/>
                </a:lnTo>
                <a:lnTo>
                  <a:pt x="0" y="0"/>
                </a:lnTo>
                <a:close/>
              </a:path>
            </a:pathLst>
          </a:custGeom>
          <a:blipFill>
            <a:blip r:embed="rId12"/>
            <a:stretch>
              <a:fillRect/>
            </a:stretch>
          </a:blipFill>
        </p:spPr>
        <p:txBody>
          <a:bodyPr/>
          <a:lstStyle/>
          <a:p>
            <a:endParaRPr lang="fr-FR"/>
          </a:p>
        </p:txBody>
      </p:sp>
      <p:sp>
        <p:nvSpPr>
          <p:cNvPr id="15" name="TextBox 15"/>
          <p:cNvSpPr txBox="1"/>
          <p:nvPr/>
        </p:nvSpPr>
        <p:spPr>
          <a:xfrm>
            <a:off x="1099855" y="14662090"/>
            <a:ext cx="5014250" cy="1804797"/>
          </a:xfrm>
          <a:prstGeom prst="rect">
            <a:avLst/>
          </a:prstGeom>
        </p:spPr>
        <p:txBody>
          <a:bodyPr lIns="0" tIns="0" rIns="0" bIns="0" rtlCol="0" anchor="t">
            <a:spAutoFit/>
          </a:bodyPr>
          <a:lstStyle/>
          <a:p>
            <a:pPr algn="r">
              <a:lnSpc>
                <a:spcPts val="13823"/>
              </a:lnSpc>
            </a:pPr>
            <a:r>
              <a:rPr lang="en-US" sz="12799">
                <a:solidFill>
                  <a:srgbClr val="4E67A8"/>
                </a:solidFill>
                <a:latin typeface="Lato 2"/>
                <a:ea typeface="Lato 2"/>
                <a:cs typeface="Lato 2"/>
                <a:sym typeface="Lato 2"/>
              </a:rPr>
              <a:t>2025</a:t>
            </a:r>
          </a:p>
        </p:txBody>
      </p:sp>
      <p:sp>
        <p:nvSpPr>
          <p:cNvPr id="16" name="TextBox 16"/>
          <p:cNvSpPr txBox="1"/>
          <p:nvPr/>
        </p:nvSpPr>
        <p:spPr>
          <a:xfrm>
            <a:off x="800874" y="19489793"/>
            <a:ext cx="13745899" cy="1253490"/>
          </a:xfrm>
          <a:prstGeom prst="rect">
            <a:avLst/>
          </a:prstGeom>
        </p:spPr>
        <p:txBody>
          <a:bodyPr lIns="0" tIns="0" rIns="0" bIns="0" rtlCol="0" anchor="t">
            <a:spAutoFit/>
          </a:bodyPr>
          <a:lstStyle/>
          <a:p>
            <a:pPr algn="ctr">
              <a:lnSpc>
                <a:spcPts val="3359"/>
              </a:lnSpc>
            </a:pPr>
            <a:endParaRPr/>
          </a:p>
          <a:p>
            <a:pPr algn="ctr">
              <a:lnSpc>
                <a:spcPts val="3359"/>
              </a:lnSpc>
            </a:pPr>
            <a:endParaRPr/>
          </a:p>
          <a:p>
            <a:pPr algn="ctr">
              <a:lnSpc>
                <a:spcPts val="3359"/>
              </a:lnSpc>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65104" y="1083587"/>
            <a:ext cx="5854439" cy="5885939"/>
            <a:chOff x="0" y="0"/>
            <a:chExt cx="808450" cy="812800"/>
          </a:xfrm>
        </p:grpSpPr>
        <p:sp>
          <p:nvSpPr>
            <p:cNvPr id="3" name="Freeform 3"/>
            <p:cNvSpPr/>
            <p:nvPr/>
          </p:nvSpPr>
          <p:spPr>
            <a:xfrm>
              <a:off x="14585" y="19244"/>
              <a:ext cx="779280" cy="774311"/>
            </a:xfrm>
            <a:custGeom>
              <a:avLst/>
              <a:gdLst/>
              <a:ahLst/>
              <a:cxnLst/>
              <a:rect l="l" t="t" r="r" b="b"/>
              <a:pathLst>
                <a:path w="779280" h="774311">
                  <a:moveTo>
                    <a:pt x="422280" y="13571"/>
                  </a:moveTo>
                  <a:lnTo>
                    <a:pt x="761225" y="354341"/>
                  </a:lnTo>
                  <a:cubicBezTo>
                    <a:pt x="779280" y="372492"/>
                    <a:pt x="779280" y="401820"/>
                    <a:pt x="761225" y="419971"/>
                  </a:cubicBezTo>
                  <a:lnTo>
                    <a:pt x="422280" y="760741"/>
                  </a:lnTo>
                  <a:cubicBezTo>
                    <a:pt x="413639" y="769428"/>
                    <a:pt x="401892" y="774312"/>
                    <a:pt x="389640" y="774312"/>
                  </a:cubicBezTo>
                  <a:cubicBezTo>
                    <a:pt x="377388" y="774312"/>
                    <a:pt x="365641" y="769428"/>
                    <a:pt x="357000" y="760741"/>
                  </a:cubicBezTo>
                  <a:lnTo>
                    <a:pt x="18055" y="419971"/>
                  </a:lnTo>
                  <a:cubicBezTo>
                    <a:pt x="0" y="401820"/>
                    <a:pt x="0" y="372492"/>
                    <a:pt x="18055" y="354341"/>
                  </a:cubicBezTo>
                  <a:lnTo>
                    <a:pt x="357000" y="13571"/>
                  </a:lnTo>
                  <a:cubicBezTo>
                    <a:pt x="365641" y="4884"/>
                    <a:pt x="377388" y="0"/>
                    <a:pt x="389640" y="0"/>
                  </a:cubicBezTo>
                  <a:cubicBezTo>
                    <a:pt x="401892" y="0"/>
                    <a:pt x="413639" y="4884"/>
                    <a:pt x="422280" y="13571"/>
                  </a:cubicBezTo>
                  <a:close/>
                </a:path>
              </a:pathLst>
            </a:custGeom>
            <a:solidFill>
              <a:srgbClr val="4D6CB3"/>
            </a:solidFill>
          </p:spPr>
          <p:txBody>
            <a:bodyPr/>
            <a:lstStyle/>
            <a:p>
              <a:endParaRPr lang="fr-FR"/>
            </a:p>
          </p:txBody>
        </p:sp>
        <p:sp>
          <p:nvSpPr>
            <p:cNvPr id="4" name="TextBox 4"/>
            <p:cNvSpPr txBox="1"/>
            <p:nvPr/>
          </p:nvSpPr>
          <p:spPr>
            <a:xfrm>
              <a:off x="138952" y="101600"/>
              <a:ext cx="530545" cy="571500"/>
            </a:xfrm>
            <a:prstGeom prst="rect">
              <a:avLst/>
            </a:prstGeom>
          </p:spPr>
          <p:txBody>
            <a:bodyPr lIns="42000" tIns="42000" rIns="42000" bIns="42000" rtlCol="0" anchor="ctr"/>
            <a:lstStyle/>
            <a:p>
              <a:pPr algn="ctr">
                <a:lnSpc>
                  <a:spcPts val="2199"/>
                </a:lnSpc>
                <a:spcBef>
                  <a:spcPct val="0"/>
                </a:spcBef>
              </a:pPr>
              <a:endParaRPr/>
            </a:p>
          </p:txBody>
        </p:sp>
      </p:grpSp>
      <p:grpSp>
        <p:nvGrpSpPr>
          <p:cNvPr id="5" name="Group 5"/>
          <p:cNvGrpSpPr/>
          <p:nvPr/>
        </p:nvGrpSpPr>
        <p:grpSpPr>
          <a:xfrm>
            <a:off x="-1597841" y="394503"/>
            <a:ext cx="2219181" cy="2219181"/>
            <a:chOff x="0" y="0"/>
            <a:chExt cx="812800" cy="812800"/>
          </a:xfrm>
        </p:grpSpPr>
        <p:sp>
          <p:nvSpPr>
            <p:cNvPr id="6" name="Freeform 6"/>
            <p:cNvSpPr/>
            <p:nvPr/>
          </p:nvSpPr>
          <p:spPr>
            <a:xfrm>
              <a:off x="15895" y="15895"/>
              <a:ext cx="781009" cy="781009"/>
            </a:xfrm>
            <a:custGeom>
              <a:avLst/>
              <a:gdLst/>
              <a:ahLst/>
              <a:cxnLst/>
              <a:rect l="l" t="t" r="r" b="b"/>
              <a:pathLst>
                <a:path w="781009" h="781009">
                  <a:moveTo>
                    <a:pt x="417640" y="11240"/>
                  </a:moveTo>
                  <a:lnTo>
                    <a:pt x="769770" y="363370"/>
                  </a:lnTo>
                  <a:cubicBezTo>
                    <a:pt x="776966" y="370566"/>
                    <a:pt x="781010" y="380327"/>
                    <a:pt x="781010" y="390505"/>
                  </a:cubicBezTo>
                  <a:cubicBezTo>
                    <a:pt x="781010" y="400683"/>
                    <a:pt x="776966" y="410444"/>
                    <a:pt x="769770" y="417640"/>
                  </a:cubicBezTo>
                  <a:lnTo>
                    <a:pt x="417640" y="769770"/>
                  </a:lnTo>
                  <a:cubicBezTo>
                    <a:pt x="410444" y="776966"/>
                    <a:pt x="400683" y="781010"/>
                    <a:pt x="390505" y="781010"/>
                  </a:cubicBezTo>
                  <a:cubicBezTo>
                    <a:pt x="380327" y="781010"/>
                    <a:pt x="370566" y="776966"/>
                    <a:pt x="363370" y="769770"/>
                  </a:cubicBezTo>
                  <a:lnTo>
                    <a:pt x="11240" y="417640"/>
                  </a:lnTo>
                  <a:cubicBezTo>
                    <a:pt x="4044" y="410444"/>
                    <a:pt x="0" y="400683"/>
                    <a:pt x="0" y="390505"/>
                  </a:cubicBezTo>
                  <a:cubicBezTo>
                    <a:pt x="0" y="380327"/>
                    <a:pt x="4044" y="370566"/>
                    <a:pt x="11240" y="363370"/>
                  </a:cubicBezTo>
                  <a:lnTo>
                    <a:pt x="363370" y="11240"/>
                  </a:lnTo>
                  <a:cubicBezTo>
                    <a:pt x="370566" y="4044"/>
                    <a:pt x="380327" y="0"/>
                    <a:pt x="390505" y="0"/>
                  </a:cubicBezTo>
                  <a:cubicBezTo>
                    <a:pt x="400683" y="0"/>
                    <a:pt x="410444" y="4044"/>
                    <a:pt x="417640" y="11240"/>
                  </a:cubicBezTo>
                  <a:close/>
                </a:path>
              </a:pathLst>
            </a:custGeom>
            <a:solidFill>
              <a:srgbClr val="BEC4D6"/>
            </a:solidFill>
          </p:spPr>
          <p:txBody>
            <a:bodyPr/>
            <a:lstStyle/>
            <a:p>
              <a:endParaRPr lang="fr-FR"/>
            </a:p>
          </p:txBody>
        </p:sp>
        <p:sp>
          <p:nvSpPr>
            <p:cNvPr id="7" name="TextBox 7"/>
            <p:cNvSpPr txBox="1"/>
            <p:nvPr/>
          </p:nvSpPr>
          <p:spPr>
            <a:xfrm>
              <a:off x="139700" y="101600"/>
              <a:ext cx="533400" cy="571500"/>
            </a:xfrm>
            <a:prstGeom prst="rect">
              <a:avLst/>
            </a:prstGeom>
          </p:spPr>
          <p:txBody>
            <a:bodyPr lIns="42000" tIns="42000" rIns="42000" bIns="42000" rtlCol="0" anchor="ctr"/>
            <a:lstStyle/>
            <a:p>
              <a:pPr algn="ctr">
                <a:lnSpc>
                  <a:spcPts val="2199"/>
                </a:lnSpc>
                <a:spcBef>
                  <a:spcPct val="0"/>
                </a:spcBef>
              </a:pPr>
              <a:endParaRPr/>
            </a:p>
          </p:txBody>
        </p:sp>
      </p:grpSp>
      <p:grpSp>
        <p:nvGrpSpPr>
          <p:cNvPr id="8" name="Group 8"/>
          <p:cNvGrpSpPr/>
          <p:nvPr/>
        </p:nvGrpSpPr>
        <p:grpSpPr>
          <a:xfrm>
            <a:off x="247550" y="5003043"/>
            <a:ext cx="1205899" cy="1212388"/>
            <a:chOff x="0" y="0"/>
            <a:chExt cx="808450" cy="812800"/>
          </a:xfrm>
        </p:grpSpPr>
        <p:sp>
          <p:nvSpPr>
            <p:cNvPr id="9" name="Freeform 9"/>
            <p:cNvSpPr/>
            <p:nvPr/>
          </p:nvSpPr>
          <p:spPr>
            <a:xfrm>
              <a:off x="22254" y="29363"/>
              <a:ext cx="763942" cy="754074"/>
            </a:xfrm>
            <a:custGeom>
              <a:avLst/>
              <a:gdLst/>
              <a:ahLst/>
              <a:cxnLst/>
              <a:rect l="l" t="t" r="r" b="b"/>
              <a:pathLst>
                <a:path w="763942" h="754074">
                  <a:moveTo>
                    <a:pt x="431773" y="20707"/>
                  </a:moveTo>
                  <a:lnTo>
                    <a:pt x="736394" y="326967"/>
                  </a:lnTo>
                  <a:cubicBezTo>
                    <a:pt x="763942" y="354663"/>
                    <a:pt x="763942" y="399411"/>
                    <a:pt x="736394" y="427107"/>
                  </a:cubicBezTo>
                  <a:lnTo>
                    <a:pt x="431773" y="733367"/>
                  </a:lnTo>
                  <a:cubicBezTo>
                    <a:pt x="418589" y="746622"/>
                    <a:pt x="400666" y="754074"/>
                    <a:pt x="381971" y="754074"/>
                  </a:cubicBezTo>
                  <a:cubicBezTo>
                    <a:pt x="363276" y="754074"/>
                    <a:pt x="345353" y="746622"/>
                    <a:pt x="332169" y="733367"/>
                  </a:cubicBezTo>
                  <a:lnTo>
                    <a:pt x="27548" y="427107"/>
                  </a:lnTo>
                  <a:cubicBezTo>
                    <a:pt x="0" y="399411"/>
                    <a:pt x="0" y="354663"/>
                    <a:pt x="27548" y="326967"/>
                  </a:cubicBezTo>
                  <a:lnTo>
                    <a:pt x="332169" y="20707"/>
                  </a:lnTo>
                  <a:cubicBezTo>
                    <a:pt x="345353" y="7452"/>
                    <a:pt x="363276" y="0"/>
                    <a:pt x="381971" y="0"/>
                  </a:cubicBezTo>
                  <a:cubicBezTo>
                    <a:pt x="400666" y="0"/>
                    <a:pt x="418589" y="7452"/>
                    <a:pt x="431773" y="20707"/>
                  </a:cubicBezTo>
                  <a:close/>
                </a:path>
              </a:pathLst>
            </a:custGeom>
            <a:solidFill>
              <a:srgbClr val="C9EDF7"/>
            </a:solidFill>
          </p:spPr>
          <p:txBody>
            <a:bodyPr/>
            <a:lstStyle/>
            <a:p>
              <a:endParaRPr lang="fr-FR"/>
            </a:p>
          </p:txBody>
        </p:sp>
        <p:sp>
          <p:nvSpPr>
            <p:cNvPr id="10" name="TextBox 10"/>
            <p:cNvSpPr txBox="1"/>
            <p:nvPr/>
          </p:nvSpPr>
          <p:spPr>
            <a:xfrm>
              <a:off x="138952" y="101600"/>
              <a:ext cx="530545" cy="571500"/>
            </a:xfrm>
            <a:prstGeom prst="rect">
              <a:avLst/>
            </a:prstGeom>
          </p:spPr>
          <p:txBody>
            <a:bodyPr lIns="42000" tIns="42000" rIns="42000" bIns="42000" rtlCol="0" anchor="ctr"/>
            <a:lstStyle/>
            <a:p>
              <a:pPr algn="ctr">
                <a:lnSpc>
                  <a:spcPts val="2199"/>
                </a:lnSpc>
                <a:spcBef>
                  <a:spcPct val="0"/>
                </a:spcBef>
              </a:pPr>
              <a:endParaRPr/>
            </a:p>
          </p:txBody>
        </p:sp>
      </p:grpSp>
      <p:sp>
        <p:nvSpPr>
          <p:cNvPr id="11" name="Freeform 11"/>
          <p:cNvSpPr/>
          <p:nvPr/>
        </p:nvSpPr>
        <p:spPr>
          <a:xfrm>
            <a:off x="4354856" y="7056700"/>
            <a:ext cx="650059" cy="827621"/>
          </a:xfrm>
          <a:custGeom>
            <a:avLst/>
            <a:gdLst/>
            <a:ahLst/>
            <a:cxnLst/>
            <a:rect l="l" t="t" r="r" b="b"/>
            <a:pathLst>
              <a:path w="650059" h="827621">
                <a:moveTo>
                  <a:pt x="0" y="0"/>
                </a:moveTo>
                <a:lnTo>
                  <a:pt x="650059" y="0"/>
                </a:lnTo>
                <a:lnTo>
                  <a:pt x="650059" y="827622"/>
                </a:lnTo>
                <a:lnTo>
                  <a:pt x="0" y="827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3082112" y="204796"/>
            <a:ext cx="12037888" cy="944681"/>
            <a:chOff x="0" y="0"/>
            <a:chExt cx="3268579" cy="256504"/>
          </a:xfrm>
        </p:grpSpPr>
        <p:sp>
          <p:nvSpPr>
            <p:cNvPr id="13" name="Freeform 13"/>
            <p:cNvSpPr/>
            <p:nvPr/>
          </p:nvSpPr>
          <p:spPr>
            <a:xfrm>
              <a:off x="0" y="0"/>
              <a:ext cx="3268579" cy="256504"/>
            </a:xfrm>
            <a:custGeom>
              <a:avLst/>
              <a:gdLst/>
              <a:ahLst/>
              <a:cxnLst/>
              <a:rect l="l" t="t" r="r" b="b"/>
              <a:pathLst>
                <a:path w="3268579" h="256504">
                  <a:moveTo>
                    <a:pt x="0" y="0"/>
                  </a:moveTo>
                  <a:lnTo>
                    <a:pt x="3268579" y="0"/>
                  </a:lnTo>
                  <a:lnTo>
                    <a:pt x="3268579" y="256504"/>
                  </a:lnTo>
                  <a:lnTo>
                    <a:pt x="0" y="256504"/>
                  </a:lnTo>
                  <a:close/>
                </a:path>
              </a:pathLst>
            </a:custGeom>
            <a:solidFill>
              <a:srgbClr val="BEC4D6"/>
            </a:solidFill>
          </p:spPr>
          <p:txBody>
            <a:bodyPr/>
            <a:lstStyle/>
            <a:p>
              <a:endParaRPr lang="fr-FR"/>
            </a:p>
          </p:txBody>
        </p:sp>
        <p:sp>
          <p:nvSpPr>
            <p:cNvPr id="14" name="TextBox 14"/>
            <p:cNvSpPr txBox="1"/>
            <p:nvPr/>
          </p:nvSpPr>
          <p:spPr>
            <a:xfrm>
              <a:off x="0" y="-38100"/>
              <a:ext cx="3268579" cy="294604"/>
            </a:xfrm>
            <a:prstGeom prst="rect">
              <a:avLst/>
            </a:prstGeom>
          </p:spPr>
          <p:txBody>
            <a:bodyPr lIns="42000" tIns="42000" rIns="42000" bIns="42000" rtlCol="0" anchor="ctr"/>
            <a:lstStyle/>
            <a:p>
              <a:pPr algn="ctr">
                <a:lnSpc>
                  <a:spcPts val="2199"/>
                </a:lnSpc>
              </a:pPr>
              <a:endParaRPr/>
            </a:p>
          </p:txBody>
        </p:sp>
      </p:grpSp>
      <p:grpSp>
        <p:nvGrpSpPr>
          <p:cNvPr id="15" name="Group 15"/>
          <p:cNvGrpSpPr/>
          <p:nvPr/>
        </p:nvGrpSpPr>
        <p:grpSpPr>
          <a:xfrm>
            <a:off x="2454719" y="0"/>
            <a:ext cx="1254785" cy="1254785"/>
            <a:chOff x="0" y="0"/>
            <a:chExt cx="812800" cy="812800"/>
          </a:xfrm>
        </p:grpSpPr>
        <p:sp>
          <p:nvSpPr>
            <p:cNvPr id="16" name="Freeform 16"/>
            <p:cNvSpPr/>
            <p:nvPr/>
          </p:nvSpPr>
          <p:spPr>
            <a:xfrm>
              <a:off x="28112" y="28112"/>
              <a:ext cx="756575" cy="756575"/>
            </a:xfrm>
            <a:custGeom>
              <a:avLst/>
              <a:gdLst/>
              <a:ahLst/>
              <a:cxnLst/>
              <a:rect l="l" t="t" r="r" b="b"/>
              <a:pathLst>
                <a:path w="756575" h="756575">
                  <a:moveTo>
                    <a:pt x="426279" y="19879"/>
                  </a:moveTo>
                  <a:lnTo>
                    <a:pt x="736697" y="330297"/>
                  </a:lnTo>
                  <a:cubicBezTo>
                    <a:pt x="749425" y="343025"/>
                    <a:pt x="756576" y="360288"/>
                    <a:pt x="756576" y="378288"/>
                  </a:cubicBezTo>
                  <a:cubicBezTo>
                    <a:pt x="756576" y="396288"/>
                    <a:pt x="749425" y="413551"/>
                    <a:pt x="736697" y="426279"/>
                  </a:cubicBezTo>
                  <a:lnTo>
                    <a:pt x="426279" y="736697"/>
                  </a:lnTo>
                  <a:cubicBezTo>
                    <a:pt x="413551" y="749425"/>
                    <a:pt x="396288" y="756576"/>
                    <a:pt x="378288" y="756576"/>
                  </a:cubicBezTo>
                  <a:cubicBezTo>
                    <a:pt x="360288" y="756576"/>
                    <a:pt x="343025" y="749425"/>
                    <a:pt x="330297" y="736697"/>
                  </a:cubicBezTo>
                  <a:lnTo>
                    <a:pt x="19879" y="426279"/>
                  </a:lnTo>
                  <a:cubicBezTo>
                    <a:pt x="7151" y="413551"/>
                    <a:pt x="0" y="396288"/>
                    <a:pt x="0" y="378288"/>
                  </a:cubicBezTo>
                  <a:cubicBezTo>
                    <a:pt x="0" y="360288"/>
                    <a:pt x="7151" y="343025"/>
                    <a:pt x="19879" y="330297"/>
                  </a:cubicBezTo>
                  <a:lnTo>
                    <a:pt x="330297" y="19879"/>
                  </a:lnTo>
                  <a:cubicBezTo>
                    <a:pt x="343025" y="7151"/>
                    <a:pt x="360288" y="0"/>
                    <a:pt x="378288" y="0"/>
                  </a:cubicBezTo>
                  <a:cubicBezTo>
                    <a:pt x="396288" y="0"/>
                    <a:pt x="413551" y="7151"/>
                    <a:pt x="426279" y="19879"/>
                  </a:cubicBezTo>
                  <a:close/>
                </a:path>
              </a:pathLst>
            </a:custGeom>
            <a:solidFill>
              <a:srgbClr val="4D6CB3"/>
            </a:solidFill>
          </p:spPr>
          <p:txBody>
            <a:bodyPr/>
            <a:lstStyle/>
            <a:p>
              <a:endParaRPr lang="fr-FR"/>
            </a:p>
          </p:txBody>
        </p:sp>
        <p:sp>
          <p:nvSpPr>
            <p:cNvPr id="17" name="TextBox 17"/>
            <p:cNvSpPr txBox="1"/>
            <p:nvPr/>
          </p:nvSpPr>
          <p:spPr>
            <a:xfrm>
              <a:off x="139700" y="101600"/>
              <a:ext cx="533400" cy="571500"/>
            </a:xfrm>
            <a:prstGeom prst="rect">
              <a:avLst/>
            </a:prstGeom>
          </p:spPr>
          <p:txBody>
            <a:bodyPr lIns="42000" tIns="42000" rIns="42000" bIns="42000" rtlCol="0" anchor="ctr"/>
            <a:lstStyle/>
            <a:p>
              <a:pPr algn="ctr">
                <a:lnSpc>
                  <a:spcPts val="2199"/>
                </a:lnSpc>
                <a:spcBef>
                  <a:spcPct val="0"/>
                </a:spcBef>
              </a:pPr>
              <a:endParaRPr/>
            </a:p>
          </p:txBody>
        </p:sp>
      </p:grpSp>
      <p:sp>
        <p:nvSpPr>
          <p:cNvPr id="18" name="Freeform 18"/>
          <p:cNvSpPr/>
          <p:nvPr/>
        </p:nvSpPr>
        <p:spPr>
          <a:xfrm>
            <a:off x="2962708" y="1149476"/>
            <a:ext cx="1150789" cy="1021325"/>
          </a:xfrm>
          <a:custGeom>
            <a:avLst/>
            <a:gdLst/>
            <a:ahLst/>
            <a:cxnLst/>
            <a:rect l="l" t="t" r="r" b="b"/>
            <a:pathLst>
              <a:path w="1150789" h="1021325">
                <a:moveTo>
                  <a:pt x="0" y="0"/>
                </a:moveTo>
                <a:lnTo>
                  <a:pt x="1150788" y="0"/>
                </a:lnTo>
                <a:lnTo>
                  <a:pt x="1150788" y="1021325"/>
                </a:lnTo>
                <a:lnTo>
                  <a:pt x="0" y="10213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9" name="Freeform 19"/>
          <p:cNvSpPr/>
          <p:nvPr/>
        </p:nvSpPr>
        <p:spPr>
          <a:xfrm>
            <a:off x="2273536" y="2767269"/>
            <a:ext cx="2731379" cy="1058409"/>
          </a:xfrm>
          <a:custGeom>
            <a:avLst/>
            <a:gdLst/>
            <a:ahLst/>
            <a:cxnLst/>
            <a:rect l="l" t="t" r="r" b="b"/>
            <a:pathLst>
              <a:path w="2731379" h="1058409">
                <a:moveTo>
                  <a:pt x="0" y="0"/>
                </a:moveTo>
                <a:lnTo>
                  <a:pt x="2731379" y="0"/>
                </a:lnTo>
                <a:lnTo>
                  <a:pt x="2731379" y="1058409"/>
                </a:lnTo>
                <a:lnTo>
                  <a:pt x="0" y="10584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0" name="Freeform 20"/>
          <p:cNvSpPr/>
          <p:nvPr/>
        </p:nvSpPr>
        <p:spPr>
          <a:xfrm>
            <a:off x="2218042" y="4168578"/>
            <a:ext cx="2786873" cy="2800948"/>
          </a:xfrm>
          <a:custGeom>
            <a:avLst/>
            <a:gdLst/>
            <a:ahLst/>
            <a:cxnLst/>
            <a:rect l="l" t="t" r="r" b="b"/>
            <a:pathLst>
              <a:path w="2786873" h="2800948">
                <a:moveTo>
                  <a:pt x="0" y="0"/>
                </a:moveTo>
                <a:lnTo>
                  <a:pt x="2786873" y="0"/>
                </a:lnTo>
                <a:lnTo>
                  <a:pt x="2786873" y="2800947"/>
                </a:lnTo>
                <a:lnTo>
                  <a:pt x="0" y="2800947"/>
                </a:lnTo>
                <a:lnTo>
                  <a:pt x="0" y="0"/>
                </a:lnTo>
                <a:close/>
              </a:path>
            </a:pathLst>
          </a:custGeom>
          <a:blipFill>
            <a:blip r:embed="rId8"/>
            <a:stretch>
              <a:fillRect/>
            </a:stretch>
          </a:blipFill>
        </p:spPr>
        <p:txBody>
          <a:bodyPr/>
          <a:lstStyle/>
          <a:p>
            <a:endParaRPr lang="fr-FR"/>
          </a:p>
        </p:txBody>
      </p:sp>
      <p:sp>
        <p:nvSpPr>
          <p:cNvPr id="21" name="Freeform 21"/>
          <p:cNvSpPr/>
          <p:nvPr/>
        </p:nvSpPr>
        <p:spPr>
          <a:xfrm>
            <a:off x="1723362" y="7312425"/>
            <a:ext cx="3962712" cy="2932407"/>
          </a:xfrm>
          <a:custGeom>
            <a:avLst/>
            <a:gdLst/>
            <a:ahLst/>
            <a:cxnLst/>
            <a:rect l="l" t="t" r="r" b="b"/>
            <a:pathLst>
              <a:path w="3962712" h="2932407">
                <a:moveTo>
                  <a:pt x="0" y="0"/>
                </a:moveTo>
                <a:lnTo>
                  <a:pt x="3962712" y="0"/>
                </a:lnTo>
                <a:lnTo>
                  <a:pt x="3962712" y="2932407"/>
                </a:lnTo>
                <a:lnTo>
                  <a:pt x="0" y="2932407"/>
                </a:lnTo>
                <a:lnTo>
                  <a:pt x="0" y="0"/>
                </a:lnTo>
                <a:close/>
              </a:path>
            </a:pathLst>
          </a:custGeom>
          <a:blipFill>
            <a:blip r:embed="rId9"/>
            <a:stretch>
              <a:fillRect/>
            </a:stretch>
          </a:blipFill>
        </p:spPr>
        <p:txBody>
          <a:bodyPr/>
          <a:lstStyle/>
          <a:p>
            <a:endParaRPr lang="fr-FR"/>
          </a:p>
        </p:txBody>
      </p:sp>
      <p:sp>
        <p:nvSpPr>
          <p:cNvPr id="22" name="TextBox 22"/>
          <p:cNvSpPr txBox="1"/>
          <p:nvPr/>
        </p:nvSpPr>
        <p:spPr>
          <a:xfrm>
            <a:off x="3868153" y="163613"/>
            <a:ext cx="11046744" cy="893696"/>
          </a:xfrm>
          <a:prstGeom prst="rect">
            <a:avLst/>
          </a:prstGeom>
        </p:spPr>
        <p:txBody>
          <a:bodyPr lIns="0" tIns="0" rIns="0" bIns="0" rtlCol="0" anchor="t">
            <a:spAutoFit/>
          </a:bodyPr>
          <a:lstStyle/>
          <a:p>
            <a:pPr algn="r">
              <a:lnSpc>
                <a:spcPts val="6314"/>
              </a:lnSpc>
              <a:spcBef>
                <a:spcPct val="0"/>
              </a:spcBef>
            </a:pPr>
            <a:r>
              <a:rPr lang="en-US" sz="4510" b="1">
                <a:solidFill>
                  <a:srgbClr val="FFFFFF"/>
                </a:solidFill>
                <a:latin typeface="Poppins Bold"/>
                <a:ea typeface="Poppins Bold"/>
                <a:cs typeface="Poppins Bold"/>
                <a:sym typeface="Poppins Bold"/>
              </a:rPr>
              <a:t>COMMUNICATION </a:t>
            </a:r>
          </a:p>
        </p:txBody>
      </p:sp>
      <p:sp>
        <p:nvSpPr>
          <p:cNvPr id="23" name="TextBox 23"/>
          <p:cNvSpPr txBox="1"/>
          <p:nvPr/>
        </p:nvSpPr>
        <p:spPr>
          <a:xfrm>
            <a:off x="6505224" y="1976126"/>
            <a:ext cx="7960671" cy="8392885"/>
          </a:xfrm>
          <a:prstGeom prst="rect">
            <a:avLst/>
          </a:prstGeom>
        </p:spPr>
        <p:txBody>
          <a:bodyPr lIns="0" tIns="0" rIns="0" bIns="0" rtlCol="0" anchor="t">
            <a:spAutoFit/>
          </a:bodyPr>
          <a:lstStyle/>
          <a:p>
            <a:pPr algn="ctr">
              <a:lnSpc>
                <a:spcPts val="4125"/>
              </a:lnSpc>
              <a:spcBef>
                <a:spcPct val="0"/>
              </a:spcBef>
            </a:pPr>
            <a:r>
              <a:rPr lang="en-US" sz="2946">
                <a:solidFill>
                  <a:srgbClr val="000000"/>
                </a:solidFill>
                <a:latin typeface="Canva Sans 2"/>
                <a:ea typeface="Canva Sans 2"/>
                <a:cs typeface="Canva Sans 2"/>
                <a:sym typeface="Canva Sans 2"/>
              </a:rPr>
              <a:t>Il s’agit de la manière dont le leader : </a:t>
            </a:r>
          </a:p>
          <a:p>
            <a:pPr algn="ctr">
              <a:lnSpc>
                <a:spcPts val="4125"/>
              </a:lnSpc>
              <a:spcBef>
                <a:spcPct val="0"/>
              </a:spcBef>
            </a:pPr>
            <a:endParaRPr lang="en-US" sz="2946">
              <a:solidFill>
                <a:srgbClr val="000000"/>
              </a:solidFill>
              <a:latin typeface="Canva Sans 2"/>
              <a:ea typeface="Canva Sans 2"/>
              <a:cs typeface="Canva Sans 2"/>
              <a:sym typeface="Canva Sans 2"/>
            </a:endParaRPr>
          </a:p>
          <a:p>
            <a:pPr algn="ctr">
              <a:lnSpc>
                <a:spcPts val="4125"/>
              </a:lnSpc>
              <a:spcBef>
                <a:spcPct val="0"/>
              </a:spcBef>
            </a:pPr>
            <a:r>
              <a:rPr lang="en-US" sz="2946">
                <a:solidFill>
                  <a:srgbClr val="000000"/>
                </a:solidFill>
                <a:latin typeface="Canva Sans 2"/>
                <a:ea typeface="Canva Sans 2"/>
                <a:cs typeface="Canva Sans 2"/>
                <a:sym typeface="Canva Sans 2"/>
              </a:rPr>
              <a:t>Encourage le </a:t>
            </a:r>
            <a:r>
              <a:rPr lang="en-US" sz="2946" b="1">
                <a:solidFill>
                  <a:srgbClr val="000000"/>
                </a:solidFill>
                <a:latin typeface="Canva Sans 2 Bold"/>
                <a:ea typeface="Canva Sans 2 Bold"/>
                <a:cs typeface="Canva Sans 2 Bold"/>
                <a:sym typeface="Canva Sans 2 Bold"/>
              </a:rPr>
              <a:t>partage d’informations et de connaissances au sein de l’équipe, de même que la courtoisie, l’ouverture et l’honnêteté</a:t>
            </a:r>
          </a:p>
          <a:p>
            <a:pPr algn="ctr">
              <a:lnSpc>
                <a:spcPts val="4125"/>
              </a:lnSpc>
              <a:spcBef>
                <a:spcPct val="0"/>
              </a:spcBef>
            </a:pPr>
            <a:endParaRPr lang="en-US" sz="2946" b="1">
              <a:solidFill>
                <a:srgbClr val="000000"/>
              </a:solidFill>
              <a:latin typeface="Canva Sans 2 Bold"/>
              <a:ea typeface="Canva Sans 2 Bold"/>
              <a:cs typeface="Canva Sans 2 Bold"/>
              <a:sym typeface="Canva Sans 2 Bold"/>
            </a:endParaRPr>
          </a:p>
          <a:p>
            <a:pPr algn="ctr">
              <a:lnSpc>
                <a:spcPts val="4125"/>
              </a:lnSpc>
              <a:spcBef>
                <a:spcPct val="0"/>
              </a:spcBef>
            </a:pPr>
            <a:r>
              <a:rPr lang="en-US" sz="2946">
                <a:solidFill>
                  <a:srgbClr val="000000"/>
                </a:solidFill>
                <a:latin typeface="Canva Sans 2"/>
                <a:ea typeface="Canva Sans 2"/>
                <a:cs typeface="Canva Sans 2"/>
                <a:sym typeface="Canva Sans 2"/>
              </a:rPr>
              <a:t>S’assure que tous les membres sont entendus et que l’équipe est capable d’avoir des désaccords constructifs, de soumettre les questions difficiles à discussion, de formuler et de recevoir du feed-back, d’être efficace en réunion, de trouver le bon équilibre entre demande et exigence, et de susciter un état d’esprit positif grâce à ses interactions.</a:t>
            </a:r>
          </a:p>
        </p:txBody>
      </p:sp>
      <p:grpSp>
        <p:nvGrpSpPr>
          <p:cNvPr id="24" name="Group 24"/>
          <p:cNvGrpSpPr/>
          <p:nvPr/>
        </p:nvGrpSpPr>
        <p:grpSpPr>
          <a:xfrm>
            <a:off x="-3665104" y="12052319"/>
            <a:ext cx="5854439" cy="5885939"/>
            <a:chOff x="0" y="0"/>
            <a:chExt cx="808450" cy="812800"/>
          </a:xfrm>
        </p:grpSpPr>
        <p:sp>
          <p:nvSpPr>
            <p:cNvPr id="25" name="Freeform 25"/>
            <p:cNvSpPr/>
            <p:nvPr/>
          </p:nvSpPr>
          <p:spPr>
            <a:xfrm>
              <a:off x="14585" y="19244"/>
              <a:ext cx="779280" cy="774311"/>
            </a:xfrm>
            <a:custGeom>
              <a:avLst/>
              <a:gdLst/>
              <a:ahLst/>
              <a:cxnLst/>
              <a:rect l="l" t="t" r="r" b="b"/>
              <a:pathLst>
                <a:path w="779280" h="774311">
                  <a:moveTo>
                    <a:pt x="422280" y="13571"/>
                  </a:moveTo>
                  <a:lnTo>
                    <a:pt x="761225" y="354341"/>
                  </a:lnTo>
                  <a:cubicBezTo>
                    <a:pt x="779280" y="372492"/>
                    <a:pt x="779280" y="401820"/>
                    <a:pt x="761225" y="419971"/>
                  </a:cubicBezTo>
                  <a:lnTo>
                    <a:pt x="422280" y="760741"/>
                  </a:lnTo>
                  <a:cubicBezTo>
                    <a:pt x="413639" y="769428"/>
                    <a:pt x="401892" y="774312"/>
                    <a:pt x="389640" y="774312"/>
                  </a:cubicBezTo>
                  <a:cubicBezTo>
                    <a:pt x="377388" y="774312"/>
                    <a:pt x="365641" y="769428"/>
                    <a:pt x="357000" y="760741"/>
                  </a:cubicBezTo>
                  <a:lnTo>
                    <a:pt x="18055" y="419971"/>
                  </a:lnTo>
                  <a:cubicBezTo>
                    <a:pt x="0" y="401820"/>
                    <a:pt x="0" y="372492"/>
                    <a:pt x="18055" y="354341"/>
                  </a:cubicBezTo>
                  <a:lnTo>
                    <a:pt x="357000" y="13571"/>
                  </a:lnTo>
                  <a:cubicBezTo>
                    <a:pt x="365641" y="4884"/>
                    <a:pt x="377388" y="0"/>
                    <a:pt x="389640" y="0"/>
                  </a:cubicBezTo>
                  <a:cubicBezTo>
                    <a:pt x="401892" y="0"/>
                    <a:pt x="413639" y="4884"/>
                    <a:pt x="422280" y="13571"/>
                  </a:cubicBezTo>
                  <a:close/>
                </a:path>
              </a:pathLst>
            </a:custGeom>
            <a:solidFill>
              <a:srgbClr val="4D6CB3"/>
            </a:solidFill>
          </p:spPr>
          <p:txBody>
            <a:bodyPr/>
            <a:lstStyle/>
            <a:p>
              <a:endParaRPr lang="fr-FR"/>
            </a:p>
          </p:txBody>
        </p:sp>
        <p:sp>
          <p:nvSpPr>
            <p:cNvPr id="26" name="TextBox 26"/>
            <p:cNvSpPr txBox="1"/>
            <p:nvPr/>
          </p:nvSpPr>
          <p:spPr>
            <a:xfrm>
              <a:off x="138952" y="101600"/>
              <a:ext cx="530545" cy="571500"/>
            </a:xfrm>
            <a:prstGeom prst="rect">
              <a:avLst/>
            </a:prstGeom>
          </p:spPr>
          <p:txBody>
            <a:bodyPr lIns="42000" tIns="42000" rIns="42000" bIns="42000" rtlCol="0" anchor="ctr"/>
            <a:lstStyle/>
            <a:p>
              <a:pPr algn="ctr">
                <a:lnSpc>
                  <a:spcPts val="2199"/>
                </a:lnSpc>
                <a:spcBef>
                  <a:spcPct val="0"/>
                </a:spcBef>
              </a:pPr>
              <a:endParaRPr/>
            </a:p>
          </p:txBody>
        </p:sp>
      </p:grpSp>
      <p:grpSp>
        <p:nvGrpSpPr>
          <p:cNvPr id="27" name="Group 27"/>
          <p:cNvGrpSpPr/>
          <p:nvPr/>
        </p:nvGrpSpPr>
        <p:grpSpPr>
          <a:xfrm>
            <a:off x="-1597841" y="11363235"/>
            <a:ext cx="2219181" cy="2219181"/>
            <a:chOff x="0" y="0"/>
            <a:chExt cx="812800" cy="812800"/>
          </a:xfrm>
        </p:grpSpPr>
        <p:sp>
          <p:nvSpPr>
            <p:cNvPr id="28" name="Freeform 28"/>
            <p:cNvSpPr/>
            <p:nvPr/>
          </p:nvSpPr>
          <p:spPr>
            <a:xfrm>
              <a:off x="15895" y="15895"/>
              <a:ext cx="781009" cy="781009"/>
            </a:xfrm>
            <a:custGeom>
              <a:avLst/>
              <a:gdLst/>
              <a:ahLst/>
              <a:cxnLst/>
              <a:rect l="l" t="t" r="r" b="b"/>
              <a:pathLst>
                <a:path w="781009" h="781009">
                  <a:moveTo>
                    <a:pt x="417640" y="11240"/>
                  </a:moveTo>
                  <a:lnTo>
                    <a:pt x="769770" y="363370"/>
                  </a:lnTo>
                  <a:cubicBezTo>
                    <a:pt x="776966" y="370566"/>
                    <a:pt x="781010" y="380327"/>
                    <a:pt x="781010" y="390505"/>
                  </a:cubicBezTo>
                  <a:cubicBezTo>
                    <a:pt x="781010" y="400683"/>
                    <a:pt x="776966" y="410444"/>
                    <a:pt x="769770" y="417640"/>
                  </a:cubicBezTo>
                  <a:lnTo>
                    <a:pt x="417640" y="769770"/>
                  </a:lnTo>
                  <a:cubicBezTo>
                    <a:pt x="410444" y="776966"/>
                    <a:pt x="400683" y="781010"/>
                    <a:pt x="390505" y="781010"/>
                  </a:cubicBezTo>
                  <a:cubicBezTo>
                    <a:pt x="380327" y="781010"/>
                    <a:pt x="370566" y="776966"/>
                    <a:pt x="363370" y="769770"/>
                  </a:cubicBezTo>
                  <a:lnTo>
                    <a:pt x="11240" y="417640"/>
                  </a:lnTo>
                  <a:cubicBezTo>
                    <a:pt x="4044" y="410444"/>
                    <a:pt x="0" y="400683"/>
                    <a:pt x="0" y="390505"/>
                  </a:cubicBezTo>
                  <a:cubicBezTo>
                    <a:pt x="0" y="380327"/>
                    <a:pt x="4044" y="370566"/>
                    <a:pt x="11240" y="363370"/>
                  </a:cubicBezTo>
                  <a:lnTo>
                    <a:pt x="363370" y="11240"/>
                  </a:lnTo>
                  <a:cubicBezTo>
                    <a:pt x="370566" y="4044"/>
                    <a:pt x="380327" y="0"/>
                    <a:pt x="390505" y="0"/>
                  </a:cubicBezTo>
                  <a:cubicBezTo>
                    <a:pt x="400683" y="0"/>
                    <a:pt x="410444" y="4044"/>
                    <a:pt x="417640" y="11240"/>
                  </a:cubicBezTo>
                  <a:close/>
                </a:path>
              </a:pathLst>
            </a:custGeom>
            <a:solidFill>
              <a:srgbClr val="BEC4D6"/>
            </a:solidFill>
          </p:spPr>
          <p:txBody>
            <a:bodyPr/>
            <a:lstStyle/>
            <a:p>
              <a:endParaRPr lang="fr-FR"/>
            </a:p>
          </p:txBody>
        </p:sp>
        <p:sp>
          <p:nvSpPr>
            <p:cNvPr id="29" name="TextBox 29"/>
            <p:cNvSpPr txBox="1"/>
            <p:nvPr/>
          </p:nvSpPr>
          <p:spPr>
            <a:xfrm>
              <a:off x="139700" y="101600"/>
              <a:ext cx="533400" cy="571500"/>
            </a:xfrm>
            <a:prstGeom prst="rect">
              <a:avLst/>
            </a:prstGeom>
          </p:spPr>
          <p:txBody>
            <a:bodyPr lIns="42000" tIns="42000" rIns="42000" bIns="42000" rtlCol="0" anchor="ctr"/>
            <a:lstStyle/>
            <a:p>
              <a:pPr algn="ctr">
                <a:lnSpc>
                  <a:spcPts val="2199"/>
                </a:lnSpc>
                <a:spcBef>
                  <a:spcPct val="0"/>
                </a:spcBef>
              </a:pPr>
              <a:endParaRPr/>
            </a:p>
          </p:txBody>
        </p:sp>
      </p:grpSp>
      <p:grpSp>
        <p:nvGrpSpPr>
          <p:cNvPr id="30" name="Group 30"/>
          <p:cNvGrpSpPr/>
          <p:nvPr/>
        </p:nvGrpSpPr>
        <p:grpSpPr>
          <a:xfrm>
            <a:off x="247550" y="15971776"/>
            <a:ext cx="1205899" cy="1212388"/>
            <a:chOff x="0" y="0"/>
            <a:chExt cx="808450" cy="812800"/>
          </a:xfrm>
        </p:grpSpPr>
        <p:sp>
          <p:nvSpPr>
            <p:cNvPr id="31" name="Freeform 31"/>
            <p:cNvSpPr/>
            <p:nvPr/>
          </p:nvSpPr>
          <p:spPr>
            <a:xfrm>
              <a:off x="22254" y="29363"/>
              <a:ext cx="763942" cy="754074"/>
            </a:xfrm>
            <a:custGeom>
              <a:avLst/>
              <a:gdLst/>
              <a:ahLst/>
              <a:cxnLst/>
              <a:rect l="l" t="t" r="r" b="b"/>
              <a:pathLst>
                <a:path w="763942" h="754074">
                  <a:moveTo>
                    <a:pt x="431773" y="20707"/>
                  </a:moveTo>
                  <a:lnTo>
                    <a:pt x="736394" y="326967"/>
                  </a:lnTo>
                  <a:cubicBezTo>
                    <a:pt x="763942" y="354663"/>
                    <a:pt x="763942" y="399411"/>
                    <a:pt x="736394" y="427107"/>
                  </a:cubicBezTo>
                  <a:lnTo>
                    <a:pt x="431773" y="733367"/>
                  </a:lnTo>
                  <a:cubicBezTo>
                    <a:pt x="418589" y="746622"/>
                    <a:pt x="400666" y="754074"/>
                    <a:pt x="381971" y="754074"/>
                  </a:cubicBezTo>
                  <a:cubicBezTo>
                    <a:pt x="363276" y="754074"/>
                    <a:pt x="345353" y="746622"/>
                    <a:pt x="332169" y="733367"/>
                  </a:cubicBezTo>
                  <a:lnTo>
                    <a:pt x="27548" y="427107"/>
                  </a:lnTo>
                  <a:cubicBezTo>
                    <a:pt x="0" y="399411"/>
                    <a:pt x="0" y="354663"/>
                    <a:pt x="27548" y="326967"/>
                  </a:cubicBezTo>
                  <a:lnTo>
                    <a:pt x="332169" y="20707"/>
                  </a:lnTo>
                  <a:cubicBezTo>
                    <a:pt x="345353" y="7452"/>
                    <a:pt x="363276" y="0"/>
                    <a:pt x="381971" y="0"/>
                  </a:cubicBezTo>
                  <a:cubicBezTo>
                    <a:pt x="400666" y="0"/>
                    <a:pt x="418589" y="7452"/>
                    <a:pt x="431773" y="20707"/>
                  </a:cubicBezTo>
                  <a:close/>
                </a:path>
              </a:pathLst>
            </a:custGeom>
            <a:solidFill>
              <a:srgbClr val="C9EDF7"/>
            </a:solidFill>
          </p:spPr>
          <p:txBody>
            <a:bodyPr/>
            <a:lstStyle/>
            <a:p>
              <a:endParaRPr lang="fr-FR"/>
            </a:p>
          </p:txBody>
        </p:sp>
        <p:sp>
          <p:nvSpPr>
            <p:cNvPr id="32" name="TextBox 32"/>
            <p:cNvSpPr txBox="1"/>
            <p:nvPr/>
          </p:nvSpPr>
          <p:spPr>
            <a:xfrm>
              <a:off x="138952" y="101600"/>
              <a:ext cx="530545" cy="571500"/>
            </a:xfrm>
            <a:prstGeom prst="rect">
              <a:avLst/>
            </a:prstGeom>
          </p:spPr>
          <p:txBody>
            <a:bodyPr lIns="42000" tIns="42000" rIns="42000" bIns="42000" rtlCol="0" anchor="ctr"/>
            <a:lstStyle/>
            <a:p>
              <a:pPr algn="ctr">
                <a:lnSpc>
                  <a:spcPts val="2199"/>
                </a:lnSpc>
                <a:spcBef>
                  <a:spcPct val="0"/>
                </a:spcBef>
              </a:pPr>
              <a:endParaRPr/>
            </a:p>
          </p:txBody>
        </p:sp>
      </p:grpSp>
      <p:sp>
        <p:nvSpPr>
          <p:cNvPr id="33" name="Freeform 33"/>
          <p:cNvSpPr/>
          <p:nvPr/>
        </p:nvSpPr>
        <p:spPr>
          <a:xfrm>
            <a:off x="4354856" y="18025433"/>
            <a:ext cx="650059" cy="827621"/>
          </a:xfrm>
          <a:custGeom>
            <a:avLst/>
            <a:gdLst/>
            <a:ahLst/>
            <a:cxnLst/>
            <a:rect l="l" t="t" r="r" b="b"/>
            <a:pathLst>
              <a:path w="650059" h="827621">
                <a:moveTo>
                  <a:pt x="0" y="0"/>
                </a:moveTo>
                <a:lnTo>
                  <a:pt x="650059" y="0"/>
                </a:lnTo>
                <a:lnTo>
                  <a:pt x="650059" y="827621"/>
                </a:lnTo>
                <a:lnTo>
                  <a:pt x="0" y="8276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34" name="Group 34"/>
          <p:cNvGrpSpPr/>
          <p:nvPr/>
        </p:nvGrpSpPr>
        <p:grpSpPr>
          <a:xfrm>
            <a:off x="3082112" y="11173528"/>
            <a:ext cx="12037888" cy="944681"/>
            <a:chOff x="0" y="0"/>
            <a:chExt cx="3268579" cy="256504"/>
          </a:xfrm>
        </p:grpSpPr>
        <p:sp>
          <p:nvSpPr>
            <p:cNvPr id="35" name="Freeform 35"/>
            <p:cNvSpPr/>
            <p:nvPr/>
          </p:nvSpPr>
          <p:spPr>
            <a:xfrm>
              <a:off x="0" y="0"/>
              <a:ext cx="3268579" cy="256504"/>
            </a:xfrm>
            <a:custGeom>
              <a:avLst/>
              <a:gdLst/>
              <a:ahLst/>
              <a:cxnLst/>
              <a:rect l="l" t="t" r="r" b="b"/>
              <a:pathLst>
                <a:path w="3268579" h="256504">
                  <a:moveTo>
                    <a:pt x="0" y="0"/>
                  </a:moveTo>
                  <a:lnTo>
                    <a:pt x="3268579" y="0"/>
                  </a:lnTo>
                  <a:lnTo>
                    <a:pt x="3268579" y="256504"/>
                  </a:lnTo>
                  <a:lnTo>
                    <a:pt x="0" y="256504"/>
                  </a:lnTo>
                  <a:close/>
                </a:path>
              </a:pathLst>
            </a:custGeom>
            <a:solidFill>
              <a:srgbClr val="BEC4D6"/>
            </a:solidFill>
          </p:spPr>
          <p:txBody>
            <a:bodyPr/>
            <a:lstStyle/>
            <a:p>
              <a:endParaRPr lang="fr-FR"/>
            </a:p>
          </p:txBody>
        </p:sp>
        <p:sp>
          <p:nvSpPr>
            <p:cNvPr id="36" name="TextBox 36"/>
            <p:cNvSpPr txBox="1"/>
            <p:nvPr/>
          </p:nvSpPr>
          <p:spPr>
            <a:xfrm>
              <a:off x="0" y="-38100"/>
              <a:ext cx="3268579" cy="294604"/>
            </a:xfrm>
            <a:prstGeom prst="rect">
              <a:avLst/>
            </a:prstGeom>
          </p:spPr>
          <p:txBody>
            <a:bodyPr lIns="42000" tIns="42000" rIns="42000" bIns="42000" rtlCol="0" anchor="ctr"/>
            <a:lstStyle/>
            <a:p>
              <a:pPr algn="ctr">
                <a:lnSpc>
                  <a:spcPts val="2199"/>
                </a:lnSpc>
              </a:pPr>
              <a:endParaRPr/>
            </a:p>
          </p:txBody>
        </p:sp>
      </p:grpSp>
      <p:grpSp>
        <p:nvGrpSpPr>
          <p:cNvPr id="37" name="Group 37"/>
          <p:cNvGrpSpPr/>
          <p:nvPr/>
        </p:nvGrpSpPr>
        <p:grpSpPr>
          <a:xfrm>
            <a:off x="2454719" y="10968732"/>
            <a:ext cx="1254785" cy="1254785"/>
            <a:chOff x="0" y="0"/>
            <a:chExt cx="812800" cy="812800"/>
          </a:xfrm>
        </p:grpSpPr>
        <p:sp>
          <p:nvSpPr>
            <p:cNvPr id="38" name="Freeform 38"/>
            <p:cNvSpPr/>
            <p:nvPr/>
          </p:nvSpPr>
          <p:spPr>
            <a:xfrm>
              <a:off x="28112" y="28112"/>
              <a:ext cx="756575" cy="756575"/>
            </a:xfrm>
            <a:custGeom>
              <a:avLst/>
              <a:gdLst/>
              <a:ahLst/>
              <a:cxnLst/>
              <a:rect l="l" t="t" r="r" b="b"/>
              <a:pathLst>
                <a:path w="756575" h="756575">
                  <a:moveTo>
                    <a:pt x="426279" y="19879"/>
                  </a:moveTo>
                  <a:lnTo>
                    <a:pt x="736697" y="330297"/>
                  </a:lnTo>
                  <a:cubicBezTo>
                    <a:pt x="749425" y="343025"/>
                    <a:pt x="756576" y="360288"/>
                    <a:pt x="756576" y="378288"/>
                  </a:cubicBezTo>
                  <a:cubicBezTo>
                    <a:pt x="756576" y="396288"/>
                    <a:pt x="749425" y="413551"/>
                    <a:pt x="736697" y="426279"/>
                  </a:cubicBezTo>
                  <a:lnTo>
                    <a:pt x="426279" y="736697"/>
                  </a:lnTo>
                  <a:cubicBezTo>
                    <a:pt x="413551" y="749425"/>
                    <a:pt x="396288" y="756576"/>
                    <a:pt x="378288" y="756576"/>
                  </a:cubicBezTo>
                  <a:cubicBezTo>
                    <a:pt x="360288" y="756576"/>
                    <a:pt x="343025" y="749425"/>
                    <a:pt x="330297" y="736697"/>
                  </a:cubicBezTo>
                  <a:lnTo>
                    <a:pt x="19879" y="426279"/>
                  </a:lnTo>
                  <a:cubicBezTo>
                    <a:pt x="7151" y="413551"/>
                    <a:pt x="0" y="396288"/>
                    <a:pt x="0" y="378288"/>
                  </a:cubicBezTo>
                  <a:cubicBezTo>
                    <a:pt x="0" y="360288"/>
                    <a:pt x="7151" y="343025"/>
                    <a:pt x="19879" y="330297"/>
                  </a:cubicBezTo>
                  <a:lnTo>
                    <a:pt x="330297" y="19879"/>
                  </a:lnTo>
                  <a:cubicBezTo>
                    <a:pt x="343025" y="7151"/>
                    <a:pt x="360288" y="0"/>
                    <a:pt x="378288" y="0"/>
                  </a:cubicBezTo>
                  <a:cubicBezTo>
                    <a:pt x="396288" y="0"/>
                    <a:pt x="413551" y="7151"/>
                    <a:pt x="426279" y="19879"/>
                  </a:cubicBezTo>
                  <a:close/>
                </a:path>
              </a:pathLst>
            </a:custGeom>
            <a:solidFill>
              <a:srgbClr val="4D6CB3"/>
            </a:solidFill>
          </p:spPr>
          <p:txBody>
            <a:bodyPr/>
            <a:lstStyle/>
            <a:p>
              <a:endParaRPr lang="fr-FR"/>
            </a:p>
          </p:txBody>
        </p:sp>
        <p:sp>
          <p:nvSpPr>
            <p:cNvPr id="39" name="TextBox 39"/>
            <p:cNvSpPr txBox="1"/>
            <p:nvPr/>
          </p:nvSpPr>
          <p:spPr>
            <a:xfrm>
              <a:off x="139700" y="101600"/>
              <a:ext cx="533400" cy="571500"/>
            </a:xfrm>
            <a:prstGeom prst="rect">
              <a:avLst/>
            </a:prstGeom>
          </p:spPr>
          <p:txBody>
            <a:bodyPr lIns="42000" tIns="42000" rIns="42000" bIns="42000" rtlCol="0" anchor="ctr"/>
            <a:lstStyle/>
            <a:p>
              <a:pPr algn="ctr">
                <a:lnSpc>
                  <a:spcPts val="2199"/>
                </a:lnSpc>
                <a:spcBef>
                  <a:spcPct val="0"/>
                </a:spcBef>
              </a:pPr>
              <a:endParaRPr/>
            </a:p>
          </p:txBody>
        </p:sp>
      </p:grpSp>
      <p:sp>
        <p:nvSpPr>
          <p:cNvPr id="40" name="Freeform 40"/>
          <p:cNvSpPr/>
          <p:nvPr/>
        </p:nvSpPr>
        <p:spPr>
          <a:xfrm>
            <a:off x="2709707" y="12768360"/>
            <a:ext cx="3290299" cy="2122773"/>
          </a:xfrm>
          <a:custGeom>
            <a:avLst/>
            <a:gdLst/>
            <a:ahLst/>
            <a:cxnLst/>
            <a:rect l="l" t="t" r="r" b="b"/>
            <a:pathLst>
              <a:path w="3290299" h="2122773">
                <a:moveTo>
                  <a:pt x="0" y="0"/>
                </a:moveTo>
                <a:lnTo>
                  <a:pt x="3290298" y="0"/>
                </a:lnTo>
                <a:lnTo>
                  <a:pt x="3290298" y="2122774"/>
                </a:lnTo>
                <a:lnTo>
                  <a:pt x="0" y="2122774"/>
                </a:lnTo>
                <a:lnTo>
                  <a:pt x="0" y="0"/>
                </a:lnTo>
                <a:close/>
              </a:path>
            </a:pathLst>
          </a:custGeom>
          <a:blipFill>
            <a:blip r:embed="rId10"/>
            <a:stretch>
              <a:fillRect/>
            </a:stretch>
          </a:blipFill>
        </p:spPr>
        <p:txBody>
          <a:bodyPr/>
          <a:lstStyle/>
          <a:p>
            <a:endParaRPr lang="fr-FR"/>
          </a:p>
        </p:txBody>
      </p:sp>
      <p:sp>
        <p:nvSpPr>
          <p:cNvPr id="41" name="Freeform 41"/>
          <p:cNvSpPr/>
          <p:nvPr/>
        </p:nvSpPr>
        <p:spPr>
          <a:xfrm>
            <a:off x="3082112" y="16738243"/>
            <a:ext cx="3376485" cy="3402000"/>
          </a:xfrm>
          <a:custGeom>
            <a:avLst/>
            <a:gdLst/>
            <a:ahLst/>
            <a:cxnLst/>
            <a:rect l="l" t="t" r="r" b="b"/>
            <a:pathLst>
              <a:path w="3376485" h="3402000">
                <a:moveTo>
                  <a:pt x="0" y="0"/>
                </a:moveTo>
                <a:lnTo>
                  <a:pt x="3376485" y="0"/>
                </a:lnTo>
                <a:lnTo>
                  <a:pt x="3376485" y="3402000"/>
                </a:lnTo>
                <a:lnTo>
                  <a:pt x="0" y="34020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42" name="TextBox 42"/>
          <p:cNvSpPr txBox="1"/>
          <p:nvPr/>
        </p:nvSpPr>
        <p:spPr>
          <a:xfrm>
            <a:off x="3868153" y="11229885"/>
            <a:ext cx="11046744" cy="814159"/>
          </a:xfrm>
          <a:prstGeom prst="rect">
            <a:avLst/>
          </a:prstGeom>
        </p:spPr>
        <p:txBody>
          <a:bodyPr lIns="0" tIns="0" rIns="0" bIns="0" rtlCol="0" anchor="t">
            <a:spAutoFit/>
          </a:bodyPr>
          <a:lstStyle/>
          <a:p>
            <a:pPr algn="r">
              <a:lnSpc>
                <a:spcPts val="6314"/>
              </a:lnSpc>
              <a:spcBef>
                <a:spcPct val="0"/>
              </a:spcBef>
            </a:pPr>
            <a:r>
              <a:rPr lang="en-US" sz="4510">
                <a:solidFill>
                  <a:srgbClr val="FFFFFF"/>
                </a:solidFill>
                <a:latin typeface="Poppins"/>
                <a:ea typeface="Poppins"/>
                <a:cs typeface="Poppins"/>
                <a:sym typeface="Poppins"/>
              </a:rPr>
              <a:t>CLIMAT </a:t>
            </a:r>
          </a:p>
        </p:txBody>
      </p:sp>
      <p:sp>
        <p:nvSpPr>
          <p:cNvPr id="43" name="TextBox 43"/>
          <p:cNvSpPr txBox="1"/>
          <p:nvPr/>
        </p:nvSpPr>
        <p:spPr>
          <a:xfrm>
            <a:off x="6902282" y="12682635"/>
            <a:ext cx="8012614" cy="7212896"/>
          </a:xfrm>
          <a:prstGeom prst="rect">
            <a:avLst/>
          </a:prstGeom>
        </p:spPr>
        <p:txBody>
          <a:bodyPr lIns="0" tIns="0" rIns="0" bIns="0" rtlCol="0" anchor="t">
            <a:spAutoFit/>
          </a:bodyPr>
          <a:lstStyle/>
          <a:p>
            <a:pPr algn="ctr">
              <a:lnSpc>
                <a:spcPts val="4063"/>
              </a:lnSpc>
              <a:spcBef>
                <a:spcPct val="0"/>
              </a:spcBef>
            </a:pPr>
            <a:r>
              <a:rPr lang="en-US" sz="2902">
                <a:solidFill>
                  <a:srgbClr val="000000"/>
                </a:solidFill>
                <a:latin typeface="Canva Sans 2"/>
                <a:ea typeface="Canva Sans 2"/>
                <a:cs typeface="Canva Sans 2"/>
                <a:sym typeface="Canva Sans 2"/>
              </a:rPr>
              <a:t>Il s’agit de la manière dont le leader s’y prend pour établir</a:t>
            </a:r>
            <a:r>
              <a:rPr lang="en-US" sz="2902" b="1">
                <a:solidFill>
                  <a:srgbClr val="000000"/>
                </a:solidFill>
                <a:latin typeface="Canva Sans 2 Bold"/>
                <a:ea typeface="Canva Sans 2 Bold"/>
                <a:cs typeface="Canva Sans 2 Bold"/>
                <a:sym typeface="Canva Sans 2 Bold"/>
              </a:rPr>
              <a:t> la confiance au sein de l’équipe,  </a:t>
            </a:r>
            <a:r>
              <a:rPr lang="en-US" sz="2902">
                <a:solidFill>
                  <a:srgbClr val="000000"/>
                </a:solidFill>
                <a:latin typeface="Canva Sans 2"/>
                <a:ea typeface="Canva Sans 2"/>
                <a:cs typeface="Canva Sans 2"/>
                <a:sym typeface="Canva Sans 2"/>
              </a:rPr>
              <a:t>pour créer un </a:t>
            </a:r>
            <a:r>
              <a:rPr lang="en-US" sz="2902" b="1">
                <a:solidFill>
                  <a:srgbClr val="000000"/>
                </a:solidFill>
                <a:latin typeface="Canva Sans 2 Bold"/>
                <a:ea typeface="Canva Sans 2 Bold"/>
                <a:cs typeface="Canva Sans 2 Bold"/>
                <a:sym typeface="Canva Sans 2 Bold"/>
              </a:rPr>
              <a:t>environnement psychologiquement rassurant </a:t>
            </a:r>
            <a:r>
              <a:rPr lang="en-US" sz="2902">
                <a:solidFill>
                  <a:srgbClr val="000000"/>
                </a:solidFill>
                <a:latin typeface="Canva Sans 2"/>
                <a:ea typeface="Canva Sans 2"/>
                <a:cs typeface="Canva Sans 2"/>
                <a:sym typeface="Canva Sans 2"/>
              </a:rPr>
              <a:t>pour veiller au bien-être émotionnel de l’équipe et </a:t>
            </a:r>
            <a:r>
              <a:rPr lang="en-US" sz="2902" b="1">
                <a:solidFill>
                  <a:srgbClr val="000000"/>
                </a:solidFill>
                <a:latin typeface="Canva Sans 2 Bold"/>
                <a:ea typeface="Canva Sans 2 Bold"/>
                <a:cs typeface="Canva Sans 2 Bold"/>
                <a:sym typeface="Canva Sans 2 Bold"/>
              </a:rPr>
              <a:t>susciter un climat de respect et soutien mutuels. </a:t>
            </a:r>
          </a:p>
          <a:p>
            <a:pPr algn="ctr">
              <a:lnSpc>
                <a:spcPts val="4063"/>
              </a:lnSpc>
              <a:spcBef>
                <a:spcPct val="0"/>
              </a:spcBef>
            </a:pPr>
            <a:endParaRPr lang="en-US" sz="2902" b="1">
              <a:solidFill>
                <a:srgbClr val="000000"/>
              </a:solidFill>
              <a:latin typeface="Canva Sans 2 Bold"/>
              <a:ea typeface="Canva Sans 2 Bold"/>
              <a:cs typeface="Canva Sans 2 Bold"/>
              <a:sym typeface="Canva Sans 2 Bold"/>
            </a:endParaRPr>
          </a:p>
          <a:p>
            <a:pPr algn="ctr">
              <a:lnSpc>
                <a:spcPts val="4063"/>
              </a:lnSpc>
              <a:spcBef>
                <a:spcPct val="0"/>
              </a:spcBef>
            </a:pPr>
            <a:r>
              <a:rPr lang="en-US" sz="2902">
                <a:solidFill>
                  <a:srgbClr val="000000"/>
                </a:solidFill>
                <a:latin typeface="Canva Sans 2"/>
                <a:ea typeface="Canva Sans 2"/>
                <a:cs typeface="Canva Sans 2"/>
                <a:sym typeface="Canva Sans 2"/>
              </a:rPr>
              <a:t>Ce point est aussi lié</a:t>
            </a:r>
            <a:r>
              <a:rPr lang="en-US" sz="2902" b="1">
                <a:solidFill>
                  <a:srgbClr val="000000"/>
                </a:solidFill>
                <a:latin typeface="Canva Sans 2 Bold"/>
                <a:ea typeface="Canva Sans 2 Bold"/>
                <a:cs typeface="Canva Sans 2 Bold"/>
                <a:sym typeface="Canva Sans 2 Bold"/>
              </a:rPr>
              <a:t> à la créativité et à l’innovation, </a:t>
            </a:r>
            <a:r>
              <a:rPr lang="en-US" sz="2902">
                <a:solidFill>
                  <a:srgbClr val="000000"/>
                </a:solidFill>
                <a:latin typeface="Canva Sans 2"/>
                <a:ea typeface="Canva Sans 2"/>
                <a:cs typeface="Canva Sans 2"/>
                <a:sym typeface="Canva Sans 2"/>
              </a:rPr>
              <a:t>en ce sens que, si les personnes se sentent en sécurité, elles prendront des risques calculés et s’attendront à tirer des enseignements des difficultés et des erreurs rencontrées.</a:t>
            </a:r>
          </a:p>
        </p:txBody>
      </p:sp>
      <p:sp>
        <p:nvSpPr>
          <p:cNvPr id="44" name="TextBox 44"/>
          <p:cNvSpPr txBox="1"/>
          <p:nvPr/>
        </p:nvSpPr>
        <p:spPr>
          <a:xfrm>
            <a:off x="1070342" y="20054518"/>
            <a:ext cx="13844554" cy="1065375"/>
          </a:xfrm>
          <a:prstGeom prst="rect">
            <a:avLst/>
          </a:prstGeom>
        </p:spPr>
        <p:txBody>
          <a:bodyPr lIns="0" tIns="0" rIns="0" bIns="0" rtlCol="0" anchor="t">
            <a:spAutoFit/>
          </a:bodyPr>
          <a:lstStyle/>
          <a:p>
            <a:pPr algn="ctr">
              <a:lnSpc>
                <a:spcPts val="4166"/>
              </a:lnSpc>
              <a:spcBef>
                <a:spcPct val="0"/>
              </a:spcBef>
            </a:pPr>
            <a:r>
              <a:rPr lang="en-US" sz="2976" b="1">
                <a:solidFill>
                  <a:srgbClr val="000000"/>
                </a:solidFill>
                <a:latin typeface="Canva Sans 2 Bold"/>
                <a:ea typeface="Canva Sans 2 Bold"/>
                <a:cs typeface="Canva Sans 2 Bold"/>
                <a:sym typeface="Canva Sans 2 Bold"/>
              </a:rPr>
              <a:t> L’omission d’un seul d’entre eux</a:t>
            </a:r>
          </a:p>
          <a:p>
            <a:pPr algn="ctr">
              <a:lnSpc>
                <a:spcPts val="4166"/>
              </a:lnSpc>
              <a:spcBef>
                <a:spcPct val="0"/>
              </a:spcBef>
            </a:pPr>
            <a:r>
              <a:rPr lang="en-US" sz="2976" b="1">
                <a:solidFill>
                  <a:srgbClr val="000000"/>
                </a:solidFill>
                <a:latin typeface="Canva Sans 2 Bold"/>
                <a:ea typeface="Canva Sans 2 Bold"/>
                <a:cs typeface="Canva Sans 2 Bold"/>
                <a:sym typeface="Canva Sans 2 Bold"/>
              </a:rPr>
              <a:t>peut avoir un impact sur l’ensemble des autres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5120000" cy="2071462"/>
            <a:chOff x="0" y="0"/>
            <a:chExt cx="20160000" cy="2761949"/>
          </a:xfrm>
        </p:grpSpPr>
        <p:sp>
          <p:nvSpPr>
            <p:cNvPr id="3" name="Freeform 3"/>
            <p:cNvSpPr/>
            <p:nvPr/>
          </p:nvSpPr>
          <p:spPr>
            <a:xfrm>
              <a:off x="0" y="0"/>
              <a:ext cx="2950012" cy="2761949"/>
            </a:xfrm>
            <a:custGeom>
              <a:avLst/>
              <a:gdLst/>
              <a:ahLst/>
              <a:cxnLst/>
              <a:rect l="l" t="t" r="r" b="b"/>
              <a:pathLst>
                <a:path w="2950012" h="2761949">
                  <a:moveTo>
                    <a:pt x="0" y="0"/>
                  </a:moveTo>
                  <a:lnTo>
                    <a:pt x="2950012" y="0"/>
                  </a:lnTo>
                  <a:lnTo>
                    <a:pt x="2950012" y="2761949"/>
                  </a:lnTo>
                  <a:lnTo>
                    <a:pt x="0" y="2761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Freeform 4"/>
            <p:cNvSpPr/>
            <p:nvPr/>
          </p:nvSpPr>
          <p:spPr>
            <a:xfrm flipH="1">
              <a:off x="17830728" y="0"/>
              <a:ext cx="2329272" cy="2180781"/>
            </a:xfrm>
            <a:custGeom>
              <a:avLst/>
              <a:gdLst/>
              <a:ahLst/>
              <a:cxnLst/>
              <a:rect l="l" t="t" r="r" b="b"/>
              <a:pathLst>
                <a:path w="2329272" h="2180781">
                  <a:moveTo>
                    <a:pt x="2329272" y="0"/>
                  </a:moveTo>
                  <a:lnTo>
                    <a:pt x="0" y="0"/>
                  </a:lnTo>
                  <a:lnTo>
                    <a:pt x="0" y="2180781"/>
                  </a:lnTo>
                  <a:lnTo>
                    <a:pt x="2329272" y="2180781"/>
                  </a:lnTo>
                  <a:lnTo>
                    <a:pt x="232927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sp>
        <p:nvSpPr>
          <p:cNvPr id="5" name="Freeform 5"/>
          <p:cNvSpPr/>
          <p:nvPr/>
        </p:nvSpPr>
        <p:spPr>
          <a:xfrm>
            <a:off x="-2767260" y="16981625"/>
            <a:ext cx="20127702" cy="4525321"/>
          </a:xfrm>
          <a:custGeom>
            <a:avLst/>
            <a:gdLst/>
            <a:ahLst/>
            <a:cxnLst/>
            <a:rect l="l" t="t" r="r" b="b"/>
            <a:pathLst>
              <a:path w="20127702" h="4525321">
                <a:moveTo>
                  <a:pt x="0" y="0"/>
                </a:moveTo>
                <a:lnTo>
                  <a:pt x="20127703" y="0"/>
                </a:lnTo>
                <a:lnTo>
                  <a:pt x="20127703" y="4525320"/>
                </a:lnTo>
                <a:lnTo>
                  <a:pt x="0" y="4525320"/>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fr-FR"/>
          </a:p>
        </p:txBody>
      </p:sp>
      <p:sp>
        <p:nvSpPr>
          <p:cNvPr id="6" name="Freeform 6"/>
          <p:cNvSpPr/>
          <p:nvPr/>
        </p:nvSpPr>
        <p:spPr>
          <a:xfrm>
            <a:off x="2653380" y="2846382"/>
            <a:ext cx="9813239" cy="6722069"/>
          </a:xfrm>
          <a:custGeom>
            <a:avLst/>
            <a:gdLst/>
            <a:ahLst/>
            <a:cxnLst/>
            <a:rect l="l" t="t" r="r" b="b"/>
            <a:pathLst>
              <a:path w="9813239" h="6722069">
                <a:moveTo>
                  <a:pt x="0" y="0"/>
                </a:moveTo>
                <a:lnTo>
                  <a:pt x="9813240" y="0"/>
                </a:lnTo>
                <a:lnTo>
                  <a:pt x="9813240" y="6722069"/>
                </a:lnTo>
                <a:lnTo>
                  <a:pt x="0" y="6722069"/>
                </a:lnTo>
                <a:lnTo>
                  <a:pt x="0" y="0"/>
                </a:lnTo>
                <a:close/>
              </a:path>
            </a:pathLst>
          </a:custGeom>
          <a:blipFill>
            <a:blip r:embed="rId8"/>
            <a:stretch>
              <a:fillRect/>
            </a:stretch>
          </a:blipFill>
        </p:spPr>
        <p:txBody>
          <a:bodyPr/>
          <a:lstStyle/>
          <a:p>
            <a:endParaRPr lang="fr-FR"/>
          </a:p>
        </p:txBody>
      </p:sp>
      <p:sp>
        <p:nvSpPr>
          <p:cNvPr id="7" name="TextBox 7"/>
          <p:cNvSpPr txBox="1"/>
          <p:nvPr/>
        </p:nvSpPr>
        <p:spPr>
          <a:xfrm>
            <a:off x="636813" y="562147"/>
            <a:ext cx="13846375" cy="1511589"/>
          </a:xfrm>
          <a:prstGeom prst="rect">
            <a:avLst/>
          </a:prstGeom>
        </p:spPr>
        <p:txBody>
          <a:bodyPr lIns="0" tIns="0" rIns="0" bIns="0" rtlCol="0" anchor="t">
            <a:spAutoFit/>
          </a:bodyPr>
          <a:lstStyle/>
          <a:p>
            <a:pPr algn="ctr">
              <a:lnSpc>
                <a:spcPts val="11666"/>
              </a:lnSpc>
            </a:pPr>
            <a:r>
              <a:rPr lang="en-US" sz="10606">
                <a:solidFill>
                  <a:srgbClr val="000000"/>
                </a:solidFill>
                <a:latin typeface="Handy Casual"/>
                <a:ea typeface="Handy Casual"/>
                <a:cs typeface="Handy Casual"/>
                <a:sym typeface="Handy Casual"/>
              </a:rPr>
              <a:t>MASLOW ET LES BESOINS </a:t>
            </a:r>
          </a:p>
        </p:txBody>
      </p:sp>
      <p:sp>
        <p:nvSpPr>
          <p:cNvPr id="8" name="Freeform 8"/>
          <p:cNvSpPr/>
          <p:nvPr/>
        </p:nvSpPr>
        <p:spPr>
          <a:xfrm>
            <a:off x="3411646" y="9893005"/>
            <a:ext cx="9054974" cy="6764065"/>
          </a:xfrm>
          <a:custGeom>
            <a:avLst/>
            <a:gdLst/>
            <a:ahLst/>
            <a:cxnLst/>
            <a:rect l="l" t="t" r="r" b="b"/>
            <a:pathLst>
              <a:path w="9054974" h="6764065">
                <a:moveTo>
                  <a:pt x="0" y="0"/>
                </a:moveTo>
                <a:lnTo>
                  <a:pt x="9054974" y="0"/>
                </a:lnTo>
                <a:lnTo>
                  <a:pt x="9054974" y="6764065"/>
                </a:lnTo>
                <a:lnTo>
                  <a:pt x="0" y="6764065"/>
                </a:lnTo>
                <a:lnTo>
                  <a:pt x="0" y="0"/>
                </a:lnTo>
                <a:close/>
              </a:path>
            </a:pathLst>
          </a:custGeom>
          <a:blipFill>
            <a:blip r:embed="rId9"/>
            <a:stretch>
              <a:fillRect/>
            </a:stretch>
          </a:blipFill>
        </p:spPr>
        <p:txBody>
          <a:bodyPr/>
          <a:lstStyle/>
          <a:p>
            <a:endParaRPr lang="fr-F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5120000" cy="2071462"/>
            <a:chOff x="0" y="0"/>
            <a:chExt cx="20160000" cy="2761949"/>
          </a:xfrm>
        </p:grpSpPr>
        <p:sp>
          <p:nvSpPr>
            <p:cNvPr id="3" name="Freeform 3"/>
            <p:cNvSpPr/>
            <p:nvPr/>
          </p:nvSpPr>
          <p:spPr>
            <a:xfrm>
              <a:off x="0" y="0"/>
              <a:ext cx="2950012" cy="2761949"/>
            </a:xfrm>
            <a:custGeom>
              <a:avLst/>
              <a:gdLst/>
              <a:ahLst/>
              <a:cxnLst/>
              <a:rect l="l" t="t" r="r" b="b"/>
              <a:pathLst>
                <a:path w="2950012" h="2761949">
                  <a:moveTo>
                    <a:pt x="0" y="0"/>
                  </a:moveTo>
                  <a:lnTo>
                    <a:pt x="2950012" y="0"/>
                  </a:lnTo>
                  <a:lnTo>
                    <a:pt x="2950012" y="2761949"/>
                  </a:lnTo>
                  <a:lnTo>
                    <a:pt x="0" y="2761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Freeform 4"/>
            <p:cNvSpPr/>
            <p:nvPr/>
          </p:nvSpPr>
          <p:spPr>
            <a:xfrm flipH="1">
              <a:off x="17830728" y="0"/>
              <a:ext cx="2329272" cy="2180781"/>
            </a:xfrm>
            <a:custGeom>
              <a:avLst/>
              <a:gdLst/>
              <a:ahLst/>
              <a:cxnLst/>
              <a:rect l="l" t="t" r="r" b="b"/>
              <a:pathLst>
                <a:path w="2329272" h="2180781">
                  <a:moveTo>
                    <a:pt x="2329272" y="0"/>
                  </a:moveTo>
                  <a:lnTo>
                    <a:pt x="0" y="0"/>
                  </a:lnTo>
                  <a:lnTo>
                    <a:pt x="0" y="2180781"/>
                  </a:lnTo>
                  <a:lnTo>
                    <a:pt x="2329272" y="2180781"/>
                  </a:lnTo>
                  <a:lnTo>
                    <a:pt x="232927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sp>
        <p:nvSpPr>
          <p:cNvPr id="5" name="Freeform 5"/>
          <p:cNvSpPr/>
          <p:nvPr/>
        </p:nvSpPr>
        <p:spPr>
          <a:xfrm>
            <a:off x="-2767260" y="16981625"/>
            <a:ext cx="20127702" cy="4525321"/>
          </a:xfrm>
          <a:custGeom>
            <a:avLst/>
            <a:gdLst/>
            <a:ahLst/>
            <a:cxnLst/>
            <a:rect l="l" t="t" r="r" b="b"/>
            <a:pathLst>
              <a:path w="20127702" h="4525321">
                <a:moveTo>
                  <a:pt x="0" y="0"/>
                </a:moveTo>
                <a:lnTo>
                  <a:pt x="20127703" y="0"/>
                </a:lnTo>
                <a:lnTo>
                  <a:pt x="20127703" y="4525320"/>
                </a:lnTo>
                <a:lnTo>
                  <a:pt x="0" y="4525320"/>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fr-FR"/>
          </a:p>
        </p:txBody>
      </p:sp>
      <p:sp>
        <p:nvSpPr>
          <p:cNvPr id="6" name="TextBox 6"/>
          <p:cNvSpPr txBox="1"/>
          <p:nvPr/>
        </p:nvSpPr>
        <p:spPr>
          <a:xfrm>
            <a:off x="636813" y="562147"/>
            <a:ext cx="13846375" cy="1511589"/>
          </a:xfrm>
          <a:prstGeom prst="rect">
            <a:avLst/>
          </a:prstGeom>
        </p:spPr>
        <p:txBody>
          <a:bodyPr lIns="0" tIns="0" rIns="0" bIns="0" rtlCol="0" anchor="t">
            <a:spAutoFit/>
          </a:bodyPr>
          <a:lstStyle/>
          <a:p>
            <a:pPr algn="ctr">
              <a:lnSpc>
                <a:spcPts val="11666"/>
              </a:lnSpc>
            </a:pPr>
            <a:r>
              <a:rPr lang="en-US" sz="10606">
                <a:solidFill>
                  <a:srgbClr val="000000"/>
                </a:solidFill>
                <a:latin typeface="Handy Casual"/>
                <a:ea typeface="Handy Casual"/>
                <a:cs typeface="Handy Casual"/>
                <a:sym typeface="Handy Casual"/>
              </a:rPr>
              <a:t>GENERATIONS </a:t>
            </a:r>
          </a:p>
        </p:txBody>
      </p:sp>
      <p:sp>
        <p:nvSpPr>
          <p:cNvPr id="7" name="Freeform 7"/>
          <p:cNvSpPr/>
          <p:nvPr/>
        </p:nvSpPr>
        <p:spPr>
          <a:xfrm>
            <a:off x="4354856" y="13719308"/>
            <a:ext cx="650059" cy="827621"/>
          </a:xfrm>
          <a:custGeom>
            <a:avLst/>
            <a:gdLst/>
            <a:ahLst/>
            <a:cxnLst/>
            <a:rect l="l" t="t" r="r" b="b"/>
            <a:pathLst>
              <a:path w="650059" h="827621">
                <a:moveTo>
                  <a:pt x="0" y="0"/>
                </a:moveTo>
                <a:lnTo>
                  <a:pt x="650059" y="0"/>
                </a:lnTo>
                <a:lnTo>
                  <a:pt x="650059" y="827621"/>
                </a:lnTo>
                <a:lnTo>
                  <a:pt x="0" y="827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8" name="TextBox 8"/>
          <p:cNvSpPr txBox="1"/>
          <p:nvPr/>
        </p:nvSpPr>
        <p:spPr>
          <a:xfrm>
            <a:off x="593737" y="2529553"/>
            <a:ext cx="13491834" cy="1043545"/>
          </a:xfrm>
          <a:prstGeom prst="rect">
            <a:avLst/>
          </a:prstGeom>
        </p:spPr>
        <p:txBody>
          <a:bodyPr lIns="0" tIns="0" rIns="0" bIns="0" rtlCol="0" anchor="t">
            <a:spAutoFit/>
          </a:bodyPr>
          <a:lstStyle/>
          <a:p>
            <a:pPr algn="ctr">
              <a:lnSpc>
                <a:spcPts val="4006"/>
              </a:lnSpc>
            </a:pPr>
            <a:r>
              <a:rPr lang="en-US" sz="3311" b="1">
                <a:solidFill>
                  <a:srgbClr val="4E67A8"/>
                </a:solidFill>
                <a:latin typeface="Poppins Bold"/>
                <a:ea typeface="Poppins Bold"/>
                <a:cs typeface="Poppins Bold"/>
                <a:sym typeface="Poppins Bold"/>
              </a:rPr>
              <a:t> Tableau récapitulatif des générations, de la génération des Baby-boomers à la génération Alpha :</a:t>
            </a:r>
          </a:p>
        </p:txBody>
      </p:sp>
      <p:sp>
        <p:nvSpPr>
          <p:cNvPr id="9" name="TextBox 9"/>
          <p:cNvSpPr txBox="1"/>
          <p:nvPr/>
        </p:nvSpPr>
        <p:spPr>
          <a:xfrm>
            <a:off x="4051782" y="4399627"/>
            <a:ext cx="6489618" cy="738675"/>
          </a:xfrm>
          <a:prstGeom prst="rect">
            <a:avLst/>
          </a:prstGeom>
        </p:spPr>
        <p:txBody>
          <a:bodyPr lIns="0" tIns="0" rIns="0" bIns="0" rtlCol="0" anchor="t">
            <a:spAutoFit/>
          </a:bodyPr>
          <a:lstStyle/>
          <a:p>
            <a:pPr marL="0" lvl="0" indent="0" algn="ctr">
              <a:lnSpc>
                <a:spcPts val="2893"/>
              </a:lnSpc>
              <a:spcBef>
                <a:spcPct val="0"/>
              </a:spcBef>
            </a:pPr>
            <a:r>
              <a:rPr lang="en-US" sz="2066" u="none" strike="noStrike">
                <a:solidFill>
                  <a:srgbClr val="000000"/>
                </a:solidFill>
                <a:latin typeface="Canva Sans 2"/>
                <a:ea typeface="Canva Sans 2"/>
                <a:cs typeface="Canva Sans 2"/>
                <a:sym typeface="Canva Sans 2"/>
              </a:rPr>
              <a:t>Loyaux, dévoués, attachés aux valeurs traditionnelles, forte éthique de travail</a:t>
            </a:r>
          </a:p>
        </p:txBody>
      </p:sp>
      <p:sp>
        <p:nvSpPr>
          <p:cNvPr id="10" name="TextBox 10"/>
          <p:cNvSpPr txBox="1"/>
          <p:nvPr/>
        </p:nvSpPr>
        <p:spPr>
          <a:xfrm>
            <a:off x="0" y="15461329"/>
            <a:ext cx="14845488" cy="319313"/>
          </a:xfrm>
          <a:prstGeom prst="rect">
            <a:avLst/>
          </a:prstGeom>
        </p:spPr>
        <p:txBody>
          <a:bodyPr lIns="0" tIns="0" rIns="0" bIns="0" rtlCol="0" anchor="t">
            <a:spAutoFit/>
          </a:bodyPr>
          <a:lstStyle/>
          <a:p>
            <a:pPr algn="ctr">
              <a:lnSpc>
                <a:spcPts val="2083"/>
              </a:lnSpc>
              <a:spcBef>
                <a:spcPct val="0"/>
              </a:spcBef>
            </a:pPr>
            <a:r>
              <a:rPr lang="en-US" sz="1488" i="1">
                <a:solidFill>
                  <a:srgbClr val="000000"/>
                </a:solidFill>
                <a:latin typeface="Canva Sans 2 Italics"/>
                <a:ea typeface="Canva Sans 2 Italics"/>
                <a:cs typeface="Canva Sans 2 Italics"/>
                <a:sym typeface="Canva Sans 2 Italics"/>
              </a:rPr>
              <a:t>Les dates de début et de fin de chaque génération sont des estimations **: Elles peuvent varier légèrement en fonction des sources et des études.</a:t>
            </a:r>
          </a:p>
        </p:txBody>
      </p:sp>
      <p:sp>
        <p:nvSpPr>
          <p:cNvPr id="11" name="TextBox 11"/>
          <p:cNvSpPr txBox="1"/>
          <p:nvPr/>
        </p:nvSpPr>
        <p:spPr>
          <a:xfrm>
            <a:off x="962484" y="6769013"/>
            <a:ext cx="1877138" cy="826876"/>
          </a:xfrm>
          <a:prstGeom prst="rect">
            <a:avLst/>
          </a:prstGeom>
        </p:spPr>
        <p:txBody>
          <a:bodyPr lIns="0" tIns="0" rIns="0" bIns="0" rtlCol="0" anchor="t">
            <a:spAutoFit/>
          </a:bodyPr>
          <a:lstStyle/>
          <a:p>
            <a:pPr algn="ctr">
              <a:lnSpc>
                <a:spcPts val="3240"/>
              </a:lnSpc>
              <a:spcBef>
                <a:spcPct val="0"/>
              </a:spcBef>
            </a:pPr>
            <a:r>
              <a:rPr lang="en-US" sz="2314" b="1">
                <a:solidFill>
                  <a:srgbClr val="000000"/>
                </a:solidFill>
                <a:latin typeface="Canva Sans 2 Bold"/>
                <a:ea typeface="Canva Sans 2 Bold"/>
                <a:cs typeface="Canva Sans 2 Bold"/>
                <a:sym typeface="Canva Sans 2 Bold"/>
              </a:rPr>
              <a:t>Génération X</a:t>
            </a:r>
          </a:p>
          <a:p>
            <a:pPr algn="ctr">
              <a:lnSpc>
                <a:spcPts val="3240"/>
              </a:lnSpc>
              <a:spcBef>
                <a:spcPct val="0"/>
              </a:spcBef>
            </a:pPr>
            <a:r>
              <a:rPr lang="en-US" sz="2314" b="1">
                <a:solidFill>
                  <a:srgbClr val="000000"/>
                </a:solidFill>
                <a:latin typeface="Canva Sans 2 Bold"/>
                <a:ea typeface="Canva Sans 2 Bold"/>
                <a:cs typeface="Canva Sans 2 Bold"/>
                <a:sym typeface="Canva Sans 2 Bold"/>
              </a:rPr>
              <a:t>1965 - 1979</a:t>
            </a:r>
          </a:p>
        </p:txBody>
      </p:sp>
      <p:sp>
        <p:nvSpPr>
          <p:cNvPr id="12" name="TextBox 12"/>
          <p:cNvSpPr txBox="1"/>
          <p:nvPr/>
        </p:nvSpPr>
        <p:spPr>
          <a:xfrm>
            <a:off x="258788" y="8676600"/>
            <a:ext cx="3792994" cy="826876"/>
          </a:xfrm>
          <a:prstGeom prst="rect">
            <a:avLst/>
          </a:prstGeom>
        </p:spPr>
        <p:txBody>
          <a:bodyPr lIns="0" tIns="0" rIns="0" bIns="0" rtlCol="0" anchor="t">
            <a:spAutoFit/>
          </a:bodyPr>
          <a:lstStyle/>
          <a:p>
            <a:pPr marL="0" lvl="0" indent="0" algn="ctr">
              <a:lnSpc>
                <a:spcPts val="3240"/>
              </a:lnSpc>
              <a:spcBef>
                <a:spcPct val="0"/>
              </a:spcBef>
            </a:pPr>
            <a:r>
              <a:rPr lang="en-US" sz="2314" b="1" u="none" strike="noStrike">
                <a:solidFill>
                  <a:srgbClr val="000000"/>
                </a:solidFill>
                <a:latin typeface="Canva Sans 2 Bold"/>
                <a:ea typeface="Canva Sans 2 Bold"/>
                <a:cs typeface="Canva Sans 2 Bold"/>
                <a:sym typeface="Canva Sans 2 Bold"/>
              </a:rPr>
              <a:t>Génération Y (Millennials) </a:t>
            </a:r>
          </a:p>
          <a:p>
            <a:pPr marL="0" lvl="0" indent="0" algn="ctr">
              <a:lnSpc>
                <a:spcPts val="3240"/>
              </a:lnSpc>
              <a:spcBef>
                <a:spcPct val="0"/>
              </a:spcBef>
            </a:pPr>
            <a:r>
              <a:rPr lang="en-US" sz="2314" b="1" u="none" strike="noStrike">
                <a:solidFill>
                  <a:srgbClr val="000000"/>
                </a:solidFill>
                <a:latin typeface="Canva Sans 2 Bold"/>
                <a:ea typeface="Canva Sans 2 Bold"/>
                <a:cs typeface="Canva Sans 2 Bold"/>
                <a:sym typeface="Canva Sans 2 Bold"/>
              </a:rPr>
              <a:t>1980 - 1995</a:t>
            </a:r>
          </a:p>
        </p:txBody>
      </p:sp>
      <p:sp>
        <p:nvSpPr>
          <p:cNvPr id="13" name="TextBox 13"/>
          <p:cNvSpPr txBox="1"/>
          <p:nvPr/>
        </p:nvSpPr>
        <p:spPr>
          <a:xfrm>
            <a:off x="593737" y="12942653"/>
            <a:ext cx="2614631" cy="856276"/>
          </a:xfrm>
          <a:prstGeom prst="rect">
            <a:avLst/>
          </a:prstGeom>
        </p:spPr>
        <p:txBody>
          <a:bodyPr lIns="0" tIns="0" rIns="0" bIns="0" rtlCol="0" anchor="t">
            <a:spAutoFit/>
          </a:bodyPr>
          <a:lstStyle/>
          <a:p>
            <a:pPr algn="ctr">
              <a:lnSpc>
                <a:spcPts val="3356"/>
              </a:lnSpc>
              <a:spcBef>
                <a:spcPct val="0"/>
              </a:spcBef>
            </a:pPr>
            <a:r>
              <a:rPr lang="en-US" sz="2397" b="1">
                <a:solidFill>
                  <a:srgbClr val="000000"/>
                </a:solidFill>
                <a:latin typeface="Canva Sans 2 Bold"/>
                <a:ea typeface="Canva Sans 2 Bold"/>
                <a:cs typeface="Canva Sans 2 Bold"/>
                <a:sym typeface="Canva Sans 2 Bold"/>
              </a:rPr>
              <a:t>Génération Alpha</a:t>
            </a:r>
          </a:p>
          <a:p>
            <a:pPr algn="ctr">
              <a:lnSpc>
                <a:spcPts val="3356"/>
              </a:lnSpc>
              <a:spcBef>
                <a:spcPct val="0"/>
              </a:spcBef>
            </a:pPr>
            <a:r>
              <a:rPr lang="en-US" sz="2397" b="1">
                <a:solidFill>
                  <a:srgbClr val="000000"/>
                </a:solidFill>
                <a:latin typeface="Canva Sans 2 Bold"/>
                <a:ea typeface="Canva Sans 2 Bold"/>
                <a:cs typeface="Canva Sans 2 Bold"/>
                <a:sym typeface="Canva Sans 2 Bold"/>
              </a:rPr>
              <a:t>2011 - 2025 </a:t>
            </a:r>
          </a:p>
        </p:txBody>
      </p:sp>
      <p:sp>
        <p:nvSpPr>
          <p:cNvPr id="14" name="TextBox 14"/>
          <p:cNvSpPr txBox="1"/>
          <p:nvPr/>
        </p:nvSpPr>
        <p:spPr>
          <a:xfrm>
            <a:off x="841603" y="11039453"/>
            <a:ext cx="1858106" cy="826876"/>
          </a:xfrm>
          <a:prstGeom prst="rect">
            <a:avLst/>
          </a:prstGeom>
        </p:spPr>
        <p:txBody>
          <a:bodyPr lIns="0" tIns="0" rIns="0" bIns="0" rtlCol="0" anchor="t">
            <a:spAutoFit/>
          </a:bodyPr>
          <a:lstStyle/>
          <a:p>
            <a:pPr algn="ctr">
              <a:lnSpc>
                <a:spcPts val="3240"/>
              </a:lnSpc>
              <a:spcBef>
                <a:spcPct val="0"/>
              </a:spcBef>
            </a:pPr>
            <a:r>
              <a:rPr lang="en-US" sz="2314" b="1">
                <a:solidFill>
                  <a:srgbClr val="000000"/>
                </a:solidFill>
                <a:latin typeface="Canva Sans 2 Bold"/>
                <a:ea typeface="Canva Sans 2 Bold"/>
                <a:cs typeface="Canva Sans 2 Bold"/>
                <a:sym typeface="Canva Sans 2 Bold"/>
              </a:rPr>
              <a:t>Génération Z</a:t>
            </a:r>
          </a:p>
          <a:p>
            <a:pPr algn="ctr">
              <a:lnSpc>
                <a:spcPts val="3240"/>
              </a:lnSpc>
              <a:spcBef>
                <a:spcPct val="0"/>
              </a:spcBef>
            </a:pPr>
            <a:r>
              <a:rPr lang="en-US" sz="2314" b="1">
                <a:solidFill>
                  <a:srgbClr val="000000"/>
                </a:solidFill>
                <a:latin typeface="Canva Sans 2 Bold"/>
                <a:ea typeface="Canva Sans 2 Bold"/>
                <a:cs typeface="Canva Sans 2 Bold"/>
                <a:sym typeface="Canva Sans 2 Bold"/>
              </a:rPr>
              <a:t>1996 - 2010</a:t>
            </a:r>
          </a:p>
        </p:txBody>
      </p:sp>
      <p:sp>
        <p:nvSpPr>
          <p:cNvPr id="15" name="TextBox 15"/>
          <p:cNvSpPr txBox="1"/>
          <p:nvPr/>
        </p:nvSpPr>
        <p:spPr>
          <a:xfrm>
            <a:off x="3889556" y="6769013"/>
            <a:ext cx="5894487" cy="811125"/>
          </a:xfrm>
          <a:prstGeom prst="rect">
            <a:avLst/>
          </a:prstGeom>
        </p:spPr>
        <p:txBody>
          <a:bodyPr lIns="0" tIns="0" rIns="0" bIns="0" rtlCol="0" anchor="t">
            <a:spAutoFit/>
          </a:bodyPr>
          <a:lstStyle/>
          <a:p>
            <a:pPr marL="0" lvl="0" indent="0" algn="ctr">
              <a:lnSpc>
                <a:spcPts val="2893"/>
              </a:lnSpc>
              <a:spcBef>
                <a:spcPct val="0"/>
              </a:spcBef>
            </a:pPr>
            <a:r>
              <a:rPr lang="en-US" sz="2066" u="none" strike="noStrike">
                <a:solidFill>
                  <a:srgbClr val="000000"/>
                </a:solidFill>
                <a:latin typeface="Canva Sans 2"/>
                <a:ea typeface="Canva Sans 2"/>
                <a:cs typeface="Canva Sans 2"/>
                <a:sym typeface="Canva Sans 2"/>
              </a:rPr>
              <a:t>Autonomes, pragmatiques, individualistes, à l'aise avec la technologie</a:t>
            </a:r>
          </a:p>
        </p:txBody>
      </p:sp>
      <p:sp>
        <p:nvSpPr>
          <p:cNvPr id="16" name="TextBox 16"/>
          <p:cNvSpPr txBox="1"/>
          <p:nvPr/>
        </p:nvSpPr>
        <p:spPr>
          <a:xfrm>
            <a:off x="4354856" y="13218128"/>
            <a:ext cx="7144986" cy="821003"/>
          </a:xfrm>
          <a:prstGeom prst="rect">
            <a:avLst/>
          </a:prstGeom>
        </p:spPr>
        <p:txBody>
          <a:bodyPr lIns="0" tIns="0" rIns="0" bIns="0" rtlCol="0" anchor="t">
            <a:spAutoFit/>
          </a:bodyPr>
          <a:lstStyle/>
          <a:p>
            <a:pPr marL="0" lvl="0" indent="0" algn="ctr">
              <a:lnSpc>
                <a:spcPts val="2893"/>
              </a:lnSpc>
              <a:spcBef>
                <a:spcPct val="0"/>
              </a:spcBef>
            </a:pPr>
            <a:r>
              <a:rPr lang="en-US" sz="2066" u="none" strike="noStrike">
                <a:solidFill>
                  <a:srgbClr val="000000"/>
                </a:solidFill>
                <a:latin typeface="Canva Sans 2"/>
                <a:ea typeface="Canva Sans 2"/>
                <a:cs typeface="Canva Sans 2"/>
                <a:sym typeface="Canva Sans 2"/>
              </a:rPr>
              <a:t> Nés dans un monde numérique omniprésent,</a:t>
            </a:r>
          </a:p>
          <a:p>
            <a:pPr marL="0" lvl="0" indent="0" algn="ctr">
              <a:lnSpc>
                <a:spcPts val="2893"/>
              </a:lnSpc>
              <a:spcBef>
                <a:spcPct val="0"/>
              </a:spcBef>
            </a:pPr>
            <a:r>
              <a:rPr lang="en-US" sz="2066" u="none" strike="noStrike">
                <a:solidFill>
                  <a:srgbClr val="000000"/>
                </a:solidFill>
                <a:latin typeface="Canva Sans 2"/>
                <a:ea typeface="Canva Sans 2"/>
                <a:cs typeface="Canva Sans 2"/>
                <a:sym typeface="Canva Sans 2"/>
              </a:rPr>
              <a:t>visuels, interactifs, capacité d'attention plus courte</a:t>
            </a:r>
          </a:p>
        </p:txBody>
      </p:sp>
      <p:sp>
        <p:nvSpPr>
          <p:cNvPr id="17" name="TextBox 17"/>
          <p:cNvSpPr txBox="1"/>
          <p:nvPr/>
        </p:nvSpPr>
        <p:spPr>
          <a:xfrm>
            <a:off x="5004915" y="8578081"/>
            <a:ext cx="4576425" cy="738675"/>
          </a:xfrm>
          <a:prstGeom prst="rect">
            <a:avLst/>
          </a:prstGeom>
        </p:spPr>
        <p:txBody>
          <a:bodyPr lIns="0" tIns="0" rIns="0" bIns="0" rtlCol="0" anchor="t">
            <a:spAutoFit/>
          </a:bodyPr>
          <a:lstStyle/>
          <a:p>
            <a:pPr marL="0" lvl="0" indent="0" algn="ctr">
              <a:lnSpc>
                <a:spcPts val="2893"/>
              </a:lnSpc>
              <a:spcBef>
                <a:spcPct val="0"/>
              </a:spcBef>
            </a:pPr>
            <a:r>
              <a:rPr lang="en-US" sz="2066" u="none" strike="noStrike">
                <a:solidFill>
                  <a:srgbClr val="000000"/>
                </a:solidFill>
                <a:latin typeface="Canva Sans 2"/>
                <a:ea typeface="Canva Sans 2"/>
                <a:cs typeface="Canva Sans 2"/>
                <a:sym typeface="Canva Sans 2"/>
              </a:rPr>
              <a:t> Nés dans le numérique, autonomes,</a:t>
            </a:r>
          </a:p>
          <a:p>
            <a:pPr marL="0" lvl="0" indent="0" algn="ctr">
              <a:lnSpc>
                <a:spcPts val="2893"/>
              </a:lnSpc>
              <a:spcBef>
                <a:spcPct val="0"/>
              </a:spcBef>
            </a:pPr>
            <a:r>
              <a:rPr lang="en-US" sz="2066" u="none" strike="noStrike">
                <a:solidFill>
                  <a:srgbClr val="000000"/>
                </a:solidFill>
                <a:latin typeface="Canva Sans 2"/>
                <a:ea typeface="Canva Sans 2"/>
                <a:cs typeface="Canva Sans 2"/>
                <a:sym typeface="Canva Sans 2"/>
              </a:rPr>
              <a:t>créatifs, soucieux de leur bien-être</a:t>
            </a:r>
          </a:p>
        </p:txBody>
      </p:sp>
      <p:sp>
        <p:nvSpPr>
          <p:cNvPr id="18" name="TextBox 18"/>
          <p:cNvSpPr txBox="1"/>
          <p:nvPr/>
        </p:nvSpPr>
        <p:spPr>
          <a:xfrm>
            <a:off x="4451147" y="11055203"/>
            <a:ext cx="6217706" cy="811125"/>
          </a:xfrm>
          <a:prstGeom prst="rect">
            <a:avLst/>
          </a:prstGeom>
        </p:spPr>
        <p:txBody>
          <a:bodyPr lIns="0" tIns="0" rIns="0" bIns="0" rtlCol="0" anchor="t">
            <a:spAutoFit/>
          </a:bodyPr>
          <a:lstStyle/>
          <a:p>
            <a:pPr marL="0" lvl="0" indent="0" algn="ctr">
              <a:lnSpc>
                <a:spcPts val="2893"/>
              </a:lnSpc>
              <a:spcBef>
                <a:spcPct val="0"/>
              </a:spcBef>
            </a:pPr>
            <a:r>
              <a:rPr lang="en-US" sz="2066" u="none" strike="noStrike">
                <a:solidFill>
                  <a:srgbClr val="000000"/>
                </a:solidFill>
                <a:latin typeface="Canva Sans 2"/>
                <a:ea typeface="Canva Sans 2"/>
                <a:cs typeface="Canva Sans 2"/>
                <a:sym typeface="Canva Sans 2"/>
              </a:rPr>
              <a:t> Ambitieux, individualistes, en quête de sens,</a:t>
            </a:r>
          </a:p>
          <a:p>
            <a:pPr marL="0" lvl="0" indent="0" algn="ctr">
              <a:lnSpc>
                <a:spcPts val="2893"/>
              </a:lnSpc>
              <a:spcBef>
                <a:spcPct val="0"/>
              </a:spcBef>
            </a:pPr>
            <a:r>
              <a:rPr lang="en-US" sz="2066" u="none" strike="noStrike">
                <a:solidFill>
                  <a:srgbClr val="000000"/>
                </a:solidFill>
                <a:latin typeface="Canva Sans 2"/>
                <a:ea typeface="Canva Sans 2"/>
                <a:cs typeface="Canva Sans 2"/>
                <a:sym typeface="Canva Sans 2"/>
              </a:rPr>
              <a:t>à l'aise avec le numérique</a:t>
            </a:r>
          </a:p>
        </p:txBody>
      </p:sp>
      <p:sp>
        <p:nvSpPr>
          <p:cNvPr id="19" name="TextBox 19"/>
          <p:cNvSpPr txBox="1"/>
          <p:nvPr/>
        </p:nvSpPr>
        <p:spPr>
          <a:xfrm>
            <a:off x="841603" y="4311427"/>
            <a:ext cx="2118900" cy="826876"/>
          </a:xfrm>
          <a:prstGeom prst="rect">
            <a:avLst/>
          </a:prstGeom>
        </p:spPr>
        <p:txBody>
          <a:bodyPr lIns="0" tIns="0" rIns="0" bIns="0" rtlCol="0" anchor="t">
            <a:spAutoFit/>
          </a:bodyPr>
          <a:lstStyle/>
          <a:p>
            <a:pPr marL="0" lvl="0" indent="0" algn="ctr">
              <a:lnSpc>
                <a:spcPts val="3240"/>
              </a:lnSpc>
              <a:spcBef>
                <a:spcPct val="0"/>
              </a:spcBef>
            </a:pPr>
            <a:r>
              <a:rPr lang="en-US" sz="2314" b="1" u="none" strike="noStrike">
                <a:solidFill>
                  <a:srgbClr val="000000"/>
                </a:solidFill>
                <a:latin typeface="Canva Sans 2 Bold"/>
                <a:ea typeface="Canva Sans 2 Bold"/>
                <a:cs typeface="Canva Sans 2 Bold"/>
                <a:sym typeface="Canva Sans 2 Bold"/>
              </a:rPr>
              <a:t>Baby-boomers</a:t>
            </a:r>
          </a:p>
          <a:p>
            <a:pPr marL="0" lvl="0" indent="0" algn="ctr">
              <a:lnSpc>
                <a:spcPts val="3240"/>
              </a:lnSpc>
              <a:spcBef>
                <a:spcPct val="0"/>
              </a:spcBef>
            </a:pPr>
            <a:r>
              <a:rPr lang="en-US" sz="2314" b="1" u="none" strike="noStrike">
                <a:solidFill>
                  <a:srgbClr val="000000"/>
                </a:solidFill>
                <a:latin typeface="Canva Sans 2 Bold"/>
                <a:ea typeface="Canva Sans 2 Bold"/>
                <a:cs typeface="Canva Sans 2 Bold"/>
                <a:sym typeface="Canva Sans 2 Bold"/>
              </a:rPr>
              <a:t>1946 - 1964</a:t>
            </a:r>
          </a:p>
        </p:txBody>
      </p:sp>
      <p:sp>
        <p:nvSpPr>
          <p:cNvPr id="20" name="TextBox 20"/>
          <p:cNvSpPr txBox="1"/>
          <p:nvPr/>
        </p:nvSpPr>
        <p:spPr>
          <a:xfrm>
            <a:off x="11993904" y="4691527"/>
            <a:ext cx="2649774" cy="417376"/>
          </a:xfrm>
          <a:prstGeom prst="rect">
            <a:avLst/>
          </a:prstGeom>
        </p:spPr>
        <p:txBody>
          <a:bodyPr lIns="0" tIns="0" rIns="0" bIns="0" rtlCol="0" anchor="t">
            <a:spAutoFit/>
          </a:bodyPr>
          <a:lstStyle/>
          <a:p>
            <a:pPr marL="0" lvl="0" indent="0" algn="ctr">
              <a:lnSpc>
                <a:spcPts val="3240"/>
              </a:lnSpc>
              <a:spcBef>
                <a:spcPct val="0"/>
              </a:spcBef>
            </a:pPr>
            <a:r>
              <a:rPr lang="en-US" sz="2314" b="1">
                <a:solidFill>
                  <a:srgbClr val="000000"/>
                </a:solidFill>
                <a:latin typeface="Canva Sans 2 Bold"/>
                <a:ea typeface="Canva Sans 2 Bold"/>
                <a:cs typeface="Canva Sans 2 Bold"/>
                <a:sym typeface="Canva Sans 2 Bold"/>
              </a:rPr>
              <a:t>Entre 60 et 78 ans </a:t>
            </a:r>
          </a:p>
        </p:txBody>
      </p:sp>
      <p:sp>
        <p:nvSpPr>
          <p:cNvPr id="21" name="TextBox 21"/>
          <p:cNvSpPr txBox="1"/>
          <p:nvPr/>
        </p:nvSpPr>
        <p:spPr>
          <a:xfrm>
            <a:off x="12032746" y="7076138"/>
            <a:ext cx="2657566" cy="417376"/>
          </a:xfrm>
          <a:prstGeom prst="rect">
            <a:avLst/>
          </a:prstGeom>
        </p:spPr>
        <p:txBody>
          <a:bodyPr lIns="0" tIns="0" rIns="0" bIns="0" rtlCol="0" anchor="t">
            <a:spAutoFit/>
          </a:bodyPr>
          <a:lstStyle/>
          <a:p>
            <a:pPr marL="0" lvl="0" indent="0" algn="ctr">
              <a:lnSpc>
                <a:spcPts val="3240"/>
              </a:lnSpc>
              <a:spcBef>
                <a:spcPct val="0"/>
              </a:spcBef>
            </a:pPr>
            <a:r>
              <a:rPr lang="en-US" sz="2314" b="1">
                <a:solidFill>
                  <a:srgbClr val="000000"/>
                </a:solidFill>
                <a:latin typeface="Canva Sans 2 Bold"/>
                <a:ea typeface="Canva Sans 2 Bold"/>
                <a:cs typeface="Canva Sans 2 Bold"/>
                <a:sym typeface="Canva Sans 2 Bold"/>
              </a:rPr>
              <a:t>Entre 44 et 59 ans </a:t>
            </a:r>
          </a:p>
        </p:txBody>
      </p:sp>
      <p:sp>
        <p:nvSpPr>
          <p:cNvPr id="22" name="TextBox 22"/>
          <p:cNvSpPr txBox="1"/>
          <p:nvPr/>
        </p:nvSpPr>
        <p:spPr>
          <a:xfrm>
            <a:off x="12032746" y="8769864"/>
            <a:ext cx="2625574" cy="417376"/>
          </a:xfrm>
          <a:prstGeom prst="rect">
            <a:avLst/>
          </a:prstGeom>
        </p:spPr>
        <p:txBody>
          <a:bodyPr lIns="0" tIns="0" rIns="0" bIns="0" rtlCol="0" anchor="t">
            <a:spAutoFit/>
          </a:bodyPr>
          <a:lstStyle/>
          <a:p>
            <a:pPr marL="0" lvl="0" indent="0" algn="ctr">
              <a:lnSpc>
                <a:spcPts val="3240"/>
              </a:lnSpc>
              <a:spcBef>
                <a:spcPct val="0"/>
              </a:spcBef>
            </a:pPr>
            <a:r>
              <a:rPr lang="en-US" sz="2314" b="1">
                <a:solidFill>
                  <a:srgbClr val="000000"/>
                </a:solidFill>
                <a:latin typeface="Canva Sans 2 Bold"/>
                <a:ea typeface="Canva Sans 2 Bold"/>
                <a:cs typeface="Canva Sans 2 Bold"/>
                <a:sym typeface="Canva Sans 2 Bold"/>
              </a:rPr>
              <a:t>Entre 28 et 43 ans </a:t>
            </a:r>
          </a:p>
        </p:txBody>
      </p:sp>
      <p:sp>
        <p:nvSpPr>
          <p:cNvPr id="23" name="TextBox 23"/>
          <p:cNvSpPr txBox="1"/>
          <p:nvPr/>
        </p:nvSpPr>
        <p:spPr>
          <a:xfrm>
            <a:off x="12133809" y="11076728"/>
            <a:ext cx="2556504" cy="417376"/>
          </a:xfrm>
          <a:prstGeom prst="rect">
            <a:avLst/>
          </a:prstGeom>
        </p:spPr>
        <p:txBody>
          <a:bodyPr lIns="0" tIns="0" rIns="0" bIns="0" rtlCol="0" anchor="t">
            <a:spAutoFit/>
          </a:bodyPr>
          <a:lstStyle/>
          <a:p>
            <a:pPr marL="0" lvl="0" indent="0" algn="ctr">
              <a:lnSpc>
                <a:spcPts val="3240"/>
              </a:lnSpc>
              <a:spcBef>
                <a:spcPct val="0"/>
              </a:spcBef>
            </a:pPr>
            <a:r>
              <a:rPr lang="en-US" sz="2314" b="1">
                <a:solidFill>
                  <a:srgbClr val="000000"/>
                </a:solidFill>
                <a:latin typeface="Canva Sans 2 Bold"/>
                <a:ea typeface="Canva Sans 2 Bold"/>
                <a:cs typeface="Canva Sans 2 Bold"/>
                <a:sym typeface="Canva Sans 2 Bold"/>
              </a:rPr>
              <a:t>Entre 12 et 27 ans </a:t>
            </a:r>
          </a:p>
        </p:txBody>
      </p:sp>
      <p:sp>
        <p:nvSpPr>
          <p:cNvPr id="24" name="TextBox 24"/>
          <p:cNvSpPr txBox="1"/>
          <p:nvPr/>
        </p:nvSpPr>
        <p:spPr>
          <a:xfrm>
            <a:off x="12293031" y="13621755"/>
            <a:ext cx="2397281" cy="417376"/>
          </a:xfrm>
          <a:prstGeom prst="rect">
            <a:avLst/>
          </a:prstGeom>
        </p:spPr>
        <p:txBody>
          <a:bodyPr lIns="0" tIns="0" rIns="0" bIns="0" rtlCol="0" anchor="t">
            <a:spAutoFit/>
          </a:bodyPr>
          <a:lstStyle/>
          <a:p>
            <a:pPr marL="0" lvl="0" indent="0" algn="ctr">
              <a:lnSpc>
                <a:spcPts val="3240"/>
              </a:lnSpc>
              <a:spcBef>
                <a:spcPct val="0"/>
              </a:spcBef>
            </a:pPr>
            <a:r>
              <a:rPr lang="en-US" sz="2314" b="1">
                <a:solidFill>
                  <a:srgbClr val="000000"/>
                </a:solidFill>
                <a:latin typeface="Canva Sans 2 Bold"/>
                <a:ea typeface="Canva Sans 2 Bold"/>
                <a:cs typeface="Canva Sans 2 Bold"/>
                <a:sym typeface="Canva Sans 2 Bold"/>
              </a:rPr>
              <a:t>Moins  de 12 ans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F"/>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406964" y="2356306"/>
            <a:ext cx="12002681" cy="6714000"/>
          </a:xfrm>
          <a:prstGeom prst="rect">
            <a:avLst/>
          </a:prstGeom>
        </p:spPr>
      </p:pic>
      <p:grpSp>
        <p:nvGrpSpPr>
          <p:cNvPr id="3" name="Group 3"/>
          <p:cNvGrpSpPr/>
          <p:nvPr/>
        </p:nvGrpSpPr>
        <p:grpSpPr>
          <a:xfrm>
            <a:off x="2406964" y="10569057"/>
            <a:ext cx="12002681" cy="8675228"/>
            <a:chOff x="0" y="0"/>
            <a:chExt cx="16003575" cy="11566971"/>
          </a:xfrm>
        </p:grpSpPr>
        <p:grpSp>
          <p:nvGrpSpPr>
            <p:cNvPr id="4" name="Group 4"/>
            <p:cNvGrpSpPr/>
            <p:nvPr/>
          </p:nvGrpSpPr>
          <p:grpSpPr>
            <a:xfrm>
              <a:off x="0" y="2155612"/>
              <a:ext cx="8494672" cy="7949336"/>
              <a:chOff x="0" y="0"/>
              <a:chExt cx="812800" cy="760620"/>
            </a:xfrm>
          </p:grpSpPr>
          <p:sp>
            <p:nvSpPr>
              <p:cNvPr id="5" name="Freeform 5"/>
              <p:cNvSpPr/>
              <p:nvPr/>
            </p:nvSpPr>
            <p:spPr>
              <a:xfrm>
                <a:off x="0" y="0"/>
                <a:ext cx="812800" cy="760620"/>
              </a:xfrm>
              <a:custGeom>
                <a:avLst/>
                <a:gdLst/>
                <a:ahLst/>
                <a:cxnLst/>
                <a:rect l="l" t="t" r="r" b="b"/>
                <a:pathLst>
                  <a:path w="812800" h="760620">
                    <a:moveTo>
                      <a:pt x="406400" y="0"/>
                    </a:moveTo>
                    <a:cubicBezTo>
                      <a:pt x="181951" y="0"/>
                      <a:pt x="0" y="170271"/>
                      <a:pt x="0" y="380310"/>
                    </a:cubicBezTo>
                    <a:cubicBezTo>
                      <a:pt x="0" y="590350"/>
                      <a:pt x="181951" y="760620"/>
                      <a:pt x="406400" y="760620"/>
                    </a:cubicBezTo>
                    <a:cubicBezTo>
                      <a:pt x="630849" y="760620"/>
                      <a:pt x="812800" y="590350"/>
                      <a:pt x="812800" y="380310"/>
                    </a:cubicBezTo>
                    <a:cubicBezTo>
                      <a:pt x="812800" y="170271"/>
                      <a:pt x="630849" y="0"/>
                      <a:pt x="406400" y="0"/>
                    </a:cubicBezTo>
                    <a:close/>
                  </a:path>
                </a:pathLst>
              </a:custGeom>
              <a:solidFill>
                <a:srgbClr val="D9D9D9"/>
              </a:solidFill>
            </p:spPr>
            <p:txBody>
              <a:bodyPr/>
              <a:lstStyle/>
              <a:p>
                <a:endParaRPr lang="fr-FR"/>
              </a:p>
            </p:txBody>
          </p:sp>
          <p:sp>
            <p:nvSpPr>
              <p:cNvPr id="6" name="TextBox 6"/>
              <p:cNvSpPr txBox="1"/>
              <p:nvPr/>
            </p:nvSpPr>
            <p:spPr>
              <a:xfrm>
                <a:off x="76200" y="23683"/>
                <a:ext cx="660400" cy="665629"/>
              </a:xfrm>
              <a:prstGeom prst="rect">
                <a:avLst/>
              </a:prstGeom>
            </p:spPr>
            <p:txBody>
              <a:bodyPr lIns="59062" tIns="59062" rIns="59062" bIns="59062" rtlCol="0" anchor="ctr"/>
              <a:lstStyle/>
              <a:p>
                <a:pPr algn="ctr">
                  <a:lnSpc>
                    <a:spcPts val="2278"/>
                  </a:lnSpc>
                </a:pPr>
                <a:endParaRPr/>
              </a:p>
            </p:txBody>
          </p:sp>
        </p:grpSp>
        <p:grpSp>
          <p:nvGrpSpPr>
            <p:cNvPr id="7" name="Group 7"/>
            <p:cNvGrpSpPr/>
            <p:nvPr/>
          </p:nvGrpSpPr>
          <p:grpSpPr>
            <a:xfrm>
              <a:off x="7508902" y="2682706"/>
              <a:ext cx="8494672" cy="849467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p:spPr>
            <p:txBody>
              <a:bodyPr/>
              <a:lstStyle/>
              <a:p>
                <a:endParaRPr lang="fr-FR"/>
              </a:p>
            </p:txBody>
          </p:sp>
          <p:sp>
            <p:nvSpPr>
              <p:cNvPr id="9" name="TextBox 9"/>
              <p:cNvSpPr txBox="1"/>
              <p:nvPr/>
            </p:nvSpPr>
            <p:spPr>
              <a:xfrm>
                <a:off x="76200" y="28575"/>
                <a:ext cx="660400" cy="708025"/>
              </a:xfrm>
              <a:prstGeom prst="rect">
                <a:avLst/>
              </a:prstGeom>
            </p:spPr>
            <p:txBody>
              <a:bodyPr lIns="59062" tIns="59062" rIns="59062" bIns="59062" rtlCol="0" anchor="ctr"/>
              <a:lstStyle/>
              <a:p>
                <a:pPr algn="ctr">
                  <a:lnSpc>
                    <a:spcPts val="2278"/>
                  </a:lnSpc>
                </a:pPr>
                <a:endParaRPr/>
              </a:p>
            </p:txBody>
          </p:sp>
        </p:grpSp>
        <p:sp>
          <p:nvSpPr>
            <p:cNvPr id="10" name="Freeform 10"/>
            <p:cNvSpPr/>
            <p:nvPr/>
          </p:nvSpPr>
          <p:spPr>
            <a:xfrm>
              <a:off x="1336040" y="4100675"/>
              <a:ext cx="1483981" cy="1905593"/>
            </a:xfrm>
            <a:custGeom>
              <a:avLst/>
              <a:gdLst/>
              <a:ahLst/>
              <a:cxnLst/>
              <a:rect l="l" t="t" r="r" b="b"/>
              <a:pathLst>
                <a:path w="1483981" h="1905593">
                  <a:moveTo>
                    <a:pt x="0" y="0"/>
                  </a:moveTo>
                  <a:lnTo>
                    <a:pt x="1483981" y="0"/>
                  </a:lnTo>
                  <a:lnTo>
                    <a:pt x="1483981" y="1905593"/>
                  </a:lnTo>
                  <a:lnTo>
                    <a:pt x="0" y="19055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11" name="Freeform 11"/>
            <p:cNvSpPr/>
            <p:nvPr/>
          </p:nvSpPr>
          <p:spPr>
            <a:xfrm>
              <a:off x="5451359" y="4100675"/>
              <a:ext cx="1484717" cy="1723909"/>
            </a:xfrm>
            <a:custGeom>
              <a:avLst/>
              <a:gdLst/>
              <a:ahLst/>
              <a:cxnLst/>
              <a:rect l="l" t="t" r="r" b="b"/>
              <a:pathLst>
                <a:path w="1484717" h="1723909">
                  <a:moveTo>
                    <a:pt x="0" y="0"/>
                  </a:moveTo>
                  <a:lnTo>
                    <a:pt x="1484717" y="0"/>
                  </a:lnTo>
                  <a:lnTo>
                    <a:pt x="1484717" y="1723909"/>
                  </a:lnTo>
                  <a:lnTo>
                    <a:pt x="0" y="17239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12" name="Freeform 12"/>
            <p:cNvSpPr/>
            <p:nvPr/>
          </p:nvSpPr>
          <p:spPr>
            <a:xfrm>
              <a:off x="8682398" y="4872239"/>
              <a:ext cx="1483981" cy="1905593"/>
            </a:xfrm>
            <a:custGeom>
              <a:avLst/>
              <a:gdLst/>
              <a:ahLst/>
              <a:cxnLst/>
              <a:rect l="l" t="t" r="r" b="b"/>
              <a:pathLst>
                <a:path w="1483981" h="1905593">
                  <a:moveTo>
                    <a:pt x="0" y="0"/>
                  </a:moveTo>
                  <a:lnTo>
                    <a:pt x="1483981" y="0"/>
                  </a:lnTo>
                  <a:lnTo>
                    <a:pt x="1483981" y="1905593"/>
                  </a:lnTo>
                  <a:lnTo>
                    <a:pt x="0" y="19055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13" name="Freeform 13"/>
            <p:cNvSpPr/>
            <p:nvPr/>
          </p:nvSpPr>
          <p:spPr>
            <a:xfrm>
              <a:off x="13522639" y="4937391"/>
              <a:ext cx="1585080" cy="1840441"/>
            </a:xfrm>
            <a:custGeom>
              <a:avLst/>
              <a:gdLst/>
              <a:ahLst/>
              <a:cxnLst/>
              <a:rect l="l" t="t" r="r" b="b"/>
              <a:pathLst>
                <a:path w="1585080" h="1840441">
                  <a:moveTo>
                    <a:pt x="0" y="0"/>
                  </a:moveTo>
                  <a:lnTo>
                    <a:pt x="1585080" y="0"/>
                  </a:lnTo>
                  <a:lnTo>
                    <a:pt x="1585080" y="1840441"/>
                  </a:lnTo>
                  <a:lnTo>
                    <a:pt x="0" y="18404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14" name="Freeform 14"/>
            <p:cNvSpPr/>
            <p:nvPr/>
          </p:nvSpPr>
          <p:spPr>
            <a:xfrm>
              <a:off x="13671736" y="7060572"/>
              <a:ext cx="1286886" cy="1899463"/>
            </a:xfrm>
            <a:custGeom>
              <a:avLst/>
              <a:gdLst/>
              <a:ahLst/>
              <a:cxnLst/>
              <a:rect l="l" t="t" r="r" b="b"/>
              <a:pathLst>
                <a:path w="1286886" h="1899463">
                  <a:moveTo>
                    <a:pt x="0" y="0"/>
                  </a:moveTo>
                  <a:lnTo>
                    <a:pt x="1286886" y="0"/>
                  </a:lnTo>
                  <a:lnTo>
                    <a:pt x="1286886" y="1899462"/>
                  </a:lnTo>
                  <a:lnTo>
                    <a:pt x="0" y="18994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15" name="Freeform 15"/>
            <p:cNvSpPr/>
            <p:nvPr/>
          </p:nvSpPr>
          <p:spPr>
            <a:xfrm>
              <a:off x="8998554" y="7101905"/>
              <a:ext cx="1514144" cy="1947452"/>
            </a:xfrm>
            <a:custGeom>
              <a:avLst/>
              <a:gdLst/>
              <a:ahLst/>
              <a:cxnLst/>
              <a:rect l="l" t="t" r="r" b="b"/>
              <a:pathLst>
                <a:path w="1514144" h="1947452">
                  <a:moveTo>
                    <a:pt x="0" y="0"/>
                  </a:moveTo>
                  <a:lnTo>
                    <a:pt x="1514144" y="0"/>
                  </a:lnTo>
                  <a:lnTo>
                    <a:pt x="1514144" y="1947452"/>
                  </a:lnTo>
                  <a:lnTo>
                    <a:pt x="0" y="19474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16" name="Freeform 16"/>
            <p:cNvSpPr/>
            <p:nvPr/>
          </p:nvSpPr>
          <p:spPr>
            <a:xfrm>
              <a:off x="10987987" y="3346002"/>
              <a:ext cx="1861968" cy="1796799"/>
            </a:xfrm>
            <a:custGeom>
              <a:avLst/>
              <a:gdLst/>
              <a:ahLst/>
              <a:cxnLst/>
              <a:rect l="l" t="t" r="r" b="b"/>
              <a:pathLst>
                <a:path w="1861968" h="1796799">
                  <a:moveTo>
                    <a:pt x="0" y="0"/>
                  </a:moveTo>
                  <a:lnTo>
                    <a:pt x="1861968" y="0"/>
                  </a:lnTo>
                  <a:lnTo>
                    <a:pt x="1861968" y="1796799"/>
                  </a:lnTo>
                  <a:lnTo>
                    <a:pt x="0" y="17967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sp>
          <p:nvSpPr>
            <p:cNvPr id="17" name="Freeform 17"/>
            <p:cNvSpPr/>
            <p:nvPr/>
          </p:nvSpPr>
          <p:spPr>
            <a:xfrm>
              <a:off x="11232544" y="8874602"/>
              <a:ext cx="1984532" cy="1421647"/>
            </a:xfrm>
            <a:custGeom>
              <a:avLst/>
              <a:gdLst/>
              <a:ahLst/>
              <a:cxnLst/>
              <a:rect l="l" t="t" r="r" b="b"/>
              <a:pathLst>
                <a:path w="1984532" h="1421647">
                  <a:moveTo>
                    <a:pt x="0" y="0"/>
                  </a:moveTo>
                  <a:lnTo>
                    <a:pt x="1984532" y="0"/>
                  </a:lnTo>
                  <a:lnTo>
                    <a:pt x="1984532" y="1421647"/>
                  </a:lnTo>
                  <a:lnTo>
                    <a:pt x="0" y="142164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FR"/>
            </a:p>
          </p:txBody>
        </p:sp>
        <p:sp>
          <p:nvSpPr>
            <p:cNvPr id="18" name="TextBox 18"/>
            <p:cNvSpPr txBox="1"/>
            <p:nvPr/>
          </p:nvSpPr>
          <p:spPr>
            <a:xfrm>
              <a:off x="2334469" y="-66675"/>
              <a:ext cx="3809067" cy="842608"/>
            </a:xfrm>
            <a:prstGeom prst="rect">
              <a:avLst/>
            </a:prstGeom>
          </p:spPr>
          <p:txBody>
            <a:bodyPr lIns="0" tIns="0" rIns="0" bIns="0" rtlCol="0" anchor="t">
              <a:spAutoFit/>
            </a:bodyPr>
            <a:lstStyle/>
            <a:p>
              <a:pPr algn="ctr">
                <a:lnSpc>
                  <a:spcPts val="5432"/>
                </a:lnSpc>
              </a:pPr>
              <a:r>
                <a:rPr lang="en-US" sz="3880">
                  <a:solidFill>
                    <a:srgbClr val="000000"/>
                  </a:solidFill>
                  <a:latin typeface="Abril Fatface"/>
                  <a:ea typeface="Abril Fatface"/>
                  <a:cs typeface="Abril Fatface"/>
                  <a:sym typeface="Abril Fatface"/>
                </a:rPr>
                <a:t>Groupe </a:t>
              </a:r>
            </a:p>
          </p:txBody>
        </p:sp>
        <p:sp>
          <p:nvSpPr>
            <p:cNvPr id="19" name="TextBox 19"/>
            <p:cNvSpPr txBox="1"/>
            <p:nvPr/>
          </p:nvSpPr>
          <p:spPr>
            <a:xfrm>
              <a:off x="826519" y="1302229"/>
              <a:ext cx="6808418" cy="488780"/>
            </a:xfrm>
            <a:prstGeom prst="rect">
              <a:avLst/>
            </a:prstGeom>
          </p:spPr>
          <p:txBody>
            <a:bodyPr lIns="0" tIns="0" rIns="0" bIns="0" rtlCol="0" anchor="t">
              <a:spAutoFit/>
            </a:bodyPr>
            <a:lstStyle/>
            <a:p>
              <a:pPr algn="ctr">
                <a:lnSpc>
                  <a:spcPts val="3104"/>
                </a:lnSpc>
              </a:pPr>
              <a:r>
                <a:rPr lang="en-US" sz="2217">
                  <a:solidFill>
                    <a:srgbClr val="000000"/>
                  </a:solidFill>
                  <a:latin typeface="Trocchi"/>
                  <a:ea typeface="Trocchi"/>
                  <a:cs typeface="Trocchi"/>
                  <a:sym typeface="Trocchi"/>
                </a:rPr>
                <a:t>Intelligence collectée </a:t>
              </a:r>
            </a:p>
          </p:txBody>
        </p:sp>
        <p:sp>
          <p:nvSpPr>
            <p:cNvPr id="20" name="TextBox 20"/>
            <p:cNvSpPr txBox="1"/>
            <p:nvPr/>
          </p:nvSpPr>
          <p:spPr>
            <a:xfrm>
              <a:off x="10252596" y="37932"/>
              <a:ext cx="3809067" cy="842608"/>
            </a:xfrm>
            <a:prstGeom prst="rect">
              <a:avLst/>
            </a:prstGeom>
          </p:spPr>
          <p:txBody>
            <a:bodyPr lIns="0" tIns="0" rIns="0" bIns="0" rtlCol="0" anchor="t">
              <a:spAutoFit/>
            </a:bodyPr>
            <a:lstStyle/>
            <a:p>
              <a:pPr algn="ctr">
                <a:lnSpc>
                  <a:spcPts val="5432"/>
                </a:lnSpc>
              </a:pPr>
              <a:r>
                <a:rPr lang="en-US" sz="3880">
                  <a:solidFill>
                    <a:srgbClr val="000000"/>
                  </a:solidFill>
                  <a:latin typeface="Abril Fatface"/>
                  <a:ea typeface="Abril Fatface"/>
                  <a:cs typeface="Abril Fatface"/>
                  <a:sym typeface="Abril Fatface"/>
                </a:rPr>
                <a:t>Equipe </a:t>
              </a:r>
            </a:p>
          </p:txBody>
        </p:sp>
        <p:sp>
          <p:nvSpPr>
            <p:cNvPr id="21" name="TextBox 21"/>
            <p:cNvSpPr txBox="1"/>
            <p:nvPr/>
          </p:nvSpPr>
          <p:spPr>
            <a:xfrm>
              <a:off x="8752921" y="1313386"/>
              <a:ext cx="6808418" cy="1005026"/>
            </a:xfrm>
            <a:prstGeom prst="rect">
              <a:avLst/>
            </a:prstGeom>
          </p:spPr>
          <p:txBody>
            <a:bodyPr lIns="0" tIns="0" rIns="0" bIns="0" rtlCol="0" anchor="t">
              <a:spAutoFit/>
            </a:bodyPr>
            <a:lstStyle/>
            <a:p>
              <a:pPr algn="ctr">
                <a:lnSpc>
                  <a:spcPts val="3104"/>
                </a:lnSpc>
              </a:pPr>
              <a:r>
                <a:rPr lang="en-US" sz="2217">
                  <a:solidFill>
                    <a:srgbClr val="000000"/>
                  </a:solidFill>
                  <a:latin typeface="Trocchi"/>
                  <a:ea typeface="Trocchi"/>
                  <a:cs typeface="Trocchi"/>
                  <a:sym typeface="Trocchi"/>
                </a:rPr>
                <a:t>Création -Innovation collective et partagée</a:t>
              </a:r>
            </a:p>
          </p:txBody>
        </p:sp>
        <p:sp>
          <p:nvSpPr>
            <p:cNvPr id="22" name="TextBox 22"/>
            <p:cNvSpPr txBox="1"/>
            <p:nvPr/>
          </p:nvSpPr>
          <p:spPr>
            <a:xfrm>
              <a:off x="468557" y="10527879"/>
              <a:ext cx="7040345" cy="557264"/>
            </a:xfrm>
            <a:prstGeom prst="rect">
              <a:avLst/>
            </a:prstGeom>
          </p:spPr>
          <p:txBody>
            <a:bodyPr lIns="0" tIns="0" rIns="0" bIns="0" rtlCol="0" anchor="t">
              <a:spAutoFit/>
            </a:bodyPr>
            <a:lstStyle/>
            <a:p>
              <a:pPr algn="ctr">
                <a:lnSpc>
                  <a:spcPts val="3213"/>
                </a:lnSpc>
              </a:pPr>
              <a:r>
                <a:rPr lang="en-US" sz="2295">
                  <a:solidFill>
                    <a:srgbClr val="000000"/>
                  </a:solidFill>
                  <a:latin typeface="Abril Fatface"/>
                  <a:ea typeface="Abril Fatface"/>
                  <a:cs typeface="Abril Fatface"/>
                  <a:sym typeface="Abril Fatface"/>
                </a:rPr>
                <a:t>Commande et contrôle </a:t>
              </a:r>
            </a:p>
          </p:txBody>
        </p:sp>
        <p:sp>
          <p:nvSpPr>
            <p:cNvPr id="23" name="TextBox 23"/>
            <p:cNvSpPr txBox="1"/>
            <p:nvPr/>
          </p:nvSpPr>
          <p:spPr>
            <a:xfrm>
              <a:off x="8204268" y="4064593"/>
              <a:ext cx="2515551" cy="697412"/>
            </a:xfrm>
            <a:prstGeom prst="rect">
              <a:avLst/>
            </a:prstGeom>
          </p:spPr>
          <p:txBody>
            <a:bodyPr lIns="0" tIns="0" rIns="0" bIns="0" rtlCol="0" anchor="t">
              <a:spAutoFit/>
            </a:bodyPr>
            <a:lstStyle/>
            <a:p>
              <a:pPr algn="ctr">
                <a:lnSpc>
                  <a:spcPts val="1915"/>
                </a:lnSpc>
              </a:pPr>
              <a:r>
                <a:rPr lang="en-US" sz="1368">
                  <a:solidFill>
                    <a:srgbClr val="000000"/>
                  </a:solidFill>
                  <a:latin typeface="Trocchi"/>
                  <a:ea typeface="Trocchi"/>
                  <a:cs typeface="Trocchi"/>
                  <a:sym typeface="Trocchi"/>
                </a:rPr>
                <a:t>COMMUNICATION</a:t>
              </a:r>
            </a:p>
            <a:p>
              <a:pPr algn="ctr">
                <a:lnSpc>
                  <a:spcPts val="1915"/>
                </a:lnSpc>
              </a:pPr>
              <a:r>
                <a:rPr lang="en-US" sz="1368">
                  <a:solidFill>
                    <a:srgbClr val="000000"/>
                  </a:solidFill>
                  <a:latin typeface="Trocchi"/>
                  <a:ea typeface="Trocchi"/>
                  <a:cs typeface="Trocchi"/>
                  <a:sym typeface="Trocchi"/>
                </a:rPr>
                <a:t>EFFECTIVE</a:t>
              </a:r>
            </a:p>
          </p:txBody>
        </p:sp>
        <p:sp>
          <p:nvSpPr>
            <p:cNvPr id="24" name="TextBox 24"/>
            <p:cNvSpPr txBox="1"/>
            <p:nvPr/>
          </p:nvSpPr>
          <p:spPr>
            <a:xfrm>
              <a:off x="13067698" y="4201847"/>
              <a:ext cx="1987931" cy="639034"/>
            </a:xfrm>
            <a:prstGeom prst="rect">
              <a:avLst/>
            </a:prstGeom>
          </p:spPr>
          <p:txBody>
            <a:bodyPr lIns="0" tIns="0" rIns="0" bIns="0" rtlCol="0" anchor="t">
              <a:spAutoFit/>
            </a:bodyPr>
            <a:lstStyle/>
            <a:p>
              <a:pPr algn="ctr">
                <a:lnSpc>
                  <a:spcPts val="1995"/>
                </a:lnSpc>
              </a:pPr>
              <a:r>
                <a:rPr lang="en-US" sz="1425">
                  <a:solidFill>
                    <a:srgbClr val="000000"/>
                  </a:solidFill>
                  <a:latin typeface="Trocchi"/>
                  <a:ea typeface="Trocchi"/>
                  <a:cs typeface="Trocchi"/>
                  <a:sym typeface="Trocchi"/>
                </a:rPr>
                <a:t>CONSCIENCE COLLECTIVE </a:t>
              </a:r>
            </a:p>
          </p:txBody>
        </p:sp>
        <p:sp>
          <p:nvSpPr>
            <p:cNvPr id="25" name="TextBox 25"/>
            <p:cNvSpPr txBox="1"/>
            <p:nvPr/>
          </p:nvSpPr>
          <p:spPr>
            <a:xfrm>
              <a:off x="13270179" y="9094017"/>
              <a:ext cx="1764222" cy="578790"/>
            </a:xfrm>
            <a:prstGeom prst="rect">
              <a:avLst/>
            </a:prstGeom>
          </p:spPr>
          <p:txBody>
            <a:bodyPr lIns="0" tIns="0" rIns="0" bIns="0" rtlCol="0" anchor="t">
              <a:spAutoFit/>
            </a:bodyPr>
            <a:lstStyle/>
            <a:p>
              <a:pPr algn="ctr">
                <a:lnSpc>
                  <a:spcPts val="1770"/>
                </a:lnSpc>
              </a:pPr>
              <a:r>
                <a:rPr lang="en-US" sz="1264">
                  <a:solidFill>
                    <a:srgbClr val="000000"/>
                  </a:solidFill>
                  <a:latin typeface="Trocchi"/>
                  <a:ea typeface="Trocchi"/>
                  <a:cs typeface="Trocchi"/>
                  <a:sym typeface="Trocchi"/>
                </a:rPr>
                <a:t>REFLEXION COLLECTIVE </a:t>
              </a:r>
            </a:p>
          </p:txBody>
        </p:sp>
        <p:sp>
          <p:nvSpPr>
            <p:cNvPr id="26" name="TextBox 26"/>
            <p:cNvSpPr txBox="1"/>
            <p:nvPr/>
          </p:nvSpPr>
          <p:spPr>
            <a:xfrm>
              <a:off x="8342671" y="9208515"/>
              <a:ext cx="2680508" cy="349794"/>
            </a:xfrm>
            <a:prstGeom prst="rect">
              <a:avLst/>
            </a:prstGeom>
          </p:spPr>
          <p:txBody>
            <a:bodyPr lIns="0" tIns="0" rIns="0" bIns="0" rtlCol="0" anchor="t">
              <a:spAutoFit/>
            </a:bodyPr>
            <a:lstStyle/>
            <a:p>
              <a:pPr algn="ctr">
                <a:lnSpc>
                  <a:spcPts val="2241"/>
                </a:lnSpc>
              </a:pPr>
              <a:r>
                <a:rPr lang="en-US" sz="1601">
                  <a:solidFill>
                    <a:srgbClr val="000000"/>
                  </a:solidFill>
                  <a:latin typeface="Trocchi"/>
                  <a:ea typeface="Trocchi"/>
                  <a:cs typeface="Trocchi"/>
                  <a:sym typeface="Trocchi"/>
                </a:rPr>
                <a:t>IMPLICATION </a:t>
              </a:r>
            </a:p>
          </p:txBody>
        </p:sp>
        <p:sp>
          <p:nvSpPr>
            <p:cNvPr id="27" name="TextBox 27"/>
            <p:cNvSpPr txBox="1"/>
            <p:nvPr/>
          </p:nvSpPr>
          <p:spPr>
            <a:xfrm>
              <a:off x="9977399" y="10437740"/>
              <a:ext cx="3796356" cy="597245"/>
            </a:xfrm>
            <a:prstGeom prst="rect">
              <a:avLst/>
            </a:prstGeom>
          </p:spPr>
          <p:txBody>
            <a:bodyPr lIns="0" tIns="0" rIns="0" bIns="0" rtlCol="0" anchor="t">
              <a:spAutoFit/>
            </a:bodyPr>
            <a:lstStyle/>
            <a:p>
              <a:pPr algn="ctr">
                <a:lnSpc>
                  <a:spcPts val="3793"/>
                </a:lnSpc>
              </a:pPr>
              <a:r>
                <a:rPr lang="en-US" sz="2709">
                  <a:solidFill>
                    <a:srgbClr val="3E8937"/>
                  </a:solidFill>
                  <a:latin typeface="Tropika"/>
                  <a:ea typeface="Tropika"/>
                  <a:cs typeface="Tropika"/>
                  <a:sym typeface="Tropika"/>
                </a:rPr>
                <a:t>LEADER</a:t>
              </a:r>
            </a:p>
          </p:txBody>
        </p:sp>
        <p:sp>
          <p:nvSpPr>
            <p:cNvPr id="28" name="Freeform 28"/>
            <p:cNvSpPr/>
            <p:nvPr/>
          </p:nvSpPr>
          <p:spPr>
            <a:xfrm>
              <a:off x="6193309" y="7255699"/>
              <a:ext cx="1127867" cy="1664749"/>
            </a:xfrm>
            <a:custGeom>
              <a:avLst/>
              <a:gdLst/>
              <a:ahLst/>
              <a:cxnLst/>
              <a:rect l="l" t="t" r="r" b="b"/>
              <a:pathLst>
                <a:path w="1127867" h="1664749">
                  <a:moveTo>
                    <a:pt x="0" y="0"/>
                  </a:moveTo>
                  <a:lnTo>
                    <a:pt x="1127868" y="0"/>
                  </a:lnTo>
                  <a:lnTo>
                    <a:pt x="1127868" y="1664749"/>
                  </a:lnTo>
                  <a:lnTo>
                    <a:pt x="0" y="16647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29" name="Freeform 29"/>
            <p:cNvSpPr/>
            <p:nvPr/>
          </p:nvSpPr>
          <p:spPr>
            <a:xfrm>
              <a:off x="1617830" y="7585209"/>
              <a:ext cx="1284337" cy="1651881"/>
            </a:xfrm>
            <a:custGeom>
              <a:avLst/>
              <a:gdLst/>
              <a:ahLst/>
              <a:cxnLst/>
              <a:rect l="l" t="t" r="r" b="b"/>
              <a:pathLst>
                <a:path w="1284337" h="1651881">
                  <a:moveTo>
                    <a:pt x="0" y="0"/>
                  </a:moveTo>
                  <a:lnTo>
                    <a:pt x="1284338" y="0"/>
                  </a:lnTo>
                  <a:lnTo>
                    <a:pt x="1284338" y="1651881"/>
                  </a:lnTo>
                  <a:lnTo>
                    <a:pt x="0" y="16518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30" name="Freeform 30"/>
            <p:cNvSpPr/>
            <p:nvPr/>
          </p:nvSpPr>
          <p:spPr>
            <a:xfrm>
              <a:off x="3275706" y="2608204"/>
              <a:ext cx="1912416" cy="1845481"/>
            </a:xfrm>
            <a:custGeom>
              <a:avLst/>
              <a:gdLst/>
              <a:ahLst/>
              <a:cxnLst/>
              <a:rect l="l" t="t" r="r" b="b"/>
              <a:pathLst>
                <a:path w="1912416" h="1845481">
                  <a:moveTo>
                    <a:pt x="0" y="0"/>
                  </a:moveTo>
                  <a:lnTo>
                    <a:pt x="1912416" y="0"/>
                  </a:lnTo>
                  <a:lnTo>
                    <a:pt x="1912416" y="1845481"/>
                  </a:lnTo>
                  <a:lnTo>
                    <a:pt x="0" y="184548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sp>
          <p:nvSpPr>
            <p:cNvPr id="31" name="Freeform 31"/>
            <p:cNvSpPr/>
            <p:nvPr/>
          </p:nvSpPr>
          <p:spPr>
            <a:xfrm>
              <a:off x="2752873" y="5224260"/>
              <a:ext cx="2733614" cy="1958262"/>
            </a:xfrm>
            <a:custGeom>
              <a:avLst/>
              <a:gdLst/>
              <a:ahLst/>
              <a:cxnLst/>
              <a:rect l="l" t="t" r="r" b="b"/>
              <a:pathLst>
                <a:path w="2733614" h="1958262">
                  <a:moveTo>
                    <a:pt x="0" y="0"/>
                  </a:moveTo>
                  <a:lnTo>
                    <a:pt x="2733614" y="0"/>
                  </a:lnTo>
                  <a:lnTo>
                    <a:pt x="2733614" y="1958262"/>
                  </a:lnTo>
                  <a:lnTo>
                    <a:pt x="0" y="195826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FR"/>
            </a:p>
          </p:txBody>
        </p:sp>
        <p:sp>
          <p:nvSpPr>
            <p:cNvPr id="32" name="Freeform 32"/>
            <p:cNvSpPr/>
            <p:nvPr/>
          </p:nvSpPr>
          <p:spPr>
            <a:xfrm rot="6156225">
              <a:off x="3809240" y="4955596"/>
              <a:ext cx="901489" cy="146323"/>
            </a:xfrm>
            <a:custGeom>
              <a:avLst/>
              <a:gdLst/>
              <a:ahLst/>
              <a:cxnLst/>
              <a:rect l="l" t="t" r="r" b="b"/>
              <a:pathLst>
                <a:path w="901489" h="146323">
                  <a:moveTo>
                    <a:pt x="0" y="0"/>
                  </a:moveTo>
                  <a:lnTo>
                    <a:pt x="901489" y="0"/>
                  </a:lnTo>
                  <a:lnTo>
                    <a:pt x="901489" y="146323"/>
                  </a:lnTo>
                  <a:lnTo>
                    <a:pt x="0" y="14632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33" name="TextBox 33"/>
            <p:cNvSpPr txBox="1"/>
            <p:nvPr/>
          </p:nvSpPr>
          <p:spPr>
            <a:xfrm>
              <a:off x="720331" y="3437183"/>
              <a:ext cx="2294341" cy="414198"/>
            </a:xfrm>
            <a:prstGeom prst="rect">
              <a:avLst/>
            </a:prstGeom>
          </p:spPr>
          <p:txBody>
            <a:bodyPr lIns="0" tIns="0" rIns="0" bIns="0" rtlCol="0" anchor="t">
              <a:spAutoFit/>
            </a:bodyPr>
            <a:lstStyle/>
            <a:p>
              <a:pPr algn="ctr">
                <a:lnSpc>
                  <a:spcPts val="2656"/>
                </a:lnSpc>
              </a:pPr>
              <a:r>
                <a:rPr lang="en-US" sz="1897">
                  <a:solidFill>
                    <a:srgbClr val="000000"/>
                  </a:solidFill>
                  <a:latin typeface="Trocchi"/>
                  <a:ea typeface="Trocchi"/>
                  <a:cs typeface="Trocchi"/>
                  <a:sym typeface="Trocchi"/>
                </a:rPr>
                <a:t>Réactifs </a:t>
              </a:r>
            </a:p>
          </p:txBody>
        </p:sp>
        <p:sp>
          <p:nvSpPr>
            <p:cNvPr id="34" name="TextBox 34"/>
            <p:cNvSpPr txBox="1"/>
            <p:nvPr/>
          </p:nvSpPr>
          <p:spPr>
            <a:xfrm>
              <a:off x="5146028" y="3520533"/>
              <a:ext cx="2294341" cy="414198"/>
            </a:xfrm>
            <a:prstGeom prst="rect">
              <a:avLst/>
            </a:prstGeom>
          </p:spPr>
          <p:txBody>
            <a:bodyPr lIns="0" tIns="0" rIns="0" bIns="0" rtlCol="0" anchor="t">
              <a:spAutoFit/>
            </a:bodyPr>
            <a:lstStyle/>
            <a:p>
              <a:pPr algn="ctr">
                <a:lnSpc>
                  <a:spcPts val="2656"/>
                </a:lnSpc>
              </a:pPr>
              <a:r>
                <a:rPr lang="en-US" sz="1897">
                  <a:solidFill>
                    <a:srgbClr val="000000"/>
                  </a:solidFill>
                  <a:latin typeface="Trocchi"/>
                  <a:ea typeface="Trocchi"/>
                  <a:cs typeface="Trocchi"/>
                  <a:sym typeface="Trocchi"/>
                </a:rPr>
                <a:t>Proactifs </a:t>
              </a:r>
            </a:p>
          </p:txBody>
        </p:sp>
        <p:sp>
          <p:nvSpPr>
            <p:cNvPr id="35" name="TextBox 35"/>
            <p:cNvSpPr txBox="1"/>
            <p:nvPr/>
          </p:nvSpPr>
          <p:spPr>
            <a:xfrm>
              <a:off x="955940" y="6954464"/>
              <a:ext cx="2518231" cy="459188"/>
            </a:xfrm>
            <a:prstGeom prst="rect">
              <a:avLst/>
            </a:prstGeom>
          </p:spPr>
          <p:txBody>
            <a:bodyPr lIns="0" tIns="0" rIns="0" bIns="0" rtlCol="0" anchor="t">
              <a:spAutoFit/>
            </a:bodyPr>
            <a:lstStyle/>
            <a:p>
              <a:pPr algn="ctr">
                <a:lnSpc>
                  <a:spcPts val="2656"/>
                </a:lnSpc>
              </a:pPr>
              <a:r>
                <a:rPr lang="en-US" sz="1897">
                  <a:solidFill>
                    <a:srgbClr val="000000"/>
                  </a:solidFill>
                  <a:latin typeface="Trocchi"/>
                  <a:ea typeface="Trocchi"/>
                  <a:cs typeface="Trocchi"/>
                  <a:sym typeface="Trocchi"/>
                </a:rPr>
                <a:t>Observateurs </a:t>
              </a:r>
            </a:p>
          </p:txBody>
        </p:sp>
        <p:sp>
          <p:nvSpPr>
            <p:cNvPr id="36" name="TextBox 36"/>
            <p:cNvSpPr txBox="1"/>
            <p:nvPr/>
          </p:nvSpPr>
          <p:spPr>
            <a:xfrm>
              <a:off x="5627112" y="6784147"/>
              <a:ext cx="2294341" cy="414198"/>
            </a:xfrm>
            <a:prstGeom prst="rect">
              <a:avLst/>
            </a:prstGeom>
          </p:spPr>
          <p:txBody>
            <a:bodyPr lIns="0" tIns="0" rIns="0" bIns="0" rtlCol="0" anchor="t">
              <a:spAutoFit/>
            </a:bodyPr>
            <a:lstStyle/>
            <a:p>
              <a:pPr algn="ctr">
                <a:lnSpc>
                  <a:spcPts val="2656"/>
                </a:lnSpc>
              </a:pPr>
              <a:r>
                <a:rPr lang="en-US" sz="1897">
                  <a:solidFill>
                    <a:srgbClr val="000000"/>
                  </a:solidFill>
                  <a:latin typeface="Trocchi"/>
                  <a:ea typeface="Trocchi"/>
                  <a:cs typeface="Trocchi"/>
                  <a:sym typeface="Trocchi"/>
                </a:rPr>
                <a:t>Inactifs</a:t>
              </a:r>
            </a:p>
          </p:txBody>
        </p:sp>
        <p:sp>
          <p:nvSpPr>
            <p:cNvPr id="37" name="TextBox 37"/>
            <p:cNvSpPr txBox="1"/>
            <p:nvPr/>
          </p:nvSpPr>
          <p:spPr>
            <a:xfrm>
              <a:off x="3157018" y="8091235"/>
              <a:ext cx="2294341" cy="695495"/>
            </a:xfrm>
            <a:prstGeom prst="rect">
              <a:avLst/>
            </a:prstGeom>
          </p:spPr>
          <p:txBody>
            <a:bodyPr lIns="0" tIns="0" rIns="0" bIns="0" rtlCol="0" anchor="t">
              <a:spAutoFit/>
            </a:bodyPr>
            <a:lstStyle/>
            <a:p>
              <a:pPr algn="ctr">
                <a:lnSpc>
                  <a:spcPts val="4400"/>
                </a:lnSpc>
              </a:pPr>
              <a:r>
                <a:rPr lang="en-US" sz="3142">
                  <a:solidFill>
                    <a:srgbClr val="3E8937"/>
                  </a:solidFill>
                  <a:latin typeface="Tropika"/>
                  <a:ea typeface="Tropika"/>
                  <a:cs typeface="Tropika"/>
                  <a:sym typeface="Tropika"/>
                </a:rPr>
                <a:t>LEADER</a:t>
              </a:r>
            </a:p>
          </p:txBody>
        </p:sp>
        <p:sp>
          <p:nvSpPr>
            <p:cNvPr id="38" name="Freeform 38"/>
            <p:cNvSpPr/>
            <p:nvPr/>
          </p:nvSpPr>
          <p:spPr>
            <a:xfrm rot="8029590">
              <a:off x="4635703" y="5728586"/>
              <a:ext cx="901489" cy="146323"/>
            </a:xfrm>
            <a:custGeom>
              <a:avLst/>
              <a:gdLst/>
              <a:ahLst/>
              <a:cxnLst/>
              <a:rect l="l" t="t" r="r" b="b"/>
              <a:pathLst>
                <a:path w="901489" h="146323">
                  <a:moveTo>
                    <a:pt x="0" y="0"/>
                  </a:moveTo>
                  <a:lnTo>
                    <a:pt x="901489" y="0"/>
                  </a:lnTo>
                  <a:lnTo>
                    <a:pt x="901489" y="146322"/>
                  </a:lnTo>
                  <a:lnTo>
                    <a:pt x="0" y="14632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39" name="Freeform 39"/>
            <p:cNvSpPr/>
            <p:nvPr/>
          </p:nvSpPr>
          <p:spPr>
            <a:xfrm rot="8029590">
              <a:off x="2816335" y="7708901"/>
              <a:ext cx="901489" cy="146323"/>
            </a:xfrm>
            <a:custGeom>
              <a:avLst/>
              <a:gdLst/>
              <a:ahLst/>
              <a:cxnLst/>
              <a:rect l="l" t="t" r="r" b="b"/>
              <a:pathLst>
                <a:path w="901489" h="146323">
                  <a:moveTo>
                    <a:pt x="0" y="0"/>
                  </a:moveTo>
                  <a:lnTo>
                    <a:pt x="901489" y="0"/>
                  </a:lnTo>
                  <a:lnTo>
                    <a:pt x="901489" y="146323"/>
                  </a:lnTo>
                  <a:lnTo>
                    <a:pt x="0" y="14632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40" name="Freeform 40"/>
            <p:cNvSpPr/>
            <p:nvPr/>
          </p:nvSpPr>
          <p:spPr>
            <a:xfrm rot="2783539">
              <a:off x="2471882" y="4836371"/>
              <a:ext cx="901489" cy="146323"/>
            </a:xfrm>
            <a:custGeom>
              <a:avLst/>
              <a:gdLst/>
              <a:ahLst/>
              <a:cxnLst/>
              <a:rect l="l" t="t" r="r" b="b"/>
              <a:pathLst>
                <a:path w="901489" h="146323">
                  <a:moveTo>
                    <a:pt x="0" y="0"/>
                  </a:moveTo>
                  <a:lnTo>
                    <a:pt x="901490" y="0"/>
                  </a:lnTo>
                  <a:lnTo>
                    <a:pt x="901490" y="146322"/>
                  </a:lnTo>
                  <a:lnTo>
                    <a:pt x="0" y="14632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41" name="Freeform 41"/>
            <p:cNvSpPr/>
            <p:nvPr/>
          </p:nvSpPr>
          <p:spPr>
            <a:xfrm rot="-8826193">
              <a:off x="5211682" y="8224579"/>
              <a:ext cx="877709" cy="142463"/>
            </a:xfrm>
            <a:custGeom>
              <a:avLst/>
              <a:gdLst/>
              <a:ahLst/>
              <a:cxnLst/>
              <a:rect l="l" t="t" r="r" b="b"/>
              <a:pathLst>
                <a:path w="877709" h="142463">
                  <a:moveTo>
                    <a:pt x="0" y="0"/>
                  </a:moveTo>
                  <a:lnTo>
                    <a:pt x="877709" y="0"/>
                  </a:lnTo>
                  <a:lnTo>
                    <a:pt x="877709" y="142463"/>
                  </a:lnTo>
                  <a:lnTo>
                    <a:pt x="0" y="14246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42" name="TextBox 42"/>
            <p:cNvSpPr txBox="1"/>
            <p:nvPr/>
          </p:nvSpPr>
          <p:spPr>
            <a:xfrm>
              <a:off x="8619915" y="11037518"/>
              <a:ext cx="7040345" cy="529453"/>
            </a:xfrm>
            <a:prstGeom prst="rect">
              <a:avLst/>
            </a:prstGeom>
          </p:spPr>
          <p:txBody>
            <a:bodyPr lIns="0" tIns="0" rIns="0" bIns="0" rtlCol="0" anchor="t">
              <a:spAutoFit/>
            </a:bodyPr>
            <a:lstStyle/>
            <a:p>
              <a:pPr algn="ctr">
                <a:lnSpc>
                  <a:spcPts val="3362"/>
                </a:lnSpc>
              </a:pPr>
              <a:r>
                <a:rPr lang="en-US" sz="2402">
                  <a:solidFill>
                    <a:srgbClr val="000000"/>
                  </a:solidFill>
                  <a:latin typeface="Abril Fatface"/>
                  <a:ea typeface="Abril Fatface"/>
                  <a:cs typeface="Abril Fatface"/>
                  <a:sym typeface="Abril Fatface"/>
                </a:rPr>
                <a:t>Création collective </a:t>
              </a:r>
            </a:p>
          </p:txBody>
        </p:sp>
        <p:sp>
          <p:nvSpPr>
            <p:cNvPr id="43" name="Freeform 43"/>
            <p:cNvSpPr/>
            <p:nvPr/>
          </p:nvSpPr>
          <p:spPr>
            <a:xfrm rot="8029590">
              <a:off x="9844726" y="6362809"/>
              <a:ext cx="2662876" cy="432217"/>
            </a:xfrm>
            <a:custGeom>
              <a:avLst/>
              <a:gdLst/>
              <a:ahLst/>
              <a:cxnLst/>
              <a:rect l="l" t="t" r="r" b="b"/>
              <a:pathLst>
                <a:path w="2662876" h="432217">
                  <a:moveTo>
                    <a:pt x="0" y="0"/>
                  </a:moveTo>
                  <a:lnTo>
                    <a:pt x="2662877" y="0"/>
                  </a:lnTo>
                  <a:lnTo>
                    <a:pt x="2662877" y="432217"/>
                  </a:lnTo>
                  <a:lnTo>
                    <a:pt x="0" y="4322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44" name="Freeform 44"/>
            <p:cNvSpPr/>
            <p:nvPr/>
          </p:nvSpPr>
          <p:spPr>
            <a:xfrm rot="-7666957">
              <a:off x="11741209" y="6283431"/>
              <a:ext cx="2357566" cy="382661"/>
            </a:xfrm>
            <a:custGeom>
              <a:avLst/>
              <a:gdLst/>
              <a:ahLst/>
              <a:cxnLst/>
              <a:rect l="l" t="t" r="r" b="b"/>
              <a:pathLst>
                <a:path w="2357566" h="382661">
                  <a:moveTo>
                    <a:pt x="0" y="0"/>
                  </a:moveTo>
                  <a:lnTo>
                    <a:pt x="2357566" y="0"/>
                  </a:lnTo>
                  <a:lnTo>
                    <a:pt x="2357566" y="382661"/>
                  </a:lnTo>
                  <a:lnTo>
                    <a:pt x="0" y="38266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45" name="Freeform 45"/>
            <p:cNvSpPr/>
            <p:nvPr/>
          </p:nvSpPr>
          <p:spPr>
            <a:xfrm rot="-10800000">
              <a:off x="10693416" y="8231163"/>
              <a:ext cx="2364321" cy="383758"/>
            </a:xfrm>
            <a:custGeom>
              <a:avLst/>
              <a:gdLst/>
              <a:ahLst/>
              <a:cxnLst/>
              <a:rect l="l" t="t" r="r" b="b"/>
              <a:pathLst>
                <a:path w="2364321" h="383758">
                  <a:moveTo>
                    <a:pt x="0" y="0"/>
                  </a:moveTo>
                  <a:lnTo>
                    <a:pt x="2364322" y="0"/>
                  </a:lnTo>
                  <a:lnTo>
                    <a:pt x="2364322" y="383757"/>
                  </a:lnTo>
                  <a:lnTo>
                    <a:pt x="0" y="38375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46" name="Freeform 46"/>
            <p:cNvSpPr/>
            <p:nvPr/>
          </p:nvSpPr>
          <p:spPr>
            <a:xfrm rot="-5518496">
              <a:off x="8280396" y="7575085"/>
              <a:ext cx="1405137" cy="228071"/>
            </a:xfrm>
            <a:custGeom>
              <a:avLst/>
              <a:gdLst/>
              <a:ahLst/>
              <a:cxnLst/>
              <a:rect l="l" t="t" r="r" b="b"/>
              <a:pathLst>
                <a:path w="1405137" h="228071">
                  <a:moveTo>
                    <a:pt x="0" y="0"/>
                  </a:moveTo>
                  <a:lnTo>
                    <a:pt x="1405138" y="0"/>
                  </a:lnTo>
                  <a:lnTo>
                    <a:pt x="1405138" y="228071"/>
                  </a:lnTo>
                  <a:lnTo>
                    <a:pt x="0" y="22807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47" name="Freeform 47"/>
            <p:cNvSpPr/>
            <p:nvPr/>
          </p:nvSpPr>
          <p:spPr>
            <a:xfrm rot="-5518496">
              <a:off x="14488096" y="7602925"/>
              <a:ext cx="1405137" cy="228071"/>
            </a:xfrm>
            <a:custGeom>
              <a:avLst/>
              <a:gdLst/>
              <a:ahLst/>
              <a:cxnLst/>
              <a:rect l="l" t="t" r="r" b="b"/>
              <a:pathLst>
                <a:path w="1405137" h="228071">
                  <a:moveTo>
                    <a:pt x="0" y="0"/>
                  </a:moveTo>
                  <a:lnTo>
                    <a:pt x="1405137" y="0"/>
                  </a:lnTo>
                  <a:lnTo>
                    <a:pt x="1405137" y="228070"/>
                  </a:lnTo>
                  <a:lnTo>
                    <a:pt x="0" y="2280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48" name="Freeform 48"/>
            <p:cNvSpPr/>
            <p:nvPr/>
          </p:nvSpPr>
          <p:spPr>
            <a:xfrm rot="-8701894">
              <a:off x="9873509" y="6422027"/>
              <a:ext cx="3827705" cy="621282"/>
            </a:xfrm>
            <a:custGeom>
              <a:avLst/>
              <a:gdLst/>
              <a:ahLst/>
              <a:cxnLst/>
              <a:rect l="l" t="t" r="r" b="b"/>
              <a:pathLst>
                <a:path w="3827705" h="621282">
                  <a:moveTo>
                    <a:pt x="0" y="0"/>
                  </a:moveTo>
                  <a:lnTo>
                    <a:pt x="3827705" y="0"/>
                  </a:lnTo>
                  <a:lnTo>
                    <a:pt x="3827705" y="621282"/>
                  </a:lnTo>
                  <a:lnTo>
                    <a:pt x="0" y="6212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49" name="Freeform 49"/>
            <p:cNvSpPr/>
            <p:nvPr/>
          </p:nvSpPr>
          <p:spPr>
            <a:xfrm rot="-5400000">
              <a:off x="10393359" y="6968902"/>
              <a:ext cx="3446597" cy="559424"/>
            </a:xfrm>
            <a:custGeom>
              <a:avLst/>
              <a:gdLst/>
              <a:ahLst/>
              <a:cxnLst/>
              <a:rect l="l" t="t" r="r" b="b"/>
              <a:pathLst>
                <a:path w="3446597" h="559424">
                  <a:moveTo>
                    <a:pt x="0" y="0"/>
                  </a:moveTo>
                  <a:lnTo>
                    <a:pt x="3446597" y="0"/>
                  </a:lnTo>
                  <a:lnTo>
                    <a:pt x="3446597" y="559424"/>
                  </a:lnTo>
                  <a:lnTo>
                    <a:pt x="0" y="5594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50" name="Freeform 50"/>
            <p:cNvSpPr/>
            <p:nvPr/>
          </p:nvSpPr>
          <p:spPr>
            <a:xfrm rot="-7597157">
              <a:off x="9653462" y="7244542"/>
              <a:ext cx="2818679" cy="457505"/>
            </a:xfrm>
            <a:custGeom>
              <a:avLst/>
              <a:gdLst/>
              <a:ahLst/>
              <a:cxnLst/>
              <a:rect l="l" t="t" r="r" b="b"/>
              <a:pathLst>
                <a:path w="2818679" h="457505">
                  <a:moveTo>
                    <a:pt x="0" y="0"/>
                  </a:moveTo>
                  <a:lnTo>
                    <a:pt x="2818680" y="0"/>
                  </a:lnTo>
                  <a:lnTo>
                    <a:pt x="2818680" y="457506"/>
                  </a:lnTo>
                  <a:lnTo>
                    <a:pt x="0" y="45750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51" name="Freeform 51"/>
            <p:cNvSpPr/>
            <p:nvPr/>
          </p:nvSpPr>
          <p:spPr>
            <a:xfrm rot="-3424771">
              <a:off x="11467592" y="7284290"/>
              <a:ext cx="2818679" cy="457505"/>
            </a:xfrm>
            <a:custGeom>
              <a:avLst/>
              <a:gdLst/>
              <a:ahLst/>
              <a:cxnLst/>
              <a:rect l="l" t="t" r="r" b="b"/>
              <a:pathLst>
                <a:path w="2818679" h="457505">
                  <a:moveTo>
                    <a:pt x="0" y="0"/>
                  </a:moveTo>
                  <a:lnTo>
                    <a:pt x="2818679" y="0"/>
                  </a:lnTo>
                  <a:lnTo>
                    <a:pt x="2818679" y="457506"/>
                  </a:lnTo>
                  <a:lnTo>
                    <a:pt x="0" y="45750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52" name="Freeform 52"/>
            <p:cNvSpPr/>
            <p:nvPr/>
          </p:nvSpPr>
          <p:spPr>
            <a:xfrm rot="-2802889">
              <a:off x="10059812" y="4813702"/>
              <a:ext cx="1405137" cy="228071"/>
            </a:xfrm>
            <a:custGeom>
              <a:avLst/>
              <a:gdLst/>
              <a:ahLst/>
              <a:cxnLst/>
              <a:rect l="l" t="t" r="r" b="b"/>
              <a:pathLst>
                <a:path w="1405137" h="228071">
                  <a:moveTo>
                    <a:pt x="0" y="0"/>
                  </a:moveTo>
                  <a:lnTo>
                    <a:pt x="1405137" y="0"/>
                  </a:lnTo>
                  <a:lnTo>
                    <a:pt x="1405137" y="228070"/>
                  </a:lnTo>
                  <a:lnTo>
                    <a:pt x="0" y="2280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53" name="Freeform 53"/>
            <p:cNvSpPr/>
            <p:nvPr/>
          </p:nvSpPr>
          <p:spPr>
            <a:xfrm rot="2544074">
              <a:off x="12567610" y="4876277"/>
              <a:ext cx="1405137" cy="228071"/>
            </a:xfrm>
            <a:custGeom>
              <a:avLst/>
              <a:gdLst/>
              <a:ahLst/>
              <a:cxnLst/>
              <a:rect l="l" t="t" r="r" b="b"/>
              <a:pathLst>
                <a:path w="1405137" h="228071">
                  <a:moveTo>
                    <a:pt x="0" y="0"/>
                  </a:moveTo>
                  <a:lnTo>
                    <a:pt x="1405137" y="0"/>
                  </a:lnTo>
                  <a:lnTo>
                    <a:pt x="1405137" y="228071"/>
                  </a:lnTo>
                  <a:lnTo>
                    <a:pt x="0" y="22807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grpSp>
      <p:grpSp>
        <p:nvGrpSpPr>
          <p:cNvPr id="54" name="Group 54"/>
          <p:cNvGrpSpPr/>
          <p:nvPr/>
        </p:nvGrpSpPr>
        <p:grpSpPr>
          <a:xfrm>
            <a:off x="0" y="0"/>
            <a:ext cx="15120000" cy="2071462"/>
            <a:chOff x="0" y="0"/>
            <a:chExt cx="20160000" cy="2761949"/>
          </a:xfrm>
        </p:grpSpPr>
        <p:sp>
          <p:nvSpPr>
            <p:cNvPr id="55" name="Freeform 55"/>
            <p:cNvSpPr/>
            <p:nvPr/>
          </p:nvSpPr>
          <p:spPr>
            <a:xfrm>
              <a:off x="0" y="0"/>
              <a:ext cx="2950012" cy="2761949"/>
            </a:xfrm>
            <a:custGeom>
              <a:avLst/>
              <a:gdLst/>
              <a:ahLst/>
              <a:cxnLst/>
              <a:rect l="l" t="t" r="r" b="b"/>
              <a:pathLst>
                <a:path w="2950012" h="2761949">
                  <a:moveTo>
                    <a:pt x="0" y="0"/>
                  </a:moveTo>
                  <a:lnTo>
                    <a:pt x="2950012" y="0"/>
                  </a:lnTo>
                  <a:lnTo>
                    <a:pt x="2950012" y="2761949"/>
                  </a:lnTo>
                  <a:lnTo>
                    <a:pt x="0" y="27619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r-FR"/>
            </a:p>
          </p:txBody>
        </p:sp>
        <p:sp>
          <p:nvSpPr>
            <p:cNvPr id="56" name="Freeform 56"/>
            <p:cNvSpPr/>
            <p:nvPr/>
          </p:nvSpPr>
          <p:spPr>
            <a:xfrm flipH="1">
              <a:off x="17830728" y="0"/>
              <a:ext cx="2329272" cy="2180781"/>
            </a:xfrm>
            <a:custGeom>
              <a:avLst/>
              <a:gdLst/>
              <a:ahLst/>
              <a:cxnLst/>
              <a:rect l="l" t="t" r="r" b="b"/>
              <a:pathLst>
                <a:path w="2329272" h="2180781">
                  <a:moveTo>
                    <a:pt x="2329272" y="0"/>
                  </a:moveTo>
                  <a:lnTo>
                    <a:pt x="0" y="0"/>
                  </a:lnTo>
                  <a:lnTo>
                    <a:pt x="0" y="2180781"/>
                  </a:lnTo>
                  <a:lnTo>
                    <a:pt x="2329272" y="2180781"/>
                  </a:lnTo>
                  <a:lnTo>
                    <a:pt x="2329272"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fr-FR"/>
            </a:p>
          </p:txBody>
        </p:sp>
      </p:grpSp>
      <p:sp>
        <p:nvSpPr>
          <p:cNvPr id="57" name="Freeform 57"/>
          <p:cNvSpPr/>
          <p:nvPr/>
        </p:nvSpPr>
        <p:spPr>
          <a:xfrm>
            <a:off x="-2767260" y="16981625"/>
            <a:ext cx="20127702" cy="4525321"/>
          </a:xfrm>
          <a:custGeom>
            <a:avLst/>
            <a:gdLst/>
            <a:ahLst/>
            <a:cxnLst/>
            <a:rect l="l" t="t" r="r" b="b"/>
            <a:pathLst>
              <a:path w="20127702" h="4525321">
                <a:moveTo>
                  <a:pt x="0" y="0"/>
                </a:moveTo>
                <a:lnTo>
                  <a:pt x="20127703" y="0"/>
                </a:lnTo>
                <a:lnTo>
                  <a:pt x="20127703" y="4525320"/>
                </a:lnTo>
                <a:lnTo>
                  <a:pt x="0" y="4525320"/>
                </a:lnTo>
                <a:lnTo>
                  <a:pt x="0" y="0"/>
                </a:lnTo>
                <a:close/>
              </a:path>
            </a:pathLst>
          </a:custGeom>
          <a:blipFill>
            <a:blip r:embed="rId23">
              <a:alphaModFix amt="60000"/>
              <a:extLst>
                <a:ext uri="{96DAC541-7B7A-43D3-8B79-37D633B846F1}">
                  <asvg:svgBlip xmlns:asvg="http://schemas.microsoft.com/office/drawing/2016/SVG/main" r:embed="rId24"/>
                </a:ext>
              </a:extLst>
            </a:blip>
            <a:stretch>
              <a:fillRect/>
            </a:stretch>
          </a:blipFill>
        </p:spPr>
        <p:txBody>
          <a:bodyPr/>
          <a:lstStyle/>
          <a:p>
            <a:endParaRPr lang="fr-FR"/>
          </a:p>
        </p:txBody>
      </p:sp>
      <p:grpSp>
        <p:nvGrpSpPr>
          <p:cNvPr id="58" name="Group 58"/>
          <p:cNvGrpSpPr/>
          <p:nvPr/>
        </p:nvGrpSpPr>
        <p:grpSpPr>
          <a:xfrm>
            <a:off x="208692" y="2524017"/>
            <a:ext cx="2003817" cy="2003817"/>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94A5"/>
            </a:solidFill>
            <a:ln w="28575" cap="sq">
              <a:solidFill>
                <a:srgbClr val="000000"/>
              </a:solidFill>
              <a:prstDash val="solid"/>
              <a:miter/>
            </a:ln>
          </p:spPr>
          <p:txBody>
            <a:bodyPr/>
            <a:lstStyle/>
            <a:p>
              <a:endParaRPr lang="fr-FR"/>
            </a:p>
          </p:txBody>
        </p:sp>
        <p:sp>
          <p:nvSpPr>
            <p:cNvPr id="60" name="TextBox 60"/>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sp>
        <p:nvSpPr>
          <p:cNvPr id="61" name="Freeform 61"/>
          <p:cNvSpPr/>
          <p:nvPr/>
        </p:nvSpPr>
        <p:spPr>
          <a:xfrm>
            <a:off x="562465" y="2877791"/>
            <a:ext cx="1296270" cy="1296270"/>
          </a:xfrm>
          <a:custGeom>
            <a:avLst/>
            <a:gdLst/>
            <a:ahLst/>
            <a:cxnLst/>
            <a:rect l="l" t="t" r="r" b="b"/>
            <a:pathLst>
              <a:path w="1296270" h="1296270">
                <a:moveTo>
                  <a:pt x="0" y="0"/>
                </a:moveTo>
                <a:lnTo>
                  <a:pt x="1296271" y="0"/>
                </a:lnTo>
                <a:lnTo>
                  <a:pt x="1296271" y="1296270"/>
                </a:lnTo>
                <a:lnTo>
                  <a:pt x="0" y="129627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fr-FR"/>
          </a:p>
        </p:txBody>
      </p:sp>
      <p:sp>
        <p:nvSpPr>
          <p:cNvPr id="62" name="TextBox 62"/>
          <p:cNvSpPr txBox="1"/>
          <p:nvPr/>
        </p:nvSpPr>
        <p:spPr>
          <a:xfrm>
            <a:off x="636813" y="562147"/>
            <a:ext cx="13846375" cy="1511589"/>
          </a:xfrm>
          <a:prstGeom prst="rect">
            <a:avLst/>
          </a:prstGeom>
        </p:spPr>
        <p:txBody>
          <a:bodyPr lIns="0" tIns="0" rIns="0" bIns="0" rtlCol="0" anchor="t">
            <a:spAutoFit/>
          </a:bodyPr>
          <a:lstStyle/>
          <a:p>
            <a:pPr algn="ctr">
              <a:lnSpc>
                <a:spcPts val="11666"/>
              </a:lnSpc>
            </a:pPr>
            <a:r>
              <a:rPr lang="en-US" sz="10606">
                <a:solidFill>
                  <a:srgbClr val="000000"/>
                </a:solidFill>
                <a:latin typeface="Handy Casual"/>
                <a:ea typeface="Handy Casual"/>
                <a:cs typeface="Handy Casual"/>
                <a:sym typeface="Handy Casual"/>
              </a:rPr>
              <a:t>DU GROUPE A L EQUIPE </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4939833" y="8121126"/>
            <a:ext cx="5410064" cy="541006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7A8"/>
            </a:solidFill>
          </p:spPr>
          <p:txBody>
            <a:bodyPr/>
            <a:lstStyle/>
            <a:p>
              <a:endParaRPr lang="fr-FR"/>
            </a:p>
          </p:txBody>
        </p:sp>
        <p:sp>
          <p:nvSpPr>
            <p:cNvPr id="4" name="TextBox 4"/>
            <p:cNvSpPr txBox="1"/>
            <p:nvPr/>
          </p:nvSpPr>
          <p:spPr>
            <a:xfrm>
              <a:off x="76200" y="28575"/>
              <a:ext cx="660400" cy="708025"/>
            </a:xfrm>
            <a:prstGeom prst="rect">
              <a:avLst/>
            </a:prstGeom>
          </p:spPr>
          <p:txBody>
            <a:bodyPr lIns="78750" tIns="78750" rIns="78750" bIns="78750" rtlCol="0" anchor="ctr"/>
            <a:lstStyle/>
            <a:p>
              <a:pPr algn="ctr">
                <a:lnSpc>
                  <a:spcPts val="3038"/>
                </a:lnSpc>
              </a:pPr>
              <a:endParaRPr/>
            </a:p>
          </p:txBody>
        </p:sp>
      </p:grpSp>
      <p:sp>
        <p:nvSpPr>
          <p:cNvPr id="5" name="AutoShape 5"/>
          <p:cNvSpPr/>
          <p:nvPr/>
        </p:nvSpPr>
        <p:spPr>
          <a:xfrm>
            <a:off x="5714430" y="8037972"/>
            <a:ext cx="682293" cy="1300183"/>
          </a:xfrm>
          <a:prstGeom prst="line">
            <a:avLst/>
          </a:prstGeom>
          <a:ln w="57150" cap="flat">
            <a:solidFill>
              <a:srgbClr val="F9FCFC"/>
            </a:solidFill>
            <a:prstDash val="solid"/>
            <a:headEnd type="none" w="sm" len="sm"/>
            <a:tailEnd type="none" w="sm" len="sm"/>
          </a:ln>
        </p:spPr>
        <p:txBody>
          <a:bodyPr/>
          <a:lstStyle/>
          <a:p>
            <a:endParaRPr lang="fr-FR"/>
          </a:p>
        </p:txBody>
      </p:sp>
      <p:sp>
        <p:nvSpPr>
          <p:cNvPr id="6" name="AutoShape 6"/>
          <p:cNvSpPr/>
          <p:nvPr/>
        </p:nvSpPr>
        <p:spPr>
          <a:xfrm flipH="1">
            <a:off x="7723445" y="7532682"/>
            <a:ext cx="435275" cy="1437734"/>
          </a:xfrm>
          <a:prstGeom prst="line">
            <a:avLst/>
          </a:prstGeom>
          <a:ln w="57150" cap="flat">
            <a:solidFill>
              <a:srgbClr val="F9FCFC"/>
            </a:solidFill>
            <a:prstDash val="solid"/>
            <a:headEnd type="none" w="sm" len="sm"/>
            <a:tailEnd type="none" w="sm" len="sm"/>
          </a:ln>
        </p:spPr>
        <p:txBody>
          <a:bodyPr/>
          <a:lstStyle/>
          <a:p>
            <a:endParaRPr lang="fr-FR"/>
          </a:p>
        </p:txBody>
      </p:sp>
      <p:sp>
        <p:nvSpPr>
          <p:cNvPr id="7" name="AutoShape 7"/>
          <p:cNvSpPr/>
          <p:nvPr/>
        </p:nvSpPr>
        <p:spPr>
          <a:xfrm>
            <a:off x="5045094" y="10793416"/>
            <a:ext cx="5140800" cy="0"/>
          </a:xfrm>
          <a:prstGeom prst="line">
            <a:avLst/>
          </a:prstGeom>
          <a:ln w="57150" cap="flat">
            <a:solidFill>
              <a:srgbClr val="F9FCFC"/>
            </a:solidFill>
            <a:prstDash val="solid"/>
            <a:headEnd type="none" w="sm" len="sm"/>
            <a:tailEnd type="none" w="sm" len="sm"/>
          </a:ln>
        </p:spPr>
        <p:txBody>
          <a:bodyPr/>
          <a:lstStyle/>
          <a:p>
            <a:endParaRPr lang="fr-FR"/>
          </a:p>
        </p:txBody>
      </p:sp>
      <p:sp>
        <p:nvSpPr>
          <p:cNvPr id="8" name="AutoShape 8"/>
          <p:cNvSpPr/>
          <p:nvPr/>
        </p:nvSpPr>
        <p:spPr>
          <a:xfrm flipH="1" flipV="1">
            <a:off x="8859936" y="12219483"/>
            <a:ext cx="656622" cy="1329377"/>
          </a:xfrm>
          <a:prstGeom prst="line">
            <a:avLst/>
          </a:prstGeom>
          <a:ln w="57150" cap="flat">
            <a:solidFill>
              <a:srgbClr val="F9FCFC"/>
            </a:solidFill>
            <a:prstDash val="solid"/>
            <a:headEnd type="none" w="sm" len="sm"/>
            <a:tailEnd type="none" w="sm" len="sm"/>
          </a:ln>
        </p:spPr>
        <p:txBody>
          <a:bodyPr/>
          <a:lstStyle/>
          <a:p>
            <a:endParaRPr lang="fr-FR"/>
          </a:p>
        </p:txBody>
      </p:sp>
      <p:sp>
        <p:nvSpPr>
          <p:cNvPr id="9" name="AutoShape 9"/>
          <p:cNvSpPr/>
          <p:nvPr/>
        </p:nvSpPr>
        <p:spPr>
          <a:xfrm flipV="1">
            <a:off x="5740101" y="12220358"/>
            <a:ext cx="747103" cy="1313905"/>
          </a:xfrm>
          <a:prstGeom prst="line">
            <a:avLst/>
          </a:prstGeom>
          <a:ln w="57150" cap="flat">
            <a:solidFill>
              <a:srgbClr val="F9FCFC"/>
            </a:solidFill>
            <a:prstDash val="solid"/>
            <a:headEnd type="none" w="sm" len="sm"/>
            <a:tailEnd type="none" w="sm" len="sm"/>
          </a:ln>
        </p:spPr>
        <p:txBody>
          <a:bodyPr/>
          <a:lstStyle/>
          <a:p>
            <a:endParaRPr lang="fr-FR"/>
          </a:p>
        </p:txBody>
      </p:sp>
      <p:sp>
        <p:nvSpPr>
          <p:cNvPr id="10" name="Freeform 10"/>
          <p:cNvSpPr/>
          <p:nvPr/>
        </p:nvSpPr>
        <p:spPr>
          <a:xfrm>
            <a:off x="5822382" y="8970416"/>
            <a:ext cx="3802128" cy="3809583"/>
          </a:xfrm>
          <a:custGeom>
            <a:avLst/>
            <a:gdLst/>
            <a:ahLst/>
            <a:cxnLst/>
            <a:rect l="l" t="t" r="r" b="b"/>
            <a:pathLst>
              <a:path w="3802128" h="3809583">
                <a:moveTo>
                  <a:pt x="0" y="0"/>
                </a:moveTo>
                <a:lnTo>
                  <a:pt x="3802127" y="0"/>
                </a:lnTo>
                <a:lnTo>
                  <a:pt x="3802127" y="3809583"/>
                </a:lnTo>
                <a:lnTo>
                  <a:pt x="0" y="3809583"/>
                </a:lnTo>
                <a:lnTo>
                  <a:pt x="0" y="0"/>
                </a:lnTo>
                <a:close/>
              </a:path>
            </a:pathLst>
          </a:custGeom>
          <a:blipFill>
            <a:blip r:embed="rId2"/>
            <a:stretch>
              <a:fillRect/>
            </a:stretch>
          </a:blipFill>
        </p:spPr>
        <p:txBody>
          <a:bodyPr/>
          <a:lstStyle/>
          <a:p>
            <a:endParaRPr lang="fr-FR"/>
          </a:p>
        </p:txBody>
      </p:sp>
      <p:sp>
        <p:nvSpPr>
          <p:cNvPr id="11" name="TextBox 11"/>
          <p:cNvSpPr txBox="1"/>
          <p:nvPr/>
        </p:nvSpPr>
        <p:spPr>
          <a:xfrm rot="-713988">
            <a:off x="6136735" y="11203027"/>
            <a:ext cx="3032591" cy="325453"/>
          </a:xfrm>
          <a:prstGeom prst="rect">
            <a:avLst/>
          </a:prstGeom>
        </p:spPr>
        <p:txBody>
          <a:bodyPr lIns="0" tIns="0" rIns="0" bIns="0" rtlCol="0" anchor="t">
            <a:spAutoFit/>
          </a:bodyPr>
          <a:lstStyle/>
          <a:p>
            <a:pPr algn="ctr">
              <a:lnSpc>
                <a:spcPts val="2480"/>
              </a:lnSpc>
            </a:pPr>
            <a:r>
              <a:rPr lang="en-US" sz="2480" b="1" spc="359">
                <a:solidFill>
                  <a:srgbClr val="000000"/>
                </a:solidFill>
                <a:latin typeface="Muli Semi-Bold"/>
                <a:ea typeface="Muli Semi-Bold"/>
                <a:cs typeface="Muli Semi-Bold"/>
                <a:sym typeface="Muli Semi-Bold"/>
              </a:rPr>
              <a:t>COLLECTIVE </a:t>
            </a:r>
          </a:p>
        </p:txBody>
      </p:sp>
      <p:grpSp>
        <p:nvGrpSpPr>
          <p:cNvPr id="12" name="Group 12"/>
          <p:cNvGrpSpPr/>
          <p:nvPr/>
        </p:nvGrpSpPr>
        <p:grpSpPr>
          <a:xfrm>
            <a:off x="9618140" y="7676099"/>
            <a:ext cx="5351501" cy="2070299"/>
            <a:chOff x="0" y="0"/>
            <a:chExt cx="1278571" cy="494632"/>
          </a:xfrm>
        </p:grpSpPr>
        <p:sp>
          <p:nvSpPr>
            <p:cNvPr id="13" name="Freeform 13"/>
            <p:cNvSpPr/>
            <p:nvPr/>
          </p:nvSpPr>
          <p:spPr>
            <a:xfrm>
              <a:off x="0" y="0"/>
              <a:ext cx="1278571" cy="494632"/>
            </a:xfrm>
            <a:custGeom>
              <a:avLst/>
              <a:gdLst/>
              <a:ahLst/>
              <a:cxnLst/>
              <a:rect l="l" t="t" r="r" b="b"/>
              <a:pathLst>
                <a:path w="1278571" h="494632">
                  <a:moveTo>
                    <a:pt x="224236" y="0"/>
                  </a:moveTo>
                  <a:lnTo>
                    <a:pt x="1054336" y="0"/>
                  </a:lnTo>
                  <a:cubicBezTo>
                    <a:pt x="1113807" y="0"/>
                    <a:pt x="1170842" y="23625"/>
                    <a:pt x="1212894" y="65677"/>
                  </a:cubicBezTo>
                  <a:cubicBezTo>
                    <a:pt x="1254947" y="107729"/>
                    <a:pt x="1278571" y="164765"/>
                    <a:pt x="1278571" y="224236"/>
                  </a:cubicBezTo>
                  <a:lnTo>
                    <a:pt x="1278571" y="270397"/>
                  </a:lnTo>
                  <a:cubicBezTo>
                    <a:pt x="1278571" y="394238"/>
                    <a:pt x="1178178" y="494632"/>
                    <a:pt x="1054336" y="494632"/>
                  </a:cubicBezTo>
                  <a:lnTo>
                    <a:pt x="224236" y="494632"/>
                  </a:lnTo>
                  <a:cubicBezTo>
                    <a:pt x="164765" y="494632"/>
                    <a:pt x="107729" y="471007"/>
                    <a:pt x="65677" y="428955"/>
                  </a:cubicBezTo>
                  <a:cubicBezTo>
                    <a:pt x="23625" y="386903"/>
                    <a:pt x="0" y="329868"/>
                    <a:pt x="0" y="270397"/>
                  </a:cubicBezTo>
                  <a:lnTo>
                    <a:pt x="0" y="224236"/>
                  </a:lnTo>
                  <a:cubicBezTo>
                    <a:pt x="0" y="164765"/>
                    <a:pt x="23625" y="107729"/>
                    <a:pt x="65677" y="65677"/>
                  </a:cubicBezTo>
                  <a:cubicBezTo>
                    <a:pt x="107729" y="23625"/>
                    <a:pt x="164765" y="0"/>
                    <a:pt x="224236" y="0"/>
                  </a:cubicBezTo>
                  <a:close/>
                </a:path>
              </a:pathLst>
            </a:custGeom>
            <a:solidFill>
              <a:srgbClr val="EDEDED"/>
            </a:solidFill>
          </p:spPr>
          <p:txBody>
            <a:bodyPr/>
            <a:lstStyle/>
            <a:p>
              <a:endParaRPr lang="fr-FR"/>
            </a:p>
          </p:txBody>
        </p:sp>
        <p:sp>
          <p:nvSpPr>
            <p:cNvPr id="14" name="TextBox 14"/>
            <p:cNvSpPr txBox="1"/>
            <p:nvPr/>
          </p:nvSpPr>
          <p:spPr>
            <a:xfrm>
              <a:off x="0" y="-47625"/>
              <a:ext cx="1278571" cy="542257"/>
            </a:xfrm>
            <a:prstGeom prst="rect">
              <a:avLst/>
            </a:prstGeom>
          </p:spPr>
          <p:txBody>
            <a:bodyPr lIns="78750" tIns="78750" rIns="78750" bIns="78750" rtlCol="0" anchor="ctr"/>
            <a:lstStyle/>
            <a:p>
              <a:pPr algn="ctr">
                <a:lnSpc>
                  <a:spcPts val="3038"/>
                </a:lnSpc>
              </a:pPr>
              <a:endParaRPr/>
            </a:p>
          </p:txBody>
        </p:sp>
      </p:grpSp>
      <p:sp>
        <p:nvSpPr>
          <p:cNvPr id="15" name="Freeform 15"/>
          <p:cNvSpPr/>
          <p:nvPr/>
        </p:nvSpPr>
        <p:spPr>
          <a:xfrm>
            <a:off x="13060426" y="7833651"/>
            <a:ext cx="1751760" cy="1755195"/>
          </a:xfrm>
          <a:custGeom>
            <a:avLst/>
            <a:gdLst/>
            <a:ahLst/>
            <a:cxnLst/>
            <a:rect l="l" t="t" r="r" b="b"/>
            <a:pathLst>
              <a:path w="1751760" h="1755195">
                <a:moveTo>
                  <a:pt x="0" y="0"/>
                </a:moveTo>
                <a:lnTo>
                  <a:pt x="1751760" y="0"/>
                </a:lnTo>
                <a:lnTo>
                  <a:pt x="1751760" y="1755195"/>
                </a:lnTo>
                <a:lnTo>
                  <a:pt x="0" y="1755195"/>
                </a:lnTo>
                <a:lnTo>
                  <a:pt x="0" y="0"/>
                </a:lnTo>
                <a:close/>
              </a:path>
            </a:pathLst>
          </a:custGeom>
          <a:blipFill>
            <a:blip r:embed="rId2"/>
            <a:stretch>
              <a:fillRect/>
            </a:stretch>
          </a:blipFill>
        </p:spPr>
        <p:txBody>
          <a:bodyPr/>
          <a:lstStyle/>
          <a:p>
            <a:endParaRPr lang="fr-FR"/>
          </a:p>
        </p:txBody>
      </p:sp>
      <p:sp>
        <p:nvSpPr>
          <p:cNvPr id="16" name="TextBox 16"/>
          <p:cNvSpPr txBox="1"/>
          <p:nvPr/>
        </p:nvSpPr>
        <p:spPr>
          <a:xfrm>
            <a:off x="10265341" y="7900326"/>
            <a:ext cx="2665070" cy="1610700"/>
          </a:xfrm>
          <a:prstGeom prst="rect">
            <a:avLst/>
          </a:prstGeom>
        </p:spPr>
        <p:txBody>
          <a:bodyPr lIns="0" tIns="0" rIns="0" bIns="0" rtlCol="0" anchor="t">
            <a:spAutoFit/>
          </a:bodyPr>
          <a:lstStyle/>
          <a:p>
            <a:pPr algn="ctr">
              <a:lnSpc>
                <a:spcPts val="3255"/>
              </a:lnSpc>
            </a:pPr>
            <a:r>
              <a:rPr lang="en-US" sz="3255" b="1">
                <a:solidFill>
                  <a:srgbClr val="000000"/>
                </a:solidFill>
                <a:latin typeface="Muli Heavy"/>
                <a:ea typeface="Muli Heavy"/>
                <a:cs typeface="Muli Heavy"/>
                <a:sym typeface="Muli Heavy"/>
              </a:rPr>
              <a:t>TROUVER LES BONNES PERSONNES </a:t>
            </a:r>
          </a:p>
        </p:txBody>
      </p:sp>
      <p:grpSp>
        <p:nvGrpSpPr>
          <p:cNvPr id="17" name="Group 17"/>
          <p:cNvGrpSpPr/>
          <p:nvPr/>
        </p:nvGrpSpPr>
        <p:grpSpPr>
          <a:xfrm>
            <a:off x="41467" y="8495077"/>
            <a:ext cx="5351501" cy="2573549"/>
            <a:chOff x="0" y="0"/>
            <a:chExt cx="1278571" cy="614868"/>
          </a:xfrm>
        </p:grpSpPr>
        <p:sp>
          <p:nvSpPr>
            <p:cNvPr id="18" name="Freeform 18"/>
            <p:cNvSpPr/>
            <p:nvPr/>
          </p:nvSpPr>
          <p:spPr>
            <a:xfrm>
              <a:off x="0" y="0"/>
              <a:ext cx="1278571" cy="614868"/>
            </a:xfrm>
            <a:custGeom>
              <a:avLst/>
              <a:gdLst/>
              <a:ahLst/>
              <a:cxnLst/>
              <a:rect l="l" t="t" r="r" b="b"/>
              <a:pathLst>
                <a:path w="1278571" h="614868">
                  <a:moveTo>
                    <a:pt x="224236" y="0"/>
                  </a:moveTo>
                  <a:lnTo>
                    <a:pt x="1054336" y="0"/>
                  </a:lnTo>
                  <a:cubicBezTo>
                    <a:pt x="1113807" y="0"/>
                    <a:pt x="1170842" y="23625"/>
                    <a:pt x="1212894" y="65677"/>
                  </a:cubicBezTo>
                  <a:cubicBezTo>
                    <a:pt x="1254947" y="107729"/>
                    <a:pt x="1278571" y="164765"/>
                    <a:pt x="1278571" y="224236"/>
                  </a:cubicBezTo>
                  <a:lnTo>
                    <a:pt x="1278571" y="390632"/>
                  </a:lnTo>
                  <a:cubicBezTo>
                    <a:pt x="1278571" y="450103"/>
                    <a:pt x="1254947" y="507138"/>
                    <a:pt x="1212894" y="549191"/>
                  </a:cubicBezTo>
                  <a:cubicBezTo>
                    <a:pt x="1170842" y="591243"/>
                    <a:pt x="1113807" y="614868"/>
                    <a:pt x="1054336" y="614868"/>
                  </a:cubicBezTo>
                  <a:lnTo>
                    <a:pt x="224236" y="614868"/>
                  </a:lnTo>
                  <a:cubicBezTo>
                    <a:pt x="164765" y="614868"/>
                    <a:pt x="107729" y="591243"/>
                    <a:pt x="65677" y="549191"/>
                  </a:cubicBezTo>
                  <a:cubicBezTo>
                    <a:pt x="23625" y="507138"/>
                    <a:pt x="0" y="450103"/>
                    <a:pt x="0" y="390632"/>
                  </a:cubicBezTo>
                  <a:lnTo>
                    <a:pt x="0" y="224236"/>
                  </a:lnTo>
                  <a:cubicBezTo>
                    <a:pt x="0" y="164765"/>
                    <a:pt x="23625" y="107729"/>
                    <a:pt x="65677" y="65677"/>
                  </a:cubicBezTo>
                  <a:cubicBezTo>
                    <a:pt x="107729" y="23625"/>
                    <a:pt x="164765" y="0"/>
                    <a:pt x="224236" y="0"/>
                  </a:cubicBezTo>
                  <a:close/>
                </a:path>
              </a:pathLst>
            </a:custGeom>
            <a:solidFill>
              <a:srgbClr val="8E94A5"/>
            </a:solidFill>
          </p:spPr>
          <p:txBody>
            <a:bodyPr/>
            <a:lstStyle/>
            <a:p>
              <a:endParaRPr lang="fr-FR"/>
            </a:p>
          </p:txBody>
        </p:sp>
        <p:sp>
          <p:nvSpPr>
            <p:cNvPr id="19" name="TextBox 19"/>
            <p:cNvSpPr txBox="1"/>
            <p:nvPr/>
          </p:nvSpPr>
          <p:spPr>
            <a:xfrm>
              <a:off x="0" y="-47625"/>
              <a:ext cx="1278571" cy="662493"/>
            </a:xfrm>
            <a:prstGeom prst="rect">
              <a:avLst/>
            </a:prstGeom>
          </p:spPr>
          <p:txBody>
            <a:bodyPr lIns="78750" tIns="78750" rIns="78750" bIns="78750" rtlCol="0" anchor="ctr"/>
            <a:lstStyle/>
            <a:p>
              <a:pPr algn="ctr">
                <a:lnSpc>
                  <a:spcPts val="3038"/>
                </a:lnSpc>
              </a:pPr>
              <a:endParaRPr/>
            </a:p>
          </p:txBody>
        </p:sp>
      </p:grpSp>
      <p:sp>
        <p:nvSpPr>
          <p:cNvPr id="20" name="Freeform 20"/>
          <p:cNvSpPr/>
          <p:nvPr/>
        </p:nvSpPr>
        <p:spPr>
          <a:xfrm>
            <a:off x="3375427" y="8790158"/>
            <a:ext cx="1751760" cy="1755195"/>
          </a:xfrm>
          <a:custGeom>
            <a:avLst/>
            <a:gdLst/>
            <a:ahLst/>
            <a:cxnLst/>
            <a:rect l="l" t="t" r="r" b="b"/>
            <a:pathLst>
              <a:path w="1751760" h="1755195">
                <a:moveTo>
                  <a:pt x="0" y="0"/>
                </a:moveTo>
                <a:lnTo>
                  <a:pt x="1751760" y="0"/>
                </a:lnTo>
                <a:lnTo>
                  <a:pt x="1751760" y="1755195"/>
                </a:lnTo>
                <a:lnTo>
                  <a:pt x="0" y="1755195"/>
                </a:lnTo>
                <a:lnTo>
                  <a:pt x="0" y="0"/>
                </a:lnTo>
                <a:close/>
              </a:path>
            </a:pathLst>
          </a:custGeom>
          <a:blipFill>
            <a:blip r:embed="rId2"/>
            <a:stretch>
              <a:fillRect/>
            </a:stretch>
          </a:blipFill>
        </p:spPr>
        <p:txBody>
          <a:bodyPr/>
          <a:lstStyle/>
          <a:p>
            <a:endParaRPr lang="fr-FR"/>
          </a:p>
        </p:txBody>
      </p:sp>
      <p:grpSp>
        <p:nvGrpSpPr>
          <p:cNvPr id="21" name="Group 21"/>
          <p:cNvGrpSpPr/>
          <p:nvPr/>
        </p:nvGrpSpPr>
        <p:grpSpPr>
          <a:xfrm>
            <a:off x="1134000" y="13561938"/>
            <a:ext cx="8111522" cy="2489777"/>
            <a:chOff x="0" y="0"/>
            <a:chExt cx="2601673" cy="798566"/>
          </a:xfrm>
        </p:grpSpPr>
        <p:sp>
          <p:nvSpPr>
            <p:cNvPr id="22" name="Freeform 22"/>
            <p:cNvSpPr/>
            <p:nvPr/>
          </p:nvSpPr>
          <p:spPr>
            <a:xfrm>
              <a:off x="0" y="0"/>
              <a:ext cx="2601673" cy="798566"/>
            </a:xfrm>
            <a:custGeom>
              <a:avLst/>
              <a:gdLst/>
              <a:ahLst/>
              <a:cxnLst/>
              <a:rect l="l" t="t" r="r" b="b"/>
              <a:pathLst>
                <a:path w="2601673" h="798566">
                  <a:moveTo>
                    <a:pt x="147937" y="0"/>
                  </a:moveTo>
                  <a:lnTo>
                    <a:pt x="2453735" y="0"/>
                  </a:lnTo>
                  <a:cubicBezTo>
                    <a:pt x="2492971" y="0"/>
                    <a:pt x="2530599" y="15586"/>
                    <a:pt x="2558343" y="43330"/>
                  </a:cubicBezTo>
                  <a:cubicBezTo>
                    <a:pt x="2586087" y="71074"/>
                    <a:pt x="2601673" y="108702"/>
                    <a:pt x="2601673" y="147937"/>
                  </a:cubicBezTo>
                  <a:lnTo>
                    <a:pt x="2601673" y="650628"/>
                  </a:lnTo>
                  <a:cubicBezTo>
                    <a:pt x="2601673" y="732332"/>
                    <a:pt x="2535439" y="798566"/>
                    <a:pt x="2453735" y="798566"/>
                  </a:cubicBezTo>
                  <a:lnTo>
                    <a:pt x="147937" y="798566"/>
                  </a:lnTo>
                  <a:cubicBezTo>
                    <a:pt x="66234" y="798566"/>
                    <a:pt x="0" y="732332"/>
                    <a:pt x="0" y="650628"/>
                  </a:cubicBezTo>
                  <a:lnTo>
                    <a:pt x="0" y="147937"/>
                  </a:lnTo>
                  <a:cubicBezTo>
                    <a:pt x="0" y="66234"/>
                    <a:pt x="66234" y="0"/>
                    <a:pt x="147937" y="0"/>
                  </a:cubicBezTo>
                  <a:close/>
                </a:path>
              </a:pathLst>
            </a:custGeom>
            <a:solidFill>
              <a:srgbClr val="4D6CB3"/>
            </a:solidFill>
          </p:spPr>
          <p:txBody>
            <a:bodyPr/>
            <a:lstStyle/>
            <a:p>
              <a:endParaRPr lang="fr-FR"/>
            </a:p>
          </p:txBody>
        </p:sp>
        <p:sp>
          <p:nvSpPr>
            <p:cNvPr id="23" name="TextBox 23"/>
            <p:cNvSpPr txBox="1"/>
            <p:nvPr/>
          </p:nvSpPr>
          <p:spPr>
            <a:xfrm>
              <a:off x="0" y="-47625"/>
              <a:ext cx="2601673" cy="846191"/>
            </a:xfrm>
            <a:prstGeom prst="rect">
              <a:avLst/>
            </a:prstGeom>
          </p:spPr>
          <p:txBody>
            <a:bodyPr lIns="58661" tIns="58661" rIns="58661" bIns="58661" rtlCol="0" anchor="ctr"/>
            <a:lstStyle/>
            <a:p>
              <a:pPr algn="ctr">
                <a:lnSpc>
                  <a:spcPts val="3038"/>
                </a:lnSpc>
              </a:pPr>
              <a:endParaRPr/>
            </a:p>
          </p:txBody>
        </p:sp>
      </p:grpSp>
      <p:grpSp>
        <p:nvGrpSpPr>
          <p:cNvPr id="24" name="Group 24"/>
          <p:cNvGrpSpPr/>
          <p:nvPr/>
        </p:nvGrpSpPr>
        <p:grpSpPr>
          <a:xfrm>
            <a:off x="9626472" y="12890594"/>
            <a:ext cx="5351501" cy="2842373"/>
            <a:chOff x="0" y="0"/>
            <a:chExt cx="1278571" cy="679095"/>
          </a:xfrm>
        </p:grpSpPr>
        <p:sp>
          <p:nvSpPr>
            <p:cNvPr id="25" name="Freeform 25"/>
            <p:cNvSpPr/>
            <p:nvPr/>
          </p:nvSpPr>
          <p:spPr>
            <a:xfrm>
              <a:off x="0" y="0"/>
              <a:ext cx="1278571" cy="679095"/>
            </a:xfrm>
            <a:custGeom>
              <a:avLst/>
              <a:gdLst/>
              <a:ahLst/>
              <a:cxnLst/>
              <a:rect l="l" t="t" r="r" b="b"/>
              <a:pathLst>
                <a:path w="1278571" h="679095">
                  <a:moveTo>
                    <a:pt x="224236" y="0"/>
                  </a:moveTo>
                  <a:lnTo>
                    <a:pt x="1054336" y="0"/>
                  </a:lnTo>
                  <a:cubicBezTo>
                    <a:pt x="1113807" y="0"/>
                    <a:pt x="1170842" y="23625"/>
                    <a:pt x="1212894" y="65677"/>
                  </a:cubicBezTo>
                  <a:cubicBezTo>
                    <a:pt x="1254947" y="107729"/>
                    <a:pt x="1278571" y="164765"/>
                    <a:pt x="1278571" y="224236"/>
                  </a:cubicBezTo>
                  <a:lnTo>
                    <a:pt x="1278571" y="454859"/>
                  </a:lnTo>
                  <a:cubicBezTo>
                    <a:pt x="1278571" y="514330"/>
                    <a:pt x="1254947" y="571365"/>
                    <a:pt x="1212894" y="613418"/>
                  </a:cubicBezTo>
                  <a:cubicBezTo>
                    <a:pt x="1170842" y="655470"/>
                    <a:pt x="1113807" y="679095"/>
                    <a:pt x="1054336" y="679095"/>
                  </a:cubicBezTo>
                  <a:lnTo>
                    <a:pt x="224236" y="679095"/>
                  </a:lnTo>
                  <a:cubicBezTo>
                    <a:pt x="164765" y="679095"/>
                    <a:pt x="107729" y="655470"/>
                    <a:pt x="65677" y="613418"/>
                  </a:cubicBezTo>
                  <a:cubicBezTo>
                    <a:pt x="23625" y="571365"/>
                    <a:pt x="0" y="514330"/>
                    <a:pt x="0" y="454859"/>
                  </a:cubicBezTo>
                  <a:lnTo>
                    <a:pt x="0" y="224236"/>
                  </a:lnTo>
                  <a:cubicBezTo>
                    <a:pt x="0" y="164765"/>
                    <a:pt x="23625" y="107729"/>
                    <a:pt x="65677" y="65677"/>
                  </a:cubicBezTo>
                  <a:cubicBezTo>
                    <a:pt x="107729" y="23625"/>
                    <a:pt x="164765" y="0"/>
                    <a:pt x="224236" y="0"/>
                  </a:cubicBezTo>
                  <a:close/>
                </a:path>
              </a:pathLst>
            </a:custGeom>
            <a:solidFill>
              <a:srgbClr val="4D6CB3"/>
            </a:solidFill>
          </p:spPr>
          <p:txBody>
            <a:bodyPr/>
            <a:lstStyle/>
            <a:p>
              <a:endParaRPr lang="fr-FR"/>
            </a:p>
          </p:txBody>
        </p:sp>
        <p:sp>
          <p:nvSpPr>
            <p:cNvPr id="26" name="TextBox 26"/>
            <p:cNvSpPr txBox="1"/>
            <p:nvPr/>
          </p:nvSpPr>
          <p:spPr>
            <a:xfrm>
              <a:off x="0" y="-19050"/>
              <a:ext cx="1278571" cy="698145"/>
            </a:xfrm>
            <a:prstGeom prst="rect">
              <a:avLst/>
            </a:prstGeom>
          </p:spPr>
          <p:txBody>
            <a:bodyPr lIns="78750" tIns="78750" rIns="78750" bIns="78750" rtlCol="0" anchor="ctr"/>
            <a:lstStyle/>
            <a:p>
              <a:pPr algn="ctr">
                <a:lnSpc>
                  <a:spcPts val="1953"/>
                </a:lnSpc>
              </a:pPr>
              <a:endParaRPr/>
            </a:p>
          </p:txBody>
        </p:sp>
      </p:grpSp>
      <p:sp>
        <p:nvSpPr>
          <p:cNvPr id="27" name="Freeform 27"/>
          <p:cNvSpPr/>
          <p:nvPr/>
        </p:nvSpPr>
        <p:spPr>
          <a:xfrm>
            <a:off x="12972428" y="13169595"/>
            <a:ext cx="1751760" cy="1755195"/>
          </a:xfrm>
          <a:custGeom>
            <a:avLst/>
            <a:gdLst/>
            <a:ahLst/>
            <a:cxnLst/>
            <a:rect l="l" t="t" r="r" b="b"/>
            <a:pathLst>
              <a:path w="1751760" h="1755195">
                <a:moveTo>
                  <a:pt x="0" y="0"/>
                </a:moveTo>
                <a:lnTo>
                  <a:pt x="1751759" y="0"/>
                </a:lnTo>
                <a:lnTo>
                  <a:pt x="1751759" y="1755195"/>
                </a:lnTo>
                <a:lnTo>
                  <a:pt x="0" y="1755195"/>
                </a:lnTo>
                <a:lnTo>
                  <a:pt x="0" y="0"/>
                </a:lnTo>
                <a:close/>
              </a:path>
            </a:pathLst>
          </a:custGeom>
          <a:blipFill>
            <a:blip r:embed="rId2"/>
            <a:stretch>
              <a:fillRect/>
            </a:stretch>
          </a:blipFill>
        </p:spPr>
        <p:txBody>
          <a:bodyPr/>
          <a:lstStyle/>
          <a:p>
            <a:endParaRPr lang="fr-FR"/>
          </a:p>
        </p:txBody>
      </p:sp>
      <p:grpSp>
        <p:nvGrpSpPr>
          <p:cNvPr id="28" name="Group 28"/>
          <p:cNvGrpSpPr/>
          <p:nvPr/>
        </p:nvGrpSpPr>
        <p:grpSpPr>
          <a:xfrm>
            <a:off x="287171" y="5361161"/>
            <a:ext cx="5351501" cy="2495725"/>
            <a:chOff x="0" y="0"/>
            <a:chExt cx="1278571" cy="596274"/>
          </a:xfrm>
        </p:grpSpPr>
        <p:sp>
          <p:nvSpPr>
            <p:cNvPr id="29" name="Freeform 29"/>
            <p:cNvSpPr/>
            <p:nvPr/>
          </p:nvSpPr>
          <p:spPr>
            <a:xfrm>
              <a:off x="0" y="0"/>
              <a:ext cx="1278571" cy="596274"/>
            </a:xfrm>
            <a:custGeom>
              <a:avLst/>
              <a:gdLst/>
              <a:ahLst/>
              <a:cxnLst/>
              <a:rect l="l" t="t" r="r" b="b"/>
              <a:pathLst>
                <a:path w="1278571" h="596274">
                  <a:moveTo>
                    <a:pt x="224236" y="0"/>
                  </a:moveTo>
                  <a:lnTo>
                    <a:pt x="1054336" y="0"/>
                  </a:lnTo>
                  <a:cubicBezTo>
                    <a:pt x="1113807" y="0"/>
                    <a:pt x="1170842" y="23625"/>
                    <a:pt x="1212894" y="65677"/>
                  </a:cubicBezTo>
                  <a:cubicBezTo>
                    <a:pt x="1254947" y="107729"/>
                    <a:pt x="1278571" y="164765"/>
                    <a:pt x="1278571" y="224236"/>
                  </a:cubicBezTo>
                  <a:lnTo>
                    <a:pt x="1278571" y="372039"/>
                  </a:lnTo>
                  <a:cubicBezTo>
                    <a:pt x="1278571" y="495881"/>
                    <a:pt x="1178178" y="596274"/>
                    <a:pt x="1054336" y="596274"/>
                  </a:cubicBezTo>
                  <a:lnTo>
                    <a:pt x="224236" y="596274"/>
                  </a:lnTo>
                  <a:cubicBezTo>
                    <a:pt x="164765" y="596274"/>
                    <a:pt x="107729" y="572650"/>
                    <a:pt x="65677" y="530597"/>
                  </a:cubicBezTo>
                  <a:cubicBezTo>
                    <a:pt x="23625" y="488545"/>
                    <a:pt x="0" y="431510"/>
                    <a:pt x="0" y="372039"/>
                  </a:cubicBezTo>
                  <a:lnTo>
                    <a:pt x="0" y="224236"/>
                  </a:lnTo>
                  <a:cubicBezTo>
                    <a:pt x="0" y="164765"/>
                    <a:pt x="23625" y="107729"/>
                    <a:pt x="65677" y="65677"/>
                  </a:cubicBezTo>
                  <a:cubicBezTo>
                    <a:pt x="107729" y="23625"/>
                    <a:pt x="164765" y="0"/>
                    <a:pt x="224236" y="0"/>
                  </a:cubicBezTo>
                  <a:close/>
                </a:path>
              </a:pathLst>
            </a:custGeom>
            <a:solidFill>
              <a:srgbClr val="BEBEBE"/>
            </a:solidFill>
          </p:spPr>
          <p:txBody>
            <a:bodyPr/>
            <a:lstStyle/>
            <a:p>
              <a:endParaRPr lang="fr-FR"/>
            </a:p>
          </p:txBody>
        </p:sp>
        <p:sp>
          <p:nvSpPr>
            <p:cNvPr id="30" name="TextBox 30"/>
            <p:cNvSpPr txBox="1"/>
            <p:nvPr/>
          </p:nvSpPr>
          <p:spPr>
            <a:xfrm>
              <a:off x="0" y="-47625"/>
              <a:ext cx="1278571" cy="643899"/>
            </a:xfrm>
            <a:prstGeom prst="rect">
              <a:avLst/>
            </a:prstGeom>
          </p:spPr>
          <p:txBody>
            <a:bodyPr lIns="78750" tIns="78750" rIns="78750" bIns="78750" rtlCol="0" anchor="ctr"/>
            <a:lstStyle/>
            <a:p>
              <a:pPr algn="ctr">
                <a:lnSpc>
                  <a:spcPts val="3038"/>
                </a:lnSpc>
              </a:pPr>
              <a:endParaRPr/>
            </a:p>
          </p:txBody>
        </p:sp>
      </p:grpSp>
      <p:sp>
        <p:nvSpPr>
          <p:cNvPr id="31" name="Freeform 31"/>
          <p:cNvSpPr/>
          <p:nvPr/>
        </p:nvSpPr>
        <p:spPr>
          <a:xfrm>
            <a:off x="3682106" y="5944140"/>
            <a:ext cx="1751760" cy="1755195"/>
          </a:xfrm>
          <a:custGeom>
            <a:avLst/>
            <a:gdLst/>
            <a:ahLst/>
            <a:cxnLst/>
            <a:rect l="l" t="t" r="r" b="b"/>
            <a:pathLst>
              <a:path w="1751760" h="1755195">
                <a:moveTo>
                  <a:pt x="0" y="0"/>
                </a:moveTo>
                <a:lnTo>
                  <a:pt x="1751760" y="0"/>
                </a:lnTo>
                <a:lnTo>
                  <a:pt x="1751760" y="1755194"/>
                </a:lnTo>
                <a:lnTo>
                  <a:pt x="0" y="1755194"/>
                </a:lnTo>
                <a:lnTo>
                  <a:pt x="0" y="0"/>
                </a:lnTo>
                <a:close/>
              </a:path>
            </a:pathLst>
          </a:custGeom>
          <a:blipFill>
            <a:blip r:embed="rId2"/>
            <a:stretch>
              <a:fillRect/>
            </a:stretch>
          </a:blipFill>
        </p:spPr>
        <p:txBody>
          <a:bodyPr/>
          <a:lstStyle/>
          <a:p>
            <a:endParaRPr lang="fr-FR"/>
          </a:p>
        </p:txBody>
      </p:sp>
      <p:grpSp>
        <p:nvGrpSpPr>
          <p:cNvPr id="32" name="Group 32"/>
          <p:cNvGrpSpPr/>
          <p:nvPr/>
        </p:nvGrpSpPr>
        <p:grpSpPr>
          <a:xfrm>
            <a:off x="185742" y="11658453"/>
            <a:ext cx="5554360" cy="1511142"/>
            <a:chOff x="0" y="0"/>
            <a:chExt cx="1976822" cy="537822"/>
          </a:xfrm>
        </p:grpSpPr>
        <p:sp>
          <p:nvSpPr>
            <p:cNvPr id="33" name="Freeform 33"/>
            <p:cNvSpPr/>
            <p:nvPr/>
          </p:nvSpPr>
          <p:spPr>
            <a:xfrm>
              <a:off x="0" y="0"/>
              <a:ext cx="1976822" cy="537822"/>
            </a:xfrm>
            <a:custGeom>
              <a:avLst/>
              <a:gdLst/>
              <a:ahLst/>
              <a:cxnLst/>
              <a:rect l="l" t="t" r="r" b="b"/>
              <a:pathLst>
                <a:path w="1976822" h="537822">
                  <a:moveTo>
                    <a:pt x="216046" y="0"/>
                  </a:moveTo>
                  <a:lnTo>
                    <a:pt x="1760776" y="0"/>
                  </a:lnTo>
                  <a:cubicBezTo>
                    <a:pt x="1818075" y="0"/>
                    <a:pt x="1873027" y="22762"/>
                    <a:pt x="1913544" y="63278"/>
                  </a:cubicBezTo>
                  <a:cubicBezTo>
                    <a:pt x="1954060" y="103795"/>
                    <a:pt x="1976822" y="158747"/>
                    <a:pt x="1976822" y="216046"/>
                  </a:cubicBezTo>
                  <a:lnTo>
                    <a:pt x="1976822" y="321776"/>
                  </a:lnTo>
                  <a:cubicBezTo>
                    <a:pt x="1976822" y="441095"/>
                    <a:pt x="1880095" y="537822"/>
                    <a:pt x="1760776" y="537822"/>
                  </a:cubicBezTo>
                  <a:lnTo>
                    <a:pt x="216046" y="537822"/>
                  </a:lnTo>
                  <a:cubicBezTo>
                    <a:pt x="96727" y="537822"/>
                    <a:pt x="0" y="441095"/>
                    <a:pt x="0" y="321776"/>
                  </a:cubicBezTo>
                  <a:lnTo>
                    <a:pt x="0" y="216046"/>
                  </a:lnTo>
                  <a:cubicBezTo>
                    <a:pt x="0" y="96727"/>
                    <a:pt x="96727" y="0"/>
                    <a:pt x="216046" y="0"/>
                  </a:cubicBezTo>
                  <a:close/>
                </a:path>
              </a:pathLst>
            </a:custGeom>
            <a:solidFill>
              <a:srgbClr val="CBCBCB"/>
            </a:solidFill>
          </p:spPr>
          <p:txBody>
            <a:bodyPr/>
            <a:lstStyle/>
            <a:p>
              <a:endParaRPr lang="fr-FR"/>
            </a:p>
          </p:txBody>
        </p:sp>
        <p:sp>
          <p:nvSpPr>
            <p:cNvPr id="34" name="TextBox 34"/>
            <p:cNvSpPr txBox="1"/>
            <p:nvPr/>
          </p:nvSpPr>
          <p:spPr>
            <a:xfrm>
              <a:off x="0" y="-57150"/>
              <a:ext cx="1976822" cy="594972"/>
            </a:xfrm>
            <a:prstGeom prst="rect">
              <a:avLst/>
            </a:prstGeom>
          </p:spPr>
          <p:txBody>
            <a:bodyPr lIns="52865" tIns="52865" rIns="52865" bIns="52865" rtlCol="0" anchor="ctr"/>
            <a:lstStyle/>
            <a:p>
              <a:pPr algn="ctr">
                <a:lnSpc>
                  <a:spcPts val="4340"/>
                </a:lnSpc>
              </a:pPr>
              <a:endParaRPr/>
            </a:p>
          </p:txBody>
        </p:sp>
      </p:grpSp>
      <p:sp>
        <p:nvSpPr>
          <p:cNvPr id="35" name="Freeform 35"/>
          <p:cNvSpPr/>
          <p:nvPr/>
        </p:nvSpPr>
        <p:spPr>
          <a:xfrm>
            <a:off x="4104724" y="11760207"/>
            <a:ext cx="1308873" cy="1311439"/>
          </a:xfrm>
          <a:custGeom>
            <a:avLst/>
            <a:gdLst/>
            <a:ahLst/>
            <a:cxnLst/>
            <a:rect l="l" t="t" r="r" b="b"/>
            <a:pathLst>
              <a:path w="1308873" h="1311439">
                <a:moveTo>
                  <a:pt x="0" y="0"/>
                </a:moveTo>
                <a:lnTo>
                  <a:pt x="1308872" y="0"/>
                </a:lnTo>
                <a:lnTo>
                  <a:pt x="1308872" y="1311439"/>
                </a:lnTo>
                <a:lnTo>
                  <a:pt x="0" y="1311439"/>
                </a:lnTo>
                <a:lnTo>
                  <a:pt x="0" y="0"/>
                </a:lnTo>
                <a:close/>
              </a:path>
            </a:pathLst>
          </a:custGeom>
          <a:blipFill>
            <a:blip r:embed="rId2"/>
            <a:stretch>
              <a:fillRect/>
            </a:stretch>
          </a:blipFill>
        </p:spPr>
        <p:txBody>
          <a:bodyPr/>
          <a:lstStyle/>
          <a:p>
            <a:endParaRPr lang="fr-FR"/>
          </a:p>
        </p:txBody>
      </p:sp>
      <p:grpSp>
        <p:nvGrpSpPr>
          <p:cNvPr id="36" name="Group 36"/>
          <p:cNvGrpSpPr/>
          <p:nvPr/>
        </p:nvGrpSpPr>
        <p:grpSpPr>
          <a:xfrm>
            <a:off x="6256330" y="5318566"/>
            <a:ext cx="5351501" cy="2070299"/>
            <a:chOff x="0" y="0"/>
            <a:chExt cx="1278571" cy="494632"/>
          </a:xfrm>
        </p:grpSpPr>
        <p:sp>
          <p:nvSpPr>
            <p:cNvPr id="37" name="Freeform 37"/>
            <p:cNvSpPr/>
            <p:nvPr/>
          </p:nvSpPr>
          <p:spPr>
            <a:xfrm>
              <a:off x="0" y="0"/>
              <a:ext cx="1278571" cy="494632"/>
            </a:xfrm>
            <a:custGeom>
              <a:avLst/>
              <a:gdLst/>
              <a:ahLst/>
              <a:cxnLst/>
              <a:rect l="l" t="t" r="r" b="b"/>
              <a:pathLst>
                <a:path w="1278571" h="494632">
                  <a:moveTo>
                    <a:pt x="224236" y="0"/>
                  </a:moveTo>
                  <a:lnTo>
                    <a:pt x="1054336" y="0"/>
                  </a:lnTo>
                  <a:cubicBezTo>
                    <a:pt x="1113807" y="0"/>
                    <a:pt x="1170842" y="23625"/>
                    <a:pt x="1212894" y="65677"/>
                  </a:cubicBezTo>
                  <a:cubicBezTo>
                    <a:pt x="1254947" y="107729"/>
                    <a:pt x="1278571" y="164765"/>
                    <a:pt x="1278571" y="224236"/>
                  </a:cubicBezTo>
                  <a:lnTo>
                    <a:pt x="1278571" y="270397"/>
                  </a:lnTo>
                  <a:cubicBezTo>
                    <a:pt x="1278571" y="394238"/>
                    <a:pt x="1178178" y="494632"/>
                    <a:pt x="1054336" y="494632"/>
                  </a:cubicBezTo>
                  <a:lnTo>
                    <a:pt x="224236" y="494632"/>
                  </a:lnTo>
                  <a:cubicBezTo>
                    <a:pt x="164765" y="494632"/>
                    <a:pt x="107729" y="471007"/>
                    <a:pt x="65677" y="428955"/>
                  </a:cubicBezTo>
                  <a:cubicBezTo>
                    <a:pt x="23625" y="386903"/>
                    <a:pt x="0" y="329868"/>
                    <a:pt x="0" y="270397"/>
                  </a:cubicBezTo>
                  <a:lnTo>
                    <a:pt x="0" y="224236"/>
                  </a:lnTo>
                  <a:cubicBezTo>
                    <a:pt x="0" y="164765"/>
                    <a:pt x="23625" y="107729"/>
                    <a:pt x="65677" y="65677"/>
                  </a:cubicBezTo>
                  <a:cubicBezTo>
                    <a:pt x="107729" y="23625"/>
                    <a:pt x="164765" y="0"/>
                    <a:pt x="224236" y="0"/>
                  </a:cubicBezTo>
                  <a:close/>
                </a:path>
              </a:pathLst>
            </a:custGeom>
            <a:solidFill>
              <a:srgbClr val="4E67A8"/>
            </a:solidFill>
          </p:spPr>
          <p:txBody>
            <a:bodyPr/>
            <a:lstStyle/>
            <a:p>
              <a:endParaRPr lang="fr-FR"/>
            </a:p>
          </p:txBody>
        </p:sp>
        <p:sp>
          <p:nvSpPr>
            <p:cNvPr id="38" name="TextBox 38"/>
            <p:cNvSpPr txBox="1"/>
            <p:nvPr/>
          </p:nvSpPr>
          <p:spPr>
            <a:xfrm>
              <a:off x="0" y="-47625"/>
              <a:ext cx="1278571" cy="542257"/>
            </a:xfrm>
            <a:prstGeom prst="rect">
              <a:avLst/>
            </a:prstGeom>
          </p:spPr>
          <p:txBody>
            <a:bodyPr lIns="78750" tIns="78750" rIns="78750" bIns="78750" rtlCol="0" anchor="ctr"/>
            <a:lstStyle/>
            <a:p>
              <a:pPr algn="ctr">
                <a:lnSpc>
                  <a:spcPts val="3038"/>
                </a:lnSpc>
              </a:pPr>
              <a:endParaRPr/>
            </a:p>
          </p:txBody>
        </p:sp>
      </p:grpSp>
      <p:sp>
        <p:nvSpPr>
          <p:cNvPr id="39" name="Freeform 39"/>
          <p:cNvSpPr/>
          <p:nvPr/>
        </p:nvSpPr>
        <p:spPr>
          <a:xfrm>
            <a:off x="9626472" y="5476118"/>
            <a:ext cx="1751760" cy="1755195"/>
          </a:xfrm>
          <a:custGeom>
            <a:avLst/>
            <a:gdLst/>
            <a:ahLst/>
            <a:cxnLst/>
            <a:rect l="l" t="t" r="r" b="b"/>
            <a:pathLst>
              <a:path w="1751760" h="1755195">
                <a:moveTo>
                  <a:pt x="0" y="0"/>
                </a:moveTo>
                <a:lnTo>
                  <a:pt x="1751760" y="0"/>
                </a:lnTo>
                <a:lnTo>
                  <a:pt x="1751760" y="1755195"/>
                </a:lnTo>
                <a:lnTo>
                  <a:pt x="0" y="1755195"/>
                </a:lnTo>
                <a:lnTo>
                  <a:pt x="0" y="0"/>
                </a:lnTo>
                <a:close/>
              </a:path>
            </a:pathLst>
          </a:custGeom>
          <a:blipFill>
            <a:blip r:embed="rId2"/>
            <a:stretch>
              <a:fillRect/>
            </a:stretch>
          </a:blipFill>
        </p:spPr>
        <p:txBody>
          <a:bodyPr/>
          <a:lstStyle/>
          <a:p>
            <a:endParaRPr lang="fr-FR"/>
          </a:p>
        </p:txBody>
      </p:sp>
      <p:grpSp>
        <p:nvGrpSpPr>
          <p:cNvPr id="40" name="Group 40"/>
          <p:cNvGrpSpPr/>
          <p:nvPr/>
        </p:nvGrpSpPr>
        <p:grpSpPr>
          <a:xfrm>
            <a:off x="9882645" y="10307303"/>
            <a:ext cx="5351501" cy="2070299"/>
            <a:chOff x="0" y="0"/>
            <a:chExt cx="1278571" cy="494632"/>
          </a:xfrm>
        </p:grpSpPr>
        <p:sp>
          <p:nvSpPr>
            <p:cNvPr id="41" name="Freeform 41"/>
            <p:cNvSpPr/>
            <p:nvPr/>
          </p:nvSpPr>
          <p:spPr>
            <a:xfrm>
              <a:off x="0" y="0"/>
              <a:ext cx="1278571" cy="494632"/>
            </a:xfrm>
            <a:custGeom>
              <a:avLst/>
              <a:gdLst/>
              <a:ahLst/>
              <a:cxnLst/>
              <a:rect l="l" t="t" r="r" b="b"/>
              <a:pathLst>
                <a:path w="1278571" h="494632">
                  <a:moveTo>
                    <a:pt x="224236" y="0"/>
                  </a:moveTo>
                  <a:lnTo>
                    <a:pt x="1054336" y="0"/>
                  </a:lnTo>
                  <a:cubicBezTo>
                    <a:pt x="1113807" y="0"/>
                    <a:pt x="1170842" y="23625"/>
                    <a:pt x="1212894" y="65677"/>
                  </a:cubicBezTo>
                  <a:cubicBezTo>
                    <a:pt x="1254947" y="107729"/>
                    <a:pt x="1278571" y="164765"/>
                    <a:pt x="1278571" y="224236"/>
                  </a:cubicBezTo>
                  <a:lnTo>
                    <a:pt x="1278571" y="270397"/>
                  </a:lnTo>
                  <a:cubicBezTo>
                    <a:pt x="1278571" y="394238"/>
                    <a:pt x="1178178" y="494632"/>
                    <a:pt x="1054336" y="494632"/>
                  </a:cubicBezTo>
                  <a:lnTo>
                    <a:pt x="224236" y="494632"/>
                  </a:lnTo>
                  <a:cubicBezTo>
                    <a:pt x="164765" y="494632"/>
                    <a:pt x="107729" y="471007"/>
                    <a:pt x="65677" y="428955"/>
                  </a:cubicBezTo>
                  <a:cubicBezTo>
                    <a:pt x="23625" y="386903"/>
                    <a:pt x="0" y="329868"/>
                    <a:pt x="0" y="270397"/>
                  </a:cubicBezTo>
                  <a:lnTo>
                    <a:pt x="0" y="224236"/>
                  </a:lnTo>
                  <a:cubicBezTo>
                    <a:pt x="0" y="164765"/>
                    <a:pt x="23625" y="107729"/>
                    <a:pt x="65677" y="65677"/>
                  </a:cubicBezTo>
                  <a:cubicBezTo>
                    <a:pt x="107729" y="23625"/>
                    <a:pt x="164765" y="0"/>
                    <a:pt x="224236" y="0"/>
                  </a:cubicBezTo>
                  <a:close/>
                </a:path>
              </a:pathLst>
            </a:custGeom>
            <a:solidFill>
              <a:srgbClr val="535353"/>
            </a:solidFill>
          </p:spPr>
          <p:txBody>
            <a:bodyPr/>
            <a:lstStyle/>
            <a:p>
              <a:endParaRPr lang="fr-FR"/>
            </a:p>
          </p:txBody>
        </p:sp>
        <p:sp>
          <p:nvSpPr>
            <p:cNvPr id="42" name="TextBox 42"/>
            <p:cNvSpPr txBox="1"/>
            <p:nvPr/>
          </p:nvSpPr>
          <p:spPr>
            <a:xfrm>
              <a:off x="0" y="-47625"/>
              <a:ext cx="1278571" cy="542257"/>
            </a:xfrm>
            <a:prstGeom prst="rect">
              <a:avLst/>
            </a:prstGeom>
          </p:spPr>
          <p:txBody>
            <a:bodyPr lIns="78750" tIns="78750" rIns="78750" bIns="78750" rtlCol="0" anchor="ctr"/>
            <a:lstStyle/>
            <a:p>
              <a:pPr algn="ctr">
                <a:lnSpc>
                  <a:spcPts val="3038"/>
                </a:lnSpc>
              </a:pPr>
              <a:endParaRPr/>
            </a:p>
          </p:txBody>
        </p:sp>
      </p:grpSp>
      <p:sp>
        <p:nvSpPr>
          <p:cNvPr id="43" name="Freeform 43"/>
          <p:cNvSpPr/>
          <p:nvPr/>
        </p:nvSpPr>
        <p:spPr>
          <a:xfrm>
            <a:off x="13512600" y="10464855"/>
            <a:ext cx="1583853" cy="1586958"/>
          </a:xfrm>
          <a:custGeom>
            <a:avLst/>
            <a:gdLst/>
            <a:ahLst/>
            <a:cxnLst/>
            <a:rect l="l" t="t" r="r" b="b"/>
            <a:pathLst>
              <a:path w="1583853" h="1586958">
                <a:moveTo>
                  <a:pt x="0" y="0"/>
                </a:moveTo>
                <a:lnTo>
                  <a:pt x="1583853" y="0"/>
                </a:lnTo>
                <a:lnTo>
                  <a:pt x="1583853" y="1586959"/>
                </a:lnTo>
                <a:lnTo>
                  <a:pt x="0" y="1586959"/>
                </a:lnTo>
                <a:lnTo>
                  <a:pt x="0" y="0"/>
                </a:lnTo>
                <a:close/>
              </a:path>
            </a:pathLst>
          </a:custGeom>
          <a:blipFill>
            <a:blip r:embed="rId2"/>
            <a:stretch>
              <a:fillRect/>
            </a:stretch>
          </a:blipFill>
        </p:spPr>
        <p:txBody>
          <a:bodyPr/>
          <a:lstStyle/>
          <a:p>
            <a:endParaRPr lang="fr-FR"/>
          </a:p>
        </p:txBody>
      </p:sp>
      <p:sp>
        <p:nvSpPr>
          <p:cNvPr id="44" name="Freeform 44"/>
          <p:cNvSpPr/>
          <p:nvPr/>
        </p:nvSpPr>
        <p:spPr>
          <a:xfrm>
            <a:off x="7108176" y="13936612"/>
            <a:ext cx="1751760" cy="1755195"/>
          </a:xfrm>
          <a:custGeom>
            <a:avLst/>
            <a:gdLst/>
            <a:ahLst/>
            <a:cxnLst/>
            <a:rect l="l" t="t" r="r" b="b"/>
            <a:pathLst>
              <a:path w="1751760" h="1755195">
                <a:moveTo>
                  <a:pt x="0" y="0"/>
                </a:moveTo>
                <a:lnTo>
                  <a:pt x="1751760" y="0"/>
                </a:lnTo>
                <a:lnTo>
                  <a:pt x="1751760" y="1755194"/>
                </a:lnTo>
                <a:lnTo>
                  <a:pt x="0" y="1755194"/>
                </a:lnTo>
                <a:lnTo>
                  <a:pt x="0" y="0"/>
                </a:lnTo>
                <a:close/>
              </a:path>
            </a:pathLst>
          </a:custGeom>
          <a:blipFill>
            <a:blip r:embed="rId2"/>
            <a:stretch>
              <a:fillRect/>
            </a:stretch>
          </a:blipFill>
        </p:spPr>
        <p:txBody>
          <a:bodyPr/>
          <a:lstStyle/>
          <a:p>
            <a:endParaRPr lang="fr-FR"/>
          </a:p>
        </p:txBody>
      </p:sp>
      <p:sp>
        <p:nvSpPr>
          <p:cNvPr id="45" name="AutoShape 45"/>
          <p:cNvSpPr/>
          <p:nvPr/>
        </p:nvSpPr>
        <p:spPr>
          <a:xfrm flipH="1">
            <a:off x="8859936" y="8711248"/>
            <a:ext cx="758204" cy="799777"/>
          </a:xfrm>
          <a:prstGeom prst="line">
            <a:avLst/>
          </a:prstGeom>
          <a:ln w="57150" cap="flat">
            <a:solidFill>
              <a:srgbClr val="F9FCFC"/>
            </a:solidFill>
            <a:prstDash val="solid"/>
            <a:headEnd type="none" w="sm" len="sm"/>
            <a:tailEnd type="none" w="sm" len="sm"/>
          </a:ln>
        </p:spPr>
        <p:txBody>
          <a:bodyPr/>
          <a:lstStyle/>
          <a:p>
            <a:endParaRPr lang="fr-FR"/>
          </a:p>
        </p:txBody>
      </p:sp>
      <p:sp>
        <p:nvSpPr>
          <p:cNvPr id="46" name="Freeform 46"/>
          <p:cNvSpPr/>
          <p:nvPr/>
        </p:nvSpPr>
        <p:spPr>
          <a:xfrm>
            <a:off x="9771166" y="5562607"/>
            <a:ext cx="1462372" cy="1462372"/>
          </a:xfrm>
          <a:custGeom>
            <a:avLst/>
            <a:gdLst/>
            <a:ahLst/>
            <a:cxnLst/>
            <a:rect l="l" t="t" r="r" b="b"/>
            <a:pathLst>
              <a:path w="1462372" h="1462372">
                <a:moveTo>
                  <a:pt x="0" y="0"/>
                </a:moveTo>
                <a:lnTo>
                  <a:pt x="1462372" y="0"/>
                </a:lnTo>
                <a:lnTo>
                  <a:pt x="1462372" y="1462372"/>
                </a:lnTo>
                <a:lnTo>
                  <a:pt x="0" y="14623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47" name="Freeform 47"/>
          <p:cNvSpPr/>
          <p:nvPr/>
        </p:nvSpPr>
        <p:spPr>
          <a:xfrm>
            <a:off x="13254133" y="8037972"/>
            <a:ext cx="1407727" cy="1407727"/>
          </a:xfrm>
          <a:custGeom>
            <a:avLst/>
            <a:gdLst/>
            <a:ahLst/>
            <a:cxnLst/>
            <a:rect l="l" t="t" r="r" b="b"/>
            <a:pathLst>
              <a:path w="1407727" h="1407727">
                <a:moveTo>
                  <a:pt x="0" y="0"/>
                </a:moveTo>
                <a:lnTo>
                  <a:pt x="1407727" y="0"/>
                </a:lnTo>
                <a:lnTo>
                  <a:pt x="1407727" y="1407727"/>
                </a:lnTo>
                <a:lnTo>
                  <a:pt x="0" y="14077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48" name="Freeform 48"/>
          <p:cNvSpPr/>
          <p:nvPr/>
        </p:nvSpPr>
        <p:spPr>
          <a:xfrm>
            <a:off x="13587900" y="10538539"/>
            <a:ext cx="1433252" cy="1433252"/>
          </a:xfrm>
          <a:custGeom>
            <a:avLst/>
            <a:gdLst/>
            <a:ahLst/>
            <a:cxnLst/>
            <a:rect l="l" t="t" r="r" b="b"/>
            <a:pathLst>
              <a:path w="1433252" h="1433252">
                <a:moveTo>
                  <a:pt x="0" y="0"/>
                </a:moveTo>
                <a:lnTo>
                  <a:pt x="1433253" y="0"/>
                </a:lnTo>
                <a:lnTo>
                  <a:pt x="1433253" y="1433252"/>
                </a:lnTo>
                <a:lnTo>
                  <a:pt x="0" y="14332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49" name="Freeform 49"/>
          <p:cNvSpPr/>
          <p:nvPr/>
        </p:nvSpPr>
        <p:spPr>
          <a:xfrm>
            <a:off x="13121530" y="13234008"/>
            <a:ext cx="1453556" cy="1453556"/>
          </a:xfrm>
          <a:custGeom>
            <a:avLst/>
            <a:gdLst/>
            <a:ahLst/>
            <a:cxnLst/>
            <a:rect l="l" t="t" r="r" b="b"/>
            <a:pathLst>
              <a:path w="1453556" h="1453556">
                <a:moveTo>
                  <a:pt x="0" y="0"/>
                </a:moveTo>
                <a:lnTo>
                  <a:pt x="1453555" y="0"/>
                </a:lnTo>
                <a:lnTo>
                  <a:pt x="1453555" y="1453556"/>
                </a:lnTo>
                <a:lnTo>
                  <a:pt x="0" y="14535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50" name="Freeform 50"/>
          <p:cNvSpPr/>
          <p:nvPr/>
        </p:nvSpPr>
        <p:spPr>
          <a:xfrm>
            <a:off x="7439578" y="14231977"/>
            <a:ext cx="1088955" cy="1088955"/>
          </a:xfrm>
          <a:custGeom>
            <a:avLst/>
            <a:gdLst/>
            <a:ahLst/>
            <a:cxnLst/>
            <a:rect l="l" t="t" r="r" b="b"/>
            <a:pathLst>
              <a:path w="1088955" h="1088955">
                <a:moveTo>
                  <a:pt x="0" y="0"/>
                </a:moveTo>
                <a:lnTo>
                  <a:pt x="1088955" y="0"/>
                </a:lnTo>
                <a:lnTo>
                  <a:pt x="1088955" y="1088954"/>
                </a:lnTo>
                <a:lnTo>
                  <a:pt x="0" y="1088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51" name="Freeform 51"/>
          <p:cNvSpPr/>
          <p:nvPr/>
        </p:nvSpPr>
        <p:spPr>
          <a:xfrm>
            <a:off x="4180859" y="11835722"/>
            <a:ext cx="1156603" cy="1156603"/>
          </a:xfrm>
          <a:custGeom>
            <a:avLst/>
            <a:gdLst/>
            <a:ahLst/>
            <a:cxnLst/>
            <a:rect l="l" t="t" r="r" b="b"/>
            <a:pathLst>
              <a:path w="1156603" h="1156603">
                <a:moveTo>
                  <a:pt x="0" y="0"/>
                </a:moveTo>
                <a:lnTo>
                  <a:pt x="1156602" y="0"/>
                </a:lnTo>
                <a:lnTo>
                  <a:pt x="1156602" y="1156603"/>
                </a:lnTo>
                <a:lnTo>
                  <a:pt x="0" y="11566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sp>
        <p:nvSpPr>
          <p:cNvPr id="52" name="Freeform 52"/>
          <p:cNvSpPr/>
          <p:nvPr/>
        </p:nvSpPr>
        <p:spPr>
          <a:xfrm>
            <a:off x="3682106" y="9092868"/>
            <a:ext cx="1149775" cy="1149775"/>
          </a:xfrm>
          <a:custGeom>
            <a:avLst/>
            <a:gdLst/>
            <a:ahLst/>
            <a:cxnLst/>
            <a:rect l="l" t="t" r="r" b="b"/>
            <a:pathLst>
              <a:path w="1149775" h="1149775">
                <a:moveTo>
                  <a:pt x="0" y="0"/>
                </a:moveTo>
                <a:lnTo>
                  <a:pt x="1149775" y="0"/>
                </a:lnTo>
                <a:lnTo>
                  <a:pt x="1149775" y="1149775"/>
                </a:lnTo>
                <a:lnTo>
                  <a:pt x="0" y="114977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FR"/>
          </a:p>
        </p:txBody>
      </p:sp>
      <p:sp>
        <p:nvSpPr>
          <p:cNvPr id="53" name="Freeform 53"/>
          <p:cNvSpPr/>
          <p:nvPr/>
        </p:nvSpPr>
        <p:spPr>
          <a:xfrm>
            <a:off x="3823143" y="6138428"/>
            <a:ext cx="1366618" cy="1366618"/>
          </a:xfrm>
          <a:custGeom>
            <a:avLst/>
            <a:gdLst/>
            <a:ahLst/>
            <a:cxnLst/>
            <a:rect l="l" t="t" r="r" b="b"/>
            <a:pathLst>
              <a:path w="1366618" h="1366618">
                <a:moveTo>
                  <a:pt x="0" y="0"/>
                </a:moveTo>
                <a:lnTo>
                  <a:pt x="1366618" y="0"/>
                </a:lnTo>
                <a:lnTo>
                  <a:pt x="1366618" y="1366618"/>
                </a:lnTo>
                <a:lnTo>
                  <a:pt x="0" y="136661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54" name="TextBox 54"/>
          <p:cNvSpPr txBox="1"/>
          <p:nvPr/>
        </p:nvSpPr>
        <p:spPr>
          <a:xfrm>
            <a:off x="385723" y="9295422"/>
            <a:ext cx="3084302" cy="1076850"/>
          </a:xfrm>
          <a:prstGeom prst="rect">
            <a:avLst/>
          </a:prstGeom>
        </p:spPr>
        <p:txBody>
          <a:bodyPr lIns="0" tIns="0" rIns="0" bIns="0" rtlCol="0" anchor="t">
            <a:spAutoFit/>
          </a:bodyPr>
          <a:lstStyle/>
          <a:p>
            <a:pPr algn="ctr">
              <a:lnSpc>
                <a:spcPts val="2790"/>
              </a:lnSpc>
            </a:pPr>
            <a:r>
              <a:rPr lang="en-US" sz="2790" b="1">
                <a:solidFill>
                  <a:srgbClr val="F9FCFC"/>
                </a:solidFill>
                <a:latin typeface="Muli Heavy"/>
                <a:ea typeface="Muli Heavy"/>
                <a:cs typeface="Muli Heavy"/>
                <a:sym typeface="Muli Heavy"/>
              </a:rPr>
              <a:t>TESTER </a:t>
            </a:r>
          </a:p>
          <a:p>
            <a:pPr algn="ctr">
              <a:lnSpc>
                <a:spcPts val="2790"/>
              </a:lnSpc>
            </a:pPr>
            <a:r>
              <a:rPr lang="en-US" sz="2790" b="1">
                <a:solidFill>
                  <a:srgbClr val="F9FCFC"/>
                </a:solidFill>
                <a:latin typeface="Muli Heavy"/>
                <a:ea typeface="Muli Heavy"/>
                <a:cs typeface="Muli Heavy"/>
                <a:sym typeface="Muli Heavy"/>
              </a:rPr>
              <a:t>ET EXPERIMENTER </a:t>
            </a:r>
          </a:p>
        </p:txBody>
      </p:sp>
      <p:sp>
        <p:nvSpPr>
          <p:cNvPr id="55" name="TextBox 55"/>
          <p:cNvSpPr txBox="1"/>
          <p:nvPr/>
        </p:nvSpPr>
        <p:spPr>
          <a:xfrm>
            <a:off x="627319" y="11817357"/>
            <a:ext cx="3314983" cy="1125467"/>
          </a:xfrm>
          <a:prstGeom prst="rect">
            <a:avLst/>
          </a:prstGeom>
        </p:spPr>
        <p:txBody>
          <a:bodyPr lIns="0" tIns="0" rIns="0" bIns="0" rtlCol="0" anchor="t">
            <a:spAutoFit/>
          </a:bodyPr>
          <a:lstStyle/>
          <a:p>
            <a:pPr algn="ctr">
              <a:lnSpc>
                <a:spcPts val="2960"/>
              </a:lnSpc>
            </a:pPr>
            <a:r>
              <a:rPr lang="en-US" sz="2960" b="1">
                <a:solidFill>
                  <a:srgbClr val="F9FCFC"/>
                </a:solidFill>
                <a:latin typeface="Muli Heavy"/>
                <a:ea typeface="Muli Heavy"/>
                <a:cs typeface="Muli Heavy"/>
                <a:sym typeface="Muli Heavy"/>
              </a:rPr>
              <a:t> EXPLORER TOUS LES POSSIBLES </a:t>
            </a:r>
          </a:p>
        </p:txBody>
      </p:sp>
      <p:sp>
        <p:nvSpPr>
          <p:cNvPr id="56" name="TextBox 56"/>
          <p:cNvSpPr txBox="1"/>
          <p:nvPr/>
        </p:nvSpPr>
        <p:spPr>
          <a:xfrm>
            <a:off x="6038005" y="10363966"/>
            <a:ext cx="3199603" cy="429450"/>
          </a:xfrm>
          <a:prstGeom prst="rect">
            <a:avLst/>
          </a:prstGeom>
        </p:spPr>
        <p:txBody>
          <a:bodyPr lIns="0" tIns="0" rIns="0" bIns="0" rtlCol="0" anchor="t">
            <a:spAutoFit/>
          </a:bodyPr>
          <a:lstStyle/>
          <a:p>
            <a:pPr algn="ctr">
              <a:lnSpc>
                <a:spcPts val="3255"/>
              </a:lnSpc>
            </a:pPr>
            <a:r>
              <a:rPr lang="en-US" sz="3255" b="1">
                <a:solidFill>
                  <a:srgbClr val="535353"/>
                </a:solidFill>
                <a:latin typeface="Muli Heavy"/>
                <a:ea typeface="Muli Heavy"/>
                <a:cs typeface="Muli Heavy"/>
                <a:sym typeface="Muli Heavy"/>
              </a:rPr>
              <a:t>INTELLIGENCE </a:t>
            </a:r>
          </a:p>
        </p:txBody>
      </p:sp>
      <p:sp>
        <p:nvSpPr>
          <p:cNvPr id="57" name="TextBox 57"/>
          <p:cNvSpPr txBox="1"/>
          <p:nvPr/>
        </p:nvSpPr>
        <p:spPr>
          <a:xfrm>
            <a:off x="2389582" y="14341967"/>
            <a:ext cx="4427025" cy="898548"/>
          </a:xfrm>
          <a:prstGeom prst="rect">
            <a:avLst/>
          </a:prstGeom>
        </p:spPr>
        <p:txBody>
          <a:bodyPr lIns="0" tIns="0" rIns="0" bIns="0" rtlCol="0" anchor="t">
            <a:spAutoFit/>
          </a:bodyPr>
          <a:lstStyle/>
          <a:p>
            <a:pPr algn="ctr">
              <a:lnSpc>
                <a:spcPts val="3605"/>
              </a:lnSpc>
            </a:pPr>
            <a:r>
              <a:rPr lang="en-US" sz="3605" b="1">
                <a:solidFill>
                  <a:srgbClr val="F9FCFC"/>
                </a:solidFill>
                <a:latin typeface="Muli Heavy"/>
                <a:ea typeface="Muli Heavy"/>
                <a:cs typeface="Muli Heavy"/>
                <a:sym typeface="Muli Heavy"/>
              </a:rPr>
              <a:t>FERTILISER ET DECLOISONNER</a:t>
            </a:r>
          </a:p>
        </p:txBody>
      </p:sp>
      <p:sp>
        <p:nvSpPr>
          <p:cNvPr id="58" name="TextBox 58"/>
          <p:cNvSpPr txBox="1"/>
          <p:nvPr/>
        </p:nvSpPr>
        <p:spPr>
          <a:xfrm>
            <a:off x="9878241" y="14038510"/>
            <a:ext cx="2999982" cy="584641"/>
          </a:xfrm>
          <a:prstGeom prst="rect">
            <a:avLst/>
          </a:prstGeom>
        </p:spPr>
        <p:txBody>
          <a:bodyPr lIns="0" tIns="0" rIns="0" bIns="0" rtlCol="0" anchor="t">
            <a:spAutoFit/>
          </a:bodyPr>
          <a:lstStyle/>
          <a:p>
            <a:pPr algn="ctr">
              <a:lnSpc>
                <a:spcPts val="2268"/>
              </a:lnSpc>
            </a:pPr>
            <a:r>
              <a:rPr lang="en-US" sz="2268" b="1">
                <a:solidFill>
                  <a:srgbClr val="F9FCFC"/>
                </a:solidFill>
                <a:latin typeface="Muli Heavy"/>
                <a:ea typeface="Muli Heavy"/>
                <a:cs typeface="Muli Heavy"/>
                <a:sym typeface="Muli Heavy"/>
              </a:rPr>
              <a:t>REPRESENTATIVITE ET DIVERSITE </a:t>
            </a:r>
          </a:p>
        </p:txBody>
      </p:sp>
      <p:sp>
        <p:nvSpPr>
          <p:cNvPr id="59" name="TextBox 59"/>
          <p:cNvSpPr txBox="1"/>
          <p:nvPr/>
        </p:nvSpPr>
        <p:spPr>
          <a:xfrm>
            <a:off x="707407" y="6161132"/>
            <a:ext cx="2665070" cy="1212028"/>
          </a:xfrm>
          <a:prstGeom prst="rect">
            <a:avLst/>
          </a:prstGeom>
        </p:spPr>
        <p:txBody>
          <a:bodyPr lIns="0" tIns="0" rIns="0" bIns="0" rtlCol="0" anchor="t">
            <a:spAutoFit/>
          </a:bodyPr>
          <a:lstStyle/>
          <a:p>
            <a:pPr algn="ctr">
              <a:lnSpc>
                <a:spcPts val="3255"/>
              </a:lnSpc>
            </a:pPr>
            <a:r>
              <a:rPr lang="en-US" sz="3255" b="1">
                <a:solidFill>
                  <a:srgbClr val="F9FCFC"/>
                </a:solidFill>
                <a:latin typeface="Muli Heavy"/>
                <a:ea typeface="Muli Heavy"/>
                <a:cs typeface="Muli Heavy"/>
                <a:sym typeface="Muli Heavy"/>
              </a:rPr>
              <a:t>OBTENIR DES FEEDBACKS </a:t>
            </a:r>
          </a:p>
        </p:txBody>
      </p:sp>
      <p:sp>
        <p:nvSpPr>
          <p:cNvPr id="60" name="TextBox 60"/>
          <p:cNvSpPr txBox="1"/>
          <p:nvPr/>
        </p:nvSpPr>
        <p:spPr>
          <a:xfrm>
            <a:off x="6851488" y="5920452"/>
            <a:ext cx="2665070" cy="813356"/>
          </a:xfrm>
          <a:prstGeom prst="rect">
            <a:avLst/>
          </a:prstGeom>
        </p:spPr>
        <p:txBody>
          <a:bodyPr lIns="0" tIns="0" rIns="0" bIns="0" rtlCol="0" anchor="t">
            <a:spAutoFit/>
          </a:bodyPr>
          <a:lstStyle/>
          <a:p>
            <a:pPr algn="ctr">
              <a:lnSpc>
                <a:spcPts val="3255"/>
              </a:lnSpc>
            </a:pPr>
            <a:r>
              <a:rPr lang="en-US" sz="3255" b="1">
                <a:solidFill>
                  <a:srgbClr val="F9FCFC"/>
                </a:solidFill>
                <a:latin typeface="Muli Heavy"/>
                <a:ea typeface="Muli Heavy"/>
                <a:cs typeface="Muli Heavy"/>
                <a:sym typeface="Muli Heavy"/>
              </a:rPr>
              <a:t> CLARIFIER LES ENJEUX </a:t>
            </a:r>
          </a:p>
        </p:txBody>
      </p:sp>
      <p:sp>
        <p:nvSpPr>
          <p:cNvPr id="61" name="TextBox 61"/>
          <p:cNvSpPr txBox="1"/>
          <p:nvPr/>
        </p:nvSpPr>
        <p:spPr>
          <a:xfrm>
            <a:off x="10404367" y="10747733"/>
            <a:ext cx="3102748" cy="1227540"/>
          </a:xfrm>
          <a:prstGeom prst="rect">
            <a:avLst/>
          </a:prstGeom>
        </p:spPr>
        <p:txBody>
          <a:bodyPr lIns="0" tIns="0" rIns="0" bIns="0" rtlCol="0" anchor="t">
            <a:spAutoFit/>
          </a:bodyPr>
          <a:lstStyle/>
          <a:p>
            <a:pPr algn="ctr">
              <a:lnSpc>
                <a:spcPts val="2248"/>
              </a:lnSpc>
            </a:pPr>
            <a:r>
              <a:rPr lang="en-US" sz="2248" b="1">
                <a:solidFill>
                  <a:srgbClr val="F9FCFC"/>
                </a:solidFill>
                <a:latin typeface="Muli Heavy"/>
                <a:ea typeface="Muli Heavy"/>
                <a:cs typeface="Muli Heavy"/>
                <a:sym typeface="Muli Heavy"/>
              </a:rPr>
              <a:t> CONSTRUIRE </a:t>
            </a:r>
          </a:p>
          <a:p>
            <a:pPr algn="ctr">
              <a:lnSpc>
                <a:spcPts val="2248"/>
              </a:lnSpc>
            </a:pPr>
            <a:r>
              <a:rPr lang="en-US" sz="2248" b="1">
                <a:solidFill>
                  <a:srgbClr val="F9FCFC"/>
                </a:solidFill>
                <a:latin typeface="Muli Heavy"/>
                <a:ea typeface="Muli Heavy"/>
                <a:cs typeface="Muli Heavy"/>
                <a:sym typeface="Muli Heavy"/>
              </a:rPr>
              <a:t>LE CADRE </a:t>
            </a:r>
          </a:p>
          <a:p>
            <a:pPr algn="ctr">
              <a:lnSpc>
                <a:spcPts val="2530"/>
              </a:lnSpc>
            </a:pPr>
            <a:r>
              <a:rPr lang="en-US" sz="2530" b="1">
                <a:solidFill>
                  <a:srgbClr val="F9FCFC"/>
                </a:solidFill>
                <a:latin typeface="Muli Heavy"/>
                <a:ea typeface="Muli Heavy"/>
                <a:cs typeface="Muli Heavy"/>
                <a:sym typeface="Muli Heavy"/>
              </a:rPr>
              <a:t>DE FONCTIONNEMENT </a:t>
            </a:r>
          </a:p>
        </p:txBody>
      </p:sp>
      <p:sp>
        <p:nvSpPr>
          <p:cNvPr id="62" name="AutoShape 62"/>
          <p:cNvSpPr/>
          <p:nvPr/>
        </p:nvSpPr>
        <p:spPr>
          <a:xfrm flipH="1">
            <a:off x="7644865" y="12779999"/>
            <a:ext cx="78581" cy="751191"/>
          </a:xfrm>
          <a:prstGeom prst="line">
            <a:avLst/>
          </a:prstGeom>
          <a:ln w="57150" cap="flat">
            <a:solidFill>
              <a:srgbClr val="F9FCFC"/>
            </a:solidFill>
            <a:prstDash val="solid"/>
            <a:headEnd type="none" w="sm" len="sm"/>
            <a:tailEnd type="none" w="sm" len="sm"/>
          </a:ln>
        </p:spPr>
        <p:txBody>
          <a:bodyPr/>
          <a:lstStyle/>
          <a:p>
            <a:endParaRPr lang="fr-FR"/>
          </a:p>
        </p:txBody>
      </p:sp>
      <p:sp>
        <p:nvSpPr>
          <p:cNvPr id="63" name="AutoShape 63"/>
          <p:cNvSpPr/>
          <p:nvPr/>
        </p:nvSpPr>
        <p:spPr>
          <a:xfrm flipH="1">
            <a:off x="5763706" y="11835722"/>
            <a:ext cx="274299" cy="452817"/>
          </a:xfrm>
          <a:prstGeom prst="line">
            <a:avLst/>
          </a:prstGeom>
          <a:ln w="57150" cap="flat">
            <a:solidFill>
              <a:srgbClr val="F9FCFC"/>
            </a:solidFill>
            <a:prstDash val="solid"/>
            <a:headEnd type="none" w="sm" len="sm"/>
            <a:tailEnd type="none" w="sm" len="sm"/>
          </a:ln>
        </p:spPr>
        <p:txBody>
          <a:bodyPr/>
          <a:lstStyle/>
          <a:p>
            <a:endParaRPr lang="fr-FR"/>
          </a:p>
        </p:txBody>
      </p:sp>
      <p:sp>
        <p:nvSpPr>
          <p:cNvPr id="64" name="TextBox 64"/>
          <p:cNvSpPr txBox="1"/>
          <p:nvPr/>
        </p:nvSpPr>
        <p:spPr>
          <a:xfrm>
            <a:off x="636813" y="562147"/>
            <a:ext cx="13846375" cy="1511589"/>
          </a:xfrm>
          <a:prstGeom prst="rect">
            <a:avLst/>
          </a:prstGeom>
        </p:spPr>
        <p:txBody>
          <a:bodyPr lIns="0" tIns="0" rIns="0" bIns="0" rtlCol="0" anchor="t">
            <a:spAutoFit/>
          </a:bodyPr>
          <a:lstStyle/>
          <a:p>
            <a:pPr algn="ctr">
              <a:lnSpc>
                <a:spcPts val="11666"/>
              </a:lnSpc>
            </a:pPr>
            <a:r>
              <a:rPr lang="en-US" sz="10606">
                <a:solidFill>
                  <a:srgbClr val="000000"/>
                </a:solidFill>
                <a:latin typeface="Handy Casual"/>
                <a:ea typeface="Handy Casual"/>
                <a:cs typeface="Handy Casual"/>
                <a:sym typeface="Handy Casual"/>
              </a:rPr>
              <a:t>DU GROUPE A L EQUIPE </a:t>
            </a:r>
          </a:p>
        </p:txBody>
      </p:sp>
      <p:grpSp>
        <p:nvGrpSpPr>
          <p:cNvPr id="65" name="Group 65"/>
          <p:cNvGrpSpPr/>
          <p:nvPr/>
        </p:nvGrpSpPr>
        <p:grpSpPr>
          <a:xfrm>
            <a:off x="0" y="0"/>
            <a:ext cx="15120000" cy="2071462"/>
            <a:chOff x="0" y="0"/>
            <a:chExt cx="20160000" cy="2761949"/>
          </a:xfrm>
        </p:grpSpPr>
        <p:sp>
          <p:nvSpPr>
            <p:cNvPr id="66" name="Freeform 66"/>
            <p:cNvSpPr/>
            <p:nvPr/>
          </p:nvSpPr>
          <p:spPr>
            <a:xfrm>
              <a:off x="0" y="0"/>
              <a:ext cx="2950012" cy="2761949"/>
            </a:xfrm>
            <a:custGeom>
              <a:avLst/>
              <a:gdLst/>
              <a:ahLst/>
              <a:cxnLst/>
              <a:rect l="l" t="t" r="r" b="b"/>
              <a:pathLst>
                <a:path w="2950012" h="2761949">
                  <a:moveTo>
                    <a:pt x="0" y="0"/>
                  </a:moveTo>
                  <a:lnTo>
                    <a:pt x="2950012" y="0"/>
                  </a:lnTo>
                  <a:lnTo>
                    <a:pt x="2950012" y="2761949"/>
                  </a:lnTo>
                  <a:lnTo>
                    <a:pt x="0" y="27619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r-FR"/>
            </a:p>
          </p:txBody>
        </p:sp>
        <p:sp>
          <p:nvSpPr>
            <p:cNvPr id="67" name="Freeform 67"/>
            <p:cNvSpPr/>
            <p:nvPr/>
          </p:nvSpPr>
          <p:spPr>
            <a:xfrm flipH="1">
              <a:off x="17830728" y="0"/>
              <a:ext cx="2329272" cy="2180781"/>
            </a:xfrm>
            <a:custGeom>
              <a:avLst/>
              <a:gdLst/>
              <a:ahLst/>
              <a:cxnLst/>
              <a:rect l="l" t="t" r="r" b="b"/>
              <a:pathLst>
                <a:path w="2329272" h="2180781">
                  <a:moveTo>
                    <a:pt x="2329272" y="0"/>
                  </a:moveTo>
                  <a:lnTo>
                    <a:pt x="0" y="0"/>
                  </a:lnTo>
                  <a:lnTo>
                    <a:pt x="0" y="2180781"/>
                  </a:lnTo>
                  <a:lnTo>
                    <a:pt x="2329272" y="2180781"/>
                  </a:lnTo>
                  <a:lnTo>
                    <a:pt x="2329272"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fr-F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3563362" y="3309960"/>
            <a:ext cx="7993276" cy="3342643"/>
          </a:xfrm>
          <a:custGeom>
            <a:avLst/>
            <a:gdLst/>
            <a:ahLst/>
            <a:cxnLst/>
            <a:rect l="l" t="t" r="r" b="b"/>
            <a:pathLst>
              <a:path w="7993276" h="3342643">
                <a:moveTo>
                  <a:pt x="0" y="0"/>
                </a:moveTo>
                <a:lnTo>
                  <a:pt x="7993276" y="0"/>
                </a:lnTo>
                <a:lnTo>
                  <a:pt x="7993276" y="3342643"/>
                </a:lnTo>
                <a:lnTo>
                  <a:pt x="0" y="33426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3" name="Freeform 3"/>
          <p:cNvSpPr/>
          <p:nvPr/>
        </p:nvSpPr>
        <p:spPr>
          <a:xfrm>
            <a:off x="3563362" y="13843355"/>
            <a:ext cx="7993276" cy="3342643"/>
          </a:xfrm>
          <a:custGeom>
            <a:avLst/>
            <a:gdLst/>
            <a:ahLst/>
            <a:cxnLst/>
            <a:rect l="l" t="t" r="r" b="b"/>
            <a:pathLst>
              <a:path w="7993276" h="3342643">
                <a:moveTo>
                  <a:pt x="0" y="0"/>
                </a:moveTo>
                <a:lnTo>
                  <a:pt x="7993276" y="0"/>
                </a:lnTo>
                <a:lnTo>
                  <a:pt x="7993276" y="3342642"/>
                </a:lnTo>
                <a:lnTo>
                  <a:pt x="0" y="33426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 name="Freeform 4"/>
          <p:cNvSpPr/>
          <p:nvPr/>
        </p:nvSpPr>
        <p:spPr>
          <a:xfrm flipH="1">
            <a:off x="3563362" y="10500712"/>
            <a:ext cx="7993276" cy="3342643"/>
          </a:xfrm>
          <a:custGeom>
            <a:avLst/>
            <a:gdLst/>
            <a:ahLst/>
            <a:cxnLst/>
            <a:rect l="l" t="t" r="r" b="b"/>
            <a:pathLst>
              <a:path w="7993276" h="3342643">
                <a:moveTo>
                  <a:pt x="7993276" y="0"/>
                </a:moveTo>
                <a:lnTo>
                  <a:pt x="0" y="0"/>
                </a:lnTo>
                <a:lnTo>
                  <a:pt x="0" y="3342643"/>
                </a:lnTo>
                <a:lnTo>
                  <a:pt x="7993276" y="3342643"/>
                </a:lnTo>
                <a:lnTo>
                  <a:pt x="799327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5" name="Freeform 5"/>
          <p:cNvSpPr/>
          <p:nvPr/>
        </p:nvSpPr>
        <p:spPr>
          <a:xfrm rot="-10800000" flipH="1">
            <a:off x="3563362" y="6652603"/>
            <a:ext cx="7993276" cy="3342643"/>
          </a:xfrm>
          <a:custGeom>
            <a:avLst/>
            <a:gdLst/>
            <a:ahLst/>
            <a:cxnLst/>
            <a:rect l="l" t="t" r="r" b="b"/>
            <a:pathLst>
              <a:path w="7993276" h="3342643">
                <a:moveTo>
                  <a:pt x="7993276" y="0"/>
                </a:moveTo>
                <a:lnTo>
                  <a:pt x="0" y="0"/>
                </a:lnTo>
                <a:lnTo>
                  <a:pt x="0" y="3342642"/>
                </a:lnTo>
                <a:lnTo>
                  <a:pt x="7993276" y="3342642"/>
                </a:lnTo>
                <a:lnTo>
                  <a:pt x="799327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6" name="Freeform 6"/>
          <p:cNvSpPr/>
          <p:nvPr/>
        </p:nvSpPr>
        <p:spPr>
          <a:xfrm rot="-10800000" flipH="1">
            <a:off x="3465507" y="17185997"/>
            <a:ext cx="7993276" cy="3342643"/>
          </a:xfrm>
          <a:custGeom>
            <a:avLst/>
            <a:gdLst/>
            <a:ahLst/>
            <a:cxnLst/>
            <a:rect l="l" t="t" r="r" b="b"/>
            <a:pathLst>
              <a:path w="7993276" h="3342643">
                <a:moveTo>
                  <a:pt x="7993275" y="0"/>
                </a:moveTo>
                <a:lnTo>
                  <a:pt x="0" y="0"/>
                </a:lnTo>
                <a:lnTo>
                  <a:pt x="0" y="3342643"/>
                </a:lnTo>
                <a:lnTo>
                  <a:pt x="7993275" y="3342643"/>
                </a:lnTo>
                <a:lnTo>
                  <a:pt x="799327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7" name="Freeform 7"/>
          <p:cNvSpPr/>
          <p:nvPr/>
        </p:nvSpPr>
        <p:spPr>
          <a:xfrm>
            <a:off x="4068835" y="3979135"/>
            <a:ext cx="1319488" cy="1736168"/>
          </a:xfrm>
          <a:custGeom>
            <a:avLst/>
            <a:gdLst/>
            <a:ahLst/>
            <a:cxnLst/>
            <a:rect l="l" t="t" r="r" b="b"/>
            <a:pathLst>
              <a:path w="1319488" h="1736168">
                <a:moveTo>
                  <a:pt x="0" y="0"/>
                </a:moveTo>
                <a:lnTo>
                  <a:pt x="1319488" y="0"/>
                </a:lnTo>
                <a:lnTo>
                  <a:pt x="1319488" y="1736168"/>
                </a:lnTo>
                <a:lnTo>
                  <a:pt x="0" y="17361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8" name="Freeform 8"/>
          <p:cNvSpPr/>
          <p:nvPr/>
        </p:nvSpPr>
        <p:spPr>
          <a:xfrm>
            <a:off x="6486311" y="7359967"/>
            <a:ext cx="1345244" cy="1881461"/>
          </a:xfrm>
          <a:custGeom>
            <a:avLst/>
            <a:gdLst/>
            <a:ahLst/>
            <a:cxnLst/>
            <a:rect l="l" t="t" r="r" b="b"/>
            <a:pathLst>
              <a:path w="1345244" h="1881461">
                <a:moveTo>
                  <a:pt x="0" y="0"/>
                </a:moveTo>
                <a:lnTo>
                  <a:pt x="1345245" y="0"/>
                </a:lnTo>
                <a:lnTo>
                  <a:pt x="1345245" y="1881461"/>
                </a:lnTo>
                <a:lnTo>
                  <a:pt x="0" y="188146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9" name="Freeform 9"/>
          <p:cNvSpPr/>
          <p:nvPr/>
        </p:nvSpPr>
        <p:spPr>
          <a:xfrm>
            <a:off x="4038246" y="11053074"/>
            <a:ext cx="1100655" cy="1881461"/>
          </a:xfrm>
          <a:custGeom>
            <a:avLst/>
            <a:gdLst/>
            <a:ahLst/>
            <a:cxnLst/>
            <a:rect l="l" t="t" r="r" b="b"/>
            <a:pathLst>
              <a:path w="1100655" h="1881461">
                <a:moveTo>
                  <a:pt x="0" y="0"/>
                </a:moveTo>
                <a:lnTo>
                  <a:pt x="1100655" y="0"/>
                </a:lnTo>
                <a:lnTo>
                  <a:pt x="1100655" y="1881461"/>
                </a:lnTo>
                <a:lnTo>
                  <a:pt x="0" y="188146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10" name="Freeform 10"/>
          <p:cNvSpPr/>
          <p:nvPr/>
        </p:nvSpPr>
        <p:spPr>
          <a:xfrm>
            <a:off x="6800850" y="14421876"/>
            <a:ext cx="1057121" cy="1896181"/>
          </a:xfrm>
          <a:custGeom>
            <a:avLst/>
            <a:gdLst/>
            <a:ahLst/>
            <a:cxnLst/>
            <a:rect l="l" t="t" r="r" b="b"/>
            <a:pathLst>
              <a:path w="1057121" h="1896181">
                <a:moveTo>
                  <a:pt x="0" y="0"/>
                </a:moveTo>
                <a:lnTo>
                  <a:pt x="1057120" y="0"/>
                </a:lnTo>
                <a:lnTo>
                  <a:pt x="1057120" y="1896181"/>
                </a:lnTo>
                <a:lnTo>
                  <a:pt x="0" y="189618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11" name="Freeform 11"/>
          <p:cNvSpPr/>
          <p:nvPr/>
        </p:nvSpPr>
        <p:spPr>
          <a:xfrm>
            <a:off x="3982779" y="17998057"/>
            <a:ext cx="1405544" cy="1896181"/>
          </a:xfrm>
          <a:custGeom>
            <a:avLst/>
            <a:gdLst/>
            <a:ahLst/>
            <a:cxnLst/>
            <a:rect l="l" t="t" r="r" b="b"/>
            <a:pathLst>
              <a:path w="1405544" h="1896181">
                <a:moveTo>
                  <a:pt x="0" y="0"/>
                </a:moveTo>
                <a:lnTo>
                  <a:pt x="1405544" y="0"/>
                </a:lnTo>
                <a:lnTo>
                  <a:pt x="1405544" y="1896181"/>
                </a:lnTo>
                <a:lnTo>
                  <a:pt x="0" y="189618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12" name="Freeform 12"/>
          <p:cNvSpPr/>
          <p:nvPr/>
        </p:nvSpPr>
        <p:spPr>
          <a:xfrm>
            <a:off x="3974861" y="7058899"/>
            <a:ext cx="3129981" cy="2754383"/>
          </a:xfrm>
          <a:custGeom>
            <a:avLst/>
            <a:gdLst/>
            <a:ahLst/>
            <a:cxnLst/>
            <a:rect l="l" t="t" r="r" b="b"/>
            <a:pathLst>
              <a:path w="3129981" h="2754383">
                <a:moveTo>
                  <a:pt x="0" y="0"/>
                </a:moveTo>
                <a:lnTo>
                  <a:pt x="3129981" y="0"/>
                </a:lnTo>
                <a:lnTo>
                  <a:pt x="3129981" y="2754383"/>
                </a:lnTo>
                <a:lnTo>
                  <a:pt x="0" y="2754383"/>
                </a:lnTo>
                <a:lnTo>
                  <a:pt x="0" y="0"/>
                </a:lnTo>
                <a:close/>
              </a:path>
            </a:pathLst>
          </a:custGeom>
          <a:blipFill>
            <a:blip r:embed="rId22"/>
            <a:stretch>
              <a:fillRect/>
            </a:stretch>
          </a:blipFill>
        </p:spPr>
        <p:txBody>
          <a:bodyPr/>
          <a:lstStyle/>
          <a:p>
            <a:endParaRPr lang="fr-FR"/>
          </a:p>
        </p:txBody>
      </p:sp>
      <p:sp>
        <p:nvSpPr>
          <p:cNvPr id="13" name="Freeform 13"/>
          <p:cNvSpPr/>
          <p:nvPr/>
        </p:nvSpPr>
        <p:spPr>
          <a:xfrm>
            <a:off x="8903292" y="3889289"/>
            <a:ext cx="2555490" cy="1826014"/>
          </a:xfrm>
          <a:custGeom>
            <a:avLst/>
            <a:gdLst/>
            <a:ahLst/>
            <a:cxnLst/>
            <a:rect l="l" t="t" r="r" b="b"/>
            <a:pathLst>
              <a:path w="2555490" h="1826014">
                <a:moveTo>
                  <a:pt x="0" y="0"/>
                </a:moveTo>
                <a:lnTo>
                  <a:pt x="2555490" y="0"/>
                </a:lnTo>
                <a:lnTo>
                  <a:pt x="2555490" y="1826014"/>
                </a:lnTo>
                <a:lnTo>
                  <a:pt x="0" y="1826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fr-FR"/>
          </a:p>
        </p:txBody>
      </p:sp>
      <p:sp>
        <p:nvSpPr>
          <p:cNvPr id="14" name="Freeform 14"/>
          <p:cNvSpPr/>
          <p:nvPr/>
        </p:nvSpPr>
        <p:spPr>
          <a:xfrm>
            <a:off x="8984494" y="10849474"/>
            <a:ext cx="2393087" cy="2288661"/>
          </a:xfrm>
          <a:custGeom>
            <a:avLst/>
            <a:gdLst/>
            <a:ahLst/>
            <a:cxnLst/>
            <a:rect l="l" t="t" r="r" b="b"/>
            <a:pathLst>
              <a:path w="2393087" h="2288661">
                <a:moveTo>
                  <a:pt x="0" y="0"/>
                </a:moveTo>
                <a:lnTo>
                  <a:pt x="2393087" y="0"/>
                </a:lnTo>
                <a:lnTo>
                  <a:pt x="2393087" y="2288661"/>
                </a:lnTo>
                <a:lnTo>
                  <a:pt x="0" y="228866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fr-FR"/>
          </a:p>
        </p:txBody>
      </p:sp>
      <p:sp>
        <p:nvSpPr>
          <p:cNvPr id="15" name="Freeform 15"/>
          <p:cNvSpPr/>
          <p:nvPr/>
        </p:nvSpPr>
        <p:spPr>
          <a:xfrm>
            <a:off x="3982779" y="14495567"/>
            <a:ext cx="2404090" cy="1424062"/>
          </a:xfrm>
          <a:custGeom>
            <a:avLst/>
            <a:gdLst/>
            <a:ahLst/>
            <a:cxnLst/>
            <a:rect l="l" t="t" r="r" b="b"/>
            <a:pathLst>
              <a:path w="2404090" h="1424062">
                <a:moveTo>
                  <a:pt x="0" y="0"/>
                </a:moveTo>
                <a:lnTo>
                  <a:pt x="2404090" y="0"/>
                </a:lnTo>
                <a:lnTo>
                  <a:pt x="2404090" y="1424062"/>
                </a:lnTo>
                <a:lnTo>
                  <a:pt x="0" y="1424062"/>
                </a:lnTo>
                <a:lnTo>
                  <a:pt x="0" y="0"/>
                </a:lnTo>
                <a:close/>
              </a:path>
            </a:pathLst>
          </a:custGeom>
          <a:blipFill>
            <a:blip r:embed="rId27"/>
            <a:stretch>
              <a:fillRect l="-13015" r="-13015"/>
            </a:stretch>
          </a:blipFill>
        </p:spPr>
        <p:txBody>
          <a:bodyPr/>
          <a:lstStyle/>
          <a:p>
            <a:endParaRPr lang="fr-FR"/>
          </a:p>
        </p:txBody>
      </p:sp>
      <p:sp>
        <p:nvSpPr>
          <p:cNvPr id="16" name="Freeform 16"/>
          <p:cNvSpPr/>
          <p:nvPr/>
        </p:nvSpPr>
        <p:spPr>
          <a:xfrm>
            <a:off x="9202061" y="17891669"/>
            <a:ext cx="1589623" cy="2266842"/>
          </a:xfrm>
          <a:custGeom>
            <a:avLst/>
            <a:gdLst/>
            <a:ahLst/>
            <a:cxnLst/>
            <a:rect l="l" t="t" r="r" b="b"/>
            <a:pathLst>
              <a:path w="1589623" h="2266842">
                <a:moveTo>
                  <a:pt x="0" y="0"/>
                </a:moveTo>
                <a:lnTo>
                  <a:pt x="1589622" y="0"/>
                </a:lnTo>
                <a:lnTo>
                  <a:pt x="1589622" y="2266842"/>
                </a:lnTo>
                <a:lnTo>
                  <a:pt x="0" y="226684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fr-FR"/>
          </a:p>
        </p:txBody>
      </p:sp>
      <p:sp>
        <p:nvSpPr>
          <p:cNvPr id="17" name="TextBox 17"/>
          <p:cNvSpPr txBox="1"/>
          <p:nvPr/>
        </p:nvSpPr>
        <p:spPr>
          <a:xfrm>
            <a:off x="3982779" y="556492"/>
            <a:ext cx="6808905" cy="885109"/>
          </a:xfrm>
          <a:prstGeom prst="rect">
            <a:avLst/>
          </a:prstGeom>
        </p:spPr>
        <p:txBody>
          <a:bodyPr lIns="0" tIns="0" rIns="0" bIns="0" rtlCol="0" anchor="t">
            <a:spAutoFit/>
          </a:bodyPr>
          <a:lstStyle/>
          <a:p>
            <a:pPr algn="ctr">
              <a:lnSpc>
                <a:spcPts val="6901"/>
              </a:lnSpc>
            </a:pPr>
            <a:r>
              <a:rPr lang="en-US" sz="6001">
                <a:solidFill>
                  <a:srgbClr val="535353"/>
                </a:solidFill>
                <a:latin typeface="Caveat Brush"/>
                <a:ea typeface="Caveat Brush"/>
                <a:cs typeface="Caveat Brush"/>
                <a:sym typeface="Caveat Brush"/>
              </a:rPr>
              <a:t>LES REGLES DE </a:t>
            </a:r>
          </a:p>
        </p:txBody>
      </p:sp>
      <p:sp>
        <p:nvSpPr>
          <p:cNvPr id="18" name="TextBox 18"/>
          <p:cNvSpPr txBox="1"/>
          <p:nvPr/>
        </p:nvSpPr>
        <p:spPr>
          <a:xfrm>
            <a:off x="3800572" y="1715261"/>
            <a:ext cx="7518855" cy="1313697"/>
          </a:xfrm>
          <a:prstGeom prst="rect">
            <a:avLst/>
          </a:prstGeom>
        </p:spPr>
        <p:txBody>
          <a:bodyPr lIns="0" tIns="0" rIns="0" bIns="0" rtlCol="0" anchor="t">
            <a:spAutoFit/>
          </a:bodyPr>
          <a:lstStyle/>
          <a:p>
            <a:pPr algn="ctr">
              <a:lnSpc>
                <a:spcPts val="7644"/>
              </a:lnSpc>
            </a:pPr>
            <a:r>
              <a:rPr lang="en-US" sz="5460">
                <a:solidFill>
                  <a:srgbClr val="535353"/>
                </a:solidFill>
                <a:latin typeface="Ahkio"/>
                <a:ea typeface="Ahkio"/>
                <a:cs typeface="Ahkio"/>
                <a:sym typeface="Ahkio"/>
              </a:rPr>
              <a:t>L’INTELLIGENCE COLLECTIVE </a:t>
            </a:r>
          </a:p>
          <a:p>
            <a:pPr algn="ctr">
              <a:lnSpc>
                <a:spcPts val="7644"/>
              </a:lnSpc>
            </a:pPr>
            <a:endParaRPr lang="en-US" sz="5460">
              <a:solidFill>
                <a:srgbClr val="535353"/>
              </a:solidFill>
              <a:latin typeface="Ahkio"/>
              <a:ea typeface="Ahkio"/>
              <a:cs typeface="Ahkio"/>
              <a:sym typeface="Ahkio"/>
            </a:endParaRPr>
          </a:p>
        </p:txBody>
      </p:sp>
      <p:sp>
        <p:nvSpPr>
          <p:cNvPr id="19" name="TextBox 19"/>
          <p:cNvSpPr txBox="1"/>
          <p:nvPr/>
        </p:nvSpPr>
        <p:spPr>
          <a:xfrm>
            <a:off x="5238969" y="3755025"/>
            <a:ext cx="4144977" cy="2245366"/>
          </a:xfrm>
          <a:prstGeom prst="rect">
            <a:avLst/>
          </a:prstGeom>
        </p:spPr>
        <p:txBody>
          <a:bodyPr lIns="0" tIns="0" rIns="0" bIns="0" rtlCol="0" anchor="t">
            <a:spAutoFit/>
          </a:bodyPr>
          <a:lstStyle/>
          <a:p>
            <a:pPr algn="ctr">
              <a:lnSpc>
                <a:spcPts val="5688"/>
              </a:lnSpc>
            </a:pPr>
            <a:r>
              <a:rPr lang="en-US" sz="4946">
                <a:solidFill>
                  <a:srgbClr val="FEFEFE"/>
                </a:solidFill>
                <a:latin typeface="Ahkio"/>
                <a:ea typeface="Ahkio"/>
                <a:cs typeface="Ahkio"/>
                <a:sym typeface="Ahkio"/>
              </a:rPr>
              <a:t>ECOUTER </a:t>
            </a:r>
          </a:p>
          <a:p>
            <a:pPr algn="ctr">
              <a:lnSpc>
                <a:spcPts val="5946"/>
              </a:lnSpc>
            </a:pPr>
            <a:r>
              <a:rPr lang="en-US" sz="5170">
                <a:solidFill>
                  <a:srgbClr val="FEFEFE"/>
                </a:solidFill>
                <a:latin typeface="Ahkio"/>
                <a:ea typeface="Ahkio"/>
                <a:cs typeface="Ahkio"/>
                <a:sym typeface="Ahkio"/>
              </a:rPr>
              <a:t>AVEC ATTENTION </a:t>
            </a:r>
          </a:p>
        </p:txBody>
      </p:sp>
      <p:sp>
        <p:nvSpPr>
          <p:cNvPr id="20" name="TextBox 20"/>
          <p:cNvSpPr txBox="1"/>
          <p:nvPr/>
        </p:nvSpPr>
        <p:spPr>
          <a:xfrm>
            <a:off x="7857970" y="14655947"/>
            <a:ext cx="3229608" cy="1464137"/>
          </a:xfrm>
          <a:prstGeom prst="rect">
            <a:avLst/>
          </a:prstGeom>
        </p:spPr>
        <p:txBody>
          <a:bodyPr lIns="0" tIns="0" rIns="0" bIns="0" rtlCol="0" anchor="t">
            <a:spAutoFit/>
          </a:bodyPr>
          <a:lstStyle/>
          <a:p>
            <a:pPr algn="ctr">
              <a:lnSpc>
                <a:spcPts val="5688"/>
              </a:lnSpc>
            </a:pPr>
            <a:r>
              <a:rPr lang="en-US" sz="4946">
                <a:solidFill>
                  <a:srgbClr val="000000"/>
                </a:solidFill>
                <a:latin typeface="Ahkio"/>
                <a:ea typeface="Ahkio"/>
                <a:cs typeface="Ahkio"/>
                <a:sym typeface="Ahkio"/>
              </a:rPr>
              <a:t>SE FAIRE CONFIANCE </a:t>
            </a:r>
          </a:p>
        </p:txBody>
      </p:sp>
      <p:sp>
        <p:nvSpPr>
          <p:cNvPr id="21" name="TextBox 21"/>
          <p:cNvSpPr txBox="1"/>
          <p:nvPr/>
        </p:nvSpPr>
        <p:spPr>
          <a:xfrm>
            <a:off x="8134277" y="7308101"/>
            <a:ext cx="2772354" cy="1985194"/>
          </a:xfrm>
          <a:prstGeom prst="rect">
            <a:avLst/>
          </a:prstGeom>
        </p:spPr>
        <p:txBody>
          <a:bodyPr lIns="0" tIns="0" rIns="0" bIns="0" rtlCol="0" anchor="t">
            <a:spAutoFit/>
          </a:bodyPr>
          <a:lstStyle/>
          <a:p>
            <a:pPr algn="ctr">
              <a:lnSpc>
                <a:spcPts val="5171"/>
              </a:lnSpc>
            </a:pPr>
            <a:r>
              <a:rPr lang="en-US" sz="4497" b="1">
                <a:solidFill>
                  <a:srgbClr val="000000"/>
                </a:solidFill>
                <a:latin typeface="Ahkio Bold"/>
                <a:ea typeface="Ahkio Bold"/>
                <a:cs typeface="Ahkio Bold"/>
                <a:sym typeface="Ahkio Bold"/>
              </a:rPr>
              <a:t>PARLER AVEC INTENTION </a:t>
            </a:r>
          </a:p>
        </p:txBody>
      </p:sp>
      <p:sp>
        <p:nvSpPr>
          <p:cNvPr id="22" name="TextBox 22"/>
          <p:cNvSpPr txBox="1"/>
          <p:nvPr/>
        </p:nvSpPr>
        <p:spPr>
          <a:xfrm>
            <a:off x="5599546" y="18179779"/>
            <a:ext cx="3010593" cy="1464137"/>
          </a:xfrm>
          <a:prstGeom prst="rect">
            <a:avLst/>
          </a:prstGeom>
        </p:spPr>
        <p:txBody>
          <a:bodyPr lIns="0" tIns="0" rIns="0" bIns="0" rtlCol="0" anchor="t">
            <a:spAutoFit/>
          </a:bodyPr>
          <a:lstStyle/>
          <a:p>
            <a:pPr algn="l">
              <a:lnSpc>
                <a:spcPts val="5688"/>
              </a:lnSpc>
            </a:pPr>
            <a:r>
              <a:rPr lang="en-US" sz="4946">
                <a:solidFill>
                  <a:srgbClr val="000000"/>
                </a:solidFill>
                <a:latin typeface="Ahkio"/>
                <a:ea typeface="Ahkio"/>
                <a:cs typeface="Ahkio"/>
                <a:sym typeface="Ahkio"/>
              </a:rPr>
              <a:t>RESPECTER </a:t>
            </a:r>
          </a:p>
          <a:p>
            <a:pPr algn="l">
              <a:lnSpc>
                <a:spcPts val="5688"/>
              </a:lnSpc>
            </a:pPr>
            <a:r>
              <a:rPr lang="en-US" sz="4946">
                <a:solidFill>
                  <a:srgbClr val="000000"/>
                </a:solidFill>
                <a:latin typeface="Ahkio"/>
                <a:ea typeface="Ahkio"/>
                <a:cs typeface="Ahkio"/>
                <a:sym typeface="Ahkio"/>
              </a:rPr>
              <a:t>LE CADRE </a:t>
            </a:r>
          </a:p>
        </p:txBody>
      </p:sp>
      <p:sp>
        <p:nvSpPr>
          <p:cNvPr id="23" name="TextBox 23"/>
          <p:cNvSpPr txBox="1"/>
          <p:nvPr/>
        </p:nvSpPr>
        <p:spPr>
          <a:xfrm>
            <a:off x="5387846" y="11424185"/>
            <a:ext cx="3847223" cy="1495697"/>
          </a:xfrm>
          <a:prstGeom prst="rect">
            <a:avLst/>
          </a:prstGeom>
        </p:spPr>
        <p:txBody>
          <a:bodyPr lIns="0" tIns="0" rIns="0" bIns="0" rtlCol="0" anchor="t">
            <a:spAutoFit/>
          </a:bodyPr>
          <a:lstStyle/>
          <a:p>
            <a:pPr algn="l">
              <a:lnSpc>
                <a:spcPts val="5788"/>
              </a:lnSpc>
            </a:pPr>
            <a:r>
              <a:rPr lang="en-US" sz="5033">
                <a:solidFill>
                  <a:srgbClr val="000000"/>
                </a:solidFill>
                <a:latin typeface="Ahkio"/>
                <a:ea typeface="Ahkio"/>
                <a:cs typeface="Ahkio"/>
                <a:sym typeface="Ahkio"/>
              </a:rPr>
              <a:t>ETRE BIENVEILLANT </a:t>
            </a:r>
          </a:p>
        </p:txBody>
      </p:sp>
      <p:grpSp>
        <p:nvGrpSpPr>
          <p:cNvPr id="24" name="Group 24"/>
          <p:cNvGrpSpPr/>
          <p:nvPr/>
        </p:nvGrpSpPr>
        <p:grpSpPr>
          <a:xfrm>
            <a:off x="0" y="0"/>
            <a:ext cx="15120000" cy="2071462"/>
            <a:chOff x="0" y="0"/>
            <a:chExt cx="20160000" cy="2761949"/>
          </a:xfrm>
        </p:grpSpPr>
        <p:sp>
          <p:nvSpPr>
            <p:cNvPr id="25" name="Freeform 25"/>
            <p:cNvSpPr/>
            <p:nvPr/>
          </p:nvSpPr>
          <p:spPr>
            <a:xfrm>
              <a:off x="0" y="0"/>
              <a:ext cx="2950012" cy="2761949"/>
            </a:xfrm>
            <a:custGeom>
              <a:avLst/>
              <a:gdLst/>
              <a:ahLst/>
              <a:cxnLst/>
              <a:rect l="l" t="t" r="r" b="b"/>
              <a:pathLst>
                <a:path w="2950012" h="2761949">
                  <a:moveTo>
                    <a:pt x="0" y="0"/>
                  </a:moveTo>
                  <a:lnTo>
                    <a:pt x="2950012" y="0"/>
                  </a:lnTo>
                  <a:lnTo>
                    <a:pt x="2950012" y="2761949"/>
                  </a:lnTo>
                  <a:lnTo>
                    <a:pt x="0" y="276194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fr-FR"/>
            </a:p>
          </p:txBody>
        </p:sp>
        <p:sp>
          <p:nvSpPr>
            <p:cNvPr id="26" name="Freeform 26"/>
            <p:cNvSpPr/>
            <p:nvPr/>
          </p:nvSpPr>
          <p:spPr>
            <a:xfrm flipH="1">
              <a:off x="17830728" y="0"/>
              <a:ext cx="2329272" cy="2180781"/>
            </a:xfrm>
            <a:custGeom>
              <a:avLst/>
              <a:gdLst/>
              <a:ahLst/>
              <a:cxnLst/>
              <a:rect l="l" t="t" r="r" b="b"/>
              <a:pathLst>
                <a:path w="2329272" h="2180781">
                  <a:moveTo>
                    <a:pt x="2329272" y="0"/>
                  </a:moveTo>
                  <a:lnTo>
                    <a:pt x="0" y="0"/>
                  </a:lnTo>
                  <a:lnTo>
                    <a:pt x="0" y="2180781"/>
                  </a:lnTo>
                  <a:lnTo>
                    <a:pt x="2329272" y="2180781"/>
                  </a:lnTo>
                  <a:lnTo>
                    <a:pt x="2329272"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fr-F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E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5120000" cy="2071462"/>
            <a:chOff x="0" y="0"/>
            <a:chExt cx="20160000" cy="2761949"/>
          </a:xfrm>
        </p:grpSpPr>
        <p:sp>
          <p:nvSpPr>
            <p:cNvPr id="3" name="Freeform 3"/>
            <p:cNvSpPr/>
            <p:nvPr/>
          </p:nvSpPr>
          <p:spPr>
            <a:xfrm>
              <a:off x="0" y="0"/>
              <a:ext cx="2950012" cy="2761949"/>
            </a:xfrm>
            <a:custGeom>
              <a:avLst/>
              <a:gdLst/>
              <a:ahLst/>
              <a:cxnLst/>
              <a:rect l="l" t="t" r="r" b="b"/>
              <a:pathLst>
                <a:path w="2950012" h="2761949">
                  <a:moveTo>
                    <a:pt x="0" y="0"/>
                  </a:moveTo>
                  <a:lnTo>
                    <a:pt x="2950012" y="0"/>
                  </a:lnTo>
                  <a:lnTo>
                    <a:pt x="2950012" y="2761949"/>
                  </a:lnTo>
                  <a:lnTo>
                    <a:pt x="0" y="2761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Freeform 4"/>
            <p:cNvSpPr/>
            <p:nvPr/>
          </p:nvSpPr>
          <p:spPr>
            <a:xfrm flipH="1">
              <a:off x="17830728" y="0"/>
              <a:ext cx="2329272" cy="2180781"/>
            </a:xfrm>
            <a:custGeom>
              <a:avLst/>
              <a:gdLst/>
              <a:ahLst/>
              <a:cxnLst/>
              <a:rect l="l" t="t" r="r" b="b"/>
              <a:pathLst>
                <a:path w="2329272" h="2180781">
                  <a:moveTo>
                    <a:pt x="2329272" y="0"/>
                  </a:moveTo>
                  <a:lnTo>
                    <a:pt x="0" y="0"/>
                  </a:lnTo>
                  <a:lnTo>
                    <a:pt x="0" y="2180781"/>
                  </a:lnTo>
                  <a:lnTo>
                    <a:pt x="2329272" y="2180781"/>
                  </a:lnTo>
                  <a:lnTo>
                    <a:pt x="232927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sp>
        <p:nvSpPr>
          <p:cNvPr id="5" name="Freeform 5"/>
          <p:cNvSpPr/>
          <p:nvPr/>
        </p:nvSpPr>
        <p:spPr>
          <a:xfrm>
            <a:off x="-2767260" y="16981625"/>
            <a:ext cx="20127702" cy="4525321"/>
          </a:xfrm>
          <a:custGeom>
            <a:avLst/>
            <a:gdLst/>
            <a:ahLst/>
            <a:cxnLst/>
            <a:rect l="l" t="t" r="r" b="b"/>
            <a:pathLst>
              <a:path w="20127702" h="4525321">
                <a:moveTo>
                  <a:pt x="0" y="0"/>
                </a:moveTo>
                <a:lnTo>
                  <a:pt x="20127703" y="0"/>
                </a:lnTo>
                <a:lnTo>
                  <a:pt x="20127703" y="4525320"/>
                </a:lnTo>
                <a:lnTo>
                  <a:pt x="0" y="4525320"/>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fr-FR"/>
          </a:p>
        </p:txBody>
      </p:sp>
      <p:sp>
        <p:nvSpPr>
          <p:cNvPr id="6" name="Freeform 6"/>
          <p:cNvSpPr/>
          <p:nvPr/>
        </p:nvSpPr>
        <p:spPr>
          <a:xfrm>
            <a:off x="636813" y="2890569"/>
            <a:ext cx="6923187" cy="4950079"/>
          </a:xfrm>
          <a:custGeom>
            <a:avLst/>
            <a:gdLst/>
            <a:ahLst/>
            <a:cxnLst/>
            <a:rect l="l" t="t" r="r" b="b"/>
            <a:pathLst>
              <a:path w="6923187" h="4950079">
                <a:moveTo>
                  <a:pt x="0" y="0"/>
                </a:moveTo>
                <a:lnTo>
                  <a:pt x="6923187" y="0"/>
                </a:lnTo>
                <a:lnTo>
                  <a:pt x="6923187" y="4950079"/>
                </a:lnTo>
                <a:lnTo>
                  <a:pt x="0" y="4950079"/>
                </a:lnTo>
                <a:lnTo>
                  <a:pt x="0" y="0"/>
                </a:lnTo>
                <a:close/>
              </a:path>
            </a:pathLst>
          </a:custGeom>
          <a:blipFill>
            <a:blip r:embed="rId8"/>
            <a:stretch>
              <a:fillRect/>
            </a:stretch>
          </a:blipFill>
        </p:spPr>
        <p:txBody>
          <a:bodyPr/>
          <a:lstStyle/>
          <a:p>
            <a:endParaRPr lang="fr-FR"/>
          </a:p>
        </p:txBody>
      </p:sp>
      <p:sp>
        <p:nvSpPr>
          <p:cNvPr id="7" name="Freeform 7"/>
          <p:cNvSpPr/>
          <p:nvPr/>
        </p:nvSpPr>
        <p:spPr>
          <a:xfrm>
            <a:off x="8435187" y="2890569"/>
            <a:ext cx="6048000" cy="4634280"/>
          </a:xfrm>
          <a:custGeom>
            <a:avLst/>
            <a:gdLst/>
            <a:ahLst/>
            <a:cxnLst/>
            <a:rect l="l" t="t" r="r" b="b"/>
            <a:pathLst>
              <a:path w="6048000" h="4634280">
                <a:moveTo>
                  <a:pt x="0" y="0"/>
                </a:moveTo>
                <a:lnTo>
                  <a:pt x="6048000" y="0"/>
                </a:lnTo>
                <a:lnTo>
                  <a:pt x="6048000" y="4634280"/>
                </a:lnTo>
                <a:lnTo>
                  <a:pt x="0" y="46342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8" name="Freeform 8"/>
          <p:cNvSpPr/>
          <p:nvPr/>
        </p:nvSpPr>
        <p:spPr>
          <a:xfrm>
            <a:off x="636813" y="15363785"/>
            <a:ext cx="6048000" cy="1617840"/>
          </a:xfrm>
          <a:custGeom>
            <a:avLst/>
            <a:gdLst/>
            <a:ahLst/>
            <a:cxnLst/>
            <a:rect l="l" t="t" r="r" b="b"/>
            <a:pathLst>
              <a:path w="6048000" h="1617840">
                <a:moveTo>
                  <a:pt x="0" y="0"/>
                </a:moveTo>
                <a:lnTo>
                  <a:pt x="6048000" y="0"/>
                </a:lnTo>
                <a:lnTo>
                  <a:pt x="6048000" y="1617840"/>
                </a:lnTo>
                <a:lnTo>
                  <a:pt x="0" y="1617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9" name="Freeform 9"/>
          <p:cNvSpPr/>
          <p:nvPr/>
        </p:nvSpPr>
        <p:spPr>
          <a:xfrm>
            <a:off x="10726443" y="14731927"/>
            <a:ext cx="2881557" cy="2881557"/>
          </a:xfrm>
          <a:custGeom>
            <a:avLst/>
            <a:gdLst/>
            <a:ahLst/>
            <a:cxnLst/>
            <a:rect l="l" t="t" r="r" b="b"/>
            <a:pathLst>
              <a:path w="2881557" h="2881557">
                <a:moveTo>
                  <a:pt x="0" y="0"/>
                </a:moveTo>
                <a:lnTo>
                  <a:pt x="2881557" y="0"/>
                </a:lnTo>
                <a:lnTo>
                  <a:pt x="2881557" y="2881556"/>
                </a:lnTo>
                <a:lnTo>
                  <a:pt x="0" y="288155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sp>
        <p:nvSpPr>
          <p:cNvPr id="10" name="Freeform 10"/>
          <p:cNvSpPr/>
          <p:nvPr/>
        </p:nvSpPr>
        <p:spPr>
          <a:xfrm>
            <a:off x="4983039" y="8177711"/>
            <a:ext cx="4627105" cy="5213640"/>
          </a:xfrm>
          <a:custGeom>
            <a:avLst/>
            <a:gdLst/>
            <a:ahLst/>
            <a:cxnLst/>
            <a:rect l="l" t="t" r="r" b="b"/>
            <a:pathLst>
              <a:path w="4627105" h="5213640">
                <a:moveTo>
                  <a:pt x="0" y="0"/>
                </a:moveTo>
                <a:lnTo>
                  <a:pt x="4627105" y="0"/>
                </a:lnTo>
                <a:lnTo>
                  <a:pt x="4627105" y="5213640"/>
                </a:lnTo>
                <a:lnTo>
                  <a:pt x="0" y="5213640"/>
                </a:lnTo>
                <a:lnTo>
                  <a:pt x="0" y="0"/>
                </a:lnTo>
                <a:close/>
              </a:path>
            </a:pathLst>
          </a:custGeom>
          <a:blipFill>
            <a:blip r:embed="rId15"/>
            <a:stretch>
              <a:fillRect/>
            </a:stretch>
          </a:blipFill>
        </p:spPr>
        <p:txBody>
          <a:bodyPr/>
          <a:lstStyle/>
          <a:p>
            <a:endParaRPr lang="fr-FR"/>
          </a:p>
        </p:txBody>
      </p:sp>
      <p:sp>
        <p:nvSpPr>
          <p:cNvPr id="11" name="TextBox 11"/>
          <p:cNvSpPr txBox="1"/>
          <p:nvPr/>
        </p:nvSpPr>
        <p:spPr>
          <a:xfrm>
            <a:off x="636813" y="562147"/>
            <a:ext cx="13846375" cy="1511589"/>
          </a:xfrm>
          <a:prstGeom prst="rect">
            <a:avLst/>
          </a:prstGeom>
        </p:spPr>
        <p:txBody>
          <a:bodyPr lIns="0" tIns="0" rIns="0" bIns="0" rtlCol="0" anchor="t">
            <a:spAutoFit/>
          </a:bodyPr>
          <a:lstStyle/>
          <a:p>
            <a:pPr algn="ctr">
              <a:lnSpc>
                <a:spcPts val="11666"/>
              </a:lnSpc>
            </a:pPr>
            <a:r>
              <a:rPr lang="en-US" sz="10606">
                <a:solidFill>
                  <a:srgbClr val="000000"/>
                </a:solidFill>
                <a:latin typeface="Handy Casual"/>
                <a:ea typeface="Handy Casual"/>
                <a:cs typeface="Handy Casual"/>
                <a:sym typeface="Handy Casual"/>
              </a:rPr>
              <a:t>OUTILS FACILITATEURS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CFC"/>
        </a:solidFill>
        <a:effectLst/>
      </p:bgPr>
    </p:bg>
    <p:spTree>
      <p:nvGrpSpPr>
        <p:cNvPr id="1" name=""/>
        <p:cNvGrpSpPr/>
        <p:nvPr/>
      </p:nvGrpSpPr>
      <p:grpSpPr>
        <a:xfrm>
          <a:off x="0" y="0"/>
          <a:ext cx="0" cy="0"/>
          <a:chOff x="0" y="0"/>
          <a:chExt cx="0" cy="0"/>
        </a:xfrm>
      </p:grpSpPr>
      <p:grpSp>
        <p:nvGrpSpPr>
          <p:cNvPr id="2" name="Group 2"/>
          <p:cNvGrpSpPr/>
          <p:nvPr/>
        </p:nvGrpSpPr>
        <p:grpSpPr>
          <a:xfrm>
            <a:off x="3490586" y="340587"/>
            <a:ext cx="8138828" cy="20768098"/>
            <a:chOff x="0" y="0"/>
            <a:chExt cx="2577955" cy="6578248"/>
          </a:xfrm>
        </p:grpSpPr>
        <p:sp>
          <p:nvSpPr>
            <p:cNvPr id="3" name="Freeform 3"/>
            <p:cNvSpPr/>
            <p:nvPr/>
          </p:nvSpPr>
          <p:spPr>
            <a:xfrm>
              <a:off x="0" y="0"/>
              <a:ext cx="2577955" cy="6578248"/>
            </a:xfrm>
            <a:custGeom>
              <a:avLst/>
              <a:gdLst/>
              <a:ahLst/>
              <a:cxnLst/>
              <a:rect l="l" t="t" r="r" b="b"/>
              <a:pathLst>
                <a:path w="2577955" h="6578248">
                  <a:moveTo>
                    <a:pt x="40903" y="0"/>
                  </a:moveTo>
                  <a:lnTo>
                    <a:pt x="2537052" y="0"/>
                  </a:lnTo>
                  <a:cubicBezTo>
                    <a:pt x="2559642" y="0"/>
                    <a:pt x="2577955" y="18313"/>
                    <a:pt x="2577955" y="40903"/>
                  </a:cubicBezTo>
                  <a:lnTo>
                    <a:pt x="2577955" y="6537345"/>
                  </a:lnTo>
                  <a:cubicBezTo>
                    <a:pt x="2577955" y="6548193"/>
                    <a:pt x="2573646" y="6558597"/>
                    <a:pt x="2565975" y="6566268"/>
                  </a:cubicBezTo>
                  <a:cubicBezTo>
                    <a:pt x="2558304" y="6573939"/>
                    <a:pt x="2547900" y="6578248"/>
                    <a:pt x="2537052" y="6578248"/>
                  </a:cubicBezTo>
                  <a:lnTo>
                    <a:pt x="40903" y="6578248"/>
                  </a:lnTo>
                  <a:cubicBezTo>
                    <a:pt x="30055" y="6578248"/>
                    <a:pt x="19651" y="6573939"/>
                    <a:pt x="11980" y="6566268"/>
                  </a:cubicBezTo>
                  <a:cubicBezTo>
                    <a:pt x="4309" y="6558597"/>
                    <a:pt x="0" y="6548193"/>
                    <a:pt x="0" y="6537345"/>
                  </a:cubicBezTo>
                  <a:lnTo>
                    <a:pt x="0" y="40903"/>
                  </a:lnTo>
                  <a:cubicBezTo>
                    <a:pt x="0" y="30055"/>
                    <a:pt x="4309" y="19651"/>
                    <a:pt x="11980" y="11980"/>
                  </a:cubicBezTo>
                  <a:cubicBezTo>
                    <a:pt x="19651" y="4309"/>
                    <a:pt x="30055" y="0"/>
                    <a:pt x="40903" y="0"/>
                  </a:cubicBezTo>
                  <a:close/>
                </a:path>
              </a:pathLst>
            </a:custGeom>
            <a:solidFill>
              <a:srgbClr val="FFFFFF"/>
            </a:solidFill>
          </p:spPr>
          <p:txBody>
            <a:bodyPr/>
            <a:lstStyle/>
            <a:p>
              <a:endParaRPr lang="fr-FR"/>
            </a:p>
          </p:txBody>
        </p:sp>
        <p:sp>
          <p:nvSpPr>
            <p:cNvPr id="4" name="TextBox 4"/>
            <p:cNvSpPr txBox="1"/>
            <p:nvPr/>
          </p:nvSpPr>
          <p:spPr>
            <a:xfrm>
              <a:off x="0" y="-38100"/>
              <a:ext cx="2577955" cy="6616348"/>
            </a:xfrm>
            <a:prstGeom prst="rect">
              <a:avLst/>
            </a:prstGeom>
          </p:spPr>
          <p:txBody>
            <a:bodyPr lIns="57024" tIns="57024" rIns="57024" bIns="57024" rtlCol="0" anchor="ctr"/>
            <a:lstStyle/>
            <a:p>
              <a:pPr algn="ctr">
                <a:lnSpc>
                  <a:spcPts val="2200"/>
                </a:lnSpc>
                <a:spcBef>
                  <a:spcPct val="0"/>
                </a:spcBef>
              </a:pPr>
              <a:endParaRPr/>
            </a:p>
          </p:txBody>
        </p:sp>
      </p:grpSp>
      <p:sp>
        <p:nvSpPr>
          <p:cNvPr id="5" name="Freeform 5"/>
          <p:cNvSpPr/>
          <p:nvPr/>
        </p:nvSpPr>
        <p:spPr>
          <a:xfrm>
            <a:off x="10538290" y="855360"/>
            <a:ext cx="1091124" cy="1454832"/>
          </a:xfrm>
          <a:custGeom>
            <a:avLst/>
            <a:gdLst/>
            <a:ahLst/>
            <a:cxnLst/>
            <a:rect l="l" t="t" r="r" b="b"/>
            <a:pathLst>
              <a:path w="1091124" h="1454832">
                <a:moveTo>
                  <a:pt x="0" y="0"/>
                </a:moveTo>
                <a:lnTo>
                  <a:pt x="1091124" y="0"/>
                </a:lnTo>
                <a:lnTo>
                  <a:pt x="1091124" y="1454832"/>
                </a:lnTo>
                <a:lnTo>
                  <a:pt x="0" y="1454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6" name="Freeform 6"/>
          <p:cNvSpPr/>
          <p:nvPr/>
        </p:nvSpPr>
        <p:spPr>
          <a:xfrm>
            <a:off x="3495206" y="10039823"/>
            <a:ext cx="5389546" cy="3159622"/>
          </a:xfrm>
          <a:custGeom>
            <a:avLst/>
            <a:gdLst/>
            <a:ahLst/>
            <a:cxnLst/>
            <a:rect l="l" t="t" r="r" b="b"/>
            <a:pathLst>
              <a:path w="5389546" h="3159622">
                <a:moveTo>
                  <a:pt x="0" y="0"/>
                </a:moveTo>
                <a:lnTo>
                  <a:pt x="5389547" y="0"/>
                </a:lnTo>
                <a:lnTo>
                  <a:pt x="5389547" y="3159621"/>
                </a:lnTo>
                <a:lnTo>
                  <a:pt x="0" y="3159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7" name="Freeform 7"/>
          <p:cNvSpPr/>
          <p:nvPr/>
        </p:nvSpPr>
        <p:spPr>
          <a:xfrm>
            <a:off x="5747189" y="10385698"/>
            <a:ext cx="2562954" cy="705339"/>
          </a:xfrm>
          <a:custGeom>
            <a:avLst/>
            <a:gdLst/>
            <a:ahLst/>
            <a:cxnLst/>
            <a:rect l="l" t="t" r="r" b="b"/>
            <a:pathLst>
              <a:path w="2562954" h="705339">
                <a:moveTo>
                  <a:pt x="0" y="0"/>
                </a:moveTo>
                <a:lnTo>
                  <a:pt x="2562954" y="0"/>
                </a:lnTo>
                <a:lnTo>
                  <a:pt x="2562954" y="705338"/>
                </a:lnTo>
                <a:lnTo>
                  <a:pt x="0" y="705338"/>
                </a:lnTo>
                <a:lnTo>
                  <a:pt x="0" y="0"/>
                </a:lnTo>
                <a:close/>
              </a:path>
            </a:pathLst>
          </a:custGeom>
          <a:blipFill>
            <a:blip r:embed="rId6">
              <a:extLst>
                <a:ext uri="{96DAC541-7B7A-43D3-8B79-37D633B846F1}">
                  <asvg:svgBlip xmlns:asvg="http://schemas.microsoft.com/office/drawing/2016/SVG/main" r:embed="rId7"/>
                </a:ext>
              </a:extLst>
            </a:blip>
            <a:stretch>
              <a:fillRect l="-31050"/>
            </a:stretch>
          </a:blipFill>
        </p:spPr>
        <p:txBody>
          <a:bodyPr/>
          <a:lstStyle/>
          <a:p>
            <a:endParaRPr lang="fr-FR"/>
          </a:p>
        </p:txBody>
      </p:sp>
      <p:sp>
        <p:nvSpPr>
          <p:cNvPr id="8" name="Freeform 8"/>
          <p:cNvSpPr/>
          <p:nvPr/>
        </p:nvSpPr>
        <p:spPr>
          <a:xfrm>
            <a:off x="4267707" y="10400276"/>
            <a:ext cx="1697443" cy="690761"/>
          </a:xfrm>
          <a:custGeom>
            <a:avLst/>
            <a:gdLst/>
            <a:ahLst/>
            <a:cxnLst/>
            <a:rect l="l" t="t" r="r" b="b"/>
            <a:pathLst>
              <a:path w="1697443" h="690761">
                <a:moveTo>
                  <a:pt x="0" y="0"/>
                </a:moveTo>
                <a:lnTo>
                  <a:pt x="1697443" y="0"/>
                </a:lnTo>
                <a:lnTo>
                  <a:pt x="1697443" y="690760"/>
                </a:lnTo>
                <a:lnTo>
                  <a:pt x="0" y="690760"/>
                </a:lnTo>
                <a:lnTo>
                  <a:pt x="0" y="0"/>
                </a:lnTo>
                <a:close/>
              </a:path>
            </a:pathLst>
          </a:custGeom>
          <a:blipFill>
            <a:blip r:embed="rId6">
              <a:extLst>
                <a:ext uri="{96DAC541-7B7A-43D3-8B79-37D633B846F1}">
                  <asvg:svgBlip xmlns:asvg="http://schemas.microsoft.com/office/drawing/2016/SVG/main" r:embed="rId7"/>
                </a:ext>
              </a:extLst>
            </a:blip>
            <a:stretch>
              <a:fillRect t="-2110" r="-97871"/>
            </a:stretch>
          </a:blipFill>
        </p:spPr>
        <p:txBody>
          <a:bodyPr/>
          <a:lstStyle/>
          <a:p>
            <a:endParaRPr lang="fr-FR"/>
          </a:p>
        </p:txBody>
      </p:sp>
      <p:sp>
        <p:nvSpPr>
          <p:cNvPr id="9" name="Freeform 9"/>
          <p:cNvSpPr/>
          <p:nvPr/>
        </p:nvSpPr>
        <p:spPr>
          <a:xfrm rot="5400000" flipV="1">
            <a:off x="8929487" y="9630401"/>
            <a:ext cx="3066060" cy="4304749"/>
          </a:xfrm>
          <a:custGeom>
            <a:avLst/>
            <a:gdLst/>
            <a:ahLst/>
            <a:cxnLst/>
            <a:rect l="l" t="t" r="r" b="b"/>
            <a:pathLst>
              <a:path w="3066060" h="4304749">
                <a:moveTo>
                  <a:pt x="0" y="4304749"/>
                </a:moveTo>
                <a:lnTo>
                  <a:pt x="3066061" y="4304749"/>
                </a:lnTo>
                <a:lnTo>
                  <a:pt x="3066061" y="0"/>
                </a:lnTo>
                <a:lnTo>
                  <a:pt x="0" y="0"/>
                </a:lnTo>
                <a:lnTo>
                  <a:pt x="0" y="430474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0" name="Freeform 10"/>
          <p:cNvSpPr/>
          <p:nvPr/>
        </p:nvSpPr>
        <p:spPr>
          <a:xfrm flipH="1">
            <a:off x="6244488" y="6677053"/>
            <a:ext cx="5389546" cy="3159622"/>
          </a:xfrm>
          <a:custGeom>
            <a:avLst/>
            <a:gdLst/>
            <a:ahLst/>
            <a:cxnLst/>
            <a:rect l="l" t="t" r="r" b="b"/>
            <a:pathLst>
              <a:path w="5389546" h="3159622">
                <a:moveTo>
                  <a:pt x="5389546" y="0"/>
                </a:moveTo>
                <a:lnTo>
                  <a:pt x="0" y="0"/>
                </a:lnTo>
                <a:lnTo>
                  <a:pt x="0" y="3159622"/>
                </a:lnTo>
                <a:lnTo>
                  <a:pt x="5389546" y="3159622"/>
                </a:lnTo>
                <a:lnTo>
                  <a:pt x="538954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1" name="Freeform 11"/>
          <p:cNvSpPr/>
          <p:nvPr/>
        </p:nvSpPr>
        <p:spPr>
          <a:xfrm rot="5400000">
            <a:off x="3216782" y="6104490"/>
            <a:ext cx="3066060" cy="4304749"/>
          </a:xfrm>
          <a:custGeom>
            <a:avLst/>
            <a:gdLst/>
            <a:ahLst/>
            <a:cxnLst/>
            <a:rect l="l" t="t" r="r" b="b"/>
            <a:pathLst>
              <a:path w="3066060" h="4304749">
                <a:moveTo>
                  <a:pt x="0" y="0"/>
                </a:moveTo>
                <a:lnTo>
                  <a:pt x="3066060" y="0"/>
                </a:lnTo>
                <a:lnTo>
                  <a:pt x="3066060" y="4304748"/>
                </a:lnTo>
                <a:lnTo>
                  <a:pt x="0" y="4304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2" name="Freeform 12"/>
          <p:cNvSpPr/>
          <p:nvPr/>
        </p:nvSpPr>
        <p:spPr>
          <a:xfrm flipH="1">
            <a:off x="6808243" y="7017707"/>
            <a:ext cx="3358755" cy="705339"/>
          </a:xfrm>
          <a:custGeom>
            <a:avLst/>
            <a:gdLst/>
            <a:ahLst/>
            <a:cxnLst/>
            <a:rect l="l" t="t" r="r" b="b"/>
            <a:pathLst>
              <a:path w="3358755" h="705339">
                <a:moveTo>
                  <a:pt x="3358755" y="0"/>
                </a:moveTo>
                <a:lnTo>
                  <a:pt x="0" y="0"/>
                </a:lnTo>
                <a:lnTo>
                  <a:pt x="0" y="705339"/>
                </a:lnTo>
                <a:lnTo>
                  <a:pt x="3358755" y="705339"/>
                </a:lnTo>
                <a:lnTo>
                  <a:pt x="335875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3" name="Freeform 13"/>
          <p:cNvSpPr/>
          <p:nvPr/>
        </p:nvSpPr>
        <p:spPr>
          <a:xfrm flipH="1">
            <a:off x="6244488" y="13518953"/>
            <a:ext cx="5389546" cy="3159622"/>
          </a:xfrm>
          <a:custGeom>
            <a:avLst/>
            <a:gdLst/>
            <a:ahLst/>
            <a:cxnLst/>
            <a:rect l="l" t="t" r="r" b="b"/>
            <a:pathLst>
              <a:path w="5389546" h="3159622">
                <a:moveTo>
                  <a:pt x="5389546" y="0"/>
                </a:moveTo>
                <a:lnTo>
                  <a:pt x="0" y="0"/>
                </a:lnTo>
                <a:lnTo>
                  <a:pt x="0" y="3159622"/>
                </a:lnTo>
                <a:lnTo>
                  <a:pt x="5389546" y="3159622"/>
                </a:lnTo>
                <a:lnTo>
                  <a:pt x="538954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4" name="Freeform 14"/>
          <p:cNvSpPr/>
          <p:nvPr/>
        </p:nvSpPr>
        <p:spPr>
          <a:xfrm flipH="1">
            <a:off x="6969290" y="13845237"/>
            <a:ext cx="3735328" cy="784419"/>
          </a:xfrm>
          <a:custGeom>
            <a:avLst/>
            <a:gdLst/>
            <a:ahLst/>
            <a:cxnLst/>
            <a:rect l="l" t="t" r="r" b="b"/>
            <a:pathLst>
              <a:path w="3735328" h="784419">
                <a:moveTo>
                  <a:pt x="3735328" y="0"/>
                </a:moveTo>
                <a:lnTo>
                  <a:pt x="0" y="0"/>
                </a:lnTo>
                <a:lnTo>
                  <a:pt x="0" y="784419"/>
                </a:lnTo>
                <a:lnTo>
                  <a:pt x="3735328" y="784419"/>
                </a:lnTo>
                <a:lnTo>
                  <a:pt x="37353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5" name="Freeform 15"/>
          <p:cNvSpPr/>
          <p:nvPr/>
        </p:nvSpPr>
        <p:spPr>
          <a:xfrm rot="5400000">
            <a:off x="3327765" y="13123752"/>
            <a:ext cx="3066060" cy="4304749"/>
          </a:xfrm>
          <a:custGeom>
            <a:avLst/>
            <a:gdLst/>
            <a:ahLst/>
            <a:cxnLst/>
            <a:rect l="l" t="t" r="r" b="b"/>
            <a:pathLst>
              <a:path w="3066060" h="4304749">
                <a:moveTo>
                  <a:pt x="0" y="0"/>
                </a:moveTo>
                <a:lnTo>
                  <a:pt x="3066060" y="0"/>
                </a:lnTo>
                <a:lnTo>
                  <a:pt x="3066060" y="4304749"/>
                </a:lnTo>
                <a:lnTo>
                  <a:pt x="0" y="4304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6" name="Freeform 16"/>
          <p:cNvSpPr/>
          <p:nvPr/>
        </p:nvSpPr>
        <p:spPr>
          <a:xfrm>
            <a:off x="3495206" y="17012305"/>
            <a:ext cx="5389546" cy="3159622"/>
          </a:xfrm>
          <a:custGeom>
            <a:avLst/>
            <a:gdLst/>
            <a:ahLst/>
            <a:cxnLst/>
            <a:rect l="l" t="t" r="r" b="b"/>
            <a:pathLst>
              <a:path w="5389546" h="3159622">
                <a:moveTo>
                  <a:pt x="0" y="0"/>
                </a:moveTo>
                <a:lnTo>
                  <a:pt x="5389547" y="0"/>
                </a:lnTo>
                <a:lnTo>
                  <a:pt x="5389547" y="3159621"/>
                </a:lnTo>
                <a:lnTo>
                  <a:pt x="0" y="3159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7" name="Freeform 17"/>
          <p:cNvSpPr/>
          <p:nvPr/>
        </p:nvSpPr>
        <p:spPr>
          <a:xfrm>
            <a:off x="5685200" y="17367030"/>
            <a:ext cx="2562954" cy="705339"/>
          </a:xfrm>
          <a:custGeom>
            <a:avLst/>
            <a:gdLst/>
            <a:ahLst/>
            <a:cxnLst/>
            <a:rect l="l" t="t" r="r" b="b"/>
            <a:pathLst>
              <a:path w="2562954" h="705339">
                <a:moveTo>
                  <a:pt x="0" y="0"/>
                </a:moveTo>
                <a:lnTo>
                  <a:pt x="2562954" y="0"/>
                </a:lnTo>
                <a:lnTo>
                  <a:pt x="2562954" y="705338"/>
                </a:lnTo>
                <a:lnTo>
                  <a:pt x="0" y="705338"/>
                </a:lnTo>
                <a:lnTo>
                  <a:pt x="0" y="0"/>
                </a:lnTo>
                <a:close/>
              </a:path>
            </a:pathLst>
          </a:custGeom>
          <a:blipFill>
            <a:blip r:embed="rId6">
              <a:extLst>
                <a:ext uri="{96DAC541-7B7A-43D3-8B79-37D633B846F1}">
                  <asvg:svgBlip xmlns:asvg="http://schemas.microsoft.com/office/drawing/2016/SVG/main" r:embed="rId7"/>
                </a:ext>
              </a:extLst>
            </a:blip>
            <a:stretch>
              <a:fillRect l="-31050"/>
            </a:stretch>
          </a:blipFill>
        </p:spPr>
        <p:txBody>
          <a:bodyPr/>
          <a:lstStyle/>
          <a:p>
            <a:endParaRPr lang="fr-FR"/>
          </a:p>
        </p:txBody>
      </p:sp>
      <p:sp>
        <p:nvSpPr>
          <p:cNvPr id="18" name="Freeform 18"/>
          <p:cNvSpPr/>
          <p:nvPr/>
        </p:nvSpPr>
        <p:spPr>
          <a:xfrm>
            <a:off x="4383034" y="17381608"/>
            <a:ext cx="1697443" cy="690761"/>
          </a:xfrm>
          <a:custGeom>
            <a:avLst/>
            <a:gdLst/>
            <a:ahLst/>
            <a:cxnLst/>
            <a:rect l="l" t="t" r="r" b="b"/>
            <a:pathLst>
              <a:path w="1697443" h="690761">
                <a:moveTo>
                  <a:pt x="0" y="0"/>
                </a:moveTo>
                <a:lnTo>
                  <a:pt x="1697443" y="0"/>
                </a:lnTo>
                <a:lnTo>
                  <a:pt x="1697443" y="690760"/>
                </a:lnTo>
                <a:lnTo>
                  <a:pt x="0" y="690760"/>
                </a:lnTo>
                <a:lnTo>
                  <a:pt x="0" y="0"/>
                </a:lnTo>
                <a:close/>
              </a:path>
            </a:pathLst>
          </a:custGeom>
          <a:blipFill>
            <a:blip r:embed="rId6">
              <a:extLst>
                <a:ext uri="{96DAC541-7B7A-43D3-8B79-37D633B846F1}">
                  <asvg:svgBlip xmlns:asvg="http://schemas.microsoft.com/office/drawing/2016/SVG/main" r:embed="rId7"/>
                </a:ext>
              </a:extLst>
            </a:blip>
            <a:stretch>
              <a:fillRect t="-2110" r="-97871"/>
            </a:stretch>
          </a:blipFill>
        </p:spPr>
        <p:txBody>
          <a:bodyPr/>
          <a:lstStyle/>
          <a:p>
            <a:endParaRPr lang="fr-FR"/>
          </a:p>
        </p:txBody>
      </p:sp>
      <p:sp>
        <p:nvSpPr>
          <p:cNvPr id="19" name="Freeform 19"/>
          <p:cNvSpPr/>
          <p:nvPr/>
        </p:nvSpPr>
        <p:spPr>
          <a:xfrm rot="5400000" flipV="1">
            <a:off x="8867498" y="16552812"/>
            <a:ext cx="3066060" cy="4304749"/>
          </a:xfrm>
          <a:custGeom>
            <a:avLst/>
            <a:gdLst/>
            <a:ahLst/>
            <a:cxnLst/>
            <a:rect l="l" t="t" r="r" b="b"/>
            <a:pathLst>
              <a:path w="3066060" h="4304749">
                <a:moveTo>
                  <a:pt x="0" y="4304748"/>
                </a:moveTo>
                <a:lnTo>
                  <a:pt x="3066061" y="4304748"/>
                </a:lnTo>
                <a:lnTo>
                  <a:pt x="3066061" y="0"/>
                </a:lnTo>
                <a:lnTo>
                  <a:pt x="0" y="0"/>
                </a:lnTo>
                <a:lnTo>
                  <a:pt x="0" y="430474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0" name="TextBox 20"/>
          <p:cNvSpPr txBox="1"/>
          <p:nvPr/>
        </p:nvSpPr>
        <p:spPr>
          <a:xfrm>
            <a:off x="4425435" y="1689261"/>
            <a:ext cx="6289236" cy="680759"/>
          </a:xfrm>
          <a:prstGeom prst="rect">
            <a:avLst/>
          </a:prstGeom>
        </p:spPr>
        <p:txBody>
          <a:bodyPr lIns="0" tIns="0" rIns="0" bIns="0" rtlCol="0" anchor="t">
            <a:spAutoFit/>
          </a:bodyPr>
          <a:lstStyle/>
          <a:p>
            <a:pPr algn="ctr">
              <a:lnSpc>
                <a:spcPts val="5508"/>
              </a:lnSpc>
              <a:spcBef>
                <a:spcPct val="0"/>
              </a:spcBef>
            </a:pPr>
            <a:r>
              <a:rPr lang="en-US" sz="3934">
                <a:solidFill>
                  <a:srgbClr val="000000"/>
                </a:solidFill>
                <a:latin typeface="Gliker"/>
                <a:ea typeface="Gliker"/>
                <a:cs typeface="Gliker"/>
                <a:sym typeface="Gliker"/>
              </a:rPr>
              <a:t>UNE REUNION EFFICACE</a:t>
            </a:r>
          </a:p>
        </p:txBody>
      </p:sp>
      <p:grpSp>
        <p:nvGrpSpPr>
          <p:cNvPr id="21" name="Group 21"/>
          <p:cNvGrpSpPr/>
          <p:nvPr/>
        </p:nvGrpSpPr>
        <p:grpSpPr>
          <a:xfrm rot="-260133">
            <a:off x="3337435" y="1817253"/>
            <a:ext cx="1170799" cy="1389291"/>
            <a:chOff x="0" y="0"/>
            <a:chExt cx="1561065" cy="1852388"/>
          </a:xfrm>
        </p:grpSpPr>
        <p:sp>
          <p:nvSpPr>
            <p:cNvPr id="22" name="Freeform 22"/>
            <p:cNvSpPr/>
            <p:nvPr/>
          </p:nvSpPr>
          <p:spPr>
            <a:xfrm rot="-1110640">
              <a:off x="260042" y="55505"/>
              <a:ext cx="633426" cy="1741378"/>
            </a:xfrm>
            <a:custGeom>
              <a:avLst/>
              <a:gdLst/>
              <a:ahLst/>
              <a:cxnLst/>
              <a:rect l="l" t="t" r="r" b="b"/>
              <a:pathLst>
                <a:path w="633426" h="1741378">
                  <a:moveTo>
                    <a:pt x="0" y="0"/>
                  </a:moveTo>
                  <a:lnTo>
                    <a:pt x="633427" y="0"/>
                  </a:lnTo>
                  <a:lnTo>
                    <a:pt x="633427" y="1741378"/>
                  </a:lnTo>
                  <a:lnTo>
                    <a:pt x="0" y="17413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23" name="Freeform 23"/>
            <p:cNvSpPr/>
            <p:nvPr/>
          </p:nvSpPr>
          <p:spPr>
            <a:xfrm rot="-375703">
              <a:off x="1090156" y="488346"/>
              <a:ext cx="410578" cy="1128736"/>
            </a:xfrm>
            <a:custGeom>
              <a:avLst/>
              <a:gdLst/>
              <a:ahLst/>
              <a:cxnLst/>
              <a:rect l="l" t="t" r="r" b="b"/>
              <a:pathLst>
                <a:path w="410578" h="1128736">
                  <a:moveTo>
                    <a:pt x="0" y="0"/>
                  </a:moveTo>
                  <a:lnTo>
                    <a:pt x="410578" y="0"/>
                  </a:lnTo>
                  <a:lnTo>
                    <a:pt x="410578" y="1128736"/>
                  </a:lnTo>
                  <a:lnTo>
                    <a:pt x="0" y="11287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grpSp>
      <p:sp>
        <p:nvSpPr>
          <p:cNvPr id="24" name="Freeform 24"/>
          <p:cNvSpPr/>
          <p:nvPr/>
        </p:nvSpPr>
        <p:spPr>
          <a:xfrm>
            <a:off x="3495206" y="3248811"/>
            <a:ext cx="5389546" cy="3159622"/>
          </a:xfrm>
          <a:custGeom>
            <a:avLst/>
            <a:gdLst/>
            <a:ahLst/>
            <a:cxnLst/>
            <a:rect l="l" t="t" r="r" b="b"/>
            <a:pathLst>
              <a:path w="5389546" h="3159622">
                <a:moveTo>
                  <a:pt x="0" y="0"/>
                </a:moveTo>
                <a:lnTo>
                  <a:pt x="5389547" y="0"/>
                </a:lnTo>
                <a:lnTo>
                  <a:pt x="5389547" y="3159621"/>
                </a:lnTo>
                <a:lnTo>
                  <a:pt x="0" y="3159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5" name="Freeform 25"/>
          <p:cNvSpPr/>
          <p:nvPr/>
        </p:nvSpPr>
        <p:spPr>
          <a:xfrm>
            <a:off x="4445339" y="3637695"/>
            <a:ext cx="1307474" cy="705339"/>
          </a:xfrm>
          <a:custGeom>
            <a:avLst/>
            <a:gdLst/>
            <a:ahLst/>
            <a:cxnLst/>
            <a:rect l="l" t="t" r="r" b="b"/>
            <a:pathLst>
              <a:path w="1307474" h="705339">
                <a:moveTo>
                  <a:pt x="0" y="0"/>
                </a:moveTo>
                <a:lnTo>
                  <a:pt x="1307474" y="0"/>
                </a:lnTo>
                <a:lnTo>
                  <a:pt x="1307474" y="705338"/>
                </a:lnTo>
                <a:lnTo>
                  <a:pt x="0" y="705338"/>
                </a:lnTo>
                <a:lnTo>
                  <a:pt x="0" y="0"/>
                </a:lnTo>
                <a:close/>
              </a:path>
            </a:pathLst>
          </a:custGeom>
          <a:blipFill>
            <a:blip r:embed="rId12">
              <a:extLst>
                <a:ext uri="{96DAC541-7B7A-43D3-8B79-37D633B846F1}">
                  <asvg:svgBlip xmlns:asvg="http://schemas.microsoft.com/office/drawing/2016/SVG/main" r:embed="rId13"/>
                </a:ext>
              </a:extLst>
            </a:blip>
            <a:stretch>
              <a:fillRect r="-156888"/>
            </a:stretch>
          </a:blipFill>
        </p:spPr>
        <p:txBody>
          <a:bodyPr/>
          <a:lstStyle/>
          <a:p>
            <a:endParaRPr lang="fr-FR"/>
          </a:p>
        </p:txBody>
      </p:sp>
      <p:sp>
        <p:nvSpPr>
          <p:cNvPr id="26" name="Freeform 26"/>
          <p:cNvSpPr/>
          <p:nvPr/>
        </p:nvSpPr>
        <p:spPr>
          <a:xfrm>
            <a:off x="5705104" y="3637695"/>
            <a:ext cx="2562954" cy="705339"/>
          </a:xfrm>
          <a:custGeom>
            <a:avLst/>
            <a:gdLst/>
            <a:ahLst/>
            <a:cxnLst/>
            <a:rect l="l" t="t" r="r" b="b"/>
            <a:pathLst>
              <a:path w="2562954" h="705339">
                <a:moveTo>
                  <a:pt x="0" y="0"/>
                </a:moveTo>
                <a:lnTo>
                  <a:pt x="2562953" y="0"/>
                </a:lnTo>
                <a:lnTo>
                  <a:pt x="2562953" y="705338"/>
                </a:lnTo>
                <a:lnTo>
                  <a:pt x="0" y="705338"/>
                </a:lnTo>
                <a:lnTo>
                  <a:pt x="0" y="0"/>
                </a:lnTo>
                <a:close/>
              </a:path>
            </a:pathLst>
          </a:custGeom>
          <a:blipFill>
            <a:blip r:embed="rId6">
              <a:extLst>
                <a:ext uri="{96DAC541-7B7A-43D3-8B79-37D633B846F1}">
                  <asvg:svgBlip xmlns:asvg="http://schemas.microsoft.com/office/drawing/2016/SVG/main" r:embed="rId7"/>
                </a:ext>
              </a:extLst>
            </a:blip>
            <a:stretch>
              <a:fillRect l="-31050"/>
            </a:stretch>
          </a:blipFill>
        </p:spPr>
        <p:txBody>
          <a:bodyPr/>
          <a:lstStyle/>
          <a:p>
            <a:endParaRPr lang="fr-FR"/>
          </a:p>
        </p:txBody>
      </p:sp>
      <p:sp>
        <p:nvSpPr>
          <p:cNvPr id="27" name="Freeform 27"/>
          <p:cNvSpPr/>
          <p:nvPr/>
        </p:nvSpPr>
        <p:spPr>
          <a:xfrm rot="5400000" flipV="1">
            <a:off x="8965851" y="2790390"/>
            <a:ext cx="3066060" cy="4304749"/>
          </a:xfrm>
          <a:custGeom>
            <a:avLst/>
            <a:gdLst/>
            <a:ahLst/>
            <a:cxnLst/>
            <a:rect l="l" t="t" r="r" b="b"/>
            <a:pathLst>
              <a:path w="3066060" h="4304749">
                <a:moveTo>
                  <a:pt x="0" y="4304748"/>
                </a:moveTo>
                <a:lnTo>
                  <a:pt x="3066060" y="4304748"/>
                </a:lnTo>
                <a:lnTo>
                  <a:pt x="3066060" y="0"/>
                </a:lnTo>
                <a:lnTo>
                  <a:pt x="0" y="0"/>
                </a:lnTo>
                <a:lnTo>
                  <a:pt x="0" y="430474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8" name="Freeform 28"/>
          <p:cNvSpPr/>
          <p:nvPr/>
        </p:nvSpPr>
        <p:spPr>
          <a:xfrm rot="-920682">
            <a:off x="2973706" y="20299940"/>
            <a:ext cx="1427590" cy="1384763"/>
          </a:xfrm>
          <a:custGeom>
            <a:avLst/>
            <a:gdLst/>
            <a:ahLst/>
            <a:cxnLst/>
            <a:rect l="l" t="t" r="r" b="b"/>
            <a:pathLst>
              <a:path w="1427590" h="1384763">
                <a:moveTo>
                  <a:pt x="0" y="0"/>
                </a:moveTo>
                <a:lnTo>
                  <a:pt x="1427591" y="0"/>
                </a:lnTo>
                <a:lnTo>
                  <a:pt x="1427591" y="1384762"/>
                </a:lnTo>
                <a:lnTo>
                  <a:pt x="0" y="13847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29" name="Freeform 29"/>
          <p:cNvSpPr/>
          <p:nvPr/>
        </p:nvSpPr>
        <p:spPr>
          <a:xfrm rot="714556" flipV="1">
            <a:off x="10740652" y="20299940"/>
            <a:ext cx="1427590" cy="1384763"/>
          </a:xfrm>
          <a:custGeom>
            <a:avLst/>
            <a:gdLst/>
            <a:ahLst/>
            <a:cxnLst/>
            <a:rect l="l" t="t" r="r" b="b"/>
            <a:pathLst>
              <a:path w="1427590" h="1384763">
                <a:moveTo>
                  <a:pt x="0" y="1384762"/>
                </a:moveTo>
                <a:lnTo>
                  <a:pt x="1427590" y="1384762"/>
                </a:lnTo>
                <a:lnTo>
                  <a:pt x="1427590" y="0"/>
                </a:lnTo>
                <a:lnTo>
                  <a:pt x="0" y="0"/>
                </a:lnTo>
                <a:lnTo>
                  <a:pt x="0" y="1384762"/>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30" name="Freeform 30"/>
          <p:cNvSpPr/>
          <p:nvPr/>
        </p:nvSpPr>
        <p:spPr>
          <a:xfrm flipH="1">
            <a:off x="9058321" y="10769802"/>
            <a:ext cx="2959938" cy="1999908"/>
          </a:xfrm>
          <a:custGeom>
            <a:avLst/>
            <a:gdLst/>
            <a:ahLst/>
            <a:cxnLst/>
            <a:rect l="l" t="t" r="r" b="b"/>
            <a:pathLst>
              <a:path w="2959938" h="1999908">
                <a:moveTo>
                  <a:pt x="2959938" y="0"/>
                </a:moveTo>
                <a:lnTo>
                  <a:pt x="0" y="0"/>
                </a:lnTo>
                <a:lnTo>
                  <a:pt x="0" y="1999908"/>
                </a:lnTo>
                <a:lnTo>
                  <a:pt x="2959938" y="1999908"/>
                </a:lnTo>
                <a:lnTo>
                  <a:pt x="2959938" y="0"/>
                </a:lnTo>
                <a:close/>
              </a:path>
            </a:pathLst>
          </a:custGeom>
          <a:blipFill>
            <a:blip r:embed="rId16"/>
            <a:stretch>
              <a:fillRect l="-18536"/>
            </a:stretch>
          </a:blipFill>
        </p:spPr>
        <p:txBody>
          <a:bodyPr/>
          <a:lstStyle/>
          <a:p>
            <a:endParaRPr lang="fr-FR"/>
          </a:p>
        </p:txBody>
      </p:sp>
      <p:sp>
        <p:nvSpPr>
          <p:cNvPr id="31" name="Freeform 31"/>
          <p:cNvSpPr/>
          <p:nvPr/>
        </p:nvSpPr>
        <p:spPr>
          <a:xfrm>
            <a:off x="3468167" y="7052117"/>
            <a:ext cx="2563291" cy="2409494"/>
          </a:xfrm>
          <a:custGeom>
            <a:avLst/>
            <a:gdLst/>
            <a:ahLst/>
            <a:cxnLst/>
            <a:rect l="l" t="t" r="r" b="b"/>
            <a:pathLst>
              <a:path w="2563291" h="2409494">
                <a:moveTo>
                  <a:pt x="0" y="0"/>
                </a:moveTo>
                <a:lnTo>
                  <a:pt x="2563291" y="0"/>
                </a:lnTo>
                <a:lnTo>
                  <a:pt x="2563291" y="2409494"/>
                </a:lnTo>
                <a:lnTo>
                  <a:pt x="0" y="2409494"/>
                </a:lnTo>
                <a:lnTo>
                  <a:pt x="0" y="0"/>
                </a:lnTo>
                <a:close/>
              </a:path>
            </a:pathLst>
          </a:custGeom>
          <a:blipFill>
            <a:blip r:embed="rId17"/>
            <a:stretch>
              <a:fillRect/>
            </a:stretch>
          </a:blipFill>
        </p:spPr>
        <p:txBody>
          <a:bodyPr/>
          <a:lstStyle/>
          <a:p>
            <a:endParaRPr lang="fr-FR"/>
          </a:p>
        </p:txBody>
      </p:sp>
      <p:sp>
        <p:nvSpPr>
          <p:cNvPr id="32" name="Freeform 32"/>
          <p:cNvSpPr/>
          <p:nvPr/>
        </p:nvSpPr>
        <p:spPr>
          <a:xfrm>
            <a:off x="9479186" y="3763529"/>
            <a:ext cx="1925100" cy="2358469"/>
          </a:xfrm>
          <a:custGeom>
            <a:avLst/>
            <a:gdLst/>
            <a:ahLst/>
            <a:cxnLst/>
            <a:rect l="l" t="t" r="r" b="b"/>
            <a:pathLst>
              <a:path w="1925100" h="2358469">
                <a:moveTo>
                  <a:pt x="0" y="0"/>
                </a:moveTo>
                <a:lnTo>
                  <a:pt x="1925100" y="0"/>
                </a:lnTo>
                <a:lnTo>
                  <a:pt x="1925100" y="2358469"/>
                </a:lnTo>
                <a:lnTo>
                  <a:pt x="0" y="2358469"/>
                </a:lnTo>
                <a:lnTo>
                  <a:pt x="0" y="0"/>
                </a:lnTo>
                <a:close/>
              </a:path>
            </a:pathLst>
          </a:custGeom>
          <a:blipFill>
            <a:blip r:embed="rId18"/>
            <a:stretch>
              <a:fillRect/>
            </a:stretch>
          </a:blipFill>
        </p:spPr>
        <p:txBody>
          <a:bodyPr/>
          <a:lstStyle/>
          <a:p>
            <a:endParaRPr lang="fr-FR"/>
          </a:p>
        </p:txBody>
      </p:sp>
      <p:sp>
        <p:nvSpPr>
          <p:cNvPr id="33" name="Freeform 33"/>
          <p:cNvSpPr/>
          <p:nvPr/>
        </p:nvSpPr>
        <p:spPr>
          <a:xfrm>
            <a:off x="9400298" y="17528659"/>
            <a:ext cx="2197165" cy="2353055"/>
          </a:xfrm>
          <a:custGeom>
            <a:avLst/>
            <a:gdLst/>
            <a:ahLst/>
            <a:cxnLst/>
            <a:rect l="l" t="t" r="r" b="b"/>
            <a:pathLst>
              <a:path w="2197165" h="2353055">
                <a:moveTo>
                  <a:pt x="0" y="0"/>
                </a:moveTo>
                <a:lnTo>
                  <a:pt x="2197165" y="0"/>
                </a:lnTo>
                <a:lnTo>
                  <a:pt x="2197165" y="2353054"/>
                </a:lnTo>
                <a:lnTo>
                  <a:pt x="0" y="2353054"/>
                </a:lnTo>
                <a:lnTo>
                  <a:pt x="0" y="0"/>
                </a:lnTo>
                <a:close/>
              </a:path>
            </a:pathLst>
          </a:custGeom>
          <a:blipFill>
            <a:blip r:embed="rId19"/>
            <a:stretch>
              <a:fillRect/>
            </a:stretch>
          </a:blipFill>
        </p:spPr>
        <p:txBody>
          <a:bodyPr/>
          <a:lstStyle/>
          <a:p>
            <a:endParaRPr lang="fr-FR"/>
          </a:p>
        </p:txBody>
      </p:sp>
      <p:sp>
        <p:nvSpPr>
          <p:cNvPr id="34" name="Freeform 34"/>
          <p:cNvSpPr/>
          <p:nvPr/>
        </p:nvSpPr>
        <p:spPr>
          <a:xfrm>
            <a:off x="3751468" y="14148319"/>
            <a:ext cx="2210215" cy="2386197"/>
          </a:xfrm>
          <a:custGeom>
            <a:avLst/>
            <a:gdLst/>
            <a:ahLst/>
            <a:cxnLst/>
            <a:rect l="l" t="t" r="r" b="b"/>
            <a:pathLst>
              <a:path w="2210215" h="2386197">
                <a:moveTo>
                  <a:pt x="0" y="0"/>
                </a:moveTo>
                <a:lnTo>
                  <a:pt x="2210215" y="0"/>
                </a:lnTo>
                <a:lnTo>
                  <a:pt x="2210215" y="2386197"/>
                </a:lnTo>
                <a:lnTo>
                  <a:pt x="0" y="2386197"/>
                </a:lnTo>
                <a:lnTo>
                  <a:pt x="0" y="0"/>
                </a:lnTo>
                <a:close/>
              </a:path>
            </a:pathLst>
          </a:custGeom>
          <a:blipFill>
            <a:blip r:embed="rId20"/>
            <a:stretch>
              <a:fillRect/>
            </a:stretch>
          </a:blipFill>
        </p:spPr>
        <p:txBody>
          <a:bodyPr/>
          <a:lstStyle/>
          <a:p>
            <a:endParaRPr lang="fr-FR"/>
          </a:p>
        </p:txBody>
      </p:sp>
      <p:sp>
        <p:nvSpPr>
          <p:cNvPr id="35" name="Freeform 35"/>
          <p:cNvSpPr/>
          <p:nvPr/>
        </p:nvSpPr>
        <p:spPr>
          <a:xfrm>
            <a:off x="5685200" y="356108"/>
            <a:ext cx="4131970" cy="1181983"/>
          </a:xfrm>
          <a:custGeom>
            <a:avLst/>
            <a:gdLst/>
            <a:ahLst/>
            <a:cxnLst/>
            <a:rect l="l" t="t" r="r" b="b"/>
            <a:pathLst>
              <a:path w="4131970" h="1181983">
                <a:moveTo>
                  <a:pt x="0" y="0"/>
                </a:moveTo>
                <a:lnTo>
                  <a:pt x="4131970" y="0"/>
                </a:lnTo>
                <a:lnTo>
                  <a:pt x="4131970" y="1181983"/>
                </a:lnTo>
                <a:lnTo>
                  <a:pt x="0" y="1181983"/>
                </a:lnTo>
                <a:lnTo>
                  <a:pt x="0" y="0"/>
                </a:lnTo>
                <a:close/>
              </a:path>
            </a:pathLst>
          </a:custGeom>
          <a:blipFill>
            <a:blip r:embed="rId21"/>
            <a:stretch>
              <a:fillRect t="-2436" b="-2436"/>
            </a:stretch>
          </a:blipFill>
        </p:spPr>
        <p:txBody>
          <a:bodyPr/>
          <a:lstStyle/>
          <a:p>
            <a:endParaRPr lang="fr-FR"/>
          </a:p>
        </p:txBody>
      </p:sp>
      <p:sp>
        <p:nvSpPr>
          <p:cNvPr id="36" name="TextBox 36"/>
          <p:cNvSpPr txBox="1"/>
          <p:nvPr/>
        </p:nvSpPr>
        <p:spPr>
          <a:xfrm>
            <a:off x="3751468" y="11139639"/>
            <a:ext cx="4496686" cy="1775416"/>
          </a:xfrm>
          <a:prstGeom prst="rect">
            <a:avLst/>
          </a:prstGeom>
        </p:spPr>
        <p:txBody>
          <a:bodyPr lIns="0" tIns="0" rIns="0" bIns="0" rtlCol="0" anchor="t">
            <a:spAutoFit/>
          </a:bodyPr>
          <a:lstStyle/>
          <a:p>
            <a:pPr algn="r">
              <a:lnSpc>
                <a:spcPts val="2853"/>
              </a:lnSpc>
            </a:pPr>
            <a:r>
              <a:rPr lang="en-US" sz="2038">
                <a:solidFill>
                  <a:srgbClr val="000000"/>
                </a:solidFill>
                <a:latin typeface="Tenor Sans"/>
                <a:ea typeface="Tenor Sans"/>
                <a:cs typeface="Tenor Sans"/>
                <a:sym typeface="Tenor Sans"/>
              </a:rPr>
              <a:t>Salle adaptée au thème </a:t>
            </a:r>
          </a:p>
          <a:p>
            <a:pPr algn="r">
              <a:lnSpc>
                <a:spcPts val="2853"/>
              </a:lnSpc>
            </a:pPr>
            <a:r>
              <a:rPr lang="en-US" sz="2038">
                <a:solidFill>
                  <a:srgbClr val="000000"/>
                </a:solidFill>
                <a:latin typeface="Tenor Sans"/>
                <a:ea typeface="Tenor Sans"/>
                <a:cs typeface="Tenor Sans"/>
                <a:sym typeface="Tenor Sans"/>
              </a:rPr>
              <a:t>Dynamique “ Donnez le ton on est là pour chercher des solutions”</a:t>
            </a:r>
          </a:p>
          <a:p>
            <a:pPr algn="r">
              <a:lnSpc>
                <a:spcPts val="2853"/>
              </a:lnSpc>
              <a:spcBef>
                <a:spcPct val="0"/>
              </a:spcBef>
            </a:pPr>
            <a:r>
              <a:rPr lang="en-US" sz="2038">
                <a:solidFill>
                  <a:srgbClr val="000000"/>
                </a:solidFill>
                <a:latin typeface="Tenor Sans"/>
                <a:ea typeface="Tenor Sans"/>
                <a:cs typeface="Tenor Sans"/>
                <a:sym typeface="Tenor Sans"/>
              </a:rPr>
              <a:t>Règles de vie de l’intelligence collective </a:t>
            </a:r>
          </a:p>
        </p:txBody>
      </p:sp>
      <p:sp>
        <p:nvSpPr>
          <p:cNvPr id="37" name="TextBox 37"/>
          <p:cNvSpPr txBox="1"/>
          <p:nvPr/>
        </p:nvSpPr>
        <p:spPr>
          <a:xfrm>
            <a:off x="4425435" y="10558970"/>
            <a:ext cx="3761314" cy="403836"/>
          </a:xfrm>
          <a:prstGeom prst="rect">
            <a:avLst/>
          </a:prstGeom>
        </p:spPr>
        <p:txBody>
          <a:bodyPr lIns="0" tIns="0" rIns="0" bIns="0" rtlCol="0" anchor="t">
            <a:spAutoFit/>
          </a:bodyPr>
          <a:lstStyle/>
          <a:p>
            <a:pPr algn="l">
              <a:lnSpc>
                <a:spcPts val="3349"/>
              </a:lnSpc>
              <a:spcBef>
                <a:spcPct val="0"/>
              </a:spcBef>
            </a:pPr>
            <a:r>
              <a:rPr lang="en-US" sz="2392">
                <a:solidFill>
                  <a:srgbClr val="FFFFFF"/>
                </a:solidFill>
                <a:latin typeface="Gliker"/>
                <a:ea typeface="Gliker"/>
                <a:cs typeface="Gliker"/>
                <a:sym typeface="Gliker"/>
              </a:rPr>
              <a:t>ACCUEIL</a:t>
            </a:r>
          </a:p>
        </p:txBody>
      </p:sp>
      <p:sp>
        <p:nvSpPr>
          <p:cNvPr id="38" name="TextBox 38"/>
          <p:cNvSpPr txBox="1"/>
          <p:nvPr/>
        </p:nvSpPr>
        <p:spPr>
          <a:xfrm>
            <a:off x="7033073" y="14618228"/>
            <a:ext cx="4116349" cy="2092843"/>
          </a:xfrm>
          <a:prstGeom prst="rect">
            <a:avLst/>
          </a:prstGeom>
        </p:spPr>
        <p:txBody>
          <a:bodyPr lIns="0" tIns="0" rIns="0" bIns="0" rtlCol="0" anchor="t">
            <a:spAutoFit/>
          </a:bodyPr>
          <a:lstStyle/>
          <a:p>
            <a:pPr algn="l">
              <a:lnSpc>
                <a:spcPts val="1728"/>
              </a:lnSpc>
            </a:pPr>
            <a:r>
              <a:rPr lang="en-US" sz="1234">
                <a:solidFill>
                  <a:srgbClr val="000000"/>
                </a:solidFill>
                <a:latin typeface="Tenor Sans"/>
                <a:ea typeface="Tenor Sans"/>
                <a:cs typeface="Tenor Sans"/>
                <a:sym typeface="Tenor Sans"/>
              </a:rPr>
              <a:t>Suivez l'ordre du jour et discutez de chaque sujet.</a:t>
            </a:r>
          </a:p>
          <a:p>
            <a:pPr algn="l">
              <a:lnSpc>
                <a:spcPts val="1728"/>
              </a:lnSpc>
            </a:pPr>
            <a:r>
              <a:rPr lang="en-US" sz="1234">
                <a:solidFill>
                  <a:srgbClr val="000000"/>
                </a:solidFill>
                <a:latin typeface="Tenor Sans"/>
                <a:ea typeface="Tenor Sans"/>
                <a:cs typeface="Tenor Sans"/>
                <a:sym typeface="Tenor Sans"/>
              </a:rPr>
              <a:t>Encouragez la participation de tous les participants.</a:t>
            </a:r>
          </a:p>
          <a:p>
            <a:pPr algn="l">
              <a:lnSpc>
                <a:spcPts val="1571"/>
              </a:lnSpc>
            </a:pPr>
            <a:r>
              <a:rPr lang="en-US" sz="1122">
                <a:solidFill>
                  <a:srgbClr val="000000"/>
                </a:solidFill>
                <a:latin typeface="Tenor Sans"/>
                <a:ea typeface="Tenor Sans"/>
                <a:cs typeface="Tenor Sans"/>
                <a:sym typeface="Tenor Sans"/>
              </a:rPr>
              <a:t>Prenez des notes ou assignez à quelqu'un la tâche de le faire.</a:t>
            </a:r>
          </a:p>
          <a:p>
            <a:pPr algn="l">
              <a:lnSpc>
                <a:spcPts val="1728"/>
              </a:lnSpc>
            </a:pPr>
            <a:r>
              <a:rPr lang="en-US" sz="1234">
                <a:solidFill>
                  <a:srgbClr val="000000"/>
                </a:solidFill>
                <a:latin typeface="Tenor Sans"/>
                <a:ea typeface="Tenor Sans"/>
                <a:cs typeface="Tenor Sans"/>
                <a:sym typeface="Tenor Sans"/>
              </a:rPr>
              <a:t>Prise de décisions (si nécessaire) :</a:t>
            </a:r>
          </a:p>
          <a:p>
            <a:pPr algn="l">
              <a:lnSpc>
                <a:spcPts val="1728"/>
              </a:lnSpc>
            </a:pPr>
            <a:r>
              <a:rPr lang="en-US" sz="1234">
                <a:solidFill>
                  <a:srgbClr val="000000"/>
                </a:solidFill>
                <a:latin typeface="Tenor Sans"/>
                <a:ea typeface="Tenor Sans"/>
                <a:cs typeface="Tenor Sans"/>
                <a:sym typeface="Tenor Sans"/>
              </a:rPr>
              <a:t>Si des décisions doivent être prises, assurez vous qu'elles sont claires et que tout le monde est d'accord.</a:t>
            </a:r>
          </a:p>
          <a:p>
            <a:pPr algn="l">
              <a:lnSpc>
                <a:spcPts val="1728"/>
              </a:lnSpc>
              <a:spcBef>
                <a:spcPct val="0"/>
              </a:spcBef>
            </a:pPr>
            <a:r>
              <a:rPr lang="en-US" sz="1234">
                <a:solidFill>
                  <a:srgbClr val="000000"/>
                </a:solidFill>
                <a:latin typeface="Tenor Sans"/>
                <a:ea typeface="Tenor Sans"/>
                <a:cs typeface="Tenor Sans"/>
                <a:sym typeface="Tenor Sans"/>
              </a:rPr>
              <a:t>Positionnez vous </a:t>
            </a:r>
          </a:p>
          <a:p>
            <a:pPr algn="l">
              <a:lnSpc>
                <a:spcPts val="1728"/>
              </a:lnSpc>
              <a:spcBef>
                <a:spcPct val="0"/>
              </a:spcBef>
            </a:pPr>
            <a:endParaRPr lang="en-US" sz="1234">
              <a:solidFill>
                <a:srgbClr val="000000"/>
              </a:solidFill>
              <a:latin typeface="Tenor Sans"/>
              <a:ea typeface="Tenor Sans"/>
              <a:cs typeface="Tenor Sans"/>
              <a:sym typeface="Tenor Sans"/>
            </a:endParaRPr>
          </a:p>
        </p:txBody>
      </p:sp>
      <p:sp>
        <p:nvSpPr>
          <p:cNvPr id="39" name="TextBox 39"/>
          <p:cNvSpPr txBox="1"/>
          <p:nvPr/>
        </p:nvSpPr>
        <p:spPr>
          <a:xfrm>
            <a:off x="7255469" y="14018509"/>
            <a:ext cx="3346724" cy="403836"/>
          </a:xfrm>
          <a:prstGeom prst="rect">
            <a:avLst/>
          </a:prstGeom>
        </p:spPr>
        <p:txBody>
          <a:bodyPr lIns="0" tIns="0" rIns="0" bIns="0" rtlCol="0" anchor="t">
            <a:spAutoFit/>
          </a:bodyPr>
          <a:lstStyle/>
          <a:p>
            <a:pPr algn="l">
              <a:lnSpc>
                <a:spcPts val="3349"/>
              </a:lnSpc>
              <a:spcBef>
                <a:spcPct val="0"/>
              </a:spcBef>
            </a:pPr>
            <a:r>
              <a:rPr lang="en-US" sz="2392">
                <a:solidFill>
                  <a:srgbClr val="FFFFFF"/>
                </a:solidFill>
                <a:latin typeface="Gliker"/>
                <a:ea typeface="Gliker"/>
                <a:cs typeface="Gliker"/>
                <a:sym typeface="Gliker"/>
              </a:rPr>
              <a:t>Intelligence collective</a:t>
            </a:r>
          </a:p>
        </p:txBody>
      </p:sp>
      <p:sp>
        <p:nvSpPr>
          <p:cNvPr id="40" name="TextBox 40"/>
          <p:cNvSpPr txBox="1"/>
          <p:nvPr/>
        </p:nvSpPr>
        <p:spPr>
          <a:xfrm>
            <a:off x="6902187" y="7776391"/>
            <a:ext cx="4502099" cy="1540682"/>
          </a:xfrm>
          <a:prstGeom prst="rect">
            <a:avLst/>
          </a:prstGeom>
        </p:spPr>
        <p:txBody>
          <a:bodyPr lIns="0" tIns="0" rIns="0" bIns="0" rtlCol="0" anchor="t">
            <a:spAutoFit/>
          </a:bodyPr>
          <a:lstStyle/>
          <a:p>
            <a:pPr algn="l">
              <a:lnSpc>
                <a:spcPts val="2043"/>
              </a:lnSpc>
            </a:pPr>
            <a:r>
              <a:rPr lang="en-US" sz="1459">
                <a:solidFill>
                  <a:srgbClr val="000000"/>
                </a:solidFill>
                <a:latin typeface="Tenor Sans"/>
                <a:ea typeface="Tenor Sans"/>
                <a:cs typeface="Tenor Sans"/>
                <a:sym typeface="Tenor Sans"/>
              </a:rPr>
              <a:t>Envoyez une invitation à la réunion à tous les participants, en incluant l'ordre du jour, la date, l'heure et le lieu de la réunion.</a:t>
            </a:r>
          </a:p>
          <a:p>
            <a:pPr algn="l">
              <a:lnSpc>
                <a:spcPts val="2043"/>
              </a:lnSpc>
            </a:pPr>
            <a:r>
              <a:rPr lang="en-US" sz="1459">
                <a:solidFill>
                  <a:srgbClr val="000000"/>
                </a:solidFill>
                <a:latin typeface="Tenor Sans"/>
                <a:ea typeface="Tenor Sans"/>
                <a:cs typeface="Tenor Sans"/>
                <a:sym typeface="Tenor Sans"/>
              </a:rPr>
              <a:t>N’inviter que les ACTEURS DU PROJET (RACI)</a:t>
            </a:r>
          </a:p>
          <a:p>
            <a:pPr algn="l">
              <a:lnSpc>
                <a:spcPts val="2043"/>
              </a:lnSpc>
              <a:spcBef>
                <a:spcPct val="0"/>
              </a:spcBef>
            </a:pPr>
            <a:r>
              <a:rPr lang="en-US" sz="1459">
                <a:solidFill>
                  <a:srgbClr val="000000"/>
                </a:solidFill>
                <a:latin typeface="Tenor Sans"/>
                <a:ea typeface="Tenor Sans"/>
                <a:cs typeface="Tenor Sans"/>
                <a:sym typeface="Tenor Sans"/>
              </a:rPr>
              <a:t>Inclure les documents nécessaires à la prise de décision</a:t>
            </a:r>
          </a:p>
        </p:txBody>
      </p:sp>
      <p:sp>
        <p:nvSpPr>
          <p:cNvPr id="41" name="TextBox 41"/>
          <p:cNvSpPr txBox="1"/>
          <p:nvPr/>
        </p:nvSpPr>
        <p:spPr>
          <a:xfrm>
            <a:off x="7087272" y="7196566"/>
            <a:ext cx="3346724" cy="403836"/>
          </a:xfrm>
          <a:prstGeom prst="rect">
            <a:avLst/>
          </a:prstGeom>
        </p:spPr>
        <p:txBody>
          <a:bodyPr lIns="0" tIns="0" rIns="0" bIns="0" rtlCol="0" anchor="t">
            <a:spAutoFit/>
          </a:bodyPr>
          <a:lstStyle/>
          <a:p>
            <a:pPr algn="l">
              <a:lnSpc>
                <a:spcPts val="3349"/>
              </a:lnSpc>
              <a:spcBef>
                <a:spcPct val="0"/>
              </a:spcBef>
            </a:pPr>
            <a:r>
              <a:rPr lang="en-US" sz="2392">
                <a:solidFill>
                  <a:srgbClr val="FFFFFF"/>
                </a:solidFill>
                <a:latin typeface="Gliker"/>
                <a:ea typeface="Gliker"/>
                <a:cs typeface="Gliker"/>
                <a:sym typeface="Gliker"/>
              </a:rPr>
              <a:t>INVITATION </a:t>
            </a:r>
          </a:p>
        </p:txBody>
      </p:sp>
      <p:sp>
        <p:nvSpPr>
          <p:cNvPr id="42" name="TextBox 42"/>
          <p:cNvSpPr txBox="1"/>
          <p:nvPr/>
        </p:nvSpPr>
        <p:spPr>
          <a:xfrm>
            <a:off x="4214537" y="18130496"/>
            <a:ext cx="3939942" cy="1588441"/>
          </a:xfrm>
          <a:prstGeom prst="rect">
            <a:avLst/>
          </a:prstGeom>
        </p:spPr>
        <p:txBody>
          <a:bodyPr lIns="0" tIns="0" rIns="0" bIns="0" rtlCol="0" anchor="t">
            <a:spAutoFit/>
          </a:bodyPr>
          <a:lstStyle/>
          <a:p>
            <a:pPr algn="r">
              <a:lnSpc>
                <a:spcPts val="2042"/>
              </a:lnSpc>
            </a:pPr>
            <a:r>
              <a:rPr lang="en-US" sz="1459">
                <a:solidFill>
                  <a:srgbClr val="000000"/>
                </a:solidFill>
                <a:latin typeface="Tenor Sans"/>
                <a:ea typeface="Tenor Sans"/>
                <a:cs typeface="Tenor Sans"/>
                <a:sym typeface="Tenor Sans"/>
              </a:rPr>
              <a:t>Identifiez les actions à entreprendre à la suite de la réunion.</a:t>
            </a:r>
          </a:p>
          <a:p>
            <a:pPr algn="r">
              <a:lnSpc>
                <a:spcPts val="2042"/>
              </a:lnSpc>
            </a:pPr>
            <a:r>
              <a:rPr lang="en-US" sz="1459">
                <a:solidFill>
                  <a:srgbClr val="000000"/>
                </a:solidFill>
                <a:latin typeface="Tenor Sans"/>
                <a:ea typeface="Tenor Sans"/>
                <a:cs typeface="Tenor Sans"/>
                <a:sym typeface="Tenor Sans"/>
              </a:rPr>
              <a:t>Attribuez des responsabilités et des délais pour chaque action.</a:t>
            </a:r>
          </a:p>
          <a:p>
            <a:pPr algn="r">
              <a:lnSpc>
                <a:spcPts val="2042"/>
              </a:lnSpc>
              <a:spcBef>
                <a:spcPct val="0"/>
              </a:spcBef>
            </a:pPr>
            <a:r>
              <a:rPr lang="en-US" sz="1459">
                <a:solidFill>
                  <a:srgbClr val="000000"/>
                </a:solidFill>
                <a:latin typeface="Tenor Sans"/>
                <a:ea typeface="Tenor Sans"/>
                <a:cs typeface="Tenor Sans"/>
                <a:sym typeface="Tenor Sans"/>
              </a:rPr>
              <a:t>Assurez-vous que tout le monde comprend ce qui est attendu de lui.</a:t>
            </a:r>
          </a:p>
          <a:p>
            <a:pPr algn="r">
              <a:lnSpc>
                <a:spcPts val="117"/>
              </a:lnSpc>
              <a:spcBef>
                <a:spcPct val="0"/>
              </a:spcBef>
            </a:pPr>
            <a:endParaRPr lang="en-US" sz="1459">
              <a:solidFill>
                <a:srgbClr val="000000"/>
              </a:solidFill>
              <a:latin typeface="Tenor Sans"/>
              <a:ea typeface="Tenor Sans"/>
              <a:cs typeface="Tenor Sans"/>
              <a:sym typeface="Tenor Sans"/>
            </a:endParaRPr>
          </a:p>
        </p:txBody>
      </p:sp>
      <p:sp>
        <p:nvSpPr>
          <p:cNvPr id="43" name="TextBox 43"/>
          <p:cNvSpPr txBox="1"/>
          <p:nvPr/>
        </p:nvSpPr>
        <p:spPr>
          <a:xfrm>
            <a:off x="4570817" y="17543937"/>
            <a:ext cx="3346724" cy="403836"/>
          </a:xfrm>
          <a:prstGeom prst="rect">
            <a:avLst/>
          </a:prstGeom>
        </p:spPr>
        <p:txBody>
          <a:bodyPr lIns="0" tIns="0" rIns="0" bIns="0" rtlCol="0" anchor="t">
            <a:spAutoFit/>
          </a:bodyPr>
          <a:lstStyle/>
          <a:p>
            <a:pPr algn="r">
              <a:lnSpc>
                <a:spcPts val="3349"/>
              </a:lnSpc>
              <a:spcBef>
                <a:spcPct val="0"/>
              </a:spcBef>
            </a:pPr>
            <a:r>
              <a:rPr lang="en-US" sz="2392">
                <a:solidFill>
                  <a:srgbClr val="FFFFFF"/>
                </a:solidFill>
                <a:latin typeface="Gliker"/>
                <a:ea typeface="Gliker"/>
                <a:cs typeface="Gliker"/>
                <a:sym typeface="Gliker"/>
              </a:rPr>
              <a:t>PDCA /RACI</a:t>
            </a:r>
          </a:p>
        </p:txBody>
      </p:sp>
      <p:sp>
        <p:nvSpPr>
          <p:cNvPr id="44" name="TextBox 44"/>
          <p:cNvSpPr txBox="1"/>
          <p:nvPr/>
        </p:nvSpPr>
        <p:spPr>
          <a:xfrm>
            <a:off x="3751468" y="4471061"/>
            <a:ext cx="4558675" cy="1629800"/>
          </a:xfrm>
          <a:prstGeom prst="rect">
            <a:avLst/>
          </a:prstGeom>
        </p:spPr>
        <p:txBody>
          <a:bodyPr lIns="0" tIns="0" rIns="0" bIns="0" rtlCol="0" anchor="t">
            <a:spAutoFit/>
          </a:bodyPr>
          <a:lstStyle/>
          <a:p>
            <a:pPr algn="r">
              <a:lnSpc>
                <a:spcPts val="1935"/>
              </a:lnSpc>
              <a:spcBef>
                <a:spcPct val="0"/>
              </a:spcBef>
            </a:pPr>
            <a:r>
              <a:rPr lang="en-US" sz="1382">
                <a:solidFill>
                  <a:srgbClr val="000000"/>
                </a:solidFill>
                <a:latin typeface="Tenor Sans"/>
                <a:ea typeface="Tenor Sans"/>
                <a:cs typeface="Tenor Sans"/>
                <a:sym typeface="Tenor Sans"/>
              </a:rPr>
              <a:t>Déterminez l'objectif de la réunion : Quel est le but de la réunion ? Quels résultats souhaitez vous obtenir ?</a:t>
            </a:r>
          </a:p>
          <a:p>
            <a:pPr algn="r">
              <a:lnSpc>
                <a:spcPts val="1935"/>
              </a:lnSpc>
              <a:spcBef>
                <a:spcPct val="0"/>
              </a:spcBef>
            </a:pPr>
            <a:r>
              <a:rPr lang="en-US" sz="1382">
                <a:solidFill>
                  <a:srgbClr val="000000"/>
                </a:solidFill>
                <a:latin typeface="Tenor Sans"/>
                <a:ea typeface="Tenor Sans"/>
                <a:cs typeface="Tenor Sans"/>
                <a:sym typeface="Tenor Sans"/>
              </a:rPr>
              <a:t>Identifiez les participants : Qui doit assister à la réunion pour atteindre ses objectifs ?</a:t>
            </a:r>
          </a:p>
          <a:p>
            <a:pPr algn="r">
              <a:lnSpc>
                <a:spcPts val="1935"/>
              </a:lnSpc>
              <a:spcBef>
                <a:spcPct val="0"/>
              </a:spcBef>
            </a:pPr>
            <a:r>
              <a:rPr lang="en-US" sz="1382">
                <a:solidFill>
                  <a:srgbClr val="000000"/>
                </a:solidFill>
                <a:latin typeface="Tenor Sans"/>
                <a:ea typeface="Tenor Sans"/>
                <a:cs typeface="Tenor Sans"/>
                <a:sym typeface="Tenor Sans"/>
              </a:rPr>
              <a:t>Choisir une date, une heure et un lieu appropriés.</a:t>
            </a:r>
          </a:p>
          <a:p>
            <a:pPr algn="r">
              <a:lnSpc>
                <a:spcPts val="1755"/>
              </a:lnSpc>
              <a:spcBef>
                <a:spcPct val="0"/>
              </a:spcBef>
            </a:pPr>
            <a:endParaRPr lang="en-US" sz="1382">
              <a:solidFill>
                <a:srgbClr val="000000"/>
              </a:solidFill>
              <a:latin typeface="Tenor Sans"/>
              <a:ea typeface="Tenor Sans"/>
              <a:cs typeface="Tenor Sans"/>
              <a:sym typeface="Tenor Sans"/>
            </a:endParaRPr>
          </a:p>
        </p:txBody>
      </p:sp>
      <p:sp>
        <p:nvSpPr>
          <p:cNvPr id="45" name="TextBox 45"/>
          <p:cNvSpPr txBox="1"/>
          <p:nvPr/>
        </p:nvSpPr>
        <p:spPr>
          <a:xfrm>
            <a:off x="4655542" y="3800275"/>
            <a:ext cx="3450098" cy="403836"/>
          </a:xfrm>
          <a:prstGeom prst="rect">
            <a:avLst/>
          </a:prstGeom>
        </p:spPr>
        <p:txBody>
          <a:bodyPr lIns="0" tIns="0" rIns="0" bIns="0" rtlCol="0" anchor="t">
            <a:spAutoFit/>
          </a:bodyPr>
          <a:lstStyle/>
          <a:p>
            <a:pPr algn="r">
              <a:lnSpc>
                <a:spcPts val="3349"/>
              </a:lnSpc>
              <a:spcBef>
                <a:spcPct val="0"/>
              </a:spcBef>
            </a:pPr>
            <a:r>
              <a:rPr lang="en-US" sz="2392">
                <a:solidFill>
                  <a:srgbClr val="FFFFFF"/>
                </a:solidFill>
                <a:latin typeface="Gliker"/>
                <a:ea typeface="Gliker"/>
                <a:cs typeface="Gliker"/>
                <a:sym typeface="Gliker"/>
              </a:rPr>
              <a:t>PLANIFICATION</a:t>
            </a:r>
          </a:p>
        </p:txBody>
      </p:sp>
      <p:sp>
        <p:nvSpPr>
          <p:cNvPr id="46" name="TextBox 46"/>
          <p:cNvSpPr txBox="1"/>
          <p:nvPr/>
        </p:nvSpPr>
        <p:spPr>
          <a:xfrm>
            <a:off x="4655542" y="2396980"/>
            <a:ext cx="6289236" cy="680759"/>
          </a:xfrm>
          <a:prstGeom prst="rect">
            <a:avLst/>
          </a:prstGeom>
        </p:spPr>
        <p:txBody>
          <a:bodyPr lIns="0" tIns="0" rIns="0" bIns="0" rtlCol="0" anchor="t">
            <a:spAutoFit/>
          </a:bodyPr>
          <a:lstStyle/>
          <a:p>
            <a:pPr algn="ctr">
              <a:lnSpc>
                <a:spcPts val="5508"/>
              </a:lnSpc>
              <a:spcBef>
                <a:spcPct val="0"/>
              </a:spcBef>
            </a:pPr>
            <a:r>
              <a:rPr lang="en-US" sz="3934">
                <a:solidFill>
                  <a:srgbClr val="000000"/>
                </a:solidFill>
                <a:latin typeface="Gliker"/>
                <a:ea typeface="Gliker"/>
                <a:cs typeface="Gliker"/>
                <a:sym typeface="Gliker"/>
              </a:rPr>
              <a:t>Facilitateur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EFF"/>
        </a:solidFill>
        <a:effectLst/>
      </p:bgPr>
    </p:bg>
    <p:spTree>
      <p:nvGrpSpPr>
        <p:cNvPr id="1" name=""/>
        <p:cNvGrpSpPr/>
        <p:nvPr/>
      </p:nvGrpSpPr>
      <p:grpSpPr>
        <a:xfrm>
          <a:off x="0" y="0"/>
          <a:ext cx="0" cy="0"/>
          <a:chOff x="0" y="0"/>
          <a:chExt cx="0" cy="0"/>
        </a:xfrm>
      </p:grpSpPr>
      <p:grpSp>
        <p:nvGrpSpPr>
          <p:cNvPr id="2" name="Group 2"/>
          <p:cNvGrpSpPr/>
          <p:nvPr/>
        </p:nvGrpSpPr>
        <p:grpSpPr>
          <a:xfrm>
            <a:off x="3495206" y="400652"/>
            <a:ext cx="8138828" cy="20768098"/>
            <a:chOff x="0" y="0"/>
            <a:chExt cx="2577955" cy="6578248"/>
          </a:xfrm>
        </p:grpSpPr>
        <p:sp>
          <p:nvSpPr>
            <p:cNvPr id="3" name="Freeform 3"/>
            <p:cNvSpPr/>
            <p:nvPr/>
          </p:nvSpPr>
          <p:spPr>
            <a:xfrm>
              <a:off x="0" y="0"/>
              <a:ext cx="2577955" cy="6578248"/>
            </a:xfrm>
            <a:custGeom>
              <a:avLst/>
              <a:gdLst/>
              <a:ahLst/>
              <a:cxnLst/>
              <a:rect l="l" t="t" r="r" b="b"/>
              <a:pathLst>
                <a:path w="2577955" h="6578248">
                  <a:moveTo>
                    <a:pt x="40903" y="0"/>
                  </a:moveTo>
                  <a:lnTo>
                    <a:pt x="2537052" y="0"/>
                  </a:lnTo>
                  <a:cubicBezTo>
                    <a:pt x="2559642" y="0"/>
                    <a:pt x="2577955" y="18313"/>
                    <a:pt x="2577955" y="40903"/>
                  </a:cubicBezTo>
                  <a:lnTo>
                    <a:pt x="2577955" y="6537345"/>
                  </a:lnTo>
                  <a:cubicBezTo>
                    <a:pt x="2577955" y="6548193"/>
                    <a:pt x="2573646" y="6558597"/>
                    <a:pt x="2565975" y="6566268"/>
                  </a:cubicBezTo>
                  <a:cubicBezTo>
                    <a:pt x="2558304" y="6573939"/>
                    <a:pt x="2547900" y="6578248"/>
                    <a:pt x="2537052" y="6578248"/>
                  </a:cubicBezTo>
                  <a:lnTo>
                    <a:pt x="40903" y="6578248"/>
                  </a:lnTo>
                  <a:cubicBezTo>
                    <a:pt x="30055" y="6578248"/>
                    <a:pt x="19651" y="6573939"/>
                    <a:pt x="11980" y="6566268"/>
                  </a:cubicBezTo>
                  <a:cubicBezTo>
                    <a:pt x="4309" y="6558597"/>
                    <a:pt x="0" y="6548193"/>
                    <a:pt x="0" y="6537345"/>
                  </a:cubicBezTo>
                  <a:lnTo>
                    <a:pt x="0" y="40903"/>
                  </a:lnTo>
                  <a:cubicBezTo>
                    <a:pt x="0" y="30055"/>
                    <a:pt x="4309" y="19651"/>
                    <a:pt x="11980" y="11980"/>
                  </a:cubicBezTo>
                  <a:cubicBezTo>
                    <a:pt x="19651" y="4309"/>
                    <a:pt x="30055" y="0"/>
                    <a:pt x="40903" y="0"/>
                  </a:cubicBezTo>
                  <a:close/>
                </a:path>
              </a:pathLst>
            </a:custGeom>
            <a:solidFill>
              <a:srgbClr val="FFFFFF"/>
            </a:solidFill>
          </p:spPr>
          <p:txBody>
            <a:bodyPr/>
            <a:lstStyle/>
            <a:p>
              <a:endParaRPr lang="fr-FR"/>
            </a:p>
          </p:txBody>
        </p:sp>
        <p:sp>
          <p:nvSpPr>
            <p:cNvPr id="4" name="TextBox 4"/>
            <p:cNvSpPr txBox="1"/>
            <p:nvPr/>
          </p:nvSpPr>
          <p:spPr>
            <a:xfrm>
              <a:off x="0" y="-38100"/>
              <a:ext cx="2577955" cy="6616348"/>
            </a:xfrm>
            <a:prstGeom prst="rect">
              <a:avLst/>
            </a:prstGeom>
          </p:spPr>
          <p:txBody>
            <a:bodyPr lIns="57024" tIns="57024" rIns="57024" bIns="57024" rtlCol="0" anchor="ctr"/>
            <a:lstStyle/>
            <a:p>
              <a:pPr algn="ctr">
                <a:lnSpc>
                  <a:spcPts val="2200"/>
                </a:lnSpc>
                <a:spcBef>
                  <a:spcPct val="0"/>
                </a:spcBef>
              </a:pPr>
              <a:endParaRPr/>
            </a:p>
          </p:txBody>
        </p:sp>
      </p:grpSp>
      <p:sp>
        <p:nvSpPr>
          <p:cNvPr id="5" name="Freeform 5"/>
          <p:cNvSpPr/>
          <p:nvPr/>
        </p:nvSpPr>
        <p:spPr>
          <a:xfrm>
            <a:off x="10538290" y="855360"/>
            <a:ext cx="1091124" cy="1454832"/>
          </a:xfrm>
          <a:custGeom>
            <a:avLst/>
            <a:gdLst/>
            <a:ahLst/>
            <a:cxnLst/>
            <a:rect l="l" t="t" r="r" b="b"/>
            <a:pathLst>
              <a:path w="1091124" h="1454832">
                <a:moveTo>
                  <a:pt x="0" y="0"/>
                </a:moveTo>
                <a:lnTo>
                  <a:pt x="1091124" y="0"/>
                </a:lnTo>
                <a:lnTo>
                  <a:pt x="1091124" y="1454832"/>
                </a:lnTo>
                <a:lnTo>
                  <a:pt x="0" y="1454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6" name="Freeform 6"/>
          <p:cNvSpPr/>
          <p:nvPr/>
        </p:nvSpPr>
        <p:spPr>
          <a:xfrm>
            <a:off x="3495206" y="10039823"/>
            <a:ext cx="5389546" cy="3159622"/>
          </a:xfrm>
          <a:custGeom>
            <a:avLst/>
            <a:gdLst/>
            <a:ahLst/>
            <a:cxnLst/>
            <a:rect l="l" t="t" r="r" b="b"/>
            <a:pathLst>
              <a:path w="5389546" h="3159622">
                <a:moveTo>
                  <a:pt x="0" y="0"/>
                </a:moveTo>
                <a:lnTo>
                  <a:pt x="5389547" y="0"/>
                </a:lnTo>
                <a:lnTo>
                  <a:pt x="5389547" y="3159621"/>
                </a:lnTo>
                <a:lnTo>
                  <a:pt x="0" y="3159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7" name="Freeform 7"/>
          <p:cNvSpPr/>
          <p:nvPr/>
        </p:nvSpPr>
        <p:spPr>
          <a:xfrm>
            <a:off x="5747189" y="10385698"/>
            <a:ext cx="2562954" cy="705339"/>
          </a:xfrm>
          <a:custGeom>
            <a:avLst/>
            <a:gdLst/>
            <a:ahLst/>
            <a:cxnLst/>
            <a:rect l="l" t="t" r="r" b="b"/>
            <a:pathLst>
              <a:path w="2562954" h="705339">
                <a:moveTo>
                  <a:pt x="0" y="0"/>
                </a:moveTo>
                <a:lnTo>
                  <a:pt x="2562954" y="0"/>
                </a:lnTo>
                <a:lnTo>
                  <a:pt x="2562954" y="705338"/>
                </a:lnTo>
                <a:lnTo>
                  <a:pt x="0" y="705338"/>
                </a:lnTo>
                <a:lnTo>
                  <a:pt x="0" y="0"/>
                </a:lnTo>
                <a:close/>
              </a:path>
            </a:pathLst>
          </a:custGeom>
          <a:blipFill>
            <a:blip r:embed="rId6">
              <a:extLst>
                <a:ext uri="{96DAC541-7B7A-43D3-8B79-37D633B846F1}">
                  <asvg:svgBlip xmlns:asvg="http://schemas.microsoft.com/office/drawing/2016/SVG/main" r:embed="rId7"/>
                </a:ext>
              </a:extLst>
            </a:blip>
            <a:stretch>
              <a:fillRect l="-31050"/>
            </a:stretch>
          </a:blipFill>
        </p:spPr>
        <p:txBody>
          <a:bodyPr/>
          <a:lstStyle/>
          <a:p>
            <a:endParaRPr lang="fr-FR"/>
          </a:p>
        </p:txBody>
      </p:sp>
      <p:sp>
        <p:nvSpPr>
          <p:cNvPr id="8" name="Freeform 8"/>
          <p:cNvSpPr/>
          <p:nvPr/>
        </p:nvSpPr>
        <p:spPr>
          <a:xfrm>
            <a:off x="4267707" y="10400276"/>
            <a:ext cx="1697443" cy="690761"/>
          </a:xfrm>
          <a:custGeom>
            <a:avLst/>
            <a:gdLst/>
            <a:ahLst/>
            <a:cxnLst/>
            <a:rect l="l" t="t" r="r" b="b"/>
            <a:pathLst>
              <a:path w="1697443" h="690761">
                <a:moveTo>
                  <a:pt x="0" y="0"/>
                </a:moveTo>
                <a:lnTo>
                  <a:pt x="1697443" y="0"/>
                </a:lnTo>
                <a:lnTo>
                  <a:pt x="1697443" y="690760"/>
                </a:lnTo>
                <a:lnTo>
                  <a:pt x="0" y="690760"/>
                </a:lnTo>
                <a:lnTo>
                  <a:pt x="0" y="0"/>
                </a:lnTo>
                <a:close/>
              </a:path>
            </a:pathLst>
          </a:custGeom>
          <a:blipFill>
            <a:blip r:embed="rId6">
              <a:extLst>
                <a:ext uri="{96DAC541-7B7A-43D3-8B79-37D633B846F1}">
                  <asvg:svgBlip xmlns:asvg="http://schemas.microsoft.com/office/drawing/2016/SVG/main" r:embed="rId7"/>
                </a:ext>
              </a:extLst>
            </a:blip>
            <a:stretch>
              <a:fillRect t="-2110" r="-97871"/>
            </a:stretch>
          </a:blipFill>
        </p:spPr>
        <p:txBody>
          <a:bodyPr/>
          <a:lstStyle/>
          <a:p>
            <a:endParaRPr lang="fr-FR"/>
          </a:p>
        </p:txBody>
      </p:sp>
      <p:sp>
        <p:nvSpPr>
          <p:cNvPr id="9" name="Freeform 9"/>
          <p:cNvSpPr/>
          <p:nvPr/>
        </p:nvSpPr>
        <p:spPr>
          <a:xfrm rot="5400000" flipV="1">
            <a:off x="8929487" y="9630401"/>
            <a:ext cx="3066060" cy="4304749"/>
          </a:xfrm>
          <a:custGeom>
            <a:avLst/>
            <a:gdLst/>
            <a:ahLst/>
            <a:cxnLst/>
            <a:rect l="l" t="t" r="r" b="b"/>
            <a:pathLst>
              <a:path w="3066060" h="4304749">
                <a:moveTo>
                  <a:pt x="0" y="4304749"/>
                </a:moveTo>
                <a:lnTo>
                  <a:pt x="3066061" y="4304749"/>
                </a:lnTo>
                <a:lnTo>
                  <a:pt x="3066061" y="0"/>
                </a:lnTo>
                <a:lnTo>
                  <a:pt x="0" y="0"/>
                </a:lnTo>
                <a:lnTo>
                  <a:pt x="0" y="430474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0" name="TextBox 10"/>
          <p:cNvSpPr txBox="1"/>
          <p:nvPr/>
        </p:nvSpPr>
        <p:spPr>
          <a:xfrm>
            <a:off x="4156226" y="11149164"/>
            <a:ext cx="4091928" cy="1516570"/>
          </a:xfrm>
          <a:prstGeom prst="rect">
            <a:avLst/>
          </a:prstGeom>
        </p:spPr>
        <p:txBody>
          <a:bodyPr lIns="0" tIns="0" rIns="0" bIns="0" rtlCol="0" anchor="t">
            <a:spAutoFit/>
          </a:bodyPr>
          <a:lstStyle/>
          <a:p>
            <a:pPr algn="r">
              <a:lnSpc>
                <a:spcPts val="1910"/>
              </a:lnSpc>
            </a:pPr>
            <a:r>
              <a:rPr lang="en-US" sz="1364">
                <a:solidFill>
                  <a:srgbClr val="000000"/>
                </a:solidFill>
                <a:latin typeface="Tenor Sans"/>
                <a:ea typeface="Tenor Sans"/>
                <a:cs typeface="Tenor Sans"/>
                <a:sym typeface="Tenor Sans"/>
              </a:rPr>
              <a:t>Rédigez un compte rendu de la réunion, en incluant les points abordés, les décisions prises, les actions à entreprendre et les responsabilités assignées.</a:t>
            </a:r>
          </a:p>
          <a:p>
            <a:pPr algn="r">
              <a:lnSpc>
                <a:spcPts val="1910"/>
              </a:lnSpc>
            </a:pPr>
            <a:r>
              <a:rPr lang="en-US" sz="1364">
                <a:solidFill>
                  <a:srgbClr val="000000"/>
                </a:solidFill>
                <a:latin typeface="Tenor Sans"/>
                <a:ea typeface="Tenor Sans"/>
                <a:cs typeface="Tenor Sans"/>
                <a:sym typeface="Tenor Sans"/>
              </a:rPr>
              <a:t>QFQQCP-RACI</a:t>
            </a:r>
          </a:p>
          <a:p>
            <a:pPr algn="r">
              <a:lnSpc>
                <a:spcPts val="1910"/>
              </a:lnSpc>
            </a:pPr>
            <a:r>
              <a:rPr lang="en-US" sz="1364">
                <a:solidFill>
                  <a:srgbClr val="000000"/>
                </a:solidFill>
                <a:latin typeface="Tenor Sans"/>
                <a:ea typeface="Tenor Sans"/>
                <a:cs typeface="Tenor Sans"/>
                <a:sym typeface="Tenor Sans"/>
              </a:rPr>
              <a:t>Envoyez le compte rendu à tous les participants.</a:t>
            </a:r>
          </a:p>
          <a:p>
            <a:pPr algn="r">
              <a:lnSpc>
                <a:spcPts val="496"/>
              </a:lnSpc>
              <a:spcBef>
                <a:spcPct val="0"/>
              </a:spcBef>
            </a:pPr>
            <a:endParaRPr lang="en-US" sz="1364">
              <a:solidFill>
                <a:srgbClr val="000000"/>
              </a:solidFill>
              <a:latin typeface="Tenor Sans"/>
              <a:ea typeface="Tenor Sans"/>
              <a:cs typeface="Tenor Sans"/>
              <a:sym typeface="Tenor Sans"/>
            </a:endParaRPr>
          </a:p>
        </p:txBody>
      </p:sp>
      <p:sp>
        <p:nvSpPr>
          <p:cNvPr id="11" name="TextBox 11"/>
          <p:cNvSpPr txBox="1"/>
          <p:nvPr/>
        </p:nvSpPr>
        <p:spPr>
          <a:xfrm>
            <a:off x="4425435" y="10558970"/>
            <a:ext cx="3761314" cy="403836"/>
          </a:xfrm>
          <a:prstGeom prst="rect">
            <a:avLst/>
          </a:prstGeom>
        </p:spPr>
        <p:txBody>
          <a:bodyPr lIns="0" tIns="0" rIns="0" bIns="0" rtlCol="0" anchor="t">
            <a:spAutoFit/>
          </a:bodyPr>
          <a:lstStyle/>
          <a:p>
            <a:pPr algn="l">
              <a:lnSpc>
                <a:spcPts val="3349"/>
              </a:lnSpc>
              <a:spcBef>
                <a:spcPct val="0"/>
              </a:spcBef>
            </a:pPr>
            <a:r>
              <a:rPr lang="en-US" sz="2392">
                <a:solidFill>
                  <a:srgbClr val="FFFFFF"/>
                </a:solidFill>
                <a:latin typeface="Gliker"/>
                <a:ea typeface="Gliker"/>
                <a:cs typeface="Gliker"/>
                <a:sym typeface="Gliker"/>
              </a:rPr>
              <a:t>COMPTE RENDU </a:t>
            </a:r>
          </a:p>
        </p:txBody>
      </p:sp>
      <p:sp>
        <p:nvSpPr>
          <p:cNvPr id="12" name="Freeform 12"/>
          <p:cNvSpPr/>
          <p:nvPr/>
        </p:nvSpPr>
        <p:spPr>
          <a:xfrm flipH="1">
            <a:off x="6244488" y="6677053"/>
            <a:ext cx="5389546" cy="3159622"/>
          </a:xfrm>
          <a:custGeom>
            <a:avLst/>
            <a:gdLst/>
            <a:ahLst/>
            <a:cxnLst/>
            <a:rect l="l" t="t" r="r" b="b"/>
            <a:pathLst>
              <a:path w="5389546" h="3159622">
                <a:moveTo>
                  <a:pt x="5389546" y="0"/>
                </a:moveTo>
                <a:lnTo>
                  <a:pt x="0" y="0"/>
                </a:lnTo>
                <a:lnTo>
                  <a:pt x="0" y="3159622"/>
                </a:lnTo>
                <a:lnTo>
                  <a:pt x="5389546" y="3159622"/>
                </a:lnTo>
                <a:lnTo>
                  <a:pt x="538954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3" name="Freeform 13"/>
          <p:cNvSpPr/>
          <p:nvPr/>
        </p:nvSpPr>
        <p:spPr>
          <a:xfrm rot="5400000">
            <a:off x="3216782" y="6104490"/>
            <a:ext cx="3066060" cy="4304749"/>
          </a:xfrm>
          <a:custGeom>
            <a:avLst/>
            <a:gdLst/>
            <a:ahLst/>
            <a:cxnLst/>
            <a:rect l="l" t="t" r="r" b="b"/>
            <a:pathLst>
              <a:path w="3066060" h="4304749">
                <a:moveTo>
                  <a:pt x="0" y="0"/>
                </a:moveTo>
                <a:lnTo>
                  <a:pt x="3066060" y="0"/>
                </a:lnTo>
                <a:lnTo>
                  <a:pt x="3066060" y="4304748"/>
                </a:lnTo>
                <a:lnTo>
                  <a:pt x="0" y="4304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4" name="Freeform 14"/>
          <p:cNvSpPr/>
          <p:nvPr/>
        </p:nvSpPr>
        <p:spPr>
          <a:xfrm flipH="1">
            <a:off x="6808243" y="7017707"/>
            <a:ext cx="3358755" cy="705339"/>
          </a:xfrm>
          <a:custGeom>
            <a:avLst/>
            <a:gdLst/>
            <a:ahLst/>
            <a:cxnLst/>
            <a:rect l="l" t="t" r="r" b="b"/>
            <a:pathLst>
              <a:path w="3358755" h="705339">
                <a:moveTo>
                  <a:pt x="3358755" y="0"/>
                </a:moveTo>
                <a:lnTo>
                  <a:pt x="0" y="0"/>
                </a:lnTo>
                <a:lnTo>
                  <a:pt x="0" y="705339"/>
                </a:lnTo>
                <a:lnTo>
                  <a:pt x="3358755" y="705339"/>
                </a:lnTo>
                <a:lnTo>
                  <a:pt x="335875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5" name="Freeform 15"/>
          <p:cNvSpPr/>
          <p:nvPr/>
        </p:nvSpPr>
        <p:spPr>
          <a:xfrm flipH="1">
            <a:off x="6249108" y="13579019"/>
            <a:ext cx="5389546" cy="3159622"/>
          </a:xfrm>
          <a:custGeom>
            <a:avLst/>
            <a:gdLst/>
            <a:ahLst/>
            <a:cxnLst/>
            <a:rect l="l" t="t" r="r" b="b"/>
            <a:pathLst>
              <a:path w="5389546" h="3159622">
                <a:moveTo>
                  <a:pt x="5389546" y="0"/>
                </a:moveTo>
                <a:lnTo>
                  <a:pt x="0" y="0"/>
                </a:lnTo>
                <a:lnTo>
                  <a:pt x="0" y="3159621"/>
                </a:lnTo>
                <a:lnTo>
                  <a:pt x="5389546" y="3159621"/>
                </a:lnTo>
                <a:lnTo>
                  <a:pt x="538954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6" name="Freeform 16"/>
          <p:cNvSpPr/>
          <p:nvPr/>
        </p:nvSpPr>
        <p:spPr>
          <a:xfrm flipH="1">
            <a:off x="6969290" y="13845237"/>
            <a:ext cx="3735328" cy="784419"/>
          </a:xfrm>
          <a:custGeom>
            <a:avLst/>
            <a:gdLst/>
            <a:ahLst/>
            <a:cxnLst/>
            <a:rect l="l" t="t" r="r" b="b"/>
            <a:pathLst>
              <a:path w="3735328" h="784419">
                <a:moveTo>
                  <a:pt x="3735328" y="0"/>
                </a:moveTo>
                <a:lnTo>
                  <a:pt x="0" y="0"/>
                </a:lnTo>
                <a:lnTo>
                  <a:pt x="0" y="784419"/>
                </a:lnTo>
                <a:lnTo>
                  <a:pt x="3735328" y="784419"/>
                </a:lnTo>
                <a:lnTo>
                  <a:pt x="37353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7" name="Freeform 17"/>
          <p:cNvSpPr/>
          <p:nvPr/>
        </p:nvSpPr>
        <p:spPr>
          <a:xfrm rot="5400000">
            <a:off x="3327765" y="13123752"/>
            <a:ext cx="3066060" cy="4304749"/>
          </a:xfrm>
          <a:custGeom>
            <a:avLst/>
            <a:gdLst/>
            <a:ahLst/>
            <a:cxnLst/>
            <a:rect l="l" t="t" r="r" b="b"/>
            <a:pathLst>
              <a:path w="3066060" h="4304749">
                <a:moveTo>
                  <a:pt x="0" y="0"/>
                </a:moveTo>
                <a:lnTo>
                  <a:pt x="3066060" y="0"/>
                </a:lnTo>
                <a:lnTo>
                  <a:pt x="3066060" y="4304749"/>
                </a:lnTo>
                <a:lnTo>
                  <a:pt x="0" y="4304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8" name="TextBox 18"/>
          <p:cNvSpPr txBox="1"/>
          <p:nvPr/>
        </p:nvSpPr>
        <p:spPr>
          <a:xfrm>
            <a:off x="7037693" y="14659243"/>
            <a:ext cx="4116349" cy="2212399"/>
          </a:xfrm>
          <a:prstGeom prst="rect">
            <a:avLst/>
          </a:prstGeom>
        </p:spPr>
        <p:txBody>
          <a:bodyPr lIns="0" tIns="0" rIns="0" bIns="0" rtlCol="0" anchor="t">
            <a:spAutoFit/>
          </a:bodyPr>
          <a:lstStyle/>
          <a:p>
            <a:pPr algn="l">
              <a:lnSpc>
                <a:spcPts val="2514"/>
              </a:lnSpc>
            </a:pPr>
            <a:r>
              <a:rPr lang="en-US" sz="1796">
                <a:solidFill>
                  <a:srgbClr val="000000"/>
                </a:solidFill>
                <a:latin typeface="Tenor Sans"/>
                <a:ea typeface="Tenor Sans"/>
                <a:cs typeface="Tenor Sans"/>
                <a:sym typeface="Tenor Sans"/>
              </a:rPr>
              <a:t>Assurez-vous que les actions assignées sont effectuées dans les délais.</a:t>
            </a:r>
          </a:p>
          <a:p>
            <a:pPr algn="l">
              <a:lnSpc>
                <a:spcPts val="2514"/>
              </a:lnSpc>
              <a:spcBef>
                <a:spcPct val="0"/>
              </a:spcBef>
            </a:pPr>
            <a:r>
              <a:rPr lang="en-US" sz="1796">
                <a:solidFill>
                  <a:srgbClr val="000000"/>
                </a:solidFill>
                <a:latin typeface="Tenor Sans"/>
                <a:ea typeface="Tenor Sans"/>
                <a:cs typeface="Tenor Sans"/>
                <a:sym typeface="Tenor Sans"/>
              </a:rPr>
              <a:t>Si nécessaire, suivez la mise en œuvre des décisions prises lors de la réunion.</a:t>
            </a:r>
          </a:p>
          <a:p>
            <a:pPr algn="l">
              <a:lnSpc>
                <a:spcPts val="2828"/>
              </a:lnSpc>
              <a:spcBef>
                <a:spcPct val="0"/>
              </a:spcBef>
            </a:pPr>
            <a:endParaRPr lang="en-US" sz="1796">
              <a:solidFill>
                <a:srgbClr val="000000"/>
              </a:solidFill>
              <a:latin typeface="Tenor Sans"/>
              <a:ea typeface="Tenor Sans"/>
              <a:cs typeface="Tenor Sans"/>
              <a:sym typeface="Tenor Sans"/>
            </a:endParaRPr>
          </a:p>
        </p:txBody>
      </p:sp>
      <p:sp>
        <p:nvSpPr>
          <p:cNvPr id="19" name="TextBox 19"/>
          <p:cNvSpPr txBox="1"/>
          <p:nvPr/>
        </p:nvSpPr>
        <p:spPr>
          <a:xfrm>
            <a:off x="7255469" y="14018509"/>
            <a:ext cx="3346724" cy="403836"/>
          </a:xfrm>
          <a:prstGeom prst="rect">
            <a:avLst/>
          </a:prstGeom>
        </p:spPr>
        <p:txBody>
          <a:bodyPr lIns="0" tIns="0" rIns="0" bIns="0" rtlCol="0" anchor="t">
            <a:spAutoFit/>
          </a:bodyPr>
          <a:lstStyle/>
          <a:p>
            <a:pPr algn="l">
              <a:lnSpc>
                <a:spcPts val="3349"/>
              </a:lnSpc>
              <a:spcBef>
                <a:spcPct val="0"/>
              </a:spcBef>
            </a:pPr>
            <a:r>
              <a:rPr lang="en-US" sz="2392">
                <a:solidFill>
                  <a:srgbClr val="FFFFFF"/>
                </a:solidFill>
                <a:latin typeface="Gliker"/>
                <a:ea typeface="Gliker"/>
                <a:cs typeface="Gliker"/>
                <a:sym typeface="Gliker"/>
              </a:rPr>
              <a:t>Intelligence collective</a:t>
            </a:r>
          </a:p>
        </p:txBody>
      </p:sp>
      <p:sp>
        <p:nvSpPr>
          <p:cNvPr id="20" name="Freeform 20"/>
          <p:cNvSpPr/>
          <p:nvPr/>
        </p:nvSpPr>
        <p:spPr>
          <a:xfrm>
            <a:off x="3495206" y="17012305"/>
            <a:ext cx="5389546" cy="3159622"/>
          </a:xfrm>
          <a:custGeom>
            <a:avLst/>
            <a:gdLst/>
            <a:ahLst/>
            <a:cxnLst/>
            <a:rect l="l" t="t" r="r" b="b"/>
            <a:pathLst>
              <a:path w="5389546" h="3159622">
                <a:moveTo>
                  <a:pt x="0" y="0"/>
                </a:moveTo>
                <a:lnTo>
                  <a:pt x="5389547" y="0"/>
                </a:lnTo>
                <a:lnTo>
                  <a:pt x="5389547" y="3159621"/>
                </a:lnTo>
                <a:lnTo>
                  <a:pt x="0" y="3159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1" name="Freeform 21"/>
          <p:cNvSpPr/>
          <p:nvPr/>
        </p:nvSpPr>
        <p:spPr>
          <a:xfrm>
            <a:off x="5685200" y="17367030"/>
            <a:ext cx="2562954" cy="705339"/>
          </a:xfrm>
          <a:custGeom>
            <a:avLst/>
            <a:gdLst/>
            <a:ahLst/>
            <a:cxnLst/>
            <a:rect l="l" t="t" r="r" b="b"/>
            <a:pathLst>
              <a:path w="2562954" h="705339">
                <a:moveTo>
                  <a:pt x="0" y="0"/>
                </a:moveTo>
                <a:lnTo>
                  <a:pt x="2562954" y="0"/>
                </a:lnTo>
                <a:lnTo>
                  <a:pt x="2562954" y="705338"/>
                </a:lnTo>
                <a:lnTo>
                  <a:pt x="0" y="705338"/>
                </a:lnTo>
                <a:lnTo>
                  <a:pt x="0" y="0"/>
                </a:lnTo>
                <a:close/>
              </a:path>
            </a:pathLst>
          </a:custGeom>
          <a:blipFill>
            <a:blip r:embed="rId6">
              <a:extLst>
                <a:ext uri="{96DAC541-7B7A-43D3-8B79-37D633B846F1}">
                  <asvg:svgBlip xmlns:asvg="http://schemas.microsoft.com/office/drawing/2016/SVG/main" r:embed="rId7"/>
                </a:ext>
              </a:extLst>
            </a:blip>
            <a:stretch>
              <a:fillRect l="-31050"/>
            </a:stretch>
          </a:blipFill>
        </p:spPr>
        <p:txBody>
          <a:bodyPr/>
          <a:lstStyle/>
          <a:p>
            <a:endParaRPr lang="fr-FR"/>
          </a:p>
        </p:txBody>
      </p:sp>
      <p:sp>
        <p:nvSpPr>
          <p:cNvPr id="22" name="Freeform 22"/>
          <p:cNvSpPr/>
          <p:nvPr/>
        </p:nvSpPr>
        <p:spPr>
          <a:xfrm>
            <a:off x="4383034" y="17381608"/>
            <a:ext cx="1697443" cy="690761"/>
          </a:xfrm>
          <a:custGeom>
            <a:avLst/>
            <a:gdLst/>
            <a:ahLst/>
            <a:cxnLst/>
            <a:rect l="l" t="t" r="r" b="b"/>
            <a:pathLst>
              <a:path w="1697443" h="690761">
                <a:moveTo>
                  <a:pt x="0" y="0"/>
                </a:moveTo>
                <a:lnTo>
                  <a:pt x="1697443" y="0"/>
                </a:lnTo>
                <a:lnTo>
                  <a:pt x="1697443" y="690760"/>
                </a:lnTo>
                <a:lnTo>
                  <a:pt x="0" y="690760"/>
                </a:lnTo>
                <a:lnTo>
                  <a:pt x="0" y="0"/>
                </a:lnTo>
                <a:close/>
              </a:path>
            </a:pathLst>
          </a:custGeom>
          <a:blipFill>
            <a:blip r:embed="rId6">
              <a:extLst>
                <a:ext uri="{96DAC541-7B7A-43D3-8B79-37D633B846F1}">
                  <asvg:svgBlip xmlns:asvg="http://schemas.microsoft.com/office/drawing/2016/SVG/main" r:embed="rId7"/>
                </a:ext>
              </a:extLst>
            </a:blip>
            <a:stretch>
              <a:fillRect t="-2110" r="-97871"/>
            </a:stretch>
          </a:blipFill>
        </p:spPr>
        <p:txBody>
          <a:bodyPr/>
          <a:lstStyle/>
          <a:p>
            <a:endParaRPr lang="fr-FR"/>
          </a:p>
        </p:txBody>
      </p:sp>
      <p:sp>
        <p:nvSpPr>
          <p:cNvPr id="23" name="Freeform 23"/>
          <p:cNvSpPr/>
          <p:nvPr/>
        </p:nvSpPr>
        <p:spPr>
          <a:xfrm rot="5400000" flipV="1">
            <a:off x="8867498" y="16552812"/>
            <a:ext cx="3066060" cy="4304749"/>
          </a:xfrm>
          <a:custGeom>
            <a:avLst/>
            <a:gdLst/>
            <a:ahLst/>
            <a:cxnLst/>
            <a:rect l="l" t="t" r="r" b="b"/>
            <a:pathLst>
              <a:path w="3066060" h="4304749">
                <a:moveTo>
                  <a:pt x="0" y="4304748"/>
                </a:moveTo>
                <a:lnTo>
                  <a:pt x="3066061" y="4304748"/>
                </a:lnTo>
                <a:lnTo>
                  <a:pt x="3066061" y="0"/>
                </a:lnTo>
                <a:lnTo>
                  <a:pt x="0" y="0"/>
                </a:lnTo>
                <a:lnTo>
                  <a:pt x="0" y="430474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4" name="TextBox 24"/>
          <p:cNvSpPr txBox="1"/>
          <p:nvPr/>
        </p:nvSpPr>
        <p:spPr>
          <a:xfrm>
            <a:off x="4415382" y="563935"/>
            <a:ext cx="6289236" cy="1551339"/>
          </a:xfrm>
          <a:prstGeom prst="rect">
            <a:avLst/>
          </a:prstGeom>
        </p:spPr>
        <p:txBody>
          <a:bodyPr lIns="0" tIns="0" rIns="0" bIns="0" rtlCol="0" anchor="t">
            <a:spAutoFit/>
          </a:bodyPr>
          <a:lstStyle/>
          <a:p>
            <a:pPr algn="ctr">
              <a:lnSpc>
                <a:spcPts val="6294"/>
              </a:lnSpc>
              <a:spcBef>
                <a:spcPct val="0"/>
              </a:spcBef>
            </a:pPr>
            <a:r>
              <a:rPr lang="en-US" sz="4496">
                <a:solidFill>
                  <a:srgbClr val="000000"/>
                </a:solidFill>
                <a:latin typeface="Gliker"/>
                <a:ea typeface="Gliker"/>
                <a:cs typeface="Gliker"/>
                <a:sym typeface="Gliker"/>
              </a:rPr>
              <a:t>UNE REUNION EFFICACE</a:t>
            </a:r>
          </a:p>
        </p:txBody>
      </p:sp>
      <p:grpSp>
        <p:nvGrpSpPr>
          <p:cNvPr id="25" name="Group 25"/>
          <p:cNvGrpSpPr/>
          <p:nvPr/>
        </p:nvGrpSpPr>
        <p:grpSpPr>
          <a:xfrm rot="-260133">
            <a:off x="3337435" y="1817253"/>
            <a:ext cx="1170799" cy="1389291"/>
            <a:chOff x="0" y="0"/>
            <a:chExt cx="1561065" cy="1852388"/>
          </a:xfrm>
        </p:grpSpPr>
        <p:sp>
          <p:nvSpPr>
            <p:cNvPr id="26" name="Freeform 26"/>
            <p:cNvSpPr/>
            <p:nvPr/>
          </p:nvSpPr>
          <p:spPr>
            <a:xfrm rot="-1110640">
              <a:off x="260042" y="55505"/>
              <a:ext cx="633426" cy="1741378"/>
            </a:xfrm>
            <a:custGeom>
              <a:avLst/>
              <a:gdLst/>
              <a:ahLst/>
              <a:cxnLst/>
              <a:rect l="l" t="t" r="r" b="b"/>
              <a:pathLst>
                <a:path w="633426" h="1741378">
                  <a:moveTo>
                    <a:pt x="0" y="0"/>
                  </a:moveTo>
                  <a:lnTo>
                    <a:pt x="633427" y="0"/>
                  </a:lnTo>
                  <a:lnTo>
                    <a:pt x="633427" y="1741378"/>
                  </a:lnTo>
                  <a:lnTo>
                    <a:pt x="0" y="17413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27" name="Freeform 27"/>
            <p:cNvSpPr/>
            <p:nvPr/>
          </p:nvSpPr>
          <p:spPr>
            <a:xfrm rot="-375703">
              <a:off x="1090156" y="488346"/>
              <a:ext cx="410578" cy="1128736"/>
            </a:xfrm>
            <a:custGeom>
              <a:avLst/>
              <a:gdLst/>
              <a:ahLst/>
              <a:cxnLst/>
              <a:rect l="l" t="t" r="r" b="b"/>
              <a:pathLst>
                <a:path w="410578" h="1128736">
                  <a:moveTo>
                    <a:pt x="0" y="0"/>
                  </a:moveTo>
                  <a:lnTo>
                    <a:pt x="410578" y="0"/>
                  </a:lnTo>
                  <a:lnTo>
                    <a:pt x="410578" y="1128736"/>
                  </a:lnTo>
                  <a:lnTo>
                    <a:pt x="0" y="11287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grpSp>
      <p:sp>
        <p:nvSpPr>
          <p:cNvPr id="28" name="Freeform 28"/>
          <p:cNvSpPr/>
          <p:nvPr/>
        </p:nvSpPr>
        <p:spPr>
          <a:xfrm>
            <a:off x="3495206" y="3248811"/>
            <a:ext cx="5389546" cy="3159622"/>
          </a:xfrm>
          <a:custGeom>
            <a:avLst/>
            <a:gdLst/>
            <a:ahLst/>
            <a:cxnLst/>
            <a:rect l="l" t="t" r="r" b="b"/>
            <a:pathLst>
              <a:path w="5389546" h="3159622">
                <a:moveTo>
                  <a:pt x="0" y="0"/>
                </a:moveTo>
                <a:lnTo>
                  <a:pt x="5389547" y="0"/>
                </a:lnTo>
                <a:lnTo>
                  <a:pt x="5389547" y="3159621"/>
                </a:lnTo>
                <a:lnTo>
                  <a:pt x="0" y="3159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9" name="Freeform 29"/>
          <p:cNvSpPr/>
          <p:nvPr/>
        </p:nvSpPr>
        <p:spPr>
          <a:xfrm>
            <a:off x="4445339" y="3637695"/>
            <a:ext cx="1307474" cy="705339"/>
          </a:xfrm>
          <a:custGeom>
            <a:avLst/>
            <a:gdLst/>
            <a:ahLst/>
            <a:cxnLst/>
            <a:rect l="l" t="t" r="r" b="b"/>
            <a:pathLst>
              <a:path w="1307474" h="705339">
                <a:moveTo>
                  <a:pt x="0" y="0"/>
                </a:moveTo>
                <a:lnTo>
                  <a:pt x="1307474" y="0"/>
                </a:lnTo>
                <a:lnTo>
                  <a:pt x="1307474" y="705338"/>
                </a:lnTo>
                <a:lnTo>
                  <a:pt x="0" y="705338"/>
                </a:lnTo>
                <a:lnTo>
                  <a:pt x="0" y="0"/>
                </a:lnTo>
                <a:close/>
              </a:path>
            </a:pathLst>
          </a:custGeom>
          <a:blipFill>
            <a:blip r:embed="rId6">
              <a:extLst>
                <a:ext uri="{96DAC541-7B7A-43D3-8B79-37D633B846F1}">
                  <asvg:svgBlip xmlns:asvg="http://schemas.microsoft.com/office/drawing/2016/SVG/main" r:embed="rId7"/>
                </a:ext>
              </a:extLst>
            </a:blip>
            <a:stretch>
              <a:fillRect r="-156888"/>
            </a:stretch>
          </a:blipFill>
        </p:spPr>
        <p:txBody>
          <a:bodyPr/>
          <a:lstStyle/>
          <a:p>
            <a:endParaRPr lang="fr-FR"/>
          </a:p>
        </p:txBody>
      </p:sp>
      <p:sp>
        <p:nvSpPr>
          <p:cNvPr id="30" name="Freeform 30"/>
          <p:cNvSpPr/>
          <p:nvPr/>
        </p:nvSpPr>
        <p:spPr>
          <a:xfrm>
            <a:off x="5705104" y="3637695"/>
            <a:ext cx="2562954" cy="705339"/>
          </a:xfrm>
          <a:custGeom>
            <a:avLst/>
            <a:gdLst/>
            <a:ahLst/>
            <a:cxnLst/>
            <a:rect l="l" t="t" r="r" b="b"/>
            <a:pathLst>
              <a:path w="2562954" h="705339">
                <a:moveTo>
                  <a:pt x="0" y="0"/>
                </a:moveTo>
                <a:lnTo>
                  <a:pt x="2562953" y="0"/>
                </a:lnTo>
                <a:lnTo>
                  <a:pt x="2562953" y="705338"/>
                </a:lnTo>
                <a:lnTo>
                  <a:pt x="0" y="705338"/>
                </a:lnTo>
                <a:lnTo>
                  <a:pt x="0" y="0"/>
                </a:lnTo>
                <a:close/>
              </a:path>
            </a:pathLst>
          </a:custGeom>
          <a:blipFill>
            <a:blip r:embed="rId6">
              <a:extLst>
                <a:ext uri="{96DAC541-7B7A-43D3-8B79-37D633B846F1}">
                  <asvg:svgBlip xmlns:asvg="http://schemas.microsoft.com/office/drawing/2016/SVG/main" r:embed="rId7"/>
                </a:ext>
              </a:extLst>
            </a:blip>
            <a:stretch>
              <a:fillRect l="-31050"/>
            </a:stretch>
          </a:blipFill>
        </p:spPr>
        <p:txBody>
          <a:bodyPr/>
          <a:lstStyle/>
          <a:p>
            <a:endParaRPr lang="fr-FR"/>
          </a:p>
        </p:txBody>
      </p:sp>
      <p:sp>
        <p:nvSpPr>
          <p:cNvPr id="31" name="Freeform 31"/>
          <p:cNvSpPr/>
          <p:nvPr/>
        </p:nvSpPr>
        <p:spPr>
          <a:xfrm rot="5400000" flipV="1">
            <a:off x="8965851" y="2790390"/>
            <a:ext cx="3066060" cy="4304749"/>
          </a:xfrm>
          <a:custGeom>
            <a:avLst/>
            <a:gdLst/>
            <a:ahLst/>
            <a:cxnLst/>
            <a:rect l="l" t="t" r="r" b="b"/>
            <a:pathLst>
              <a:path w="3066060" h="4304749">
                <a:moveTo>
                  <a:pt x="0" y="4304748"/>
                </a:moveTo>
                <a:lnTo>
                  <a:pt x="3066060" y="4304748"/>
                </a:lnTo>
                <a:lnTo>
                  <a:pt x="3066060" y="0"/>
                </a:lnTo>
                <a:lnTo>
                  <a:pt x="0" y="0"/>
                </a:lnTo>
                <a:lnTo>
                  <a:pt x="0" y="430474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32" name="Freeform 32"/>
          <p:cNvSpPr/>
          <p:nvPr/>
        </p:nvSpPr>
        <p:spPr>
          <a:xfrm rot="-920682">
            <a:off x="2973706" y="20299940"/>
            <a:ext cx="1427590" cy="1384763"/>
          </a:xfrm>
          <a:custGeom>
            <a:avLst/>
            <a:gdLst/>
            <a:ahLst/>
            <a:cxnLst/>
            <a:rect l="l" t="t" r="r" b="b"/>
            <a:pathLst>
              <a:path w="1427590" h="1384763">
                <a:moveTo>
                  <a:pt x="0" y="0"/>
                </a:moveTo>
                <a:lnTo>
                  <a:pt x="1427591" y="0"/>
                </a:lnTo>
                <a:lnTo>
                  <a:pt x="1427591" y="1384762"/>
                </a:lnTo>
                <a:lnTo>
                  <a:pt x="0" y="13847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33" name="Freeform 33"/>
          <p:cNvSpPr/>
          <p:nvPr/>
        </p:nvSpPr>
        <p:spPr>
          <a:xfrm rot="714556" flipV="1">
            <a:off x="10740652" y="20299940"/>
            <a:ext cx="1427590" cy="1384763"/>
          </a:xfrm>
          <a:custGeom>
            <a:avLst/>
            <a:gdLst/>
            <a:ahLst/>
            <a:cxnLst/>
            <a:rect l="l" t="t" r="r" b="b"/>
            <a:pathLst>
              <a:path w="1427590" h="1384763">
                <a:moveTo>
                  <a:pt x="0" y="1384762"/>
                </a:moveTo>
                <a:lnTo>
                  <a:pt x="1427590" y="1384762"/>
                </a:lnTo>
                <a:lnTo>
                  <a:pt x="1427590" y="0"/>
                </a:lnTo>
                <a:lnTo>
                  <a:pt x="0" y="0"/>
                </a:lnTo>
                <a:lnTo>
                  <a:pt x="0" y="1384762"/>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34" name="Freeform 34"/>
          <p:cNvSpPr/>
          <p:nvPr/>
        </p:nvSpPr>
        <p:spPr>
          <a:xfrm flipH="1">
            <a:off x="9058321" y="10769802"/>
            <a:ext cx="2959938" cy="1999908"/>
          </a:xfrm>
          <a:custGeom>
            <a:avLst/>
            <a:gdLst/>
            <a:ahLst/>
            <a:cxnLst/>
            <a:rect l="l" t="t" r="r" b="b"/>
            <a:pathLst>
              <a:path w="2959938" h="1999908">
                <a:moveTo>
                  <a:pt x="2959938" y="0"/>
                </a:moveTo>
                <a:lnTo>
                  <a:pt x="0" y="0"/>
                </a:lnTo>
                <a:lnTo>
                  <a:pt x="0" y="1999908"/>
                </a:lnTo>
                <a:lnTo>
                  <a:pt x="2959938" y="1999908"/>
                </a:lnTo>
                <a:lnTo>
                  <a:pt x="2959938" y="0"/>
                </a:lnTo>
                <a:close/>
              </a:path>
            </a:pathLst>
          </a:custGeom>
          <a:blipFill>
            <a:blip r:embed="rId14"/>
            <a:stretch>
              <a:fillRect l="-18536"/>
            </a:stretch>
          </a:blipFill>
        </p:spPr>
        <p:txBody>
          <a:bodyPr/>
          <a:lstStyle/>
          <a:p>
            <a:endParaRPr lang="fr-FR"/>
          </a:p>
        </p:txBody>
      </p:sp>
      <p:sp>
        <p:nvSpPr>
          <p:cNvPr id="35" name="Freeform 35"/>
          <p:cNvSpPr/>
          <p:nvPr/>
        </p:nvSpPr>
        <p:spPr>
          <a:xfrm>
            <a:off x="3468167" y="7052117"/>
            <a:ext cx="2563291" cy="2409494"/>
          </a:xfrm>
          <a:custGeom>
            <a:avLst/>
            <a:gdLst/>
            <a:ahLst/>
            <a:cxnLst/>
            <a:rect l="l" t="t" r="r" b="b"/>
            <a:pathLst>
              <a:path w="2563291" h="2409494">
                <a:moveTo>
                  <a:pt x="0" y="0"/>
                </a:moveTo>
                <a:lnTo>
                  <a:pt x="2563291" y="0"/>
                </a:lnTo>
                <a:lnTo>
                  <a:pt x="2563291" y="2409494"/>
                </a:lnTo>
                <a:lnTo>
                  <a:pt x="0" y="2409494"/>
                </a:lnTo>
                <a:lnTo>
                  <a:pt x="0" y="0"/>
                </a:lnTo>
                <a:close/>
              </a:path>
            </a:pathLst>
          </a:custGeom>
          <a:blipFill>
            <a:blip r:embed="rId15"/>
            <a:stretch>
              <a:fillRect/>
            </a:stretch>
          </a:blipFill>
        </p:spPr>
        <p:txBody>
          <a:bodyPr/>
          <a:lstStyle/>
          <a:p>
            <a:endParaRPr lang="fr-FR"/>
          </a:p>
        </p:txBody>
      </p:sp>
      <p:sp>
        <p:nvSpPr>
          <p:cNvPr id="36" name="Freeform 36"/>
          <p:cNvSpPr/>
          <p:nvPr/>
        </p:nvSpPr>
        <p:spPr>
          <a:xfrm>
            <a:off x="9479186" y="3763529"/>
            <a:ext cx="1925100" cy="2358469"/>
          </a:xfrm>
          <a:custGeom>
            <a:avLst/>
            <a:gdLst/>
            <a:ahLst/>
            <a:cxnLst/>
            <a:rect l="l" t="t" r="r" b="b"/>
            <a:pathLst>
              <a:path w="1925100" h="2358469">
                <a:moveTo>
                  <a:pt x="0" y="0"/>
                </a:moveTo>
                <a:lnTo>
                  <a:pt x="1925100" y="0"/>
                </a:lnTo>
                <a:lnTo>
                  <a:pt x="1925100" y="2358469"/>
                </a:lnTo>
                <a:lnTo>
                  <a:pt x="0" y="2358469"/>
                </a:lnTo>
                <a:lnTo>
                  <a:pt x="0" y="0"/>
                </a:lnTo>
                <a:close/>
              </a:path>
            </a:pathLst>
          </a:custGeom>
          <a:blipFill>
            <a:blip r:embed="rId16"/>
            <a:stretch>
              <a:fillRect/>
            </a:stretch>
          </a:blipFill>
        </p:spPr>
        <p:txBody>
          <a:bodyPr/>
          <a:lstStyle/>
          <a:p>
            <a:endParaRPr lang="fr-FR"/>
          </a:p>
        </p:txBody>
      </p:sp>
      <p:sp>
        <p:nvSpPr>
          <p:cNvPr id="37" name="Freeform 37"/>
          <p:cNvSpPr/>
          <p:nvPr/>
        </p:nvSpPr>
        <p:spPr>
          <a:xfrm>
            <a:off x="9400298" y="17528659"/>
            <a:ext cx="2197165" cy="2353055"/>
          </a:xfrm>
          <a:custGeom>
            <a:avLst/>
            <a:gdLst/>
            <a:ahLst/>
            <a:cxnLst/>
            <a:rect l="l" t="t" r="r" b="b"/>
            <a:pathLst>
              <a:path w="2197165" h="2353055">
                <a:moveTo>
                  <a:pt x="0" y="0"/>
                </a:moveTo>
                <a:lnTo>
                  <a:pt x="2197165" y="0"/>
                </a:lnTo>
                <a:lnTo>
                  <a:pt x="2197165" y="2353054"/>
                </a:lnTo>
                <a:lnTo>
                  <a:pt x="0" y="2353054"/>
                </a:lnTo>
                <a:lnTo>
                  <a:pt x="0" y="0"/>
                </a:lnTo>
                <a:close/>
              </a:path>
            </a:pathLst>
          </a:custGeom>
          <a:blipFill>
            <a:blip r:embed="rId17"/>
            <a:stretch>
              <a:fillRect/>
            </a:stretch>
          </a:blipFill>
        </p:spPr>
        <p:txBody>
          <a:bodyPr/>
          <a:lstStyle/>
          <a:p>
            <a:endParaRPr lang="fr-FR"/>
          </a:p>
        </p:txBody>
      </p:sp>
      <p:sp>
        <p:nvSpPr>
          <p:cNvPr id="38" name="Freeform 38"/>
          <p:cNvSpPr/>
          <p:nvPr/>
        </p:nvSpPr>
        <p:spPr>
          <a:xfrm>
            <a:off x="3751468" y="14148319"/>
            <a:ext cx="2210215" cy="2386197"/>
          </a:xfrm>
          <a:custGeom>
            <a:avLst/>
            <a:gdLst/>
            <a:ahLst/>
            <a:cxnLst/>
            <a:rect l="l" t="t" r="r" b="b"/>
            <a:pathLst>
              <a:path w="2210215" h="2386197">
                <a:moveTo>
                  <a:pt x="0" y="0"/>
                </a:moveTo>
                <a:lnTo>
                  <a:pt x="2210215" y="0"/>
                </a:lnTo>
                <a:lnTo>
                  <a:pt x="2210215" y="2386197"/>
                </a:lnTo>
                <a:lnTo>
                  <a:pt x="0" y="2386197"/>
                </a:lnTo>
                <a:lnTo>
                  <a:pt x="0" y="0"/>
                </a:lnTo>
                <a:close/>
              </a:path>
            </a:pathLst>
          </a:custGeom>
          <a:blipFill>
            <a:blip r:embed="rId18"/>
            <a:stretch>
              <a:fillRect/>
            </a:stretch>
          </a:blipFill>
        </p:spPr>
        <p:txBody>
          <a:bodyPr/>
          <a:lstStyle/>
          <a:p>
            <a:endParaRPr lang="fr-FR"/>
          </a:p>
        </p:txBody>
      </p:sp>
      <p:sp>
        <p:nvSpPr>
          <p:cNvPr id="39" name="TextBox 39"/>
          <p:cNvSpPr txBox="1"/>
          <p:nvPr/>
        </p:nvSpPr>
        <p:spPr>
          <a:xfrm>
            <a:off x="6902187" y="7776391"/>
            <a:ext cx="4502099" cy="1797290"/>
          </a:xfrm>
          <a:prstGeom prst="rect">
            <a:avLst/>
          </a:prstGeom>
        </p:spPr>
        <p:txBody>
          <a:bodyPr lIns="0" tIns="0" rIns="0" bIns="0" rtlCol="0" anchor="t">
            <a:spAutoFit/>
          </a:bodyPr>
          <a:lstStyle/>
          <a:p>
            <a:pPr algn="l">
              <a:lnSpc>
                <a:spcPts val="2043"/>
              </a:lnSpc>
            </a:pPr>
            <a:r>
              <a:rPr lang="en-US" sz="1459">
                <a:solidFill>
                  <a:srgbClr val="000000"/>
                </a:solidFill>
                <a:latin typeface="Tenor Sans"/>
                <a:ea typeface="Tenor Sans"/>
                <a:cs typeface="Tenor Sans"/>
                <a:sym typeface="Tenor Sans"/>
              </a:rPr>
              <a:t>Confirmez les actions à entreprendre et les responsabilités.</a:t>
            </a:r>
          </a:p>
          <a:p>
            <a:pPr algn="l">
              <a:lnSpc>
                <a:spcPts val="2043"/>
              </a:lnSpc>
            </a:pPr>
            <a:r>
              <a:rPr lang="en-US" sz="1459">
                <a:solidFill>
                  <a:srgbClr val="000000"/>
                </a:solidFill>
                <a:latin typeface="Tenor Sans"/>
                <a:ea typeface="Tenor Sans"/>
                <a:cs typeface="Tenor Sans"/>
                <a:sym typeface="Tenor Sans"/>
              </a:rPr>
              <a:t>Fixez la date de la prochaine réunion si nécessaire.</a:t>
            </a:r>
          </a:p>
          <a:p>
            <a:pPr algn="l">
              <a:lnSpc>
                <a:spcPts val="2043"/>
              </a:lnSpc>
            </a:pPr>
            <a:r>
              <a:rPr lang="en-US" sz="1459">
                <a:solidFill>
                  <a:srgbClr val="000000"/>
                </a:solidFill>
                <a:latin typeface="Tenor Sans"/>
                <a:ea typeface="Tenor Sans"/>
                <a:cs typeface="Tenor Sans"/>
                <a:sym typeface="Tenor Sans"/>
              </a:rPr>
              <a:t>Remerciez les participants pour leur temps et leur contribution.</a:t>
            </a:r>
          </a:p>
          <a:p>
            <a:pPr algn="l">
              <a:lnSpc>
                <a:spcPts val="2043"/>
              </a:lnSpc>
              <a:spcBef>
                <a:spcPct val="0"/>
              </a:spcBef>
            </a:pPr>
            <a:endParaRPr lang="en-US" sz="1459">
              <a:solidFill>
                <a:srgbClr val="000000"/>
              </a:solidFill>
              <a:latin typeface="Tenor Sans"/>
              <a:ea typeface="Tenor Sans"/>
              <a:cs typeface="Tenor Sans"/>
              <a:sym typeface="Tenor Sans"/>
            </a:endParaRPr>
          </a:p>
        </p:txBody>
      </p:sp>
      <p:sp>
        <p:nvSpPr>
          <p:cNvPr id="40" name="TextBox 40"/>
          <p:cNvSpPr txBox="1"/>
          <p:nvPr/>
        </p:nvSpPr>
        <p:spPr>
          <a:xfrm>
            <a:off x="7087272" y="7196566"/>
            <a:ext cx="3346724" cy="403836"/>
          </a:xfrm>
          <a:prstGeom prst="rect">
            <a:avLst/>
          </a:prstGeom>
        </p:spPr>
        <p:txBody>
          <a:bodyPr lIns="0" tIns="0" rIns="0" bIns="0" rtlCol="0" anchor="t">
            <a:spAutoFit/>
          </a:bodyPr>
          <a:lstStyle/>
          <a:p>
            <a:pPr algn="l">
              <a:lnSpc>
                <a:spcPts val="3349"/>
              </a:lnSpc>
              <a:spcBef>
                <a:spcPct val="0"/>
              </a:spcBef>
            </a:pPr>
            <a:r>
              <a:rPr lang="en-US" sz="2392">
                <a:solidFill>
                  <a:srgbClr val="FFFFFF"/>
                </a:solidFill>
                <a:latin typeface="Gliker"/>
                <a:ea typeface="Gliker"/>
                <a:cs typeface="Gliker"/>
                <a:sym typeface="Gliker"/>
              </a:rPr>
              <a:t>RESUME </a:t>
            </a:r>
          </a:p>
        </p:txBody>
      </p:sp>
      <p:sp>
        <p:nvSpPr>
          <p:cNvPr id="41" name="TextBox 41"/>
          <p:cNvSpPr txBox="1"/>
          <p:nvPr/>
        </p:nvSpPr>
        <p:spPr>
          <a:xfrm>
            <a:off x="4214537" y="18101921"/>
            <a:ext cx="3939942" cy="899226"/>
          </a:xfrm>
          <a:prstGeom prst="rect">
            <a:avLst/>
          </a:prstGeom>
        </p:spPr>
        <p:txBody>
          <a:bodyPr lIns="0" tIns="0" rIns="0" bIns="0" rtlCol="0" anchor="t">
            <a:spAutoFit/>
          </a:bodyPr>
          <a:lstStyle/>
          <a:p>
            <a:pPr algn="r">
              <a:lnSpc>
                <a:spcPts val="3614"/>
              </a:lnSpc>
            </a:pPr>
            <a:r>
              <a:rPr lang="en-US" sz="2581">
                <a:solidFill>
                  <a:srgbClr val="000000"/>
                </a:solidFill>
                <a:latin typeface="Tenor Sans"/>
                <a:ea typeface="Tenor Sans"/>
                <a:cs typeface="Tenor Sans"/>
                <a:sym typeface="Tenor Sans"/>
              </a:rPr>
              <a:t>CANVA</a:t>
            </a:r>
          </a:p>
          <a:p>
            <a:pPr algn="r">
              <a:lnSpc>
                <a:spcPts val="3614"/>
              </a:lnSpc>
              <a:spcBef>
                <a:spcPct val="0"/>
              </a:spcBef>
            </a:pPr>
            <a:r>
              <a:rPr lang="en-US" sz="2581">
                <a:solidFill>
                  <a:srgbClr val="000000"/>
                </a:solidFill>
                <a:latin typeface="Tenor Sans"/>
                <a:ea typeface="Tenor Sans"/>
                <a:cs typeface="Tenor Sans"/>
                <a:sym typeface="Tenor Sans"/>
              </a:rPr>
              <a:t>MANAGEMENT VISUEL </a:t>
            </a:r>
          </a:p>
        </p:txBody>
      </p:sp>
      <p:sp>
        <p:nvSpPr>
          <p:cNvPr id="42" name="TextBox 42"/>
          <p:cNvSpPr txBox="1"/>
          <p:nvPr/>
        </p:nvSpPr>
        <p:spPr>
          <a:xfrm>
            <a:off x="4570817" y="17543937"/>
            <a:ext cx="3346724" cy="403836"/>
          </a:xfrm>
          <a:prstGeom prst="rect">
            <a:avLst/>
          </a:prstGeom>
        </p:spPr>
        <p:txBody>
          <a:bodyPr lIns="0" tIns="0" rIns="0" bIns="0" rtlCol="0" anchor="t">
            <a:spAutoFit/>
          </a:bodyPr>
          <a:lstStyle/>
          <a:p>
            <a:pPr algn="r">
              <a:lnSpc>
                <a:spcPts val="3349"/>
              </a:lnSpc>
              <a:spcBef>
                <a:spcPct val="0"/>
              </a:spcBef>
            </a:pPr>
            <a:r>
              <a:rPr lang="en-US" sz="2392">
                <a:solidFill>
                  <a:srgbClr val="FFFFFF"/>
                </a:solidFill>
                <a:latin typeface="Gliker"/>
                <a:ea typeface="Gliker"/>
                <a:cs typeface="Gliker"/>
                <a:sym typeface="Gliker"/>
              </a:rPr>
              <a:t>TIPS </a:t>
            </a:r>
          </a:p>
        </p:txBody>
      </p:sp>
      <p:sp>
        <p:nvSpPr>
          <p:cNvPr id="43" name="TextBox 43"/>
          <p:cNvSpPr txBox="1"/>
          <p:nvPr/>
        </p:nvSpPr>
        <p:spPr>
          <a:xfrm>
            <a:off x="3751468" y="4471061"/>
            <a:ext cx="4558675" cy="1629800"/>
          </a:xfrm>
          <a:prstGeom prst="rect">
            <a:avLst/>
          </a:prstGeom>
        </p:spPr>
        <p:txBody>
          <a:bodyPr lIns="0" tIns="0" rIns="0" bIns="0" rtlCol="0" anchor="t">
            <a:spAutoFit/>
          </a:bodyPr>
          <a:lstStyle/>
          <a:p>
            <a:pPr algn="r">
              <a:lnSpc>
                <a:spcPts val="1935"/>
              </a:lnSpc>
              <a:spcBef>
                <a:spcPct val="0"/>
              </a:spcBef>
            </a:pPr>
            <a:r>
              <a:rPr lang="en-US" sz="1382">
                <a:solidFill>
                  <a:srgbClr val="000000"/>
                </a:solidFill>
                <a:latin typeface="Tenor Sans"/>
                <a:ea typeface="Tenor Sans"/>
                <a:cs typeface="Tenor Sans"/>
                <a:sym typeface="Tenor Sans"/>
              </a:rPr>
              <a:t>Résumez les points clés et les décisions prises.</a:t>
            </a:r>
          </a:p>
          <a:p>
            <a:pPr algn="r">
              <a:lnSpc>
                <a:spcPts val="1935"/>
              </a:lnSpc>
              <a:spcBef>
                <a:spcPct val="0"/>
              </a:spcBef>
            </a:pPr>
            <a:r>
              <a:rPr lang="en-US" sz="1382">
                <a:solidFill>
                  <a:srgbClr val="000000"/>
                </a:solidFill>
                <a:latin typeface="Tenor Sans"/>
                <a:ea typeface="Tenor Sans"/>
                <a:cs typeface="Tenor Sans"/>
                <a:sym typeface="Tenor Sans"/>
              </a:rPr>
              <a:t>Confirmez les actions à entreprendre et les responsabilités.</a:t>
            </a:r>
          </a:p>
          <a:p>
            <a:pPr algn="r">
              <a:lnSpc>
                <a:spcPts val="1935"/>
              </a:lnSpc>
              <a:spcBef>
                <a:spcPct val="0"/>
              </a:spcBef>
            </a:pPr>
            <a:r>
              <a:rPr lang="en-US" sz="1382">
                <a:solidFill>
                  <a:srgbClr val="000000"/>
                </a:solidFill>
                <a:latin typeface="Tenor Sans"/>
                <a:ea typeface="Tenor Sans"/>
                <a:cs typeface="Tenor Sans"/>
                <a:sym typeface="Tenor Sans"/>
              </a:rPr>
              <a:t>Fixez la date de la prochaine réunion si nécessaire.</a:t>
            </a:r>
          </a:p>
          <a:p>
            <a:pPr algn="r">
              <a:lnSpc>
                <a:spcPts val="1935"/>
              </a:lnSpc>
              <a:spcBef>
                <a:spcPct val="0"/>
              </a:spcBef>
            </a:pPr>
            <a:r>
              <a:rPr lang="en-US" sz="1382">
                <a:solidFill>
                  <a:srgbClr val="000000"/>
                </a:solidFill>
                <a:latin typeface="Tenor Sans"/>
                <a:ea typeface="Tenor Sans"/>
                <a:cs typeface="Tenor Sans"/>
                <a:sym typeface="Tenor Sans"/>
              </a:rPr>
              <a:t>Remerciez les participants pour leur temps et leur contribution.</a:t>
            </a:r>
          </a:p>
          <a:p>
            <a:pPr algn="r">
              <a:lnSpc>
                <a:spcPts val="1755"/>
              </a:lnSpc>
              <a:spcBef>
                <a:spcPct val="0"/>
              </a:spcBef>
            </a:pPr>
            <a:endParaRPr lang="en-US" sz="1382">
              <a:solidFill>
                <a:srgbClr val="000000"/>
              </a:solidFill>
              <a:latin typeface="Tenor Sans"/>
              <a:ea typeface="Tenor Sans"/>
              <a:cs typeface="Tenor Sans"/>
              <a:sym typeface="Tenor Sans"/>
            </a:endParaRPr>
          </a:p>
        </p:txBody>
      </p:sp>
      <p:sp>
        <p:nvSpPr>
          <p:cNvPr id="44" name="TextBox 44"/>
          <p:cNvSpPr txBox="1"/>
          <p:nvPr/>
        </p:nvSpPr>
        <p:spPr>
          <a:xfrm>
            <a:off x="4655542" y="3800275"/>
            <a:ext cx="3450098" cy="403836"/>
          </a:xfrm>
          <a:prstGeom prst="rect">
            <a:avLst/>
          </a:prstGeom>
        </p:spPr>
        <p:txBody>
          <a:bodyPr lIns="0" tIns="0" rIns="0" bIns="0" rtlCol="0" anchor="t">
            <a:spAutoFit/>
          </a:bodyPr>
          <a:lstStyle/>
          <a:p>
            <a:pPr algn="r">
              <a:lnSpc>
                <a:spcPts val="3349"/>
              </a:lnSpc>
              <a:spcBef>
                <a:spcPct val="0"/>
              </a:spcBef>
            </a:pPr>
            <a:r>
              <a:rPr lang="en-US" sz="2392">
                <a:solidFill>
                  <a:srgbClr val="FFFFFF"/>
                </a:solidFill>
                <a:latin typeface="Gliker"/>
                <a:ea typeface="Gliker"/>
                <a:cs typeface="Gliker"/>
                <a:sym typeface="Gliker"/>
              </a:rPr>
              <a:t>CLOTURE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EFF"/>
        </a:solidFill>
        <a:effectLst/>
      </p:bgPr>
    </p:bg>
    <p:spTree>
      <p:nvGrpSpPr>
        <p:cNvPr id="1" name=""/>
        <p:cNvGrpSpPr/>
        <p:nvPr/>
      </p:nvGrpSpPr>
      <p:grpSpPr>
        <a:xfrm>
          <a:off x="0" y="0"/>
          <a:ext cx="0" cy="0"/>
          <a:chOff x="0" y="0"/>
          <a:chExt cx="0" cy="0"/>
        </a:xfrm>
      </p:grpSpPr>
      <p:grpSp>
        <p:nvGrpSpPr>
          <p:cNvPr id="2" name="Group 2"/>
          <p:cNvGrpSpPr/>
          <p:nvPr/>
        </p:nvGrpSpPr>
        <p:grpSpPr>
          <a:xfrm>
            <a:off x="3495206" y="400652"/>
            <a:ext cx="8138828" cy="20768098"/>
            <a:chOff x="0" y="0"/>
            <a:chExt cx="2577955" cy="6578248"/>
          </a:xfrm>
        </p:grpSpPr>
        <p:sp>
          <p:nvSpPr>
            <p:cNvPr id="3" name="Freeform 3"/>
            <p:cNvSpPr/>
            <p:nvPr/>
          </p:nvSpPr>
          <p:spPr>
            <a:xfrm>
              <a:off x="0" y="0"/>
              <a:ext cx="2577955" cy="6578248"/>
            </a:xfrm>
            <a:custGeom>
              <a:avLst/>
              <a:gdLst/>
              <a:ahLst/>
              <a:cxnLst/>
              <a:rect l="l" t="t" r="r" b="b"/>
              <a:pathLst>
                <a:path w="2577955" h="6578248">
                  <a:moveTo>
                    <a:pt x="40903" y="0"/>
                  </a:moveTo>
                  <a:lnTo>
                    <a:pt x="2537052" y="0"/>
                  </a:lnTo>
                  <a:cubicBezTo>
                    <a:pt x="2559642" y="0"/>
                    <a:pt x="2577955" y="18313"/>
                    <a:pt x="2577955" y="40903"/>
                  </a:cubicBezTo>
                  <a:lnTo>
                    <a:pt x="2577955" y="6537345"/>
                  </a:lnTo>
                  <a:cubicBezTo>
                    <a:pt x="2577955" y="6548193"/>
                    <a:pt x="2573646" y="6558597"/>
                    <a:pt x="2565975" y="6566268"/>
                  </a:cubicBezTo>
                  <a:cubicBezTo>
                    <a:pt x="2558304" y="6573939"/>
                    <a:pt x="2547900" y="6578248"/>
                    <a:pt x="2537052" y="6578248"/>
                  </a:cubicBezTo>
                  <a:lnTo>
                    <a:pt x="40903" y="6578248"/>
                  </a:lnTo>
                  <a:cubicBezTo>
                    <a:pt x="30055" y="6578248"/>
                    <a:pt x="19651" y="6573939"/>
                    <a:pt x="11980" y="6566268"/>
                  </a:cubicBezTo>
                  <a:cubicBezTo>
                    <a:pt x="4309" y="6558597"/>
                    <a:pt x="0" y="6548193"/>
                    <a:pt x="0" y="6537345"/>
                  </a:cubicBezTo>
                  <a:lnTo>
                    <a:pt x="0" y="40903"/>
                  </a:lnTo>
                  <a:cubicBezTo>
                    <a:pt x="0" y="30055"/>
                    <a:pt x="4309" y="19651"/>
                    <a:pt x="11980" y="11980"/>
                  </a:cubicBezTo>
                  <a:cubicBezTo>
                    <a:pt x="19651" y="4309"/>
                    <a:pt x="30055" y="0"/>
                    <a:pt x="40903" y="0"/>
                  </a:cubicBezTo>
                  <a:close/>
                </a:path>
              </a:pathLst>
            </a:custGeom>
            <a:solidFill>
              <a:srgbClr val="FFFFFF"/>
            </a:solidFill>
          </p:spPr>
          <p:txBody>
            <a:bodyPr/>
            <a:lstStyle/>
            <a:p>
              <a:endParaRPr lang="fr-FR"/>
            </a:p>
          </p:txBody>
        </p:sp>
        <p:sp>
          <p:nvSpPr>
            <p:cNvPr id="4" name="TextBox 4"/>
            <p:cNvSpPr txBox="1"/>
            <p:nvPr/>
          </p:nvSpPr>
          <p:spPr>
            <a:xfrm>
              <a:off x="0" y="-38100"/>
              <a:ext cx="2577955" cy="6616348"/>
            </a:xfrm>
            <a:prstGeom prst="rect">
              <a:avLst/>
            </a:prstGeom>
          </p:spPr>
          <p:txBody>
            <a:bodyPr lIns="57024" tIns="57024" rIns="57024" bIns="57024" rtlCol="0" anchor="ctr"/>
            <a:lstStyle/>
            <a:p>
              <a:pPr algn="ctr">
                <a:lnSpc>
                  <a:spcPts val="2200"/>
                </a:lnSpc>
                <a:spcBef>
                  <a:spcPct val="0"/>
                </a:spcBef>
              </a:pPr>
              <a:endParaRPr/>
            </a:p>
          </p:txBody>
        </p:sp>
      </p:grpSp>
      <p:sp>
        <p:nvSpPr>
          <p:cNvPr id="5" name="Freeform 5"/>
          <p:cNvSpPr/>
          <p:nvPr/>
        </p:nvSpPr>
        <p:spPr>
          <a:xfrm>
            <a:off x="10538290" y="855360"/>
            <a:ext cx="1091124" cy="1454832"/>
          </a:xfrm>
          <a:custGeom>
            <a:avLst/>
            <a:gdLst/>
            <a:ahLst/>
            <a:cxnLst/>
            <a:rect l="l" t="t" r="r" b="b"/>
            <a:pathLst>
              <a:path w="1091124" h="1454832">
                <a:moveTo>
                  <a:pt x="0" y="0"/>
                </a:moveTo>
                <a:lnTo>
                  <a:pt x="1091124" y="0"/>
                </a:lnTo>
                <a:lnTo>
                  <a:pt x="1091124" y="1454832"/>
                </a:lnTo>
                <a:lnTo>
                  <a:pt x="0" y="1454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6" name="Freeform 6"/>
          <p:cNvSpPr/>
          <p:nvPr/>
        </p:nvSpPr>
        <p:spPr>
          <a:xfrm>
            <a:off x="3495206" y="10039823"/>
            <a:ext cx="5389546" cy="3159622"/>
          </a:xfrm>
          <a:custGeom>
            <a:avLst/>
            <a:gdLst/>
            <a:ahLst/>
            <a:cxnLst/>
            <a:rect l="l" t="t" r="r" b="b"/>
            <a:pathLst>
              <a:path w="5389546" h="3159622">
                <a:moveTo>
                  <a:pt x="0" y="0"/>
                </a:moveTo>
                <a:lnTo>
                  <a:pt x="5389547" y="0"/>
                </a:lnTo>
                <a:lnTo>
                  <a:pt x="5389547" y="3159621"/>
                </a:lnTo>
                <a:lnTo>
                  <a:pt x="0" y="3159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7" name="Freeform 7"/>
          <p:cNvSpPr/>
          <p:nvPr/>
        </p:nvSpPr>
        <p:spPr>
          <a:xfrm>
            <a:off x="5747189" y="10385698"/>
            <a:ext cx="2562954" cy="705339"/>
          </a:xfrm>
          <a:custGeom>
            <a:avLst/>
            <a:gdLst/>
            <a:ahLst/>
            <a:cxnLst/>
            <a:rect l="l" t="t" r="r" b="b"/>
            <a:pathLst>
              <a:path w="2562954" h="705339">
                <a:moveTo>
                  <a:pt x="0" y="0"/>
                </a:moveTo>
                <a:lnTo>
                  <a:pt x="2562954" y="0"/>
                </a:lnTo>
                <a:lnTo>
                  <a:pt x="2562954" y="705338"/>
                </a:lnTo>
                <a:lnTo>
                  <a:pt x="0" y="705338"/>
                </a:lnTo>
                <a:lnTo>
                  <a:pt x="0" y="0"/>
                </a:lnTo>
                <a:close/>
              </a:path>
            </a:pathLst>
          </a:custGeom>
          <a:blipFill>
            <a:blip r:embed="rId6">
              <a:extLst>
                <a:ext uri="{96DAC541-7B7A-43D3-8B79-37D633B846F1}">
                  <asvg:svgBlip xmlns:asvg="http://schemas.microsoft.com/office/drawing/2016/SVG/main" r:embed="rId7"/>
                </a:ext>
              </a:extLst>
            </a:blip>
            <a:stretch>
              <a:fillRect l="-31050"/>
            </a:stretch>
          </a:blipFill>
        </p:spPr>
        <p:txBody>
          <a:bodyPr/>
          <a:lstStyle/>
          <a:p>
            <a:endParaRPr lang="fr-FR"/>
          </a:p>
        </p:txBody>
      </p:sp>
      <p:sp>
        <p:nvSpPr>
          <p:cNvPr id="8" name="Freeform 8"/>
          <p:cNvSpPr/>
          <p:nvPr/>
        </p:nvSpPr>
        <p:spPr>
          <a:xfrm>
            <a:off x="4267707" y="10400276"/>
            <a:ext cx="1697443" cy="690761"/>
          </a:xfrm>
          <a:custGeom>
            <a:avLst/>
            <a:gdLst/>
            <a:ahLst/>
            <a:cxnLst/>
            <a:rect l="l" t="t" r="r" b="b"/>
            <a:pathLst>
              <a:path w="1697443" h="690761">
                <a:moveTo>
                  <a:pt x="0" y="0"/>
                </a:moveTo>
                <a:lnTo>
                  <a:pt x="1697443" y="0"/>
                </a:lnTo>
                <a:lnTo>
                  <a:pt x="1697443" y="690760"/>
                </a:lnTo>
                <a:lnTo>
                  <a:pt x="0" y="690760"/>
                </a:lnTo>
                <a:lnTo>
                  <a:pt x="0" y="0"/>
                </a:lnTo>
                <a:close/>
              </a:path>
            </a:pathLst>
          </a:custGeom>
          <a:blipFill>
            <a:blip r:embed="rId6">
              <a:extLst>
                <a:ext uri="{96DAC541-7B7A-43D3-8B79-37D633B846F1}">
                  <asvg:svgBlip xmlns:asvg="http://schemas.microsoft.com/office/drawing/2016/SVG/main" r:embed="rId7"/>
                </a:ext>
              </a:extLst>
            </a:blip>
            <a:stretch>
              <a:fillRect t="-2110" r="-97871"/>
            </a:stretch>
          </a:blipFill>
        </p:spPr>
        <p:txBody>
          <a:bodyPr/>
          <a:lstStyle/>
          <a:p>
            <a:endParaRPr lang="fr-FR"/>
          </a:p>
        </p:txBody>
      </p:sp>
      <p:sp>
        <p:nvSpPr>
          <p:cNvPr id="9" name="Freeform 9"/>
          <p:cNvSpPr/>
          <p:nvPr/>
        </p:nvSpPr>
        <p:spPr>
          <a:xfrm rot="5400000" flipV="1">
            <a:off x="8929487" y="9630401"/>
            <a:ext cx="3066060" cy="4304749"/>
          </a:xfrm>
          <a:custGeom>
            <a:avLst/>
            <a:gdLst/>
            <a:ahLst/>
            <a:cxnLst/>
            <a:rect l="l" t="t" r="r" b="b"/>
            <a:pathLst>
              <a:path w="3066060" h="4304749">
                <a:moveTo>
                  <a:pt x="0" y="4304749"/>
                </a:moveTo>
                <a:lnTo>
                  <a:pt x="3066061" y="4304749"/>
                </a:lnTo>
                <a:lnTo>
                  <a:pt x="3066061" y="0"/>
                </a:lnTo>
                <a:lnTo>
                  <a:pt x="0" y="0"/>
                </a:lnTo>
                <a:lnTo>
                  <a:pt x="0" y="430474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0" name="Freeform 10"/>
          <p:cNvSpPr/>
          <p:nvPr/>
        </p:nvSpPr>
        <p:spPr>
          <a:xfrm flipH="1">
            <a:off x="6244488" y="6677053"/>
            <a:ext cx="5389546" cy="3159622"/>
          </a:xfrm>
          <a:custGeom>
            <a:avLst/>
            <a:gdLst/>
            <a:ahLst/>
            <a:cxnLst/>
            <a:rect l="l" t="t" r="r" b="b"/>
            <a:pathLst>
              <a:path w="5389546" h="3159622">
                <a:moveTo>
                  <a:pt x="5389546" y="0"/>
                </a:moveTo>
                <a:lnTo>
                  <a:pt x="0" y="0"/>
                </a:lnTo>
                <a:lnTo>
                  <a:pt x="0" y="3159622"/>
                </a:lnTo>
                <a:lnTo>
                  <a:pt x="5389546" y="3159622"/>
                </a:lnTo>
                <a:lnTo>
                  <a:pt x="538954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1" name="Freeform 11"/>
          <p:cNvSpPr/>
          <p:nvPr/>
        </p:nvSpPr>
        <p:spPr>
          <a:xfrm rot="5400000">
            <a:off x="3216782" y="6104490"/>
            <a:ext cx="3066060" cy="4304749"/>
          </a:xfrm>
          <a:custGeom>
            <a:avLst/>
            <a:gdLst/>
            <a:ahLst/>
            <a:cxnLst/>
            <a:rect l="l" t="t" r="r" b="b"/>
            <a:pathLst>
              <a:path w="3066060" h="4304749">
                <a:moveTo>
                  <a:pt x="0" y="0"/>
                </a:moveTo>
                <a:lnTo>
                  <a:pt x="3066060" y="0"/>
                </a:lnTo>
                <a:lnTo>
                  <a:pt x="3066060" y="4304748"/>
                </a:lnTo>
                <a:lnTo>
                  <a:pt x="0" y="4304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2" name="Freeform 12"/>
          <p:cNvSpPr/>
          <p:nvPr/>
        </p:nvSpPr>
        <p:spPr>
          <a:xfrm flipH="1">
            <a:off x="6808243" y="7017707"/>
            <a:ext cx="3654275" cy="767398"/>
          </a:xfrm>
          <a:custGeom>
            <a:avLst/>
            <a:gdLst/>
            <a:ahLst/>
            <a:cxnLst/>
            <a:rect l="l" t="t" r="r" b="b"/>
            <a:pathLst>
              <a:path w="3654275" h="767398">
                <a:moveTo>
                  <a:pt x="3654275" y="0"/>
                </a:moveTo>
                <a:lnTo>
                  <a:pt x="0" y="0"/>
                </a:lnTo>
                <a:lnTo>
                  <a:pt x="0" y="767398"/>
                </a:lnTo>
                <a:lnTo>
                  <a:pt x="3654275" y="767398"/>
                </a:lnTo>
                <a:lnTo>
                  <a:pt x="365427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3" name="Freeform 13"/>
          <p:cNvSpPr/>
          <p:nvPr/>
        </p:nvSpPr>
        <p:spPr>
          <a:xfrm flipH="1">
            <a:off x="6249108" y="13579019"/>
            <a:ext cx="5389546" cy="3159622"/>
          </a:xfrm>
          <a:custGeom>
            <a:avLst/>
            <a:gdLst/>
            <a:ahLst/>
            <a:cxnLst/>
            <a:rect l="l" t="t" r="r" b="b"/>
            <a:pathLst>
              <a:path w="5389546" h="3159622">
                <a:moveTo>
                  <a:pt x="5389546" y="0"/>
                </a:moveTo>
                <a:lnTo>
                  <a:pt x="0" y="0"/>
                </a:lnTo>
                <a:lnTo>
                  <a:pt x="0" y="3159621"/>
                </a:lnTo>
                <a:lnTo>
                  <a:pt x="5389546" y="3159621"/>
                </a:lnTo>
                <a:lnTo>
                  <a:pt x="538954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4" name="Freeform 14"/>
          <p:cNvSpPr/>
          <p:nvPr/>
        </p:nvSpPr>
        <p:spPr>
          <a:xfrm flipH="1">
            <a:off x="6969290" y="13845237"/>
            <a:ext cx="3735328" cy="784419"/>
          </a:xfrm>
          <a:custGeom>
            <a:avLst/>
            <a:gdLst/>
            <a:ahLst/>
            <a:cxnLst/>
            <a:rect l="l" t="t" r="r" b="b"/>
            <a:pathLst>
              <a:path w="3735328" h="784419">
                <a:moveTo>
                  <a:pt x="3735328" y="0"/>
                </a:moveTo>
                <a:lnTo>
                  <a:pt x="0" y="0"/>
                </a:lnTo>
                <a:lnTo>
                  <a:pt x="0" y="784419"/>
                </a:lnTo>
                <a:lnTo>
                  <a:pt x="3735328" y="784419"/>
                </a:lnTo>
                <a:lnTo>
                  <a:pt x="37353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5" name="Freeform 15"/>
          <p:cNvSpPr/>
          <p:nvPr/>
        </p:nvSpPr>
        <p:spPr>
          <a:xfrm rot="5400000">
            <a:off x="3327765" y="13123752"/>
            <a:ext cx="3066060" cy="4304749"/>
          </a:xfrm>
          <a:custGeom>
            <a:avLst/>
            <a:gdLst/>
            <a:ahLst/>
            <a:cxnLst/>
            <a:rect l="l" t="t" r="r" b="b"/>
            <a:pathLst>
              <a:path w="3066060" h="4304749">
                <a:moveTo>
                  <a:pt x="0" y="0"/>
                </a:moveTo>
                <a:lnTo>
                  <a:pt x="3066060" y="0"/>
                </a:lnTo>
                <a:lnTo>
                  <a:pt x="3066060" y="4304749"/>
                </a:lnTo>
                <a:lnTo>
                  <a:pt x="0" y="4304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6" name="Freeform 16"/>
          <p:cNvSpPr/>
          <p:nvPr/>
        </p:nvSpPr>
        <p:spPr>
          <a:xfrm>
            <a:off x="3495206" y="17012305"/>
            <a:ext cx="5389546" cy="3159622"/>
          </a:xfrm>
          <a:custGeom>
            <a:avLst/>
            <a:gdLst/>
            <a:ahLst/>
            <a:cxnLst/>
            <a:rect l="l" t="t" r="r" b="b"/>
            <a:pathLst>
              <a:path w="5389546" h="3159622">
                <a:moveTo>
                  <a:pt x="0" y="0"/>
                </a:moveTo>
                <a:lnTo>
                  <a:pt x="5389547" y="0"/>
                </a:lnTo>
                <a:lnTo>
                  <a:pt x="5389547" y="3159621"/>
                </a:lnTo>
                <a:lnTo>
                  <a:pt x="0" y="3159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7" name="Freeform 17"/>
          <p:cNvSpPr/>
          <p:nvPr/>
        </p:nvSpPr>
        <p:spPr>
          <a:xfrm>
            <a:off x="5685200" y="17367030"/>
            <a:ext cx="2562954" cy="705339"/>
          </a:xfrm>
          <a:custGeom>
            <a:avLst/>
            <a:gdLst/>
            <a:ahLst/>
            <a:cxnLst/>
            <a:rect l="l" t="t" r="r" b="b"/>
            <a:pathLst>
              <a:path w="2562954" h="705339">
                <a:moveTo>
                  <a:pt x="0" y="0"/>
                </a:moveTo>
                <a:lnTo>
                  <a:pt x="2562954" y="0"/>
                </a:lnTo>
                <a:lnTo>
                  <a:pt x="2562954" y="705338"/>
                </a:lnTo>
                <a:lnTo>
                  <a:pt x="0" y="705338"/>
                </a:lnTo>
                <a:lnTo>
                  <a:pt x="0" y="0"/>
                </a:lnTo>
                <a:close/>
              </a:path>
            </a:pathLst>
          </a:custGeom>
          <a:blipFill>
            <a:blip r:embed="rId6">
              <a:extLst>
                <a:ext uri="{96DAC541-7B7A-43D3-8B79-37D633B846F1}">
                  <asvg:svgBlip xmlns:asvg="http://schemas.microsoft.com/office/drawing/2016/SVG/main" r:embed="rId7"/>
                </a:ext>
              </a:extLst>
            </a:blip>
            <a:stretch>
              <a:fillRect l="-31050"/>
            </a:stretch>
          </a:blipFill>
        </p:spPr>
        <p:txBody>
          <a:bodyPr/>
          <a:lstStyle/>
          <a:p>
            <a:endParaRPr lang="fr-FR"/>
          </a:p>
        </p:txBody>
      </p:sp>
      <p:sp>
        <p:nvSpPr>
          <p:cNvPr id="18" name="Freeform 18"/>
          <p:cNvSpPr/>
          <p:nvPr/>
        </p:nvSpPr>
        <p:spPr>
          <a:xfrm>
            <a:off x="4383034" y="17381608"/>
            <a:ext cx="1697443" cy="690761"/>
          </a:xfrm>
          <a:custGeom>
            <a:avLst/>
            <a:gdLst/>
            <a:ahLst/>
            <a:cxnLst/>
            <a:rect l="l" t="t" r="r" b="b"/>
            <a:pathLst>
              <a:path w="1697443" h="690761">
                <a:moveTo>
                  <a:pt x="0" y="0"/>
                </a:moveTo>
                <a:lnTo>
                  <a:pt x="1697443" y="0"/>
                </a:lnTo>
                <a:lnTo>
                  <a:pt x="1697443" y="690760"/>
                </a:lnTo>
                <a:lnTo>
                  <a:pt x="0" y="690760"/>
                </a:lnTo>
                <a:lnTo>
                  <a:pt x="0" y="0"/>
                </a:lnTo>
                <a:close/>
              </a:path>
            </a:pathLst>
          </a:custGeom>
          <a:blipFill>
            <a:blip r:embed="rId6">
              <a:extLst>
                <a:ext uri="{96DAC541-7B7A-43D3-8B79-37D633B846F1}">
                  <asvg:svgBlip xmlns:asvg="http://schemas.microsoft.com/office/drawing/2016/SVG/main" r:embed="rId7"/>
                </a:ext>
              </a:extLst>
            </a:blip>
            <a:stretch>
              <a:fillRect t="-2110" r="-97871"/>
            </a:stretch>
          </a:blipFill>
        </p:spPr>
        <p:txBody>
          <a:bodyPr/>
          <a:lstStyle/>
          <a:p>
            <a:endParaRPr lang="fr-FR"/>
          </a:p>
        </p:txBody>
      </p:sp>
      <p:sp>
        <p:nvSpPr>
          <p:cNvPr id="19" name="Freeform 19"/>
          <p:cNvSpPr/>
          <p:nvPr/>
        </p:nvSpPr>
        <p:spPr>
          <a:xfrm rot="5400000" flipV="1">
            <a:off x="8867498" y="16552812"/>
            <a:ext cx="3066060" cy="4304749"/>
          </a:xfrm>
          <a:custGeom>
            <a:avLst/>
            <a:gdLst/>
            <a:ahLst/>
            <a:cxnLst/>
            <a:rect l="l" t="t" r="r" b="b"/>
            <a:pathLst>
              <a:path w="3066060" h="4304749">
                <a:moveTo>
                  <a:pt x="0" y="4304748"/>
                </a:moveTo>
                <a:lnTo>
                  <a:pt x="3066061" y="4304748"/>
                </a:lnTo>
                <a:lnTo>
                  <a:pt x="3066061" y="0"/>
                </a:lnTo>
                <a:lnTo>
                  <a:pt x="0" y="0"/>
                </a:lnTo>
                <a:lnTo>
                  <a:pt x="0" y="430474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0" name="TextBox 20"/>
          <p:cNvSpPr txBox="1"/>
          <p:nvPr/>
        </p:nvSpPr>
        <p:spPr>
          <a:xfrm>
            <a:off x="4415382" y="563935"/>
            <a:ext cx="6289236" cy="1551339"/>
          </a:xfrm>
          <a:prstGeom prst="rect">
            <a:avLst/>
          </a:prstGeom>
        </p:spPr>
        <p:txBody>
          <a:bodyPr lIns="0" tIns="0" rIns="0" bIns="0" rtlCol="0" anchor="t">
            <a:spAutoFit/>
          </a:bodyPr>
          <a:lstStyle/>
          <a:p>
            <a:pPr algn="ctr">
              <a:lnSpc>
                <a:spcPts val="6294"/>
              </a:lnSpc>
              <a:spcBef>
                <a:spcPct val="0"/>
              </a:spcBef>
            </a:pPr>
            <a:r>
              <a:rPr lang="en-US" sz="4496">
                <a:solidFill>
                  <a:srgbClr val="000000"/>
                </a:solidFill>
                <a:latin typeface="Gliker"/>
                <a:ea typeface="Gliker"/>
                <a:cs typeface="Gliker"/>
                <a:sym typeface="Gliker"/>
              </a:rPr>
              <a:t>UNE REUNION EFFICACE</a:t>
            </a:r>
          </a:p>
        </p:txBody>
      </p:sp>
      <p:grpSp>
        <p:nvGrpSpPr>
          <p:cNvPr id="21" name="Group 21"/>
          <p:cNvGrpSpPr/>
          <p:nvPr/>
        </p:nvGrpSpPr>
        <p:grpSpPr>
          <a:xfrm rot="-260133">
            <a:off x="3337435" y="1817253"/>
            <a:ext cx="1170799" cy="1389291"/>
            <a:chOff x="0" y="0"/>
            <a:chExt cx="1561065" cy="1852388"/>
          </a:xfrm>
        </p:grpSpPr>
        <p:sp>
          <p:nvSpPr>
            <p:cNvPr id="22" name="Freeform 22"/>
            <p:cNvSpPr/>
            <p:nvPr/>
          </p:nvSpPr>
          <p:spPr>
            <a:xfrm rot="-1110640">
              <a:off x="260042" y="55505"/>
              <a:ext cx="633426" cy="1741378"/>
            </a:xfrm>
            <a:custGeom>
              <a:avLst/>
              <a:gdLst/>
              <a:ahLst/>
              <a:cxnLst/>
              <a:rect l="l" t="t" r="r" b="b"/>
              <a:pathLst>
                <a:path w="633426" h="1741378">
                  <a:moveTo>
                    <a:pt x="0" y="0"/>
                  </a:moveTo>
                  <a:lnTo>
                    <a:pt x="633427" y="0"/>
                  </a:lnTo>
                  <a:lnTo>
                    <a:pt x="633427" y="1741378"/>
                  </a:lnTo>
                  <a:lnTo>
                    <a:pt x="0" y="17413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23" name="Freeform 23"/>
            <p:cNvSpPr/>
            <p:nvPr/>
          </p:nvSpPr>
          <p:spPr>
            <a:xfrm rot="-375703">
              <a:off x="1090156" y="488346"/>
              <a:ext cx="410578" cy="1128736"/>
            </a:xfrm>
            <a:custGeom>
              <a:avLst/>
              <a:gdLst/>
              <a:ahLst/>
              <a:cxnLst/>
              <a:rect l="l" t="t" r="r" b="b"/>
              <a:pathLst>
                <a:path w="410578" h="1128736">
                  <a:moveTo>
                    <a:pt x="0" y="0"/>
                  </a:moveTo>
                  <a:lnTo>
                    <a:pt x="410578" y="0"/>
                  </a:lnTo>
                  <a:lnTo>
                    <a:pt x="410578" y="1128736"/>
                  </a:lnTo>
                  <a:lnTo>
                    <a:pt x="0" y="11287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grpSp>
      <p:sp>
        <p:nvSpPr>
          <p:cNvPr id="24" name="Freeform 24"/>
          <p:cNvSpPr/>
          <p:nvPr/>
        </p:nvSpPr>
        <p:spPr>
          <a:xfrm>
            <a:off x="3495206" y="3248811"/>
            <a:ext cx="5389546" cy="3159622"/>
          </a:xfrm>
          <a:custGeom>
            <a:avLst/>
            <a:gdLst/>
            <a:ahLst/>
            <a:cxnLst/>
            <a:rect l="l" t="t" r="r" b="b"/>
            <a:pathLst>
              <a:path w="5389546" h="3159622">
                <a:moveTo>
                  <a:pt x="0" y="0"/>
                </a:moveTo>
                <a:lnTo>
                  <a:pt x="5389547" y="0"/>
                </a:lnTo>
                <a:lnTo>
                  <a:pt x="5389547" y="3159621"/>
                </a:lnTo>
                <a:lnTo>
                  <a:pt x="0" y="3159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5" name="Freeform 25"/>
          <p:cNvSpPr/>
          <p:nvPr/>
        </p:nvSpPr>
        <p:spPr>
          <a:xfrm>
            <a:off x="4445339" y="3637695"/>
            <a:ext cx="1307474" cy="705339"/>
          </a:xfrm>
          <a:custGeom>
            <a:avLst/>
            <a:gdLst/>
            <a:ahLst/>
            <a:cxnLst/>
            <a:rect l="l" t="t" r="r" b="b"/>
            <a:pathLst>
              <a:path w="1307474" h="705339">
                <a:moveTo>
                  <a:pt x="0" y="0"/>
                </a:moveTo>
                <a:lnTo>
                  <a:pt x="1307474" y="0"/>
                </a:lnTo>
                <a:lnTo>
                  <a:pt x="1307474" y="705338"/>
                </a:lnTo>
                <a:lnTo>
                  <a:pt x="0" y="705338"/>
                </a:lnTo>
                <a:lnTo>
                  <a:pt x="0" y="0"/>
                </a:lnTo>
                <a:close/>
              </a:path>
            </a:pathLst>
          </a:custGeom>
          <a:blipFill>
            <a:blip r:embed="rId6">
              <a:extLst>
                <a:ext uri="{96DAC541-7B7A-43D3-8B79-37D633B846F1}">
                  <asvg:svgBlip xmlns:asvg="http://schemas.microsoft.com/office/drawing/2016/SVG/main" r:embed="rId7"/>
                </a:ext>
              </a:extLst>
            </a:blip>
            <a:stretch>
              <a:fillRect r="-156888"/>
            </a:stretch>
          </a:blipFill>
        </p:spPr>
        <p:txBody>
          <a:bodyPr/>
          <a:lstStyle/>
          <a:p>
            <a:endParaRPr lang="fr-FR"/>
          </a:p>
        </p:txBody>
      </p:sp>
      <p:sp>
        <p:nvSpPr>
          <p:cNvPr id="26" name="Freeform 26"/>
          <p:cNvSpPr/>
          <p:nvPr/>
        </p:nvSpPr>
        <p:spPr>
          <a:xfrm>
            <a:off x="5705104" y="3637695"/>
            <a:ext cx="2562954" cy="705339"/>
          </a:xfrm>
          <a:custGeom>
            <a:avLst/>
            <a:gdLst/>
            <a:ahLst/>
            <a:cxnLst/>
            <a:rect l="l" t="t" r="r" b="b"/>
            <a:pathLst>
              <a:path w="2562954" h="705339">
                <a:moveTo>
                  <a:pt x="0" y="0"/>
                </a:moveTo>
                <a:lnTo>
                  <a:pt x="2562953" y="0"/>
                </a:lnTo>
                <a:lnTo>
                  <a:pt x="2562953" y="705338"/>
                </a:lnTo>
                <a:lnTo>
                  <a:pt x="0" y="705338"/>
                </a:lnTo>
                <a:lnTo>
                  <a:pt x="0" y="0"/>
                </a:lnTo>
                <a:close/>
              </a:path>
            </a:pathLst>
          </a:custGeom>
          <a:blipFill>
            <a:blip r:embed="rId6">
              <a:extLst>
                <a:ext uri="{96DAC541-7B7A-43D3-8B79-37D633B846F1}">
                  <asvg:svgBlip xmlns:asvg="http://schemas.microsoft.com/office/drawing/2016/SVG/main" r:embed="rId7"/>
                </a:ext>
              </a:extLst>
            </a:blip>
            <a:stretch>
              <a:fillRect l="-31050"/>
            </a:stretch>
          </a:blipFill>
        </p:spPr>
        <p:txBody>
          <a:bodyPr/>
          <a:lstStyle/>
          <a:p>
            <a:endParaRPr lang="fr-FR"/>
          </a:p>
        </p:txBody>
      </p:sp>
      <p:sp>
        <p:nvSpPr>
          <p:cNvPr id="27" name="Freeform 27"/>
          <p:cNvSpPr/>
          <p:nvPr/>
        </p:nvSpPr>
        <p:spPr>
          <a:xfrm rot="5400000" flipV="1">
            <a:off x="8965851" y="2790390"/>
            <a:ext cx="3066060" cy="4304749"/>
          </a:xfrm>
          <a:custGeom>
            <a:avLst/>
            <a:gdLst/>
            <a:ahLst/>
            <a:cxnLst/>
            <a:rect l="l" t="t" r="r" b="b"/>
            <a:pathLst>
              <a:path w="3066060" h="4304749">
                <a:moveTo>
                  <a:pt x="0" y="4304748"/>
                </a:moveTo>
                <a:lnTo>
                  <a:pt x="3066060" y="4304748"/>
                </a:lnTo>
                <a:lnTo>
                  <a:pt x="3066060" y="0"/>
                </a:lnTo>
                <a:lnTo>
                  <a:pt x="0" y="0"/>
                </a:lnTo>
                <a:lnTo>
                  <a:pt x="0" y="430474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8" name="Freeform 28"/>
          <p:cNvSpPr/>
          <p:nvPr/>
        </p:nvSpPr>
        <p:spPr>
          <a:xfrm rot="-920682">
            <a:off x="2973706" y="20299940"/>
            <a:ext cx="1427590" cy="1384763"/>
          </a:xfrm>
          <a:custGeom>
            <a:avLst/>
            <a:gdLst/>
            <a:ahLst/>
            <a:cxnLst/>
            <a:rect l="l" t="t" r="r" b="b"/>
            <a:pathLst>
              <a:path w="1427590" h="1384763">
                <a:moveTo>
                  <a:pt x="0" y="0"/>
                </a:moveTo>
                <a:lnTo>
                  <a:pt x="1427591" y="0"/>
                </a:lnTo>
                <a:lnTo>
                  <a:pt x="1427591" y="1384762"/>
                </a:lnTo>
                <a:lnTo>
                  <a:pt x="0" y="13847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29" name="Freeform 29"/>
          <p:cNvSpPr/>
          <p:nvPr/>
        </p:nvSpPr>
        <p:spPr>
          <a:xfrm rot="714556" flipV="1">
            <a:off x="10740652" y="20299940"/>
            <a:ext cx="1427590" cy="1384763"/>
          </a:xfrm>
          <a:custGeom>
            <a:avLst/>
            <a:gdLst/>
            <a:ahLst/>
            <a:cxnLst/>
            <a:rect l="l" t="t" r="r" b="b"/>
            <a:pathLst>
              <a:path w="1427590" h="1384763">
                <a:moveTo>
                  <a:pt x="0" y="1384762"/>
                </a:moveTo>
                <a:lnTo>
                  <a:pt x="1427590" y="1384762"/>
                </a:lnTo>
                <a:lnTo>
                  <a:pt x="1427590" y="0"/>
                </a:lnTo>
                <a:lnTo>
                  <a:pt x="0" y="0"/>
                </a:lnTo>
                <a:lnTo>
                  <a:pt x="0" y="1384762"/>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30" name="Freeform 30"/>
          <p:cNvSpPr/>
          <p:nvPr/>
        </p:nvSpPr>
        <p:spPr>
          <a:xfrm flipH="1">
            <a:off x="9058321" y="10769802"/>
            <a:ext cx="2959938" cy="1999908"/>
          </a:xfrm>
          <a:custGeom>
            <a:avLst/>
            <a:gdLst/>
            <a:ahLst/>
            <a:cxnLst/>
            <a:rect l="l" t="t" r="r" b="b"/>
            <a:pathLst>
              <a:path w="2959938" h="1999908">
                <a:moveTo>
                  <a:pt x="2959938" y="0"/>
                </a:moveTo>
                <a:lnTo>
                  <a:pt x="0" y="0"/>
                </a:lnTo>
                <a:lnTo>
                  <a:pt x="0" y="1999908"/>
                </a:lnTo>
                <a:lnTo>
                  <a:pt x="2959938" y="1999908"/>
                </a:lnTo>
                <a:lnTo>
                  <a:pt x="2959938" y="0"/>
                </a:lnTo>
                <a:close/>
              </a:path>
            </a:pathLst>
          </a:custGeom>
          <a:blipFill>
            <a:blip r:embed="rId14"/>
            <a:stretch>
              <a:fillRect l="-18536"/>
            </a:stretch>
          </a:blipFill>
        </p:spPr>
        <p:txBody>
          <a:bodyPr/>
          <a:lstStyle/>
          <a:p>
            <a:endParaRPr lang="fr-FR"/>
          </a:p>
        </p:txBody>
      </p:sp>
      <p:sp>
        <p:nvSpPr>
          <p:cNvPr id="31" name="Freeform 31"/>
          <p:cNvSpPr/>
          <p:nvPr/>
        </p:nvSpPr>
        <p:spPr>
          <a:xfrm>
            <a:off x="3468167" y="7052117"/>
            <a:ext cx="2563291" cy="2409494"/>
          </a:xfrm>
          <a:custGeom>
            <a:avLst/>
            <a:gdLst/>
            <a:ahLst/>
            <a:cxnLst/>
            <a:rect l="l" t="t" r="r" b="b"/>
            <a:pathLst>
              <a:path w="2563291" h="2409494">
                <a:moveTo>
                  <a:pt x="0" y="0"/>
                </a:moveTo>
                <a:lnTo>
                  <a:pt x="2563291" y="0"/>
                </a:lnTo>
                <a:lnTo>
                  <a:pt x="2563291" y="2409494"/>
                </a:lnTo>
                <a:lnTo>
                  <a:pt x="0" y="2409494"/>
                </a:lnTo>
                <a:lnTo>
                  <a:pt x="0" y="0"/>
                </a:lnTo>
                <a:close/>
              </a:path>
            </a:pathLst>
          </a:custGeom>
          <a:blipFill>
            <a:blip r:embed="rId15"/>
            <a:stretch>
              <a:fillRect/>
            </a:stretch>
          </a:blipFill>
        </p:spPr>
        <p:txBody>
          <a:bodyPr/>
          <a:lstStyle/>
          <a:p>
            <a:endParaRPr lang="fr-FR"/>
          </a:p>
        </p:txBody>
      </p:sp>
      <p:sp>
        <p:nvSpPr>
          <p:cNvPr id="32" name="Freeform 32"/>
          <p:cNvSpPr/>
          <p:nvPr/>
        </p:nvSpPr>
        <p:spPr>
          <a:xfrm>
            <a:off x="9400298" y="17528659"/>
            <a:ext cx="2197165" cy="2353055"/>
          </a:xfrm>
          <a:custGeom>
            <a:avLst/>
            <a:gdLst/>
            <a:ahLst/>
            <a:cxnLst/>
            <a:rect l="l" t="t" r="r" b="b"/>
            <a:pathLst>
              <a:path w="2197165" h="2353055">
                <a:moveTo>
                  <a:pt x="0" y="0"/>
                </a:moveTo>
                <a:lnTo>
                  <a:pt x="2197165" y="0"/>
                </a:lnTo>
                <a:lnTo>
                  <a:pt x="2197165" y="2353054"/>
                </a:lnTo>
                <a:lnTo>
                  <a:pt x="0" y="2353054"/>
                </a:lnTo>
                <a:lnTo>
                  <a:pt x="0" y="0"/>
                </a:lnTo>
                <a:close/>
              </a:path>
            </a:pathLst>
          </a:custGeom>
          <a:blipFill>
            <a:blip r:embed="rId16"/>
            <a:stretch>
              <a:fillRect/>
            </a:stretch>
          </a:blipFill>
        </p:spPr>
        <p:txBody>
          <a:bodyPr/>
          <a:lstStyle/>
          <a:p>
            <a:endParaRPr lang="fr-FR"/>
          </a:p>
        </p:txBody>
      </p:sp>
      <p:sp>
        <p:nvSpPr>
          <p:cNvPr id="33" name="Freeform 33"/>
          <p:cNvSpPr/>
          <p:nvPr/>
        </p:nvSpPr>
        <p:spPr>
          <a:xfrm>
            <a:off x="3751468" y="14148319"/>
            <a:ext cx="2210215" cy="2386197"/>
          </a:xfrm>
          <a:custGeom>
            <a:avLst/>
            <a:gdLst/>
            <a:ahLst/>
            <a:cxnLst/>
            <a:rect l="l" t="t" r="r" b="b"/>
            <a:pathLst>
              <a:path w="2210215" h="2386197">
                <a:moveTo>
                  <a:pt x="0" y="0"/>
                </a:moveTo>
                <a:lnTo>
                  <a:pt x="2210215" y="0"/>
                </a:lnTo>
                <a:lnTo>
                  <a:pt x="2210215" y="2386197"/>
                </a:lnTo>
                <a:lnTo>
                  <a:pt x="0" y="2386197"/>
                </a:lnTo>
                <a:lnTo>
                  <a:pt x="0" y="0"/>
                </a:lnTo>
                <a:close/>
              </a:path>
            </a:pathLst>
          </a:custGeom>
          <a:blipFill>
            <a:blip r:embed="rId17"/>
            <a:stretch>
              <a:fillRect/>
            </a:stretch>
          </a:blipFill>
        </p:spPr>
        <p:txBody>
          <a:bodyPr/>
          <a:lstStyle/>
          <a:p>
            <a:endParaRPr lang="fr-FR"/>
          </a:p>
        </p:txBody>
      </p:sp>
      <p:sp>
        <p:nvSpPr>
          <p:cNvPr id="34" name="Freeform 34"/>
          <p:cNvSpPr/>
          <p:nvPr/>
        </p:nvSpPr>
        <p:spPr>
          <a:xfrm>
            <a:off x="9299540" y="3990364"/>
            <a:ext cx="1970799" cy="2082747"/>
          </a:xfrm>
          <a:custGeom>
            <a:avLst/>
            <a:gdLst/>
            <a:ahLst/>
            <a:cxnLst/>
            <a:rect l="l" t="t" r="r" b="b"/>
            <a:pathLst>
              <a:path w="1970799" h="2082747">
                <a:moveTo>
                  <a:pt x="0" y="0"/>
                </a:moveTo>
                <a:lnTo>
                  <a:pt x="1970800" y="0"/>
                </a:lnTo>
                <a:lnTo>
                  <a:pt x="1970800" y="2082747"/>
                </a:lnTo>
                <a:lnTo>
                  <a:pt x="0" y="208274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35" name="TextBox 35"/>
          <p:cNvSpPr txBox="1"/>
          <p:nvPr/>
        </p:nvSpPr>
        <p:spPr>
          <a:xfrm>
            <a:off x="4156226" y="11281932"/>
            <a:ext cx="4091928" cy="1368256"/>
          </a:xfrm>
          <a:prstGeom prst="rect">
            <a:avLst/>
          </a:prstGeom>
        </p:spPr>
        <p:txBody>
          <a:bodyPr lIns="0" tIns="0" rIns="0" bIns="0" rtlCol="0" anchor="t">
            <a:spAutoFit/>
          </a:bodyPr>
          <a:lstStyle/>
          <a:p>
            <a:pPr algn="r">
              <a:lnSpc>
                <a:spcPts val="2381"/>
              </a:lnSpc>
            </a:pPr>
            <a:r>
              <a:rPr lang="en-US" sz="1701">
                <a:solidFill>
                  <a:srgbClr val="000000"/>
                </a:solidFill>
                <a:latin typeface="Tenor Sans"/>
                <a:ea typeface="Tenor Sans"/>
                <a:cs typeface="Tenor Sans"/>
                <a:sym typeface="Tenor Sans"/>
              </a:rPr>
              <a:t>Permettent de recueillir rapidement l'avis des participants.</a:t>
            </a:r>
          </a:p>
          <a:p>
            <a:pPr algn="r">
              <a:lnSpc>
                <a:spcPts val="2539"/>
              </a:lnSpc>
            </a:pPr>
            <a:r>
              <a:rPr lang="en-US" sz="1813">
                <a:solidFill>
                  <a:srgbClr val="000000"/>
                </a:solidFill>
                <a:latin typeface="Tenor Sans"/>
                <a:ea typeface="Tenor Sans"/>
                <a:cs typeface="Tenor Sans"/>
                <a:sym typeface="Tenor Sans"/>
              </a:rPr>
              <a:t>Rendent les réunions interactives et engageantes.</a:t>
            </a:r>
          </a:p>
          <a:p>
            <a:pPr algn="r">
              <a:lnSpc>
                <a:spcPts val="967"/>
              </a:lnSpc>
              <a:spcBef>
                <a:spcPct val="0"/>
              </a:spcBef>
            </a:pPr>
            <a:endParaRPr lang="en-US" sz="1813">
              <a:solidFill>
                <a:srgbClr val="000000"/>
              </a:solidFill>
              <a:latin typeface="Tenor Sans"/>
              <a:ea typeface="Tenor Sans"/>
              <a:cs typeface="Tenor Sans"/>
              <a:sym typeface="Tenor Sans"/>
            </a:endParaRPr>
          </a:p>
        </p:txBody>
      </p:sp>
      <p:sp>
        <p:nvSpPr>
          <p:cNvPr id="36" name="TextBox 36"/>
          <p:cNvSpPr txBox="1"/>
          <p:nvPr/>
        </p:nvSpPr>
        <p:spPr>
          <a:xfrm>
            <a:off x="4425435" y="10587545"/>
            <a:ext cx="3761314" cy="587413"/>
          </a:xfrm>
          <a:prstGeom prst="rect">
            <a:avLst/>
          </a:prstGeom>
        </p:spPr>
        <p:txBody>
          <a:bodyPr lIns="0" tIns="0" rIns="0" bIns="0" rtlCol="0" anchor="t">
            <a:spAutoFit/>
          </a:bodyPr>
          <a:lstStyle/>
          <a:p>
            <a:pPr algn="l">
              <a:lnSpc>
                <a:spcPts val="1464"/>
              </a:lnSpc>
            </a:pPr>
            <a:r>
              <a:rPr lang="en-US" sz="1045">
                <a:solidFill>
                  <a:srgbClr val="FFFFFF"/>
                </a:solidFill>
                <a:latin typeface="Gliker"/>
                <a:ea typeface="Gliker"/>
                <a:cs typeface="Gliker"/>
                <a:sym typeface="Gliker"/>
              </a:rPr>
              <a:t>Outils de sondage et de feedback :</a:t>
            </a:r>
          </a:p>
          <a:p>
            <a:pPr marL="451578" lvl="2" indent="-150526" algn="l">
              <a:lnSpc>
                <a:spcPts val="1464"/>
              </a:lnSpc>
              <a:buFont typeface="Arial"/>
              <a:buChar char="⚬"/>
            </a:pPr>
            <a:r>
              <a:rPr lang="en-US" sz="1045">
                <a:solidFill>
                  <a:srgbClr val="FFFFFF"/>
                </a:solidFill>
                <a:latin typeface="Gliker"/>
                <a:ea typeface="Gliker"/>
                <a:cs typeface="Gliker"/>
                <a:sym typeface="Gliker"/>
              </a:rPr>
              <a:t>Sondages en direct (Mentimeter, Kahoot!)</a:t>
            </a:r>
          </a:p>
          <a:p>
            <a:pPr algn="l">
              <a:lnSpc>
                <a:spcPts val="1885"/>
              </a:lnSpc>
              <a:spcBef>
                <a:spcPct val="0"/>
              </a:spcBef>
            </a:pPr>
            <a:endParaRPr lang="en-US" sz="1045">
              <a:solidFill>
                <a:srgbClr val="FFFFFF"/>
              </a:solidFill>
              <a:latin typeface="Gliker"/>
              <a:ea typeface="Gliker"/>
              <a:cs typeface="Gliker"/>
              <a:sym typeface="Gliker"/>
            </a:endParaRPr>
          </a:p>
        </p:txBody>
      </p:sp>
      <p:sp>
        <p:nvSpPr>
          <p:cNvPr id="37" name="TextBox 37"/>
          <p:cNvSpPr txBox="1"/>
          <p:nvPr/>
        </p:nvSpPr>
        <p:spPr>
          <a:xfrm>
            <a:off x="7037693" y="14668768"/>
            <a:ext cx="4116349" cy="1521437"/>
          </a:xfrm>
          <a:prstGeom prst="rect">
            <a:avLst/>
          </a:prstGeom>
        </p:spPr>
        <p:txBody>
          <a:bodyPr lIns="0" tIns="0" rIns="0" bIns="0" rtlCol="0" anchor="t">
            <a:spAutoFit/>
          </a:bodyPr>
          <a:lstStyle/>
          <a:p>
            <a:pPr marL="363530" lvl="1" indent="-181765" algn="l">
              <a:lnSpc>
                <a:spcPts val="2357"/>
              </a:lnSpc>
              <a:buFont typeface="Arial"/>
              <a:buChar char="•"/>
            </a:pPr>
            <a:r>
              <a:rPr lang="en-US" sz="1683">
                <a:solidFill>
                  <a:srgbClr val="000000"/>
                </a:solidFill>
                <a:latin typeface="Tenor Sans"/>
                <a:ea typeface="Tenor Sans"/>
                <a:cs typeface="Tenor Sans"/>
                <a:sym typeface="Tenor Sans"/>
              </a:rPr>
              <a:t>Favorise les discussions en petits groupes et l'échange d'idées.</a:t>
            </a:r>
          </a:p>
          <a:p>
            <a:pPr marL="363530" lvl="1" indent="-181765" algn="l">
              <a:lnSpc>
                <a:spcPts val="2357"/>
              </a:lnSpc>
              <a:spcBef>
                <a:spcPct val="0"/>
              </a:spcBef>
              <a:buFont typeface="Arial"/>
              <a:buChar char="•"/>
            </a:pPr>
            <a:r>
              <a:rPr lang="en-US" sz="1683">
                <a:solidFill>
                  <a:srgbClr val="000000"/>
                </a:solidFill>
                <a:latin typeface="Tenor Sans"/>
                <a:ea typeface="Tenor Sans"/>
                <a:cs typeface="Tenor Sans"/>
                <a:sym typeface="Tenor Sans"/>
              </a:rPr>
              <a:t>Permet d'explorer différents aspects d'un sujet.</a:t>
            </a:r>
          </a:p>
          <a:p>
            <a:pPr algn="l">
              <a:lnSpc>
                <a:spcPts val="2671"/>
              </a:lnSpc>
              <a:spcBef>
                <a:spcPct val="0"/>
              </a:spcBef>
            </a:pPr>
            <a:endParaRPr lang="en-US" sz="1683">
              <a:solidFill>
                <a:srgbClr val="000000"/>
              </a:solidFill>
              <a:latin typeface="Tenor Sans"/>
              <a:ea typeface="Tenor Sans"/>
              <a:cs typeface="Tenor Sans"/>
              <a:sym typeface="Tenor Sans"/>
            </a:endParaRPr>
          </a:p>
        </p:txBody>
      </p:sp>
      <p:sp>
        <p:nvSpPr>
          <p:cNvPr id="38" name="TextBox 38"/>
          <p:cNvSpPr txBox="1"/>
          <p:nvPr/>
        </p:nvSpPr>
        <p:spPr>
          <a:xfrm>
            <a:off x="7255469" y="14018509"/>
            <a:ext cx="3346724" cy="403836"/>
          </a:xfrm>
          <a:prstGeom prst="rect">
            <a:avLst/>
          </a:prstGeom>
        </p:spPr>
        <p:txBody>
          <a:bodyPr lIns="0" tIns="0" rIns="0" bIns="0" rtlCol="0" anchor="t">
            <a:spAutoFit/>
          </a:bodyPr>
          <a:lstStyle/>
          <a:p>
            <a:pPr algn="l">
              <a:lnSpc>
                <a:spcPts val="3349"/>
              </a:lnSpc>
              <a:spcBef>
                <a:spcPct val="0"/>
              </a:spcBef>
            </a:pPr>
            <a:r>
              <a:rPr lang="en-US" sz="2392">
                <a:solidFill>
                  <a:srgbClr val="FFFFFF"/>
                </a:solidFill>
                <a:latin typeface="Gliker"/>
                <a:ea typeface="Gliker"/>
                <a:cs typeface="Gliker"/>
                <a:sym typeface="Gliker"/>
              </a:rPr>
              <a:t>World café :</a:t>
            </a:r>
          </a:p>
        </p:txBody>
      </p:sp>
      <p:sp>
        <p:nvSpPr>
          <p:cNvPr id="39" name="TextBox 39"/>
          <p:cNvSpPr txBox="1"/>
          <p:nvPr/>
        </p:nvSpPr>
        <p:spPr>
          <a:xfrm>
            <a:off x="6902187" y="7962012"/>
            <a:ext cx="4502099" cy="1552346"/>
          </a:xfrm>
          <a:prstGeom prst="rect">
            <a:avLst/>
          </a:prstGeom>
        </p:spPr>
        <p:txBody>
          <a:bodyPr lIns="0" tIns="0" rIns="0" bIns="0" rtlCol="0" anchor="t">
            <a:spAutoFit/>
          </a:bodyPr>
          <a:lstStyle/>
          <a:p>
            <a:pPr marL="387764" lvl="1" indent="-193882" algn="l">
              <a:lnSpc>
                <a:spcPts val="2514"/>
              </a:lnSpc>
              <a:buFont typeface="Arial"/>
              <a:buChar char="•"/>
            </a:pPr>
            <a:r>
              <a:rPr lang="en-US" sz="1796">
                <a:solidFill>
                  <a:srgbClr val="000000"/>
                </a:solidFill>
                <a:latin typeface="Tenor Sans"/>
                <a:ea typeface="Tenor Sans"/>
                <a:cs typeface="Tenor Sans"/>
                <a:sym typeface="Tenor Sans"/>
              </a:rPr>
              <a:t>Facilitent l'organisation des idées et la structuration des discussions.</a:t>
            </a:r>
          </a:p>
          <a:p>
            <a:pPr marL="387764" lvl="1" indent="-193882" algn="l">
              <a:lnSpc>
                <a:spcPts val="2514"/>
              </a:lnSpc>
              <a:buFont typeface="Arial"/>
              <a:buChar char="•"/>
            </a:pPr>
            <a:r>
              <a:rPr lang="en-US" sz="1796">
                <a:solidFill>
                  <a:srgbClr val="000000"/>
                </a:solidFill>
                <a:latin typeface="Tenor Sans"/>
                <a:ea typeface="Tenor Sans"/>
                <a:cs typeface="Tenor Sans"/>
                <a:sym typeface="Tenor Sans"/>
              </a:rPr>
              <a:t>Aident à visualiser les liens entre les concepts.</a:t>
            </a:r>
          </a:p>
          <a:p>
            <a:pPr algn="l">
              <a:lnSpc>
                <a:spcPts val="2514"/>
              </a:lnSpc>
              <a:spcBef>
                <a:spcPct val="0"/>
              </a:spcBef>
            </a:pPr>
            <a:endParaRPr lang="en-US" sz="1796">
              <a:solidFill>
                <a:srgbClr val="000000"/>
              </a:solidFill>
              <a:latin typeface="Tenor Sans"/>
              <a:ea typeface="Tenor Sans"/>
              <a:cs typeface="Tenor Sans"/>
              <a:sym typeface="Tenor Sans"/>
            </a:endParaRPr>
          </a:p>
        </p:txBody>
      </p:sp>
      <p:sp>
        <p:nvSpPr>
          <p:cNvPr id="40" name="TextBox 40"/>
          <p:cNvSpPr txBox="1"/>
          <p:nvPr/>
        </p:nvSpPr>
        <p:spPr>
          <a:xfrm>
            <a:off x="7087272" y="7225141"/>
            <a:ext cx="3346724" cy="454381"/>
          </a:xfrm>
          <a:prstGeom prst="rect">
            <a:avLst/>
          </a:prstGeom>
        </p:spPr>
        <p:txBody>
          <a:bodyPr lIns="0" tIns="0" rIns="0" bIns="0" rtlCol="0" anchor="t">
            <a:spAutoFit/>
          </a:bodyPr>
          <a:lstStyle/>
          <a:p>
            <a:pPr algn="l">
              <a:lnSpc>
                <a:spcPts val="1935"/>
              </a:lnSpc>
              <a:spcBef>
                <a:spcPct val="0"/>
              </a:spcBef>
            </a:pPr>
            <a:r>
              <a:rPr lang="en-US" sz="1382">
                <a:solidFill>
                  <a:srgbClr val="FFFFFF"/>
                </a:solidFill>
                <a:latin typeface="Gliker"/>
                <a:ea typeface="Gliker"/>
                <a:cs typeface="Gliker"/>
                <a:sym typeface="Gliker"/>
              </a:rPr>
              <a:t>Outils de mind mapping (MindMeister, XMind) :</a:t>
            </a:r>
          </a:p>
        </p:txBody>
      </p:sp>
      <p:sp>
        <p:nvSpPr>
          <p:cNvPr id="41" name="TextBox 41"/>
          <p:cNvSpPr txBox="1"/>
          <p:nvPr/>
        </p:nvSpPr>
        <p:spPr>
          <a:xfrm>
            <a:off x="4220009" y="18401505"/>
            <a:ext cx="3939942" cy="1492212"/>
          </a:xfrm>
          <a:prstGeom prst="rect">
            <a:avLst/>
          </a:prstGeom>
        </p:spPr>
        <p:txBody>
          <a:bodyPr lIns="0" tIns="0" rIns="0" bIns="0" rtlCol="0" anchor="t">
            <a:spAutoFit/>
          </a:bodyPr>
          <a:lstStyle/>
          <a:p>
            <a:pPr algn="r">
              <a:lnSpc>
                <a:spcPts val="2357"/>
              </a:lnSpc>
            </a:pPr>
            <a:r>
              <a:rPr lang="en-US" sz="1683">
                <a:solidFill>
                  <a:srgbClr val="000000"/>
                </a:solidFill>
                <a:latin typeface="Tenor Sans"/>
                <a:ea typeface="Tenor Sans"/>
                <a:cs typeface="Tenor Sans"/>
                <a:sym typeface="Tenor Sans"/>
              </a:rPr>
              <a:t>Présentation de 20 diapositives avec 20 secondes par diapositive, cela permet de rythmer et de dynamiser les présentations.</a:t>
            </a:r>
          </a:p>
          <a:p>
            <a:pPr algn="r">
              <a:lnSpc>
                <a:spcPts val="2357"/>
              </a:lnSpc>
              <a:spcBef>
                <a:spcPct val="0"/>
              </a:spcBef>
            </a:pPr>
            <a:endParaRPr lang="en-US" sz="1683">
              <a:solidFill>
                <a:srgbClr val="000000"/>
              </a:solidFill>
              <a:latin typeface="Tenor Sans"/>
              <a:ea typeface="Tenor Sans"/>
              <a:cs typeface="Tenor Sans"/>
              <a:sym typeface="Tenor Sans"/>
            </a:endParaRPr>
          </a:p>
        </p:txBody>
      </p:sp>
      <p:sp>
        <p:nvSpPr>
          <p:cNvPr id="42" name="TextBox 42"/>
          <p:cNvSpPr txBox="1"/>
          <p:nvPr/>
        </p:nvSpPr>
        <p:spPr>
          <a:xfrm>
            <a:off x="4570817" y="17553462"/>
            <a:ext cx="3346724" cy="349405"/>
          </a:xfrm>
          <a:prstGeom prst="rect">
            <a:avLst/>
          </a:prstGeom>
        </p:spPr>
        <p:txBody>
          <a:bodyPr lIns="0" tIns="0" rIns="0" bIns="0" rtlCol="0" anchor="t">
            <a:spAutoFit/>
          </a:bodyPr>
          <a:lstStyle/>
          <a:p>
            <a:pPr algn="r">
              <a:lnSpc>
                <a:spcPts val="2878"/>
              </a:lnSpc>
              <a:spcBef>
                <a:spcPct val="0"/>
              </a:spcBef>
            </a:pPr>
            <a:r>
              <a:rPr lang="en-US" sz="2056">
                <a:solidFill>
                  <a:srgbClr val="FFFFFF"/>
                </a:solidFill>
                <a:latin typeface="Gliker"/>
                <a:ea typeface="Gliker"/>
                <a:cs typeface="Gliker"/>
                <a:sym typeface="Gliker"/>
              </a:rPr>
              <a:t>Technique du Pecha Kucha</a:t>
            </a:r>
          </a:p>
        </p:txBody>
      </p:sp>
      <p:sp>
        <p:nvSpPr>
          <p:cNvPr id="43" name="TextBox 43"/>
          <p:cNvSpPr txBox="1"/>
          <p:nvPr/>
        </p:nvSpPr>
        <p:spPr>
          <a:xfrm>
            <a:off x="3751468" y="4461536"/>
            <a:ext cx="4644467" cy="1905229"/>
          </a:xfrm>
          <a:prstGeom prst="rect">
            <a:avLst/>
          </a:prstGeom>
        </p:spPr>
        <p:txBody>
          <a:bodyPr lIns="0" tIns="0" rIns="0" bIns="0" rtlCol="0" anchor="t">
            <a:spAutoFit/>
          </a:bodyPr>
          <a:lstStyle/>
          <a:p>
            <a:pPr marL="401517" lvl="1" indent="-200758" algn="r">
              <a:lnSpc>
                <a:spcPts val="2603"/>
              </a:lnSpc>
              <a:spcBef>
                <a:spcPct val="0"/>
              </a:spcBef>
              <a:buFont typeface="Arial"/>
              <a:buChar char="•"/>
            </a:pPr>
            <a:r>
              <a:rPr lang="en-US" sz="1859">
                <a:solidFill>
                  <a:srgbClr val="000000"/>
                </a:solidFill>
                <a:latin typeface="Tenor Sans"/>
                <a:ea typeface="Tenor Sans"/>
                <a:cs typeface="Tenor Sans"/>
                <a:sym typeface="Tenor Sans"/>
              </a:rPr>
              <a:t>Brainstorming, la cartographie mentale et la visualisation de processus.</a:t>
            </a:r>
          </a:p>
          <a:p>
            <a:pPr marL="401517" lvl="1" indent="-200758" algn="r">
              <a:lnSpc>
                <a:spcPts val="2603"/>
              </a:lnSpc>
              <a:spcBef>
                <a:spcPct val="0"/>
              </a:spcBef>
              <a:buFont typeface="Arial"/>
              <a:buChar char="•"/>
            </a:pPr>
            <a:r>
              <a:rPr lang="en-US" sz="1859">
                <a:solidFill>
                  <a:srgbClr val="000000"/>
                </a:solidFill>
                <a:latin typeface="Tenor Sans"/>
                <a:ea typeface="Tenor Sans"/>
                <a:cs typeface="Tenor Sans"/>
                <a:sym typeface="Tenor Sans"/>
              </a:rPr>
              <a:t>Permettent la collaboration en temps réel, même à distance.</a:t>
            </a:r>
          </a:p>
          <a:p>
            <a:pPr algn="r">
              <a:lnSpc>
                <a:spcPts val="2420"/>
              </a:lnSpc>
              <a:spcBef>
                <a:spcPct val="0"/>
              </a:spcBef>
            </a:pPr>
            <a:endParaRPr lang="en-US" sz="1859">
              <a:solidFill>
                <a:srgbClr val="000000"/>
              </a:solidFill>
              <a:latin typeface="Tenor Sans"/>
              <a:ea typeface="Tenor Sans"/>
              <a:cs typeface="Tenor Sans"/>
              <a:sym typeface="Tenor Sans"/>
            </a:endParaRPr>
          </a:p>
        </p:txBody>
      </p:sp>
      <p:sp>
        <p:nvSpPr>
          <p:cNvPr id="44" name="TextBox 44"/>
          <p:cNvSpPr txBox="1"/>
          <p:nvPr/>
        </p:nvSpPr>
        <p:spPr>
          <a:xfrm>
            <a:off x="4655542" y="3828850"/>
            <a:ext cx="3450098" cy="454381"/>
          </a:xfrm>
          <a:prstGeom prst="rect">
            <a:avLst/>
          </a:prstGeom>
        </p:spPr>
        <p:txBody>
          <a:bodyPr lIns="0" tIns="0" rIns="0" bIns="0" rtlCol="0" anchor="t">
            <a:spAutoFit/>
          </a:bodyPr>
          <a:lstStyle/>
          <a:p>
            <a:pPr algn="r">
              <a:lnSpc>
                <a:spcPts val="1935"/>
              </a:lnSpc>
              <a:spcBef>
                <a:spcPct val="0"/>
              </a:spcBef>
            </a:pPr>
            <a:r>
              <a:rPr lang="en-US" sz="1382">
                <a:solidFill>
                  <a:srgbClr val="FFFFFF"/>
                </a:solidFill>
                <a:latin typeface="Gliker"/>
                <a:ea typeface="Gliker"/>
                <a:cs typeface="Gliker"/>
                <a:sym typeface="Gliker"/>
              </a:rPr>
              <a:t>Tableaux blancs numériques (Miro, Mural) :</a:t>
            </a:r>
          </a:p>
        </p:txBody>
      </p:sp>
      <p:sp>
        <p:nvSpPr>
          <p:cNvPr id="45" name="TextBox 45"/>
          <p:cNvSpPr txBox="1"/>
          <p:nvPr/>
        </p:nvSpPr>
        <p:spPr>
          <a:xfrm>
            <a:off x="4692204" y="2253042"/>
            <a:ext cx="6289236" cy="551679"/>
          </a:xfrm>
          <a:prstGeom prst="rect">
            <a:avLst/>
          </a:prstGeom>
        </p:spPr>
        <p:txBody>
          <a:bodyPr lIns="0" tIns="0" rIns="0" bIns="0" rtlCol="0" anchor="t">
            <a:spAutoFit/>
          </a:bodyPr>
          <a:lstStyle/>
          <a:p>
            <a:pPr algn="ctr">
              <a:lnSpc>
                <a:spcPts val="4565"/>
              </a:lnSpc>
              <a:spcBef>
                <a:spcPct val="0"/>
              </a:spcBef>
            </a:pPr>
            <a:r>
              <a:rPr lang="en-US" sz="3261">
                <a:solidFill>
                  <a:srgbClr val="000000"/>
                </a:solidFill>
                <a:latin typeface="Gliker"/>
                <a:ea typeface="Gliker"/>
                <a:cs typeface="Gliker"/>
                <a:sym typeface="Gliker"/>
              </a:rPr>
              <a:t>OUTILS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85936" y="1759119"/>
            <a:ext cx="15291872" cy="13755483"/>
          </a:xfrm>
          <a:custGeom>
            <a:avLst/>
            <a:gdLst/>
            <a:ahLst/>
            <a:cxnLst/>
            <a:rect l="l" t="t" r="r" b="b"/>
            <a:pathLst>
              <a:path w="15291872" h="13755483">
                <a:moveTo>
                  <a:pt x="0" y="13755482"/>
                </a:moveTo>
                <a:lnTo>
                  <a:pt x="15291872" y="13755482"/>
                </a:lnTo>
                <a:lnTo>
                  <a:pt x="15291872" y="0"/>
                </a:lnTo>
                <a:lnTo>
                  <a:pt x="0" y="0"/>
                </a:lnTo>
                <a:lnTo>
                  <a:pt x="0" y="137554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3" name="Freeform 3"/>
          <p:cNvSpPr/>
          <p:nvPr/>
        </p:nvSpPr>
        <p:spPr>
          <a:xfrm>
            <a:off x="6168163" y="9315241"/>
            <a:ext cx="2783674" cy="2753517"/>
          </a:xfrm>
          <a:custGeom>
            <a:avLst/>
            <a:gdLst/>
            <a:ahLst/>
            <a:cxnLst/>
            <a:rect l="l" t="t" r="r" b="b"/>
            <a:pathLst>
              <a:path w="2783674" h="2753517">
                <a:moveTo>
                  <a:pt x="0" y="0"/>
                </a:moveTo>
                <a:lnTo>
                  <a:pt x="2783674" y="0"/>
                </a:lnTo>
                <a:lnTo>
                  <a:pt x="2783674" y="2753518"/>
                </a:lnTo>
                <a:lnTo>
                  <a:pt x="0" y="2753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 name="Freeform 4"/>
          <p:cNvSpPr/>
          <p:nvPr/>
        </p:nvSpPr>
        <p:spPr>
          <a:xfrm rot="1035141">
            <a:off x="10303516" y="7879949"/>
            <a:ext cx="662929" cy="410188"/>
          </a:xfrm>
          <a:custGeom>
            <a:avLst/>
            <a:gdLst/>
            <a:ahLst/>
            <a:cxnLst/>
            <a:rect l="l" t="t" r="r" b="b"/>
            <a:pathLst>
              <a:path w="662929" h="410188">
                <a:moveTo>
                  <a:pt x="0" y="0"/>
                </a:moveTo>
                <a:lnTo>
                  <a:pt x="662930" y="0"/>
                </a:lnTo>
                <a:lnTo>
                  <a:pt x="662930" y="410187"/>
                </a:lnTo>
                <a:lnTo>
                  <a:pt x="0" y="410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5" name="Freeform 5"/>
          <p:cNvSpPr/>
          <p:nvPr/>
        </p:nvSpPr>
        <p:spPr>
          <a:xfrm rot="1035141">
            <a:off x="11620852" y="10692260"/>
            <a:ext cx="662929" cy="410188"/>
          </a:xfrm>
          <a:custGeom>
            <a:avLst/>
            <a:gdLst/>
            <a:ahLst/>
            <a:cxnLst/>
            <a:rect l="l" t="t" r="r" b="b"/>
            <a:pathLst>
              <a:path w="662929" h="410188">
                <a:moveTo>
                  <a:pt x="0" y="0"/>
                </a:moveTo>
                <a:lnTo>
                  <a:pt x="662929" y="0"/>
                </a:lnTo>
                <a:lnTo>
                  <a:pt x="662929" y="410188"/>
                </a:lnTo>
                <a:lnTo>
                  <a:pt x="0" y="410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6" name="Freeform 6"/>
          <p:cNvSpPr/>
          <p:nvPr/>
        </p:nvSpPr>
        <p:spPr>
          <a:xfrm rot="1035141">
            <a:off x="9888871" y="13485180"/>
            <a:ext cx="662929" cy="410188"/>
          </a:xfrm>
          <a:custGeom>
            <a:avLst/>
            <a:gdLst/>
            <a:ahLst/>
            <a:cxnLst/>
            <a:rect l="l" t="t" r="r" b="b"/>
            <a:pathLst>
              <a:path w="662929" h="410188">
                <a:moveTo>
                  <a:pt x="0" y="0"/>
                </a:moveTo>
                <a:lnTo>
                  <a:pt x="662929" y="0"/>
                </a:lnTo>
                <a:lnTo>
                  <a:pt x="662929" y="410187"/>
                </a:lnTo>
                <a:lnTo>
                  <a:pt x="0" y="410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7" name="Freeform 7"/>
          <p:cNvSpPr/>
          <p:nvPr/>
        </p:nvSpPr>
        <p:spPr>
          <a:xfrm>
            <a:off x="8246455" y="7424191"/>
            <a:ext cx="2226027" cy="1321703"/>
          </a:xfrm>
          <a:custGeom>
            <a:avLst/>
            <a:gdLst/>
            <a:ahLst/>
            <a:cxnLst/>
            <a:rect l="l" t="t" r="r" b="b"/>
            <a:pathLst>
              <a:path w="2226027" h="1321703">
                <a:moveTo>
                  <a:pt x="0" y="0"/>
                </a:moveTo>
                <a:lnTo>
                  <a:pt x="2226027" y="0"/>
                </a:lnTo>
                <a:lnTo>
                  <a:pt x="2226027" y="1321703"/>
                </a:lnTo>
                <a:lnTo>
                  <a:pt x="0" y="1321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8" name="Freeform 8"/>
          <p:cNvSpPr/>
          <p:nvPr/>
        </p:nvSpPr>
        <p:spPr>
          <a:xfrm rot="-7382813" flipH="1" flipV="1">
            <a:off x="7341999" y="12446758"/>
            <a:ext cx="1061717" cy="294626"/>
          </a:xfrm>
          <a:custGeom>
            <a:avLst/>
            <a:gdLst/>
            <a:ahLst/>
            <a:cxnLst/>
            <a:rect l="l" t="t" r="r" b="b"/>
            <a:pathLst>
              <a:path w="1061717" h="294626">
                <a:moveTo>
                  <a:pt x="1061717" y="294626"/>
                </a:moveTo>
                <a:lnTo>
                  <a:pt x="0" y="294626"/>
                </a:lnTo>
                <a:lnTo>
                  <a:pt x="0" y="0"/>
                </a:lnTo>
                <a:lnTo>
                  <a:pt x="1061717" y="0"/>
                </a:lnTo>
                <a:lnTo>
                  <a:pt x="1061717" y="294626"/>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9" name="Freeform 9"/>
          <p:cNvSpPr/>
          <p:nvPr/>
        </p:nvSpPr>
        <p:spPr>
          <a:xfrm>
            <a:off x="8930503" y="10424717"/>
            <a:ext cx="933738" cy="267283"/>
          </a:xfrm>
          <a:custGeom>
            <a:avLst/>
            <a:gdLst/>
            <a:ahLst/>
            <a:cxnLst/>
            <a:rect l="l" t="t" r="r" b="b"/>
            <a:pathLst>
              <a:path w="933738" h="267283">
                <a:moveTo>
                  <a:pt x="0" y="0"/>
                </a:moveTo>
                <a:lnTo>
                  <a:pt x="933738" y="0"/>
                </a:lnTo>
                <a:lnTo>
                  <a:pt x="933738" y="267283"/>
                </a:lnTo>
                <a:lnTo>
                  <a:pt x="0" y="2672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10" name="Freeform 10"/>
          <p:cNvSpPr/>
          <p:nvPr/>
        </p:nvSpPr>
        <p:spPr>
          <a:xfrm>
            <a:off x="9982366" y="9964677"/>
            <a:ext cx="1646634" cy="1673126"/>
          </a:xfrm>
          <a:custGeom>
            <a:avLst/>
            <a:gdLst/>
            <a:ahLst/>
            <a:cxnLst/>
            <a:rect l="l" t="t" r="r" b="b"/>
            <a:pathLst>
              <a:path w="1646634" h="1673126">
                <a:moveTo>
                  <a:pt x="0" y="0"/>
                </a:moveTo>
                <a:lnTo>
                  <a:pt x="1646634" y="0"/>
                </a:lnTo>
                <a:lnTo>
                  <a:pt x="1646634" y="1673125"/>
                </a:lnTo>
                <a:lnTo>
                  <a:pt x="0" y="16731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11" name="Freeform 11"/>
          <p:cNvSpPr/>
          <p:nvPr/>
        </p:nvSpPr>
        <p:spPr>
          <a:xfrm>
            <a:off x="7420056" y="13246197"/>
            <a:ext cx="2226027" cy="1263270"/>
          </a:xfrm>
          <a:custGeom>
            <a:avLst/>
            <a:gdLst/>
            <a:ahLst/>
            <a:cxnLst/>
            <a:rect l="l" t="t" r="r" b="b"/>
            <a:pathLst>
              <a:path w="2226027" h="1263270">
                <a:moveTo>
                  <a:pt x="0" y="0"/>
                </a:moveTo>
                <a:lnTo>
                  <a:pt x="2226026" y="0"/>
                </a:lnTo>
                <a:lnTo>
                  <a:pt x="2226026" y="1263270"/>
                </a:lnTo>
                <a:lnTo>
                  <a:pt x="0" y="12632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12" name="Freeform 12"/>
          <p:cNvSpPr/>
          <p:nvPr/>
        </p:nvSpPr>
        <p:spPr>
          <a:xfrm rot="-3004529" flipV="1">
            <a:off x="7657883" y="8598581"/>
            <a:ext cx="1061717" cy="294626"/>
          </a:xfrm>
          <a:custGeom>
            <a:avLst/>
            <a:gdLst/>
            <a:ahLst/>
            <a:cxnLst/>
            <a:rect l="l" t="t" r="r" b="b"/>
            <a:pathLst>
              <a:path w="1061717" h="294626">
                <a:moveTo>
                  <a:pt x="0" y="294626"/>
                </a:moveTo>
                <a:lnTo>
                  <a:pt x="1061717" y="294626"/>
                </a:lnTo>
                <a:lnTo>
                  <a:pt x="1061717" y="0"/>
                </a:lnTo>
                <a:lnTo>
                  <a:pt x="0" y="0"/>
                </a:lnTo>
                <a:lnTo>
                  <a:pt x="0" y="294626"/>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13" name="Freeform 13"/>
          <p:cNvSpPr/>
          <p:nvPr/>
        </p:nvSpPr>
        <p:spPr>
          <a:xfrm rot="-9764858">
            <a:off x="3920167" y="13481610"/>
            <a:ext cx="662929" cy="410188"/>
          </a:xfrm>
          <a:custGeom>
            <a:avLst/>
            <a:gdLst/>
            <a:ahLst/>
            <a:cxnLst/>
            <a:rect l="l" t="t" r="r" b="b"/>
            <a:pathLst>
              <a:path w="662929" h="410188">
                <a:moveTo>
                  <a:pt x="0" y="0"/>
                </a:moveTo>
                <a:lnTo>
                  <a:pt x="662929" y="0"/>
                </a:lnTo>
                <a:lnTo>
                  <a:pt x="662929" y="410188"/>
                </a:lnTo>
                <a:lnTo>
                  <a:pt x="0" y="410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4" name="Freeform 14"/>
          <p:cNvSpPr/>
          <p:nvPr/>
        </p:nvSpPr>
        <p:spPr>
          <a:xfrm rot="-9764858">
            <a:off x="2921178" y="10906459"/>
            <a:ext cx="662929" cy="410188"/>
          </a:xfrm>
          <a:custGeom>
            <a:avLst/>
            <a:gdLst/>
            <a:ahLst/>
            <a:cxnLst/>
            <a:rect l="l" t="t" r="r" b="b"/>
            <a:pathLst>
              <a:path w="662929" h="410188">
                <a:moveTo>
                  <a:pt x="0" y="0"/>
                </a:moveTo>
                <a:lnTo>
                  <a:pt x="662929" y="0"/>
                </a:lnTo>
                <a:lnTo>
                  <a:pt x="662929" y="410188"/>
                </a:lnTo>
                <a:lnTo>
                  <a:pt x="0" y="410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5" name="Freeform 15"/>
          <p:cNvSpPr/>
          <p:nvPr/>
        </p:nvSpPr>
        <p:spPr>
          <a:xfrm rot="-9764858">
            <a:off x="4674924" y="8319774"/>
            <a:ext cx="662929" cy="410188"/>
          </a:xfrm>
          <a:custGeom>
            <a:avLst/>
            <a:gdLst/>
            <a:ahLst/>
            <a:cxnLst/>
            <a:rect l="l" t="t" r="r" b="b"/>
            <a:pathLst>
              <a:path w="662929" h="410188">
                <a:moveTo>
                  <a:pt x="0" y="0"/>
                </a:moveTo>
                <a:lnTo>
                  <a:pt x="662929" y="0"/>
                </a:lnTo>
                <a:lnTo>
                  <a:pt x="662929" y="410188"/>
                </a:lnTo>
                <a:lnTo>
                  <a:pt x="0" y="410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6" name="Freeform 16"/>
          <p:cNvSpPr/>
          <p:nvPr/>
        </p:nvSpPr>
        <p:spPr>
          <a:xfrm>
            <a:off x="4666859" y="13182359"/>
            <a:ext cx="2226027" cy="1321703"/>
          </a:xfrm>
          <a:custGeom>
            <a:avLst/>
            <a:gdLst/>
            <a:ahLst/>
            <a:cxnLst/>
            <a:rect l="l" t="t" r="r" b="b"/>
            <a:pathLst>
              <a:path w="2226027" h="1321703">
                <a:moveTo>
                  <a:pt x="0" y="0"/>
                </a:moveTo>
                <a:lnTo>
                  <a:pt x="2226027" y="0"/>
                </a:lnTo>
                <a:lnTo>
                  <a:pt x="2226027" y="1321703"/>
                </a:lnTo>
                <a:lnTo>
                  <a:pt x="0" y="132170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17" name="Freeform 17"/>
          <p:cNvSpPr/>
          <p:nvPr/>
        </p:nvSpPr>
        <p:spPr>
          <a:xfrm rot="3417186" flipH="1" flipV="1">
            <a:off x="6680499" y="8512205"/>
            <a:ext cx="1061717" cy="294626"/>
          </a:xfrm>
          <a:custGeom>
            <a:avLst/>
            <a:gdLst/>
            <a:ahLst/>
            <a:cxnLst/>
            <a:rect l="l" t="t" r="r" b="b"/>
            <a:pathLst>
              <a:path w="1061717" h="294626">
                <a:moveTo>
                  <a:pt x="1061717" y="294626"/>
                </a:moveTo>
                <a:lnTo>
                  <a:pt x="0" y="294626"/>
                </a:lnTo>
                <a:lnTo>
                  <a:pt x="0" y="0"/>
                </a:lnTo>
                <a:lnTo>
                  <a:pt x="1061717" y="0"/>
                </a:lnTo>
                <a:lnTo>
                  <a:pt x="1061717" y="294626"/>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18" name="Freeform 18"/>
          <p:cNvSpPr/>
          <p:nvPr/>
        </p:nvSpPr>
        <p:spPr>
          <a:xfrm rot="-10800000">
            <a:off x="5300084" y="10952339"/>
            <a:ext cx="959576" cy="274679"/>
          </a:xfrm>
          <a:custGeom>
            <a:avLst/>
            <a:gdLst/>
            <a:ahLst/>
            <a:cxnLst/>
            <a:rect l="l" t="t" r="r" b="b"/>
            <a:pathLst>
              <a:path w="959576" h="274679">
                <a:moveTo>
                  <a:pt x="0" y="0"/>
                </a:moveTo>
                <a:lnTo>
                  <a:pt x="959576" y="0"/>
                </a:lnTo>
                <a:lnTo>
                  <a:pt x="959576" y="274679"/>
                </a:lnTo>
                <a:lnTo>
                  <a:pt x="0" y="274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19" name="Freeform 19"/>
          <p:cNvSpPr/>
          <p:nvPr/>
        </p:nvSpPr>
        <p:spPr>
          <a:xfrm>
            <a:off x="3734029" y="10183376"/>
            <a:ext cx="1646634" cy="1673126"/>
          </a:xfrm>
          <a:custGeom>
            <a:avLst/>
            <a:gdLst/>
            <a:ahLst/>
            <a:cxnLst/>
            <a:rect l="l" t="t" r="r" b="b"/>
            <a:pathLst>
              <a:path w="1646634" h="1673126">
                <a:moveTo>
                  <a:pt x="0" y="0"/>
                </a:moveTo>
                <a:lnTo>
                  <a:pt x="1646634" y="0"/>
                </a:lnTo>
                <a:lnTo>
                  <a:pt x="1646634" y="1673125"/>
                </a:lnTo>
                <a:lnTo>
                  <a:pt x="0" y="167312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20" name="Freeform 20"/>
          <p:cNvSpPr/>
          <p:nvPr/>
        </p:nvSpPr>
        <p:spPr>
          <a:xfrm>
            <a:off x="4572359" y="6980971"/>
            <a:ext cx="2226027" cy="1263270"/>
          </a:xfrm>
          <a:custGeom>
            <a:avLst/>
            <a:gdLst/>
            <a:ahLst/>
            <a:cxnLst/>
            <a:rect l="l" t="t" r="r" b="b"/>
            <a:pathLst>
              <a:path w="2226027" h="1263270">
                <a:moveTo>
                  <a:pt x="0" y="0"/>
                </a:moveTo>
                <a:lnTo>
                  <a:pt x="2226027" y="0"/>
                </a:lnTo>
                <a:lnTo>
                  <a:pt x="2226027" y="1263270"/>
                </a:lnTo>
                <a:lnTo>
                  <a:pt x="0" y="126327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r-FR"/>
          </a:p>
        </p:txBody>
      </p:sp>
      <p:sp>
        <p:nvSpPr>
          <p:cNvPr id="21" name="Freeform 21"/>
          <p:cNvSpPr/>
          <p:nvPr/>
        </p:nvSpPr>
        <p:spPr>
          <a:xfrm rot="7795470" flipV="1">
            <a:off x="6383023" y="12423098"/>
            <a:ext cx="1061717" cy="294626"/>
          </a:xfrm>
          <a:custGeom>
            <a:avLst/>
            <a:gdLst/>
            <a:ahLst/>
            <a:cxnLst/>
            <a:rect l="l" t="t" r="r" b="b"/>
            <a:pathLst>
              <a:path w="1061717" h="294626">
                <a:moveTo>
                  <a:pt x="0" y="294627"/>
                </a:moveTo>
                <a:lnTo>
                  <a:pt x="1061717" y="294627"/>
                </a:lnTo>
                <a:lnTo>
                  <a:pt x="1061717" y="0"/>
                </a:lnTo>
                <a:lnTo>
                  <a:pt x="0" y="0"/>
                </a:lnTo>
                <a:lnTo>
                  <a:pt x="0" y="294627"/>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22" name="Freeform 22"/>
          <p:cNvSpPr/>
          <p:nvPr/>
        </p:nvSpPr>
        <p:spPr>
          <a:xfrm>
            <a:off x="4704308" y="546337"/>
            <a:ext cx="5326480" cy="4907019"/>
          </a:xfrm>
          <a:custGeom>
            <a:avLst/>
            <a:gdLst/>
            <a:ahLst/>
            <a:cxnLst/>
            <a:rect l="l" t="t" r="r" b="b"/>
            <a:pathLst>
              <a:path w="5326480" h="4907019">
                <a:moveTo>
                  <a:pt x="0" y="0"/>
                </a:moveTo>
                <a:lnTo>
                  <a:pt x="5326480" y="0"/>
                </a:lnTo>
                <a:lnTo>
                  <a:pt x="5326480" y="4907020"/>
                </a:lnTo>
                <a:lnTo>
                  <a:pt x="0" y="4907020"/>
                </a:lnTo>
                <a:lnTo>
                  <a:pt x="0" y="0"/>
                </a:lnTo>
                <a:close/>
              </a:path>
            </a:pathLst>
          </a:custGeom>
          <a:blipFill>
            <a:blip r:embed="rId24"/>
            <a:stretch>
              <a:fillRect/>
            </a:stretch>
          </a:blipFill>
        </p:spPr>
        <p:txBody>
          <a:bodyPr/>
          <a:lstStyle/>
          <a:p>
            <a:endParaRPr lang="fr-FR"/>
          </a:p>
        </p:txBody>
      </p:sp>
      <p:sp>
        <p:nvSpPr>
          <p:cNvPr id="23" name="TextBox 23"/>
          <p:cNvSpPr txBox="1"/>
          <p:nvPr/>
        </p:nvSpPr>
        <p:spPr>
          <a:xfrm>
            <a:off x="6486767" y="10155610"/>
            <a:ext cx="2275125" cy="585839"/>
          </a:xfrm>
          <a:prstGeom prst="rect">
            <a:avLst/>
          </a:prstGeom>
        </p:spPr>
        <p:txBody>
          <a:bodyPr lIns="0" tIns="0" rIns="0" bIns="0" rtlCol="0" anchor="t">
            <a:spAutoFit/>
          </a:bodyPr>
          <a:lstStyle/>
          <a:p>
            <a:pPr algn="ctr">
              <a:lnSpc>
                <a:spcPts val="2229"/>
              </a:lnSpc>
            </a:pPr>
            <a:r>
              <a:rPr lang="en-US" sz="2397" b="1">
                <a:solidFill>
                  <a:srgbClr val="4E4E66"/>
                </a:solidFill>
                <a:latin typeface="Quicksand 1 Bold"/>
                <a:ea typeface="Quicksand 1 Bold"/>
                <a:cs typeface="Quicksand 1 Bold"/>
                <a:sym typeface="Quicksand 1 Bold"/>
              </a:rPr>
              <a:t>LE MANAGER LEADER </a:t>
            </a:r>
          </a:p>
        </p:txBody>
      </p:sp>
      <p:sp>
        <p:nvSpPr>
          <p:cNvPr id="24" name="TextBox 24"/>
          <p:cNvSpPr txBox="1"/>
          <p:nvPr/>
        </p:nvSpPr>
        <p:spPr>
          <a:xfrm>
            <a:off x="8083423" y="13651702"/>
            <a:ext cx="1428784" cy="321659"/>
          </a:xfrm>
          <a:prstGeom prst="rect">
            <a:avLst/>
          </a:prstGeom>
        </p:spPr>
        <p:txBody>
          <a:bodyPr lIns="0" tIns="0" rIns="0" bIns="0" rtlCol="0" anchor="t">
            <a:spAutoFit/>
          </a:bodyPr>
          <a:lstStyle/>
          <a:p>
            <a:pPr algn="ctr">
              <a:lnSpc>
                <a:spcPts val="2496"/>
              </a:lnSpc>
            </a:pPr>
            <a:r>
              <a:rPr lang="en-US" sz="2311" b="1">
                <a:solidFill>
                  <a:srgbClr val="4E4E66"/>
                </a:solidFill>
                <a:latin typeface="Quicksand 1 Bold"/>
                <a:ea typeface="Quicksand 1 Bold"/>
                <a:cs typeface="Quicksand 1 Bold"/>
                <a:sym typeface="Quicksand 1 Bold"/>
              </a:rPr>
              <a:t>OUTILS </a:t>
            </a:r>
          </a:p>
        </p:txBody>
      </p:sp>
      <p:sp>
        <p:nvSpPr>
          <p:cNvPr id="25" name="TextBox 25"/>
          <p:cNvSpPr txBox="1"/>
          <p:nvPr/>
        </p:nvSpPr>
        <p:spPr>
          <a:xfrm>
            <a:off x="11012359" y="7502342"/>
            <a:ext cx="4034315" cy="3109275"/>
          </a:xfrm>
          <a:prstGeom prst="rect">
            <a:avLst/>
          </a:prstGeom>
        </p:spPr>
        <p:txBody>
          <a:bodyPr lIns="0" tIns="0" rIns="0" bIns="0" rtlCol="0" anchor="t">
            <a:spAutoFit/>
          </a:bodyPr>
          <a:lstStyle/>
          <a:p>
            <a:pPr algn="ctr">
              <a:lnSpc>
                <a:spcPts val="2083"/>
              </a:lnSpc>
            </a:pPr>
            <a:r>
              <a:rPr lang="en-US" sz="1488" b="1" spc="26">
                <a:solidFill>
                  <a:srgbClr val="4E4E66"/>
                </a:solidFill>
                <a:latin typeface="Quicksand 2 Bold"/>
                <a:ea typeface="Quicksand 2 Bold"/>
                <a:cs typeface="Quicksand 2 Bold"/>
                <a:sym typeface="Quicksand 2 Bold"/>
              </a:rPr>
              <a:t>·Communique sur la vision et les objectifs </a:t>
            </a:r>
          </a:p>
          <a:p>
            <a:pPr algn="ctr">
              <a:lnSpc>
                <a:spcPts val="2083"/>
              </a:lnSpc>
            </a:pPr>
            <a:r>
              <a:rPr lang="en-US" sz="1488" b="1" spc="26">
                <a:solidFill>
                  <a:srgbClr val="4E4E66"/>
                </a:solidFill>
                <a:latin typeface="Quicksand 2 Bold"/>
                <a:ea typeface="Quicksand 2 Bold"/>
                <a:cs typeface="Quicksand 2 Bold"/>
                <a:sym typeface="Quicksand 2 Bold"/>
              </a:rPr>
              <a:t>·Donne du sens </a:t>
            </a:r>
          </a:p>
          <a:p>
            <a:pPr algn="ctr">
              <a:lnSpc>
                <a:spcPts val="2083"/>
              </a:lnSpc>
            </a:pPr>
            <a:r>
              <a:rPr lang="en-US" sz="1488" b="1" spc="26">
                <a:solidFill>
                  <a:srgbClr val="4E4E66"/>
                </a:solidFill>
                <a:latin typeface="Quicksand 2 Bold"/>
                <a:ea typeface="Quicksand 2 Bold"/>
                <a:cs typeface="Quicksand 2 Bold"/>
                <a:sym typeface="Quicksand 2 Bold"/>
              </a:rPr>
              <a:t>·Inspire sur pourquoi on doit y aller </a:t>
            </a:r>
          </a:p>
          <a:p>
            <a:pPr algn="ctr">
              <a:lnSpc>
                <a:spcPts val="2083"/>
              </a:lnSpc>
            </a:pPr>
            <a:r>
              <a:rPr lang="en-US" sz="1488" b="1" spc="26">
                <a:solidFill>
                  <a:srgbClr val="4E4E66"/>
                </a:solidFill>
                <a:latin typeface="Quicksand 2 Bold"/>
                <a:ea typeface="Quicksand 2 Bold"/>
                <a:cs typeface="Quicksand 2 Bold"/>
                <a:sym typeface="Quicksand 2 Bold"/>
              </a:rPr>
              <a:t>·Motive en fonction de la pyramide de maslow</a:t>
            </a:r>
          </a:p>
          <a:p>
            <a:pPr algn="ctr">
              <a:lnSpc>
                <a:spcPts val="2083"/>
              </a:lnSpc>
            </a:pPr>
            <a:r>
              <a:rPr lang="en-US" sz="1488" b="1" spc="26">
                <a:solidFill>
                  <a:srgbClr val="4E4E66"/>
                </a:solidFill>
                <a:latin typeface="Quicksand 2 Bold"/>
                <a:ea typeface="Quicksand 2 Bold"/>
                <a:cs typeface="Quicksand 2 Bold"/>
                <a:sym typeface="Quicksand 2 Bold"/>
              </a:rPr>
              <a:t>·Coaching ( méthode GROW) </a:t>
            </a:r>
          </a:p>
          <a:p>
            <a:pPr algn="ctr">
              <a:lnSpc>
                <a:spcPts val="2083"/>
              </a:lnSpc>
            </a:pPr>
            <a:r>
              <a:rPr lang="en-US" sz="1488" b="1" spc="26">
                <a:solidFill>
                  <a:srgbClr val="4E4E66"/>
                </a:solidFill>
                <a:latin typeface="Quicksand 2 Bold"/>
                <a:ea typeface="Quicksand 2 Bold"/>
                <a:cs typeface="Quicksand 2 Bold"/>
                <a:sym typeface="Quicksand 2 Bold"/>
              </a:rPr>
              <a:t>·Ecoute pour comprendre ( questions ouvertes) </a:t>
            </a:r>
          </a:p>
          <a:p>
            <a:pPr algn="ctr">
              <a:lnSpc>
                <a:spcPts val="2083"/>
              </a:lnSpc>
            </a:pPr>
            <a:r>
              <a:rPr lang="en-US" sz="1488" b="1" spc="26">
                <a:solidFill>
                  <a:srgbClr val="4E4E66"/>
                </a:solidFill>
                <a:latin typeface="Quicksand 2 Bold"/>
                <a:ea typeface="Quicksand 2 Bold"/>
                <a:cs typeface="Quicksand 2 Bold"/>
                <a:sym typeface="Quicksand 2 Bold"/>
              </a:rPr>
              <a:t>·Intelligence émotionnelle et distanciation émotionnelle </a:t>
            </a:r>
          </a:p>
          <a:p>
            <a:pPr algn="ctr">
              <a:lnSpc>
                <a:spcPts val="2083"/>
              </a:lnSpc>
            </a:pPr>
            <a:r>
              <a:rPr lang="en-US" sz="1488" b="1" spc="26">
                <a:solidFill>
                  <a:srgbClr val="4E4E66"/>
                </a:solidFill>
                <a:latin typeface="Quicksand 2 Bold"/>
                <a:ea typeface="Quicksand 2 Bold"/>
                <a:cs typeface="Quicksand 2 Bold"/>
                <a:sym typeface="Quicksand 2 Bold"/>
              </a:rPr>
              <a:t>·Développe les talents ( GEPP)</a:t>
            </a:r>
          </a:p>
          <a:p>
            <a:pPr algn="ctr">
              <a:lnSpc>
                <a:spcPts val="2083"/>
              </a:lnSpc>
            </a:pPr>
            <a:endParaRPr lang="en-US" sz="1488" b="1" spc="26">
              <a:solidFill>
                <a:srgbClr val="4E4E66"/>
              </a:solidFill>
              <a:latin typeface="Quicksand 2 Bold"/>
              <a:ea typeface="Quicksand 2 Bold"/>
              <a:cs typeface="Quicksand 2 Bold"/>
              <a:sym typeface="Quicksand 2 Bold"/>
            </a:endParaRPr>
          </a:p>
        </p:txBody>
      </p:sp>
      <p:sp>
        <p:nvSpPr>
          <p:cNvPr id="26" name="TextBox 26"/>
          <p:cNvSpPr txBox="1"/>
          <p:nvPr/>
        </p:nvSpPr>
        <p:spPr>
          <a:xfrm>
            <a:off x="10116241" y="10434242"/>
            <a:ext cx="1428784" cy="406905"/>
          </a:xfrm>
          <a:prstGeom prst="rect">
            <a:avLst/>
          </a:prstGeom>
        </p:spPr>
        <p:txBody>
          <a:bodyPr lIns="0" tIns="0" rIns="0" bIns="0" rtlCol="0" anchor="t">
            <a:spAutoFit/>
          </a:bodyPr>
          <a:lstStyle/>
          <a:p>
            <a:pPr algn="ctr">
              <a:lnSpc>
                <a:spcPts val="1607"/>
              </a:lnSpc>
            </a:pPr>
            <a:r>
              <a:rPr lang="en-US" sz="1488" b="1">
                <a:solidFill>
                  <a:srgbClr val="4E4E66"/>
                </a:solidFill>
                <a:latin typeface="Quicksand 1 Bold"/>
                <a:ea typeface="Quicksand 1 Bold"/>
                <a:cs typeface="Quicksand 1 Bold"/>
                <a:sym typeface="Quicksand 1 Bold"/>
              </a:rPr>
              <a:t>STYLE DE MANAGEMENT </a:t>
            </a:r>
          </a:p>
        </p:txBody>
      </p:sp>
      <p:sp>
        <p:nvSpPr>
          <p:cNvPr id="27" name="TextBox 27"/>
          <p:cNvSpPr txBox="1"/>
          <p:nvPr/>
        </p:nvSpPr>
        <p:spPr>
          <a:xfrm>
            <a:off x="12329695" y="10635325"/>
            <a:ext cx="2541396" cy="972525"/>
          </a:xfrm>
          <a:prstGeom prst="rect">
            <a:avLst/>
          </a:prstGeom>
        </p:spPr>
        <p:txBody>
          <a:bodyPr lIns="0" tIns="0" rIns="0" bIns="0" rtlCol="0" anchor="t">
            <a:spAutoFit/>
          </a:bodyPr>
          <a:lstStyle/>
          <a:p>
            <a:pPr algn="ctr">
              <a:lnSpc>
                <a:spcPts val="2662"/>
              </a:lnSpc>
            </a:pPr>
            <a:r>
              <a:rPr lang="en-US" sz="1901" b="1" spc="34">
                <a:solidFill>
                  <a:srgbClr val="4E4E66"/>
                </a:solidFill>
                <a:latin typeface="Quicksand 2 Bold"/>
                <a:ea typeface="Quicksand 2 Bold"/>
                <a:cs typeface="Quicksand 2 Bold"/>
                <a:sym typeface="Quicksand 2 Bold"/>
              </a:rPr>
              <a:t>·Persuasif </a:t>
            </a:r>
          </a:p>
          <a:p>
            <a:pPr algn="ctr">
              <a:lnSpc>
                <a:spcPts val="2662"/>
              </a:lnSpc>
            </a:pPr>
            <a:r>
              <a:rPr lang="en-US" sz="1901" b="1" spc="34">
                <a:solidFill>
                  <a:srgbClr val="4E4E66"/>
                </a:solidFill>
                <a:latin typeface="Quicksand 2 Bold"/>
                <a:ea typeface="Quicksand 2 Bold"/>
                <a:cs typeface="Quicksand 2 Bold"/>
                <a:sym typeface="Quicksand 2 Bold"/>
              </a:rPr>
              <a:t>·Participatif </a:t>
            </a:r>
          </a:p>
          <a:p>
            <a:pPr algn="ctr">
              <a:lnSpc>
                <a:spcPts val="2662"/>
              </a:lnSpc>
            </a:pPr>
            <a:endParaRPr lang="en-US" sz="1901" b="1" spc="34">
              <a:solidFill>
                <a:srgbClr val="4E4E66"/>
              </a:solidFill>
              <a:latin typeface="Quicksand 2 Bold"/>
              <a:ea typeface="Quicksand 2 Bold"/>
              <a:cs typeface="Quicksand 2 Bold"/>
              <a:sym typeface="Quicksand 2 Bold"/>
            </a:endParaRPr>
          </a:p>
        </p:txBody>
      </p:sp>
      <p:sp>
        <p:nvSpPr>
          <p:cNvPr id="28" name="TextBox 28"/>
          <p:cNvSpPr txBox="1"/>
          <p:nvPr/>
        </p:nvSpPr>
        <p:spPr>
          <a:xfrm>
            <a:off x="8546126" y="7851708"/>
            <a:ext cx="1932163" cy="321659"/>
          </a:xfrm>
          <a:prstGeom prst="rect">
            <a:avLst/>
          </a:prstGeom>
        </p:spPr>
        <p:txBody>
          <a:bodyPr lIns="0" tIns="0" rIns="0" bIns="0" rtlCol="0" anchor="t">
            <a:spAutoFit/>
          </a:bodyPr>
          <a:lstStyle/>
          <a:p>
            <a:pPr algn="ctr">
              <a:lnSpc>
                <a:spcPts val="2496"/>
              </a:lnSpc>
            </a:pPr>
            <a:r>
              <a:rPr lang="en-US" sz="2311" b="1">
                <a:solidFill>
                  <a:srgbClr val="4E4E66"/>
                </a:solidFill>
                <a:latin typeface="Quicksand 1 Bold"/>
                <a:ea typeface="Quicksand 1 Bold"/>
                <a:cs typeface="Quicksand 1 Bold"/>
                <a:sym typeface="Quicksand 1 Bold"/>
              </a:rPr>
              <a:t>MALLINS</a:t>
            </a:r>
          </a:p>
        </p:txBody>
      </p:sp>
      <p:sp>
        <p:nvSpPr>
          <p:cNvPr id="29" name="TextBox 29"/>
          <p:cNvSpPr txBox="1"/>
          <p:nvPr/>
        </p:nvSpPr>
        <p:spPr>
          <a:xfrm>
            <a:off x="10692214" y="11861227"/>
            <a:ext cx="4178877" cy="2900325"/>
          </a:xfrm>
          <a:prstGeom prst="rect">
            <a:avLst/>
          </a:prstGeom>
        </p:spPr>
        <p:txBody>
          <a:bodyPr lIns="0" tIns="0" rIns="0" bIns="0" rtlCol="0" anchor="t">
            <a:spAutoFit/>
          </a:bodyPr>
          <a:lstStyle/>
          <a:p>
            <a:pPr algn="ctr">
              <a:lnSpc>
                <a:spcPts val="2314"/>
              </a:lnSpc>
            </a:pPr>
            <a:r>
              <a:rPr lang="en-US" sz="1653" b="1" spc="29">
                <a:solidFill>
                  <a:srgbClr val="4E4E66"/>
                </a:solidFill>
                <a:latin typeface="Quicksand 2 Bold"/>
                <a:ea typeface="Quicksand 2 Bold"/>
                <a:cs typeface="Quicksand 2 Bold"/>
                <a:sym typeface="Quicksand 2 Bold"/>
              </a:rPr>
              <a:t>·Entretiens individuels tout au long de l’année </a:t>
            </a:r>
          </a:p>
          <a:p>
            <a:pPr algn="ctr">
              <a:lnSpc>
                <a:spcPts val="2314"/>
              </a:lnSpc>
            </a:pPr>
            <a:r>
              <a:rPr lang="en-US" sz="1653" b="1" spc="29">
                <a:solidFill>
                  <a:srgbClr val="4E4E66"/>
                </a:solidFill>
                <a:latin typeface="Quicksand 2 Bold"/>
                <a:ea typeface="Quicksand 2 Bold"/>
                <a:cs typeface="Quicksand 2 Bold"/>
                <a:sym typeface="Quicksand 2 Bold"/>
              </a:rPr>
              <a:t>·Entretiens annuels de progrès </a:t>
            </a:r>
          </a:p>
          <a:p>
            <a:pPr algn="ctr">
              <a:lnSpc>
                <a:spcPts val="2314"/>
              </a:lnSpc>
            </a:pPr>
            <a:r>
              <a:rPr lang="en-US" sz="1653" b="1" spc="29">
                <a:solidFill>
                  <a:srgbClr val="4E4E66"/>
                </a:solidFill>
                <a:latin typeface="Quicksand 2 Bold"/>
                <a:ea typeface="Quicksand 2 Bold"/>
                <a:cs typeface="Quicksand 2 Bold"/>
                <a:sym typeface="Quicksand 2 Bold"/>
              </a:rPr>
              <a:t>·Entretiens professionnels ( développement des talents et des compétences )</a:t>
            </a:r>
          </a:p>
          <a:p>
            <a:pPr algn="ctr">
              <a:lnSpc>
                <a:spcPts val="2314"/>
              </a:lnSpc>
            </a:pPr>
            <a:r>
              <a:rPr lang="en-US" sz="1653" b="1" spc="29">
                <a:solidFill>
                  <a:srgbClr val="4E4E66"/>
                </a:solidFill>
                <a:latin typeface="Quicksand 2 Bold"/>
                <a:ea typeface="Quicksand 2 Bold"/>
                <a:cs typeface="Quicksand 2 Bold"/>
                <a:sym typeface="Quicksand 2 Bold"/>
              </a:rPr>
              <a:t>·Co construit avec l’équipe </a:t>
            </a:r>
          </a:p>
          <a:p>
            <a:pPr algn="ctr">
              <a:lnSpc>
                <a:spcPts val="2314"/>
              </a:lnSpc>
            </a:pPr>
            <a:r>
              <a:rPr lang="en-US" sz="1653" b="1" spc="29">
                <a:solidFill>
                  <a:srgbClr val="4E4E66"/>
                </a:solidFill>
                <a:latin typeface="Quicksand 2 Bold"/>
                <a:ea typeface="Quicksand 2 Bold"/>
                <a:cs typeface="Quicksand 2 Bold"/>
                <a:sym typeface="Quicksand 2 Bold"/>
              </a:rPr>
              <a:t>·Brainstorming pour recueillir les idées </a:t>
            </a:r>
          </a:p>
          <a:p>
            <a:pPr algn="ctr">
              <a:lnSpc>
                <a:spcPts val="2314"/>
              </a:lnSpc>
            </a:pPr>
            <a:r>
              <a:rPr lang="en-US" sz="1653" b="1" spc="29">
                <a:solidFill>
                  <a:srgbClr val="4E4E66"/>
                </a:solidFill>
                <a:latin typeface="Quicksand 2 Bold"/>
                <a:ea typeface="Quicksand 2 Bold"/>
                <a:cs typeface="Quicksand 2 Bold"/>
                <a:sym typeface="Quicksand 2 Bold"/>
              </a:rPr>
              <a:t>·Intelligence collective </a:t>
            </a:r>
          </a:p>
          <a:p>
            <a:pPr algn="ctr">
              <a:lnSpc>
                <a:spcPts val="2314"/>
              </a:lnSpc>
            </a:pPr>
            <a:endParaRPr lang="en-US" sz="1653" b="1" spc="29">
              <a:solidFill>
                <a:srgbClr val="4E4E66"/>
              </a:solidFill>
              <a:latin typeface="Quicksand 2 Bold"/>
              <a:ea typeface="Quicksand 2 Bold"/>
              <a:cs typeface="Quicksand 2 Bold"/>
              <a:sym typeface="Quicksand 2 Bold"/>
            </a:endParaRPr>
          </a:p>
        </p:txBody>
      </p:sp>
      <p:sp>
        <p:nvSpPr>
          <p:cNvPr id="30" name="TextBox 30"/>
          <p:cNvSpPr txBox="1"/>
          <p:nvPr/>
        </p:nvSpPr>
        <p:spPr>
          <a:xfrm>
            <a:off x="4666859" y="7432843"/>
            <a:ext cx="2068527" cy="321659"/>
          </a:xfrm>
          <a:prstGeom prst="rect">
            <a:avLst/>
          </a:prstGeom>
        </p:spPr>
        <p:txBody>
          <a:bodyPr lIns="0" tIns="0" rIns="0" bIns="0" rtlCol="0" anchor="t">
            <a:spAutoFit/>
          </a:bodyPr>
          <a:lstStyle/>
          <a:p>
            <a:pPr algn="ctr">
              <a:lnSpc>
                <a:spcPts val="2496"/>
              </a:lnSpc>
            </a:pPr>
            <a:r>
              <a:rPr lang="en-US" sz="2311" b="1">
                <a:solidFill>
                  <a:srgbClr val="4E4E66"/>
                </a:solidFill>
                <a:latin typeface="Quicksand 1 Bold"/>
                <a:ea typeface="Quicksand 1 Bold"/>
                <a:cs typeface="Quicksand 1 Bold"/>
                <a:sym typeface="Quicksand 1 Bold"/>
              </a:rPr>
              <a:t>SMART</a:t>
            </a:r>
          </a:p>
        </p:txBody>
      </p:sp>
      <p:sp>
        <p:nvSpPr>
          <p:cNvPr id="31" name="TextBox 31"/>
          <p:cNvSpPr txBox="1"/>
          <p:nvPr/>
        </p:nvSpPr>
        <p:spPr>
          <a:xfrm>
            <a:off x="238692" y="11923950"/>
            <a:ext cx="3495337" cy="3020550"/>
          </a:xfrm>
          <a:prstGeom prst="rect">
            <a:avLst/>
          </a:prstGeom>
        </p:spPr>
        <p:txBody>
          <a:bodyPr lIns="0" tIns="0" rIns="0" bIns="0" rtlCol="0" anchor="t">
            <a:spAutoFit/>
          </a:bodyPr>
          <a:lstStyle/>
          <a:p>
            <a:pPr marL="0" lvl="0" indent="0" algn="ctr">
              <a:lnSpc>
                <a:spcPts val="2199"/>
              </a:lnSpc>
              <a:spcBef>
                <a:spcPct val="0"/>
              </a:spcBef>
            </a:pPr>
            <a:r>
              <a:rPr lang="en-US" sz="1570" b="1" spc="28">
                <a:solidFill>
                  <a:srgbClr val="4E4E66"/>
                </a:solidFill>
                <a:latin typeface="Quicksand 2 Bold"/>
                <a:ea typeface="Quicksand 2 Bold"/>
                <a:cs typeface="Quicksand 2 Bold"/>
                <a:sym typeface="Quicksand 2 Bold"/>
              </a:rPr>
              <a:t>·Fix</a:t>
            </a:r>
            <a:r>
              <a:rPr lang="en-US" sz="1570" b="1" u="none" strike="noStrike" spc="28">
                <a:solidFill>
                  <a:srgbClr val="4E4E66"/>
                </a:solidFill>
                <a:latin typeface="Quicksand 2 Bold"/>
                <a:ea typeface="Quicksand 2 Bold"/>
                <a:cs typeface="Quicksand 2 Bold"/>
                <a:sym typeface="Quicksand 2 Bold"/>
              </a:rPr>
              <a:t>e les kpis </a:t>
            </a:r>
          </a:p>
          <a:p>
            <a:pPr marL="0" lvl="0" indent="0" algn="ctr">
              <a:lnSpc>
                <a:spcPts val="2199"/>
              </a:lnSpc>
              <a:spcBef>
                <a:spcPct val="0"/>
              </a:spcBef>
            </a:pPr>
            <a:r>
              <a:rPr lang="en-US" sz="1570" b="1" u="none" strike="noStrike" spc="28">
                <a:solidFill>
                  <a:srgbClr val="4E4E66"/>
                </a:solidFill>
                <a:latin typeface="Quicksand 2 Bold"/>
                <a:ea typeface="Quicksand 2 Bold"/>
                <a:cs typeface="Quicksand 2 Bold"/>
                <a:sym typeface="Quicksand 2 Bold"/>
              </a:rPr>
              <a:t>·Tableau de bord </a:t>
            </a:r>
          </a:p>
          <a:p>
            <a:pPr marL="0" lvl="0" indent="0" algn="ctr">
              <a:lnSpc>
                <a:spcPts val="2199"/>
              </a:lnSpc>
              <a:spcBef>
                <a:spcPct val="0"/>
              </a:spcBef>
            </a:pPr>
            <a:r>
              <a:rPr lang="en-US" sz="1570" b="1" u="none" strike="noStrike" spc="28">
                <a:solidFill>
                  <a:srgbClr val="4E4E66"/>
                </a:solidFill>
                <a:latin typeface="Quicksand 2 Bold"/>
                <a:ea typeface="Quicksand 2 Bold"/>
                <a:cs typeface="Quicksand 2 Bold"/>
                <a:sym typeface="Quicksand 2 Bold"/>
              </a:rPr>
              <a:t>·Balanced scored </a:t>
            </a:r>
          </a:p>
          <a:p>
            <a:pPr marL="0" lvl="0" indent="0" algn="ctr">
              <a:lnSpc>
                <a:spcPts val="2199"/>
              </a:lnSpc>
              <a:spcBef>
                <a:spcPct val="0"/>
              </a:spcBef>
            </a:pPr>
            <a:r>
              <a:rPr lang="en-US" sz="1570" b="1" u="none" strike="noStrike" spc="28">
                <a:solidFill>
                  <a:srgbClr val="4E4E66"/>
                </a:solidFill>
                <a:latin typeface="Quicksand 2 Bold"/>
                <a:ea typeface="Quicksand 2 Bold"/>
                <a:cs typeface="Quicksand 2 Bold"/>
                <a:sym typeface="Quicksand 2 Bold"/>
              </a:rPr>
              <a:t>·Procédures opérationnelles</a:t>
            </a:r>
          </a:p>
          <a:p>
            <a:pPr marL="0" lvl="0" indent="0" algn="ctr">
              <a:lnSpc>
                <a:spcPts val="2199"/>
              </a:lnSpc>
              <a:spcBef>
                <a:spcPct val="0"/>
              </a:spcBef>
            </a:pPr>
            <a:r>
              <a:rPr lang="en-US" sz="1570" b="1" u="none" strike="noStrike" spc="28">
                <a:solidFill>
                  <a:srgbClr val="4E4E66"/>
                </a:solidFill>
                <a:latin typeface="Quicksand 2 Bold"/>
                <a:ea typeface="Quicksand 2 Bold"/>
                <a:cs typeface="Quicksand 2 Bold"/>
                <a:sym typeface="Quicksand 2 Bold"/>
              </a:rPr>
              <a:t>·Réunion d’équipes , lettre de cadrage </a:t>
            </a:r>
          </a:p>
          <a:p>
            <a:pPr marL="0" lvl="0" indent="0" algn="ctr">
              <a:lnSpc>
                <a:spcPts val="2199"/>
              </a:lnSpc>
              <a:spcBef>
                <a:spcPct val="0"/>
              </a:spcBef>
            </a:pPr>
            <a:r>
              <a:rPr lang="en-US" sz="1570" b="1" u="none" strike="noStrike" spc="28">
                <a:solidFill>
                  <a:srgbClr val="4E4E66"/>
                </a:solidFill>
                <a:latin typeface="Quicksand 2 Bold"/>
                <a:ea typeface="Quicksand 2 Bold"/>
                <a:cs typeface="Quicksand 2 Bold"/>
                <a:sym typeface="Quicksand 2 Bold"/>
              </a:rPr>
              <a:t>·Structure avec une feuille de route avec livrables sous livrables deadline et RACI ( PDCA) </a:t>
            </a:r>
          </a:p>
          <a:p>
            <a:pPr marL="0" lvl="0" indent="0" algn="ctr">
              <a:lnSpc>
                <a:spcPts val="2199"/>
              </a:lnSpc>
              <a:spcBef>
                <a:spcPct val="0"/>
              </a:spcBef>
            </a:pPr>
            <a:r>
              <a:rPr lang="en-US" sz="1570" b="1" u="none" strike="noStrike" spc="28">
                <a:solidFill>
                  <a:srgbClr val="4E4E66"/>
                </a:solidFill>
                <a:latin typeface="Quicksand 2 Bold"/>
                <a:ea typeface="Quicksand 2 Bold"/>
                <a:cs typeface="Quicksand 2 Bold"/>
                <a:sym typeface="Quicksand 2 Bold"/>
              </a:rPr>
              <a:t>·Planification ( GANTT) </a:t>
            </a:r>
          </a:p>
          <a:p>
            <a:pPr marL="0" lvl="0" indent="0" algn="ctr">
              <a:lnSpc>
                <a:spcPts val="2199"/>
              </a:lnSpc>
              <a:spcBef>
                <a:spcPct val="0"/>
              </a:spcBef>
            </a:pPr>
            <a:endParaRPr lang="en-US" sz="1570" b="1" u="none" strike="noStrike" spc="28">
              <a:solidFill>
                <a:srgbClr val="4E4E66"/>
              </a:solidFill>
              <a:latin typeface="Quicksand 2 Bold"/>
              <a:ea typeface="Quicksand 2 Bold"/>
              <a:cs typeface="Quicksand 2 Bold"/>
              <a:sym typeface="Quicksand 2 Bold"/>
            </a:endParaRPr>
          </a:p>
        </p:txBody>
      </p:sp>
      <p:sp>
        <p:nvSpPr>
          <p:cNvPr id="32" name="TextBox 32"/>
          <p:cNvSpPr txBox="1"/>
          <p:nvPr/>
        </p:nvSpPr>
        <p:spPr>
          <a:xfrm>
            <a:off x="3857967" y="10850672"/>
            <a:ext cx="1428784" cy="406859"/>
          </a:xfrm>
          <a:prstGeom prst="rect">
            <a:avLst/>
          </a:prstGeom>
        </p:spPr>
        <p:txBody>
          <a:bodyPr lIns="0" tIns="0" rIns="0" bIns="0" rtlCol="0" anchor="t">
            <a:spAutoFit/>
          </a:bodyPr>
          <a:lstStyle/>
          <a:p>
            <a:pPr algn="ctr">
              <a:lnSpc>
                <a:spcPts val="1604"/>
              </a:lnSpc>
            </a:pPr>
            <a:r>
              <a:rPr lang="en-US" sz="1485" b="1">
                <a:solidFill>
                  <a:srgbClr val="4E4E66"/>
                </a:solidFill>
                <a:latin typeface="Quicksand 1 Bold"/>
                <a:ea typeface="Quicksand 1 Bold"/>
                <a:cs typeface="Quicksand 1 Bold"/>
                <a:sym typeface="Quicksand 1 Bold"/>
              </a:rPr>
              <a:t>STYLE DE MANAGEMENT </a:t>
            </a:r>
          </a:p>
        </p:txBody>
      </p:sp>
      <p:sp>
        <p:nvSpPr>
          <p:cNvPr id="33" name="TextBox 33"/>
          <p:cNvSpPr txBox="1"/>
          <p:nvPr/>
        </p:nvSpPr>
        <p:spPr>
          <a:xfrm>
            <a:off x="238692" y="10906267"/>
            <a:ext cx="2408197" cy="1027200"/>
          </a:xfrm>
          <a:prstGeom prst="rect">
            <a:avLst/>
          </a:prstGeom>
        </p:spPr>
        <p:txBody>
          <a:bodyPr lIns="0" tIns="0" rIns="0" bIns="0" rtlCol="0" anchor="t">
            <a:spAutoFit/>
          </a:bodyPr>
          <a:lstStyle/>
          <a:p>
            <a:pPr algn="ctr">
              <a:lnSpc>
                <a:spcPts val="2777"/>
              </a:lnSpc>
            </a:pPr>
            <a:r>
              <a:rPr lang="en-US" sz="1984" b="1" spc="35">
                <a:solidFill>
                  <a:srgbClr val="4E4E66"/>
                </a:solidFill>
                <a:latin typeface="Quicksand 2 Bold"/>
                <a:ea typeface="Quicksand 2 Bold"/>
                <a:cs typeface="Quicksand 2 Bold"/>
                <a:sym typeface="Quicksand 2 Bold"/>
              </a:rPr>
              <a:t>·Directif </a:t>
            </a:r>
          </a:p>
          <a:p>
            <a:pPr algn="ctr">
              <a:lnSpc>
                <a:spcPts val="2777"/>
              </a:lnSpc>
            </a:pPr>
            <a:r>
              <a:rPr lang="en-US" sz="1984" b="1" spc="35">
                <a:solidFill>
                  <a:srgbClr val="4E4E66"/>
                </a:solidFill>
                <a:latin typeface="Quicksand 2 Bold"/>
                <a:ea typeface="Quicksand 2 Bold"/>
                <a:cs typeface="Quicksand 2 Bold"/>
                <a:sym typeface="Quicksand 2 Bold"/>
              </a:rPr>
              <a:t>·Délégatif </a:t>
            </a:r>
          </a:p>
          <a:p>
            <a:pPr algn="ctr">
              <a:lnSpc>
                <a:spcPts val="2777"/>
              </a:lnSpc>
            </a:pPr>
            <a:endParaRPr lang="en-US" sz="1984" b="1" spc="35">
              <a:solidFill>
                <a:srgbClr val="4E4E66"/>
              </a:solidFill>
              <a:latin typeface="Quicksand 2 Bold"/>
              <a:ea typeface="Quicksand 2 Bold"/>
              <a:cs typeface="Quicksand 2 Bold"/>
              <a:sym typeface="Quicksand 2 Bold"/>
            </a:endParaRPr>
          </a:p>
        </p:txBody>
      </p:sp>
      <p:sp>
        <p:nvSpPr>
          <p:cNvPr id="34" name="TextBox 34"/>
          <p:cNvSpPr txBox="1"/>
          <p:nvPr/>
        </p:nvSpPr>
        <p:spPr>
          <a:xfrm>
            <a:off x="4823102" y="13662787"/>
            <a:ext cx="1913540" cy="321659"/>
          </a:xfrm>
          <a:prstGeom prst="rect">
            <a:avLst/>
          </a:prstGeom>
        </p:spPr>
        <p:txBody>
          <a:bodyPr lIns="0" tIns="0" rIns="0" bIns="0" rtlCol="0" anchor="t">
            <a:spAutoFit/>
          </a:bodyPr>
          <a:lstStyle/>
          <a:p>
            <a:pPr algn="ctr">
              <a:lnSpc>
                <a:spcPts val="2496"/>
              </a:lnSpc>
            </a:pPr>
            <a:r>
              <a:rPr lang="en-US" sz="2311" b="1">
                <a:solidFill>
                  <a:srgbClr val="4E4E66"/>
                </a:solidFill>
                <a:latin typeface="Quicksand 1 Bold"/>
                <a:ea typeface="Quicksand 1 Bold"/>
                <a:cs typeface="Quicksand 1 Bold"/>
                <a:sym typeface="Quicksand 1 Bold"/>
              </a:rPr>
              <a:t>OUTILS </a:t>
            </a:r>
          </a:p>
        </p:txBody>
      </p:sp>
      <p:sp>
        <p:nvSpPr>
          <p:cNvPr id="35" name="TextBox 35"/>
          <p:cNvSpPr txBox="1"/>
          <p:nvPr/>
        </p:nvSpPr>
        <p:spPr>
          <a:xfrm>
            <a:off x="81993" y="7424440"/>
            <a:ext cx="4490366" cy="3267560"/>
          </a:xfrm>
          <a:prstGeom prst="rect">
            <a:avLst/>
          </a:prstGeom>
        </p:spPr>
        <p:txBody>
          <a:bodyPr lIns="0" tIns="0" rIns="0" bIns="0" rtlCol="0" anchor="t">
            <a:spAutoFit/>
          </a:bodyPr>
          <a:lstStyle/>
          <a:p>
            <a:pPr algn="ctr">
              <a:lnSpc>
                <a:spcPts val="2040"/>
              </a:lnSpc>
            </a:pPr>
            <a:r>
              <a:rPr lang="en-US" sz="1457" b="1" spc="26">
                <a:solidFill>
                  <a:srgbClr val="4E4E66"/>
                </a:solidFill>
                <a:latin typeface="Quicksand 2 Bold"/>
                <a:ea typeface="Quicksand 2 Bold"/>
                <a:cs typeface="Quicksand 2 Bold"/>
                <a:sym typeface="Quicksand 2 Bold"/>
              </a:rPr>
              <a:t>·Fixe les objectifs (KPIS) à atteindre : donne le cap </a:t>
            </a:r>
          </a:p>
          <a:p>
            <a:pPr algn="ctr">
              <a:lnSpc>
                <a:spcPts val="2040"/>
              </a:lnSpc>
            </a:pPr>
            <a:r>
              <a:rPr lang="en-US" sz="1457" b="1" spc="26">
                <a:solidFill>
                  <a:srgbClr val="4E4E66"/>
                </a:solidFill>
                <a:latin typeface="Quicksand 2 Bold"/>
                <a:ea typeface="Quicksand 2 Bold"/>
                <a:cs typeface="Quicksand 2 Bold"/>
                <a:sym typeface="Quicksand 2 Bold"/>
              </a:rPr>
              <a:t>·Organise la gestion opérationnelle ( qui fait quoi quand comment )Matrice RACI</a:t>
            </a:r>
          </a:p>
          <a:p>
            <a:pPr algn="ctr">
              <a:lnSpc>
                <a:spcPts val="2040"/>
              </a:lnSpc>
            </a:pPr>
            <a:r>
              <a:rPr lang="en-US" sz="1457" b="1" spc="26">
                <a:solidFill>
                  <a:srgbClr val="4E4E66"/>
                </a:solidFill>
                <a:latin typeface="Quicksand 2 Bold"/>
                <a:ea typeface="Quicksand 2 Bold"/>
                <a:cs typeface="Quicksand 2 Bold"/>
                <a:sym typeface="Quicksand 2 Bold"/>
              </a:rPr>
              <a:t>·Transforme la vision en stratégie opérationnelle (La plateforme de Marque)</a:t>
            </a:r>
          </a:p>
          <a:p>
            <a:pPr algn="ctr">
              <a:lnSpc>
                <a:spcPts val="2040"/>
              </a:lnSpc>
            </a:pPr>
            <a:r>
              <a:rPr lang="en-US" sz="1457" b="1" spc="26">
                <a:solidFill>
                  <a:srgbClr val="4E4E66"/>
                </a:solidFill>
                <a:latin typeface="Quicksand 2 Bold"/>
                <a:ea typeface="Quicksand 2 Bold"/>
                <a:cs typeface="Quicksand 2 Bold"/>
                <a:sym typeface="Quicksand 2 Bold"/>
              </a:rPr>
              <a:t>·Planifie </a:t>
            </a:r>
          </a:p>
          <a:p>
            <a:pPr algn="ctr">
              <a:lnSpc>
                <a:spcPts val="2040"/>
              </a:lnSpc>
            </a:pPr>
            <a:r>
              <a:rPr lang="en-US" sz="1457" b="1" spc="26">
                <a:solidFill>
                  <a:srgbClr val="4E4E66"/>
                </a:solidFill>
                <a:latin typeface="Quicksand 2 Bold"/>
                <a:ea typeface="Quicksand 2 Bold"/>
                <a:cs typeface="Quicksand 2 Bold"/>
                <a:sym typeface="Quicksand 2 Bold"/>
              </a:rPr>
              <a:t>·Gère les ressources </a:t>
            </a:r>
          </a:p>
          <a:p>
            <a:pPr algn="ctr">
              <a:lnSpc>
                <a:spcPts val="2040"/>
              </a:lnSpc>
            </a:pPr>
            <a:r>
              <a:rPr lang="en-US" sz="1457" b="1" spc="26">
                <a:solidFill>
                  <a:srgbClr val="4E4E66"/>
                </a:solidFill>
                <a:latin typeface="Quicksand 2 Bold"/>
                <a:ea typeface="Quicksand 2 Bold"/>
                <a:cs typeface="Quicksand 2 Bold"/>
                <a:sym typeface="Quicksand 2 Bold"/>
              </a:rPr>
              <a:t>·S’assure du suivi et de l’atteinte des objectifs avec une feuille de route </a:t>
            </a:r>
          </a:p>
          <a:p>
            <a:pPr algn="ctr">
              <a:lnSpc>
                <a:spcPts val="2040"/>
              </a:lnSpc>
            </a:pPr>
            <a:r>
              <a:rPr lang="en-US" sz="1457" b="1" spc="26">
                <a:solidFill>
                  <a:srgbClr val="4E4E66"/>
                </a:solidFill>
                <a:latin typeface="Quicksand 2 Bold"/>
                <a:ea typeface="Quicksand 2 Bold"/>
                <a:cs typeface="Quicksand 2 Bold"/>
                <a:sym typeface="Quicksand 2 Bold"/>
              </a:rPr>
              <a:t>·Se positionne avec courage managérial dans l’intérêt général de l’entreprise et de l’équipe </a:t>
            </a:r>
          </a:p>
          <a:p>
            <a:pPr algn="ctr">
              <a:lnSpc>
                <a:spcPts val="2040"/>
              </a:lnSpc>
            </a:pPr>
            <a:endParaRPr lang="en-US" sz="1457" b="1" spc="26">
              <a:solidFill>
                <a:srgbClr val="4E4E66"/>
              </a:solidFill>
              <a:latin typeface="Quicksand 2 Bold"/>
              <a:ea typeface="Quicksand 2 Bold"/>
              <a:cs typeface="Quicksand 2 Bold"/>
              <a:sym typeface="Quicksand 2 Bold"/>
            </a:endParaRPr>
          </a:p>
        </p:txBody>
      </p:sp>
      <p:sp>
        <p:nvSpPr>
          <p:cNvPr id="36" name="TextBox 36"/>
          <p:cNvSpPr txBox="1"/>
          <p:nvPr/>
        </p:nvSpPr>
        <p:spPr>
          <a:xfrm>
            <a:off x="1150112" y="6639372"/>
            <a:ext cx="3101520" cy="321659"/>
          </a:xfrm>
          <a:prstGeom prst="rect">
            <a:avLst/>
          </a:prstGeom>
        </p:spPr>
        <p:txBody>
          <a:bodyPr lIns="0" tIns="0" rIns="0" bIns="0" rtlCol="0" anchor="t">
            <a:spAutoFit/>
          </a:bodyPr>
          <a:lstStyle/>
          <a:p>
            <a:pPr algn="ctr">
              <a:lnSpc>
                <a:spcPts val="2496"/>
              </a:lnSpc>
              <a:spcBef>
                <a:spcPct val="0"/>
              </a:spcBef>
            </a:pPr>
            <a:r>
              <a:rPr lang="en-US" sz="2311" b="1">
                <a:solidFill>
                  <a:srgbClr val="4D6CB3"/>
                </a:solidFill>
                <a:latin typeface="Quicksand 1 Bold"/>
                <a:ea typeface="Quicksand 1 Bold"/>
                <a:cs typeface="Quicksand 1 Bold"/>
                <a:sym typeface="Quicksand 1 Bold"/>
              </a:rPr>
              <a:t>MANAGER : LA TÂCHE </a:t>
            </a:r>
          </a:p>
        </p:txBody>
      </p:sp>
      <p:sp>
        <p:nvSpPr>
          <p:cNvPr id="37" name="TextBox 37"/>
          <p:cNvSpPr txBox="1"/>
          <p:nvPr/>
        </p:nvSpPr>
        <p:spPr>
          <a:xfrm>
            <a:off x="11012359" y="6702046"/>
            <a:ext cx="3230391" cy="321659"/>
          </a:xfrm>
          <a:prstGeom prst="rect">
            <a:avLst/>
          </a:prstGeom>
        </p:spPr>
        <p:txBody>
          <a:bodyPr lIns="0" tIns="0" rIns="0" bIns="0" rtlCol="0" anchor="t">
            <a:spAutoFit/>
          </a:bodyPr>
          <a:lstStyle/>
          <a:p>
            <a:pPr algn="ctr">
              <a:lnSpc>
                <a:spcPts val="2496"/>
              </a:lnSpc>
              <a:spcBef>
                <a:spcPct val="0"/>
              </a:spcBef>
            </a:pPr>
            <a:r>
              <a:rPr lang="en-US" sz="2311" b="1" dirty="0">
                <a:solidFill>
                  <a:srgbClr val="4D6CB3"/>
                </a:solidFill>
                <a:latin typeface="Quicksand 1 Bold"/>
                <a:ea typeface="Quicksand 1 Bold"/>
                <a:cs typeface="Quicksand 1 Bold"/>
                <a:sym typeface="Quicksand 1 Bold"/>
              </a:rPr>
              <a:t>LE LEADER : L’HUMAIN </a:t>
            </a:r>
          </a:p>
        </p:txBody>
      </p:sp>
      <p:sp>
        <p:nvSpPr>
          <p:cNvPr id="38" name="TextBox 38"/>
          <p:cNvSpPr txBox="1"/>
          <p:nvPr/>
        </p:nvSpPr>
        <p:spPr>
          <a:xfrm>
            <a:off x="561573" y="7005356"/>
            <a:ext cx="4170633" cy="326909"/>
          </a:xfrm>
          <a:prstGeom prst="rect">
            <a:avLst/>
          </a:prstGeom>
        </p:spPr>
        <p:txBody>
          <a:bodyPr lIns="0" tIns="0" rIns="0" bIns="0" rtlCol="0" anchor="t">
            <a:spAutoFit/>
          </a:bodyPr>
          <a:lstStyle/>
          <a:p>
            <a:pPr algn="ctr">
              <a:lnSpc>
                <a:spcPts val="2496"/>
              </a:lnSpc>
              <a:spcBef>
                <a:spcPct val="0"/>
              </a:spcBef>
            </a:pPr>
            <a:r>
              <a:rPr lang="en-US" sz="2311" b="1">
                <a:solidFill>
                  <a:srgbClr val="4D6CB3"/>
                </a:solidFill>
                <a:latin typeface="Cooper BT Bold"/>
                <a:ea typeface="Cooper BT Bold"/>
                <a:cs typeface="Cooper BT Bold"/>
                <a:sym typeface="Cooper BT Bold"/>
              </a:rPr>
              <a:t>LA VISION- LA STRATEGIE </a:t>
            </a:r>
          </a:p>
        </p:txBody>
      </p:sp>
      <p:sp>
        <p:nvSpPr>
          <p:cNvPr id="39" name="TextBox 39"/>
          <p:cNvSpPr txBox="1"/>
          <p:nvPr/>
        </p:nvSpPr>
        <p:spPr>
          <a:xfrm>
            <a:off x="10833882" y="7077359"/>
            <a:ext cx="3698297" cy="320601"/>
          </a:xfrm>
          <a:prstGeom prst="rect">
            <a:avLst/>
          </a:prstGeom>
        </p:spPr>
        <p:txBody>
          <a:bodyPr lIns="0" tIns="0" rIns="0" bIns="0" rtlCol="0" anchor="t">
            <a:spAutoFit/>
          </a:bodyPr>
          <a:lstStyle/>
          <a:p>
            <a:pPr algn="ctr">
              <a:lnSpc>
                <a:spcPts val="2496"/>
              </a:lnSpc>
              <a:spcBef>
                <a:spcPct val="0"/>
              </a:spcBef>
            </a:pPr>
            <a:r>
              <a:rPr lang="en-US" sz="2311" b="1" dirty="0">
                <a:solidFill>
                  <a:srgbClr val="4D6CB3"/>
                </a:solidFill>
                <a:latin typeface="Cooper BT Bold"/>
                <a:ea typeface="Cooper BT Bold"/>
                <a:cs typeface="Cooper BT Bold"/>
                <a:sym typeface="Cooper BT Bold"/>
              </a:rPr>
              <a:t>ACCOMPAGNER -SENS-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EFF"/>
        </a:solidFill>
        <a:effectLst/>
      </p:bgPr>
    </p:bg>
    <p:spTree>
      <p:nvGrpSpPr>
        <p:cNvPr id="1" name=""/>
        <p:cNvGrpSpPr/>
        <p:nvPr/>
      </p:nvGrpSpPr>
      <p:grpSpPr>
        <a:xfrm>
          <a:off x="0" y="0"/>
          <a:ext cx="0" cy="0"/>
          <a:chOff x="0" y="0"/>
          <a:chExt cx="0" cy="0"/>
        </a:xfrm>
      </p:grpSpPr>
      <p:grpSp>
        <p:nvGrpSpPr>
          <p:cNvPr id="2" name="Group 2"/>
          <p:cNvGrpSpPr/>
          <p:nvPr/>
        </p:nvGrpSpPr>
        <p:grpSpPr>
          <a:xfrm>
            <a:off x="3495206" y="400652"/>
            <a:ext cx="8138828" cy="20768098"/>
            <a:chOff x="0" y="0"/>
            <a:chExt cx="2577955" cy="6578248"/>
          </a:xfrm>
        </p:grpSpPr>
        <p:sp>
          <p:nvSpPr>
            <p:cNvPr id="3" name="Freeform 3"/>
            <p:cNvSpPr/>
            <p:nvPr/>
          </p:nvSpPr>
          <p:spPr>
            <a:xfrm>
              <a:off x="0" y="0"/>
              <a:ext cx="2577955" cy="6578248"/>
            </a:xfrm>
            <a:custGeom>
              <a:avLst/>
              <a:gdLst/>
              <a:ahLst/>
              <a:cxnLst/>
              <a:rect l="l" t="t" r="r" b="b"/>
              <a:pathLst>
                <a:path w="2577955" h="6578248">
                  <a:moveTo>
                    <a:pt x="40903" y="0"/>
                  </a:moveTo>
                  <a:lnTo>
                    <a:pt x="2537052" y="0"/>
                  </a:lnTo>
                  <a:cubicBezTo>
                    <a:pt x="2559642" y="0"/>
                    <a:pt x="2577955" y="18313"/>
                    <a:pt x="2577955" y="40903"/>
                  </a:cubicBezTo>
                  <a:lnTo>
                    <a:pt x="2577955" y="6537345"/>
                  </a:lnTo>
                  <a:cubicBezTo>
                    <a:pt x="2577955" y="6548193"/>
                    <a:pt x="2573646" y="6558597"/>
                    <a:pt x="2565975" y="6566268"/>
                  </a:cubicBezTo>
                  <a:cubicBezTo>
                    <a:pt x="2558304" y="6573939"/>
                    <a:pt x="2547900" y="6578248"/>
                    <a:pt x="2537052" y="6578248"/>
                  </a:cubicBezTo>
                  <a:lnTo>
                    <a:pt x="40903" y="6578248"/>
                  </a:lnTo>
                  <a:cubicBezTo>
                    <a:pt x="30055" y="6578248"/>
                    <a:pt x="19651" y="6573939"/>
                    <a:pt x="11980" y="6566268"/>
                  </a:cubicBezTo>
                  <a:cubicBezTo>
                    <a:pt x="4309" y="6558597"/>
                    <a:pt x="0" y="6548193"/>
                    <a:pt x="0" y="6537345"/>
                  </a:cubicBezTo>
                  <a:lnTo>
                    <a:pt x="0" y="40903"/>
                  </a:lnTo>
                  <a:cubicBezTo>
                    <a:pt x="0" y="30055"/>
                    <a:pt x="4309" y="19651"/>
                    <a:pt x="11980" y="11980"/>
                  </a:cubicBezTo>
                  <a:cubicBezTo>
                    <a:pt x="19651" y="4309"/>
                    <a:pt x="30055" y="0"/>
                    <a:pt x="40903" y="0"/>
                  </a:cubicBezTo>
                  <a:close/>
                </a:path>
              </a:pathLst>
            </a:custGeom>
            <a:solidFill>
              <a:srgbClr val="FFFFFF"/>
            </a:solidFill>
          </p:spPr>
          <p:txBody>
            <a:bodyPr/>
            <a:lstStyle/>
            <a:p>
              <a:endParaRPr lang="fr-FR"/>
            </a:p>
          </p:txBody>
        </p:sp>
        <p:sp>
          <p:nvSpPr>
            <p:cNvPr id="4" name="TextBox 4"/>
            <p:cNvSpPr txBox="1"/>
            <p:nvPr/>
          </p:nvSpPr>
          <p:spPr>
            <a:xfrm>
              <a:off x="0" y="-38100"/>
              <a:ext cx="2577955" cy="6616348"/>
            </a:xfrm>
            <a:prstGeom prst="rect">
              <a:avLst/>
            </a:prstGeom>
          </p:spPr>
          <p:txBody>
            <a:bodyPr lIns="57024" tIns="57024" rIns="57024" bIns="57024" rtlCol="0" anchor="ctr"/>
            <a:lstStyle/>
            <a:p>
              <a:pPr algn="ctr">
                <a:lnSpc>
                  <a:spcPts val="2200"/>
                </a:lnSpc>
                <a:spcBef>
                  <a:spcPct val="0"/>
                </a:spcBef>
              </a:pPr>
              <a:endParaRPr/>
            </a:p>
          </p:txBody>
        </p:sp>
      </p:grpSp>
      <p:sp>
        <p:nvSpPr>
          <p:cNvPr id="5" name="Freeform 5"/>
          <p:cNvSpPr/>
          <p:nvPr/>
        </p:nvSpPr>
        <p:spPr>
          <a:xfrm>
            <a:off x="10538290" y="855360"/>
            <a:ext cx="1091124" cy="1454832"/>
          </a:xfrm>
          <a:custGeom>
            <a:avLst/>
            <a:gdLst/>
            <a:ahLst/>
            <a:cxnLst/>
            <a:rect l="l" t="t" r="r" b="b"/>
            <a:pathLst>
              <a:path w="1091124" h="1454832">
                <a:moveTo>
                  <a:pt x="0" y="0"/>
                </a:moveTo>
                <a:lnTo>
                  <a:pt x="1091124" y="0"/>
                </a:lnTo>
                <a:lnTo>
                  <a:pt x="1091124" y="1454832"/>
                </a:lnTo>
                <a:lnTo>
                  <a:pt x="0" y="1454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6" name="Freeform 6"/>
          <p:cNvSpPr/>
          <p:nvPr/>
        </p:nvSpPr>
        <p:spPr>
          <a:xfrm>
            <a:off x="3495206" y="10039823"/>
            <a:ext cx="5389546" cy="3159622"/>
          </a:xfrm>
          <a:custGeom>
            <a:avLst/>
            <a:gdLst/>
            <a:ahLst/>
            <a:cxnLst/>
            <a:rect l="l" t="t" r="r" b="b"/>
            <a:pathLst>
              <a:path w="5389546" h="3159622">
                <a:moveTo>
                  <a:pt x="0" y="0"/>
                </a:moveTo>
                <a:lnTo>
                  <a:pt x="5389547" y="0"/>
                </a:lnTo>
                <a:lnTo>
                  <a:pt x="5389547" y="3159621"/>
                </a:lnTo>
                <a:lnTo>
                  <a:pt x="0" y="3159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7" name="Freeform 7"/>
          <p:cNvSpPr/>
          <p:nvPr/>
        </p:nvSpPr>
        <p:spPr>
          <a:xfrm>
            <a:off x="5747189" y="10385698"/>
            <a:ext cx="2562954" cy="705339"/>
          </a:xfrm>
          <a:custGeom>
            <a:avLst/>
            <a:gdLst/>
            <a:ahLst/>
            <a:cxnLst/>
            <a:rect l="l" t="t" r="r" b="b"/>
            <a:pathLst>
              <a:path w="2562954" h="705339">
                <a:moveTo>
                  <a:pt x="0" y="0"/>
                </a:moveTo>
                <a:lnTo>
                  <a:pt x="2562954" y="0"/>
                </a:lnTo>
                <a:lnTo>
                  <a:pt x="2562954" y="705338"/>
                </a:lnTo>
                <a:lnTo>
                  <a:pt x="0" y="705338"/>
                </a:lnTo>
                <a:lnTo>
                  <a:pt x="0" y="0"/>
                </a:lnTo>
                <a:close/>
              </a:path>
            </a:pathLst>
          </a:custGeom>
          <a:blipFill>
            <a:blip r:embed="rId6">
              <a:extLst>
                <a:ext uri="{96DAC541-7B7A-43D3-8B79-37D633B846F1}">
                  <asvg:svgBlip xmlns:asvg="http://schemas.microsoft.com/office/drawing/2016/SVG/main" r:embed="rId7"/>
                </a:ext>
              </a:extLst>
            </a:blip>
            <a:stretch>
              <a:fillRect l="-31050"/>
            </a:stretch>
          </a:blipFill>
        </p:spPr>
        <p:txBody>
          <a:bodyPr/>
          <a:lstStyle/>
          <a:p>
            <a:endParaRPr lang="fr-FR"/>
          </a:p>
        </p:txBody>
      </p:sp>
      <p:sp>
        <p:nvSpPr>
          <p:cNvPr id="8" name="Freeform 8"/>
          <p:cNvSpPr/>
          <p:nvPr/>
        </p:nvSpPr>
        <p:spPr>
          <a:xfrm>
            <a:off x="4267707" y="10400276"/>
            <a:ext cx="1697443" cy="690761"/>
          </a:xfrm>
          <a:custGeom>
            <a:avLst/>
            <a:gdLst/>
            <a:ahLst/>
            <a:cxnLst/>
            <a:rect l="l" t="t" r="r" b="b"/>
            <a:pathLst>
              <a:path w="1697443" h="690761">
                <a:moveTo>
                  <a:pt x="0" y="0"/>
                </a:moveTo>
                <a:lnTo>
                  <a:pt x="1697443" y="0"/>
                </a:lnTo>
                <a:lnTo>
                  <a:pt x="1697443" y="690760"/>
                </a:lnTo>
                <a:lnTo>
                  <a:pt x="0" y="690760"/>
                </a:lnTo>
                <a:lnTo>
                  <a:pt x="0" y="0"/>
                </a:lnTo>
                <a:close/>
              </a:path>
            </a:pathLst>
          </a:custGeom>
          <a:blipFill>
            <a:blip r:embed="rId6">
              <a:extLst>
                <a:ext uri="{96DAC541-7B7A-43D3-8B79-37D633B846F1}">
                  <asvg:svgBlip xmlns:asvg="http://schemas.microsoft.com/office/drawing/2016/SVG/main" r:embed="rId7"/>
                </a:ext>
              </a:extLst>
            </a:blip>
            <a:stretch>
              <a:fillRect t="-2110" r="-97871"/>
            </a:stretch>
          </a:blipFill>
        </p:spPr>
        <p:txBody>
          <a:bodyPr/>
          <a:lstStyle/>
          <a:p>
            <a:endParaRPr lang="fr-FR"/>
          </a:p>
        </p:txBody>
      </p:sp>
      <p:sp>
        <p:nvSpPr>
          <p:cNvPr id="9" name="Freeform 9"/>
          <p:cNvSpPr/>
          <p:nvPr/>
        </p:nvSpPr>
        <p:spPr>
          <a:xfrm rot="5400000" flipV="1">
            <a:off x="8929487" y="9630401"/>
            <a:ext cx="3066060" cy="4304749"/>
          </a:xfrm>
          <a:custGeom>
            <a:avLst/>
            <a:gdLst/>
            <a:ahLst/>
            <a:cxnLst/>
            <a:rect l="l" t="t" r="r" b="b"/>
            <a:pathLst>
              <a:path w="3066060" h="4304749">
                <a:moveTo>
                  <a:pt x="0" y="4304749"/>
                </a:moveTo>
                <a:lnTo>
                  <a:pt x="3066061" y="4304749"/>
                </a:lnTo>
                <a:lnTo>
                  <a:pt x="3066061" y="0"/>
                </a:lnTo>
                <a:lnTo>
                  <a:pt x="0" y="0"/>
                </a:lnTo>
                <a:lnTo>
                  <a:pt x="0" y="430474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0" name="TextBox 10"/>
          <p:cNvSpPr txBox="1"/>
          <p:nvPr/>
        </p:nvSpPr>
        <p:spPr>
          <a:xfrm>
            <a:off x="4156226" y="11130114"/>
            <a:ext cx="4091928" cy="1582095"/>
          </a:xfrm>
          <a:prstGeom prst="rect">
            <a:avLst/>
          </a:prstGeom>
        </p:spPr>
        <p:txBody>
          <a:bodyPr lIns="0" tIns="0" rIns="0" bIns="0" rtlCol="0" anchor="t">
            <a:spAutoFit/>
          </a:bodyPr>
          <a:lstStyle/>
          <a:p>
            <a:pPr algn="r">
              <a:lnSpc>
                <a:spcPts val="3167"/>
              </a:lnSpc>
            </a:pPr>
            <a:r>
              <a:rPr lang="en-US" sz="2262">
                <a:solidFill>
                  <a:srgbClr val="000000"/>
                </a:solidFill>
                <a:latin typeface="Tenor Sans"/>
                <a:ea typeface="Tenor Sans"/>
                <a:cs typeface="Tenor Sans"/>
                <a:sym typeface="Tenor Sans"/>
              </a:rPr>
              <a:t>Steve Jobs (Apple)</a:t>
            </a:r>
          </a:p>
          <a:p>
            <a:pPr algn="r">
              <a:lnSpc>
                <a:spcPts val="3167"/>
              </a:lnSpc>
            </a:pPr>
            <a:r>
              <a:rPr lang="en-US" sz="2262">
                <a:solidFill>
                  <a:srgbClr val="000000"/>
                </a:solidFill>
                <a:latin typeface="Tenor Sans"/>
                <a:ea typeface="Tenor Sans"/>
                <a:cs typeface="Tenor Sans"/>
                <a:sym typeface="Tenor Sans"/>
              </a:rPr>
              <a:t>Court , concis , SMART , pas de détails</a:t>
            </a:r>
          </a:p>
          <a:p>
            <a:pPr algn="r">
              <a:lnSpc>
                <a:spcPts val="3167"/>
              </a:lnSpc>
              <a:spcBef>
                <a:spcPct val="0"/>
              </a:spcBef>
            </a:pPr>
            <a:r>
              <a:rPr lang="en-US" sz="2262">
                <a:solidFill>
                  <a:srgbClr val="000000"/>
                </a:solidFill>
                <a:latin typeface="Tenor Sans"/>
                <a:ea typeface="Tenor Sans"/>
                <a:cs typeface="Tenor Sans"/>
                <a:sym typeface="Tenor Sans"/>
              </a:rPr>
              <a:t>Actions / solutions  </a:t>
            </a:r>
          </a:p>
        </p:txBody>
      </p:sp>
      <p:sp>
        <p:nvSpPr>
          <p:cNvPr id="11" name="TextBox 11"/>
          <p:cNvSpPr txBox="1"/>
          <p:nvPr/>
        </p:nvSpPr>
        <p:spPr>
          <a:xfrm>
            <a:off x="4425435" y="10558970"/>
            <a:ext cx="3761314" cy="403836"/>
          </a:xfrm>
          <a:prstGeom prst="rect">
            <a:avLst/>
          </a:prstGeom>
        </p:spPr>
        <p:txBody>
          <a:bodyPr lIns="0" tIns="0" rIns="0" bIns="0" rtlCol="0" anchor="t">
            <a:spAutoFit/>
          </a:bodyPr>
          <a:lstStyle/>
          <a:p>
            <a:pPr algn="l">
              <a:lnSpc>
                <a:spcPts val="3349"/>
              </a:lnSpc>
              <a:spcBef>
                <a:spcPct val="0"/>
              </a:spcBef>
            </a:pPr>
            <a:r>
              <a:rPr lang="en-US" sz="2392">
                <a:solidFill>
                  <a:srgbClr val="FFFFFF"/>
                </a:solidFill>
                <a:latin typeface="Gliker"/>
                <a:ea typeface="Gliker"/>
                <a:cs typeface="Gliker"/>
                <a:sym typeface="Gliker"/>
              </a:rPr>
              <a:t>COMPTE RENDU </a:t>
            </a:r>
          </a:p>
        </p:txBody>
      </p:sp>
      <p:sp>
        <p:nvSpPr>
          <p:cNvPr id="12" name="Freeform 12"/>
          <p:cNvSpPr/>
          <p:nvPr/>
        </p:nvSpPr>
        <p:spPr>
          <a:xfrm flipH="1">
            <a:off x="6244488" y="6677053"/>
            <a:ext cx="5389546" cy="3159622"/>
          </a:xfrm>
          <a:custGeom>
            <a:avLst/>
            <a:gdLst/>
            <a:ahLst/>
            <a:cxnLst/>
            <a:rect l="l" t="t" r="r" b="b"/>
            <a:pathLst>
              <a:path w="5389546" h="3159622">
                <a:moveTo>
                  <a:pt x="5389546" y="0"/>
                </a:moveTo>
                <a:lnTo>
                  <a:pt x="0" y="0"/>
                </a:lnTo>
                <a:lnTo>
                  <a:pt x="0" y="3159622"/>
                </a:lnTo>
                <a:lnTo>
                  <a:pt x="5389546" y="3159622"/>
                </a:lnTo>
                <a:lnTo>
                  <a:pt x="538954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3" name="Freeform 13"/>
          <p:cNvSpPr/>
          <p:nvPr/>
        </p:nvSpPr>
        <p:spPr>
          <a:xfrm rot="5400000">
            <a:off x="3216782" y="6104490"/>
            <a:ext cx="3066060" cy="4304749"/>
          </a:xfrm>
          <a:custGeom>
            <a:avLst/>
            <a:gdLst/>
            <a:ahLst/>
            <a:cxnLst/>
            <a:rect l="l" t="t" r="r" b="b"/>
            <a:pathLst>
              <a:path w="3066060" h="4304749">
                <a:moveTo>
                  <a:pt x="0" y="0"/>
                </a:moveTo>
                <a:lnTo>
                  <a:pt x="3066060" y="0"/>
                </a:lnTo>
                <a:lnTo>
                  <a:pt x="3066060" y="4304748"/>
                </a:lnTo>
                <a:lnTo>
                  <a:pt x="0" y="4304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4" name="Freeform 14"/>
          <p:cNvSpPr/>
          <p:nvPr/>
        </p:nvSpPr>
        <p:spPr>
          <a:xfrm flipH="1">
            <a:off x="6808243" y="7017707"/>
            <a:ext cx="3358755" cy="705339"/>
          </a:xfrm>
          <a:custGeom>
            <a:avLst/>
            <a:gdLst/>
            <a:ahLst/>
            <a:cxnLst/>
            <a:rect l="l" t="t" r="r" b="b"/>
            <a:pathLst>
              <a:path w="3358755" h="705339">
                <a:moveTo>
                  <a:pt x="3358755" y="0"/>
                </a:moveTo>
                <a:lnTo>
                  <a:pt x="0" y="0"/>
                </a:lnTo>
                <a:lnTo>
                  <a:pt x="0" y="705339"/>
                </a:lnTo>
                <a:lnTo>
                  <a:pt x="3358755" y="705339"/>
                </a:lnTo>
                <a:lnTo>
                  <a:pt x="335875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5" name="Freeform 15"/>
          <p:cNvSpPr/>
          <p:nvPr/>
        </p:nvSpPr>
        <p:spPr>
          <a:xfrm flipH="1">
            <a:off x="6249108" y="13579019"/>
            <a:ext cx="5389546" cy="3159622"/>
          </a:xfrm>
          <a:custGeom>
            <a:avLst/>
            <a:gdLst/>
            <a:ahLst/>
            <a:cxnLst/>
            <a:rect l="l" t="t" r="r" b="b"/>
            <a:pathLst>
              <a:path w="5389546" h="3159622">
                <a:moveTo>
                  <a:pt x="5389546" y="0"/>
                </a:moveTo>
                <a:lnTo>
                  <a:pt x="0" y="0"/>
                </a:lnTo>
                <a:lnTo>
                  <a:pt x="0" y="3159621"/>
                </a:lnTo>
                <a:lnTo>
                  <a:pt x="5389546" y="3159621"/>
                </a:lnTo>
                <a:lnTo>
                  <a:pt x="538954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6" name="Freeform 16"/>
          <p:cNvSpPr/>
          <p:nvPr/>
        </p:nvSpPr>
        <p:spPr>
          <a:xfrm flipH="1">
            <a:off x="6969290" y="13845237"/>
            <a:ext cx="3735328" cy="784419"/>
          </a:xfrm>
          <a:custGeom>
            <a:avLst/>
            <a:gdLst/>
            <a:ahLst/>
            <a:cxnLst/>
            <a:rect l="l" t="t" r="r" b="b"/>
            <a:pathLst>
              <a:path w="3735328" h="784419">
                <a:moveTo>
                  <a:pt x="3735328" y="0"/>
                </a:moveTo>
                <a:lnTo>
                  <a:pt x="0" y="0"/>
                </a:lnTo>
                <a:lnTo>
                  <a:pt x="0" y="784419"/>
                </a:lnTo>
                <a:lnTo>
                  <a:pt x="3735328" y="784419"/>
                </a:lnTo>
                <a:lnTo>
                  <a:pt x="37353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7" name="Freeform 17"/>
          <p:cNvSpPr/>
          <p:nvPr/>
        </p:nvSpPr>
        <p:spPr>
          <a:xfrm rot="5400000">
            <a:off x="3327765" y="13123752"/>
            <a:ext cx="3066060" cy="4304749"/>
          </a:xfrm>
          <a:custGeom>
            <a:avLst/>
            <a:gdLst/>
            <a:ahLst/>
            <a:cxnLst/>
            <a:rect l="l" t="t" r="r" b="b"/>
            <a:pathLst>
              <a:path w="3066060" h="4304749">
                <a:moveTo>
                  <a:pt x="0" y="0"/>
                </a:moveTo>
                <a:lnTo>
                  <a:pt x="3066060" y="0"/>
                </a:lnTo>
                <a:lnTo>
                  <a:pt x="3066060" y="4304749"/>
                </a:lnTo>
                <a:lnTo>
                  <a:pt x="0" y="4304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8" name="TextBox 18"/>
          <p:cNvSpPr txBox="1"/>
          <p:nvPr/>
        </p:nvSpPr>
        <p:spPr>
          <a:xfrm>
            <a:off x="7037693" y="14678293"/>
            <a:ext cx="4116349" cy="1649535"/>
          </a:xfrm>
          <a:prstGeom prst="rect">
            <a:avLst/>
          </a:prstGeom>
        </p:spPr>
        <p:txBody>
          <a:bodyPr lIns="0" tIns="0" rIns="0" bIns="0" rtlCol="0" anchor="t">
            <a:spAutoFit/>
          </a:bodyPr>
          <a:lstStyle/>
          <a:p>
            <a:pPr marL="266591" lvl="1" indent="-133296" algn="l">
              <a:lnSpc>
                <a:spcPts val="1728"/>
              </a:lnSpc>
              <a:buFont typeface="Arial"/>
              <a:buChar char="•"/>
            </a:pPr>
            <a:r>
              <a:rPr lang="en-US" sz="1234">
                <a:solidFill>
                  <a:srgbClr val="000000"/>
                </a:solidFill>
                <a:latin typeface="Tenor Sans"/>
                <a:ea typeface="Tenor Sans"/>
                <a:cs typeface="Tenor Sans"/>
                <a:sym typeface="Tenor Sans"/>
              </a:rPr>
              <a:t>Warren Buffett (Berkshire Hathaway) :Buffett est connu pour son approche décontractée et informelle des réunions.</a:t>
            </a:r>
          </a:p>
          <a:p>
            <a:pPr marL="266591" lvl="1" indent="-133296" algn="l">
              <a:lnSpc>
                <a:spcPts val="1728"/>
              </a:lnSpc>
              <a:buFont typeface="Arial"/>
              <a:buChar char="•"/>
            </a:pPr>
            <a:r>
              <a:rPr lang="en-US" sz="1234">
                <a:solidFill>
                  <a:srgbClr val="000000"/>
                </a:solidFill>
                <a:latin typeface="Tenor Sans"/>
                <a:ea typeface="Tenor Sans"/>
                <a:cs typeface="Tenor Sans"/>
                <a:sym typeface="Tenor Sans"/>
              </a:rPr>
              <a:t>Il préfère les discussions ouvertes et les échanges d'idées aux présentations formelles.</a:t>
            </a:r>
          </a:p>
          <a:p>
            <a:pPr marL="266591" lvl="1" indent="-133296" algn="l">
              <a:lnSpc>
                <a:spcPts val="1728"/>
              </a:lnSpc>
              <a:spcBef>
                <a:spcPct val="0"/>
              </a:spcBef>
              <a:buFont typeface="Arial"/>
              <a:buChar char="•"/>
            </a:pPr>
            <a:r>
              <a:rPr lang="en-US" sz="1234">
                <a:solidFill>
                  <a:srgbClr val="000000"/>
                </a:solidFill>
                <a:latin typeface="Tenor Sans"/>
                <a:ea typeface="Tenor Sans"/>
                <a:cs typeface="Tenor Sans"/>
                <a:sym typeface="Tenor Sans"/>
              </a:rPr>
              <a:t>Il accorde une grande importance à la lecture et à l'analyse des informations financières.</a:t>
            </a:r>
          </a:p>
          <a:p>
            <a:pPr algn="l">
              <a:lnSpc>
                <a:spcPts val="1100"/>
              </a:lnSpc>
              <a:spcBef>
                <a:spcPct val="0"/>
              </a:spcBef>
            </a:pPr>
            <a:endParaRPr lang="en-US" sz="1234">
              <a:solidFill>
                <a:srgbClr val="000000"/>
              </a:solidFill>
              <a:latin typeface="Tenor Sans"/>
              <a:ea typeface="Tenor Sans"/>
              <a:cs typeface="Tenor Sans"/>
              <a:sym typeface="Tenor Sans"/>
            </a:endParaRPr>
          </a:p>
        </p:txBody>
      </p:sp>
      <p:sp>
        <p:nvSpPr>
          <p:cNvPr id="19" name="TextBox 19"/>
          <p:cNvSpPr txBox="1"/>
          <p:nvPr/>
        </p:nvSpPr>
        <p:spPr>
          <a:xfrm>
            <a:off x="7255469" y="14028034"/>
            <a:ext cx="3346724" cy="349405"/>
          </a:xfrm>
          <a:prstGeom prst="rect">
            <a:avLst/>
          </a:prstGeom>
        </p:spPr>
        <p:txBody>
          <a:bodyPr lIns="0" tIns="0" rIns="0" bIns="0" rtlCol="0" anchor="t">
            <a:spAutoFit/>
          </a:bodyPr>
          <a:lstStyle/>
          <a:p>
            <a:pPr algn="l">
              <a:lnSpc>
                <a:spcPts val="2878"/>
              </a:lnSpc>
              <a:spcBef>
                <a:spcPct val="0"/>
              </a:spcBef>
            </a:pPr>
            <a:r>
              <a:rPr lang="en-US" sz="2056">
                <a:solidFill>
                  <a:srgbClr val="FFFFFF"/>
                </a:solidFill>
                <a:latin typeface="Gliker"/>
                <a:ea typeface="Gliker"/>
                <a:cs typeface="Gliker"/>
                <a:sym typeface="Gliker"/>
              </a:rPr>
              <a:t>PASSION ET CONFIANCE </a:t>
            </a:r>
          </a:p>
        </p:txBody>
      </p:sp>
      <p:sp>
        <p:nvSpPr>
          <p:cNvPr id="20" name="Freeform 20"/>
          <p:cNvSpPr/>
          <p:nvPr/>
        </p:nvSpPr>
        <p:spPr>
          <a:xfrm>
            <a:off x="3495206" y="17012305"/>
            <a:ext cx="5389546" cy="3159622"/>
          </a:xfrm>
          <a:custGeom>
            <a:avLst/>
            <a:gdLst/>
            <a:ahLst/>
            <a:cxnLst/>
            <a:rect l="l" t="t" r="r" b="b"/>
            <a:pathLst>
              <a:path w="5389546" h="3159622">
                <a:moveTo>
                  <a:pt x="0" y="0"/>
                </a:moveTo>
                <a:lnTo>
                  <a:pt x="5389547" y="0"/>
                </a:lnTo>
                <a:lnTo>
                  <a:pt x="5389547" y="3159621"/>
                </a:lnTo>
                <a:lnTo>
                  <a:pt x="0" y="3159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1" name="Freeform 21"/>
          <p:cNvSpPr/>
          <p:nvPr/>
        </p:nvSpPr>
        <p:spPr>
          <a:xfrm>
            <a:off x="5685200" y="17367030"/>
            <a:ext cx="2562954" cy="705339"/>
          </a:xfrm>
          <a:custGeom>
            <a:avLst/>
            <a:gdLst/>
            <a:ahLst/>
            <a:cxnLst/>
            <a:rect l="l" t="t" r="r" b="b"/>
            <a:pathLst>
              <a:path w="2562954" h="705339">
                <a:moveTo>
                  <a:pt x="0" y="0"/>
                </a:moveTo>
                <a:lnTo>
                  <a:pt x="2562954" y="0"/>
                </a:lnTo>
                <a:lnTo>
                  <a:pt x="2562954" y="705338"/>
                </a:lnTo>
                <a:lnTo>
                  <a:pt x="0" y="705338"/>
                </a:lnTo>
                <a:lnTo>
                  <a:pt x="0" y="0"/>
                </a:lnTo>
                <a:close/>
              </a:path>
            </a:pathLst>
          </a:custGeom>
          <a:blipFill>
            <a:blip r:embed="rId6">
              <a:extLst>
                <a:ext uri="{96DAC541-7B7A-43D3-8B79-37D633B846F1}">
                  <asvg:svgBlip xmlns:asvg="http://schemas.microsoft.com/office/drawing/2016/SVG/main" r:embed="rId7"/>
                </a:ext>
              </a:extLst>
            </a:blip>
            <a:stretch>
              <a:fillRect l="-31050"/>
            </a:stretch>
          </a:blipFill>
        </p:spPr>
        <p:txBody>
          <a:bodyPr/>
          <a:lstStyle/>
          <a:p>
            <a:endParaRPr lang="fr-FR"/>
          </a:p>
        </p:txBody>
      </p:sp>
      <p:sp>
        <p:nvSpPr>
          <p:cNvPr id="22" name="Freeform 22"/>
          <p:cNvSpPr/>
          <p:nvPr/>
        </p:nvSpPr>
        <p:spPr>
          <a:xfrm>
            <a:off x="4383034" y="17381608"/>
            <a:ext cx="1697443" cy="690761"/>
          </a:xfrm>
          <a:custGeom>
            <a:avLst/>
            <a:gdLst/>
            <a:ahLst/>
            <a:cxnLst/>
            <a:rect l="l" t="t" r="r" b="b"/>
            <a:pathLst>
              <a:path w="1697443" h="690761">
                <a:moveTo>
                  <a:pt x="0" y="0"/>
                </a:moveTo>
                <a:lnTo>
                  <a:pt x="1697443" y="0"/>
                </a:lnTo>
                <a:lnTo>
                  <a:pt x="1697443" y="690760"/>
                </a:lnTo>
                <a:lnTo>
                  <a:pt x="0" y="690760"/>
                </a:lnTo>
                <a:lnTo>
                  <a:pt x="0" y="0"/>
                </a:lnTo>
                <a:close/>
              </a:path>
            </a:pathLst>
          </a:custGeom>
          <a:blipFill>
            <a:blip r:embed="rId6">
              <a:extLst>
                <a:ext uri="{96DAC541-7B7A-43D3-8B79-37D633B846F1}">
                  <asvg:svgBlip xmlns:asvg="http://schemas.microsoft.com/office/drawing/2016/SVG/main" r:embed="rId7"/>
                </a:ext>
              </a:extLst>
            </a:blip>
            <a:stretch>
              <a:fillRect t="-2110" r="-97871"/>
            </a:stretch>
          </a:blipFill>
        </p:spPr>
        <p:txBody>
          <a:bodyPr/>
          <a:lstStyle/>
          <a:p>
            <a:endParaRPr lang="fr-FR"/>
          </a:p>
        </p:txBody>
      </p:sp>
      <p:sp>
        <p:nvSpPr>
          <p:cNvPr id="23" name="Freeform 23"/>
          <p:cNvSpPr/>
          <p:nvPr/>
        </p:nvSpPr>
        <p:spPr>
          <a:xfrm rot="5400000" flipV="1">
            <a:off x="8867498" y="16552812"/>
            <a:ext cx="3066060" cy="4304749"/>
          </a:xfrm>
          <a:custGeom>
            <a:avLst/>
            <a:gdLst/>
            <a:ahLst/>
            <a:cxnLst/>
            <a:rect l="l" t="t" r="r" b="b"/>
            <a:pathLst>
              <a:path w="3066060" h="4304749">
                <a:moveTo>
                  <a:pt x="0" y="4304748"/>
                </a:moveTo>
                <a:lnTo>
                  <a:pt x="3066061" y="4304748"/>
                </a:lnTo>
                <a:lnTo>
                  <a:pt x="3066061" y="0"/>
                </a:lnTo>
                <a:lnTo>
                  <a:pt x="0" y="0"/>
                </a:lnTo>
                <a:lnTo>
                  <a:pt x="0" y="430474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4" name="TextBox 24"/>
          <p:cNvSpPr txBox="1"/>
          <p:nvPr/>
        </p:nvSpPr>
        <p:spPr>
          <a:xfrm>
            <a:off x="4415382" y="563935"/>
            <a:ext cx="6289236" cy="2346009"/>
          </a:xfrm>
          <a:prstGeom prst="rect">
            <a:avLst/>
          </a:prstGeom>
        </p:spPr>
        <p:txBody>
          <a:bodyPr lIns="0" tIns="0" rIns="0" bIns="0" rtlCol="0" anchor="t">
            <a:spAutoFit/>
          </a:bodyPr>
          <a:lstStyle/>
          <a:p>
            <a:pPr algn="ctr">
              <a:lnSpc>
                <a:spcPts val="6294"/>
              </a:lnSpc>
              <a:spcBef>
                <a:spcPct val="0"/>
              </a:spcBef>
            </a:pPr>
            <a:r>
              <a:rPr lang="en-US" sz="4496">
                <a:solidFill>
                  <a:srgbClr val="000000"/>
                </a:solidFill>
                <a:latin typeface="Gliker"/>
                <a:ea typeface="Gliker"/>
                <a:cs typeface="Gliker"/>
                <a:sym typeface="Gliker"/>
              </a:rPr>
              <a:t>UNE REUNION EFFICACE TIPS DES GRANDS </a:t>
            </a:r>
          </a:p>
        </p:txBody>
      </p:sp>
      <p:grpSp>
        <p:nvGrpSpPr>
          <p:cNvPr id="25" name="Group 25"/>
          <p:cNvGrpSpPr/>
          <p:nvPr/>
        </p:nvGrpSpPr>
        <p:grpSpPr>
          <a:xfrm rot="-260133">
            <a:off x="3337435" y="1817253"/>
            <a:ext cx="1170799" cy="1389291"/>
            <a:chOff x="0" y="0"/>
            <a:chExt cx="1561065" cy="1852388"/>
          </a:xfrm>
        </p:grpSpPr>
        <p:sp>
          <p:nvSpPr>
            <p:cNvPr id="26" name="Freeform 26"/>
            <p:cNvSpPr/>
            <p:nvPr/>
          </p:nvSpPr>
          <p:spPr>
            <a:xfrm rot="-1110640">
              <a:off x="260042" y="55505"/>
              <a:ext cx="633426" cy="1741378"/>
            </a:xfrm>
            <a:custGeom>
              <a:avLst/>
              <a:gdLst/>
              <a:ahLst/>
              <a:cxnLst/>
              <a:rect l="l" t="t" r="r" b="b"/>
              <a:pathLst>
                <a:path w="633426" h="1741378">
                  <a:moveTo>
                    <a:pt x="0" y="0"/>
                  </a:moveTo>
                  <a:lnTo>
                    <a:pt x="633427" y="0"/>
                  </a:lnTo>
                  <a:lnTo>
                    <a:pt x="633427" y="1741378"/>
                  </a:lnTo>
                  <a:lnTo>
                    <a:pt x="0" y="17413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27" name="Freeform 27"/>
            <p:cNvSpPr/>
            <p:nvPr/>
          </p:nvSpPr>
          <p:spPr>
            <a:xfrm rot="-375703">
              <a:off x="1090156" y="488346"/>
              <a:ext cx="410578" cy="1128736"/>
            </a:xfrm>
            <a:custGeom>
              <a:avLst/>
              <a:gdLst/>
              <a:ahLst/>
              <a:cxnLst/>
              <a:rect l="l" t="t" r="r" b="b"/>
              <a:pathLst>
                <a:path w="410578" h="1128736">
                  <a:moveTo>
                    <a:pt x="0" y="0"/>
                  </a:moveTo>
                  <a:lnTo>
                    <a:pt x="410578" y="0"/>
                  </a:lnTo>
                  <a:lnTo>
                    <a:pt x="410578" y="1128736"/>
                  </a:lnTo>
                  <a:lnTo>
                    <a:pt x="0" y="11287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grpSp>
      <p:sp>
        <p:nvSpPr>
          <p:cNvPr id="28" name="Freeform 28"/>
          <p:cNvSpPr/>
          <p:nvPr/>
        </p:nvSpPr>
        <p:spPr>
          <a:xfrm>
            <a:off x="3495206" y="3248811"/>
            <a:ext cx="5389546" cy="3159622"/>
          </a:xfrm>
          <a:custGeom>
            <a:avLst/>
            <a:gdLst/>
            <a:ahLst/>
            <a:cxnLst/>
            <a:rect l="l" t="t" r="r" b="b"/>
            <a:pathLst>
              <a:path w="5389546" h="3159622">
                <a:moveTo>
                  <a:pt x="0" y="0"/>
                </a:moveTo>
                <a:lnTo>
                  <a:pt x="5389547" y="0"/>
                </a:lnTo>
                <a:lnTo>
                  <a:pt x="5389547" y="3159621"/>
                </a:lnTo>
                <a:lnTo>
                  <a:pt x="0" y="3159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9" name="Freeform 29"/>
          <p:cNvSpPr/>
          <p:nvPr/>
        </p:nvSpPr>
        <p:spPr>
          <a:xfrm>
            <a:off x="4445339" y="3637695"/>
            <a:ext cx="1307474" cy="705339"/>
          </a:xfrm>
          <a:custGeom>
            <a:avLst/>
            <a:gdLst/>
            <a:ahLst/>
            <a:cxnLst/>
            <a:rect l="l" t="t" r="r" b="b"/>
            <a:pathLst>
              <a:path w="1307474" h="705339">
                <a:moveTo>
                  <a:pt x="0" y="0"/>
                </a:moveTo>
                <a:lnTo>
                  <a:pt x="1307474" y="0"/>
                </a:lnTo>
                <a:lnTo>
                  <a:pt x="1307474" y="705338"/>
                </a:lnTo>
                <a:lnTo>
                  <a:pt x="0" y="705338"/>
                </a:lnTo>
                <a:lnTo>
                  <a:pt x="0" y="0"/>
                </a:lnTo>
                <a:close/>
              </a:path>
            </a:pathLst>
          </a:custGeom>
          <a:blipFill>
            <a:blip r:embed="rId6">
              <a:extLst>
                <a:ext uri="{96DAC541-7B7A-43D3-8B79-37D633B846F1}">
                  <asvg:svgBlip xmlns:asvg="http://schemas.microsoft.com/office/drawing/2016/SVG/main" r:embed="rId7"/>
                </a:ext>
              </a:extLst>
            </a:blip>
            <a:stretch>
              <a:fillRect r="-156888"/>
            </a:stretch>
          </a:blipFill>
        </p:spPr>
        <p:txBody>
          <a:bodyPr/>
          <a:lstStyle/>
          <a:p>
            <a:endParaRPr lang="fr-FR"/>
          </a:p>
        </p:txBody>
      </p:sp>
      <p:sp>
        <p:nvSpPr>
          <p:cNvPr id="30" name="Freeform 30"/>
          <p:cNvSpPr/>
          <p:nvPr/>
        </p:nvSpPr>
        <p:spPr>
          <a:xfrm>
            <a:off x="5705104" y="3637695"/>
            <a:ext cx="2562954" cy="705339"/>
          </a:xfrm>
          <a:custGeom>
            <a:avLst/>
            <a:gdLst/>
            <a:ahLst/>
            <a:cxnLst/>
            <a:rect l="l" t="t" r="r" b="b"/>
            <a:pathLst>
              <a:path w="2562954" h="705339">
                <a:moveTo>
                  <a:pt x="0" y="0"/>
                </a:moveTo>
                <a:lnTo>
                  <a:pt x="2562953" y="0"/>
                </a:lnTo>
                <a:lnTo>
                  <a:pt x="2562953" y="705338"/>
                </a:lnTo>
                <a:lnTo>
                  <a:pt x="0" y="705338"/>
                </a:lnTo>
                <a:lnTo>
                  <a:pt x="0" y="0"/>
                </a:lnTo>
                <a:close/>
              </a:path>
            </a:pathLst>
          </a:custGeom>
          <a:blipFill>
            <a:blip r:embed="rId6">
              <a:extLst>
                <a:ext uri="{96DAC541-7B7A-43D3-8B79-37D633B846F1}">
                  <asvg:svgBlip xmlns:asvg="http://schemas.microsoft.com/office/drawing/2016/SVG/main" r:embed="rId7"/>
                </a:ext>
              </a:extLst>
            </a:blip>
            <a:stretch>
              <a:fillRect l="-31050"/>
            </a:stretch>
          </a:blipFill>
        </p:spPr>
        <p:txBody>
          <a:bodyPr/>
          <a:lstStyle/>
          <a:p>
            <a:endParaRPr lang="fr-FR"/>
          </a:p>
        </p:txBody>
      </p:sp>
      <p:sp>
        <p:nvSpPr>
          <p:cNvPr id="31" name="Freeform 31"/>
          <p:cNvSpPr/>
          <p:nvPr/>
        </p:nvSpPr>
        <p:spPr>
          <a:xfrm rot="5400000" flipV="1">
            <a:off x="8965851" y="2790390"/>
            <a:ext cx="3066060" cy="4304749"/>
          </a:xfrm>
          <a:custGeom>
            <a:avLst/>
            <a:gdLst/>
            <a:ahLst/>
            <a:cxnLst/>
            <a:rect l="l" t="t" r="r" b="b"/>
            <a:pathLst>
              <a:path w="3066060" h="4304749">
                <a:moveTo>
                  <a:pt x="0" y="4304748"/>
                </a:moveTo>
                <a:lnTo>
                  <a:pt x="3066060" y="4304748"/>
                </a:lnTo>
                <a:lnTo>
                  <a:pt x="3066060" y="0"/>
                </a:lnTo>
                <a:lnTo>
                  <a:pt x="0" y="0"/>
                </a:lnTo>
                <a:lnTo>
                  <a:pt x="0" y="430474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32" name="Freeform 32"/>
          <p:cNvSpPr/>
          <p:nvPr/>
        </p:nvSpPr>
        <p:spPr>
          <a:xfrm rot="-920682">
            <a:off x="2973706" y="20299940"/>
            <a:ext cx="1427590" cy="1384763"/>
          </a:xfrm>
          <a:custGeom>
            <a:avLst/>
            <a:gdLst/>
            <a:ahLst/>
            <a:cxnLst/>
            <a:rect l="l" t="t" r="r" b="b"/>
            <a:pathLst>
              <a:path w="1427590" h="1384763">
                <a:moveTo>
                  <a:pt x="0" y="0"/>
                </a:moveTo>
                <a:lnTo>
                  <a:pt x="1427591" y="0"/>
                </a:lnTo>
                <a:lnTo>
                  <a:pt x="1427591" y="1384762"/>
                </a:lnTo>
                <a:lnTo>
                  <a:pt x="0" y="13847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33" name="Freeform 33"/>
          <p:cNvSpPr/>
          <p:nvPr/>
        </p:nvSpPr>
        <p:spPr>
          <a:xfrm rot="714556" flipV="1">
            <a:off x="10740652" y="20299940"/>
            <a:ext cx="1427590" cy="1384763"/>
          </a:xfrm>
          <a:custGeom>
            <a:avLst/>
            <a:gdLst/>
            <a:ahLst/>
            <a:cxnLst/>
            <a:rect l="l" t="t" r="r" b="b"/>
            <a:pathLst>
              <a:path w="1427590" h="1384763">
                <a:moveTo>
                  <a:pt x="0" y="1384762"/>
                </a:moveTo>
                <a:lnTo>
                  <a:pt x="1427590" y="1384762"/>
                </a:lnTo>
                <a:lnTo>
                  <a:pt x="1427590" y="0"/>
                </a:lnTo>
                <a:lnTo>
                  <a:pt x="0" y="0"/>
                </a:lnTo>
                <a:lnTo>
                  <a:pt x="0" y="1384762"/>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34" name="Freeform 34"/>
          <p:cNvSpPr/>
          <p:nvPr/>
        </p:nvSpPr>
        <p:spPr>
          <a:xfrm flipH="1">
            <a:off x="9058321" y="10769802"/>
            <a:ext cx="2959938" cy="1999908"/>
          </a:xfrm>
          <a:custGeom>
            <a:avLst/>
            <a:gdLst/>
            <a:ahLst/>
            <a:cxnLst/>
            <a:rect l="l" t="t" r="r" b="b"/>
            <a:pathLst>
              <a:path w="2959938" h="1999908">
                <a:moveTo>
                  <a:pt x="2959938" y="0"/>
                </a:moveTo>
                <a:lnTo>
                  <a:pt x="0" y="0"/>
                </a:lnTo>
                <a:lnTo>
                  <a:pt x="0" y="1999908"/>
                </a:lnTo>
                <a:lnTo>
                  <a:pt x="2959938" y="1999908"/>
                </a:lnTo>
                <a:lnTo>
                  <a:pt x="2959938" y="0"/>
                </a:lnTo>
                <a:close/>
              </a:path>
            </a:pathLst>
          </a:custGeom>
          <a:blipFill>
            <a:blip r:embed="rId14"/>
            <a:stretch>
              <a:fillRect l="-18536"/>
            </a:stretch>
          </a:blipFill>
        </p:spPr>
        <p:txBody>
          <a:bodyPr/>
          <a:lstStyle/>
          <a:p>
            <a:endParaRPr lang="fr-FR"/>
          </a:p>
        </p:txBody>
      </p:sp>
      <p:sp>
        <p:nvSpPr>
          <p:cNvPr id="35" name="Freeform 35"/>
          <p:cNvSpPr/>
          <p:nvPr/>
        </p:nvSpPr>
        <p:spPr>
          <a:xfrm>
            <a:off x="3468167" y="7052117"/>
            <a:ext cx="2563291" cy="2409494"/>
          </a:xfrm>
          <a:custGeom>
            <a:avLst/>
            <a:gdLst/>
            <a:ahLst/>
            <a:cxnLst/>
            <a:rect l="l" t="t" r="r" b="b"/>
            <a:pathLst>
              <a:path w="2563291" h="2409494">
                <a:moveTo>
                  <a:pt x="0" y="0"/>
                </a:moveTo>
                <a:lnTo>
                  <a:pt x="2563291" y="0"/>
                </a:lnTo>
                <a:lnTo>
                  <a:pt x="2563291" y="2409494"/>
                </a:lnTo>
                <a:lnTo>
                  <a:pt x="0" y="2409494"/>
                </a:lnTo>
                <a:lnTo>
                  <a:pt x="0" y="0"/>
                </a:lnTo>
                <a:close/>
              </a:path>
            </a:pathLst>
          </a:custGeom>
          <a:blipFill>
            <a:blip r:embed="rId15"/>
            <a:stretch>
              <a:fillRect/>
            </a:stretch>
          </a:blipFill>
        </p:spPr>
        <p:txBody>
          <a:bodyPr/>
          <a:lstStyle/>
          <a:p>
            <a:endParaRPr lang="fr-FR"/>
          </a:p>
        </p:txBody>
      </p:sp>
      <p:sp>
        <p:nvSpPr>
          <p:cNvPr id="36" name="Freeform 36"/>
          <p:cNvSpPr/>
          <p:nvPr/>
        </p:nvSpPr>
        <p:spPr>
          <a:xfrm>
            <a:off x="9479186" y="3763529"/>
            <a:ext cx="1925100" cy="2358469"/>
          </a:xfrm>
          <a:custGeom>
            <a:avLst/>
            <a:gdLst/>
            <a:ahLst/>
            <a:cxnLst/>
            <a:rect l="l" t="t" r="r" b="b"/>
            <a:pathLst>
              <a:path w="1925100" h="2358469">
                <a:moveTo>
                  <a:pt x="0" y="0"/>
                </a:moveTo>
                <a:lnTo>
                  <a:pt x="1925100" y="0"/>
                </a:lnTo>
                <a:lnTo>
                  <a:pt x="1925100" y="2358469"/>
                </a:lnTo>
                <a:lnTo>
                  <a:pt x="0" y="2358469"/>
                </a:lnTo>
                <a:lnTo>
                  <a:pt x="0" y="0"/>
                </a:lnTo>
                <a:close/>
              </a:path>
            </a:pathLst>
          </a:custGeom>
          <a:blipFill>
            <a:blip r:embed="rId16"/>
            <a:stretch>
              <a:fillRect/>
            </a:stretch>
          </a:blipFill>
        </p:spPr>
        <p:txBody>
          <a:bodyPr/>
          <a:lstStyle/>
          <a:p>
            <a:endParaRPr lang="fr-FR"/>
          </a:p>
        </p:txBody>
      </p:sp>
      <p:sp>
        <p:nvSpPr>
          <p:cNvPr id="37" name="Freeform 37"/>
          <p:cNvSpPr/>
          <p:nvPr/>
        </p:nvSpPr>
        <p:spPr>
          <a:xfrm>
            <a:off x="9400298" y="17528659"/>
            <a:ext cx="2197165" cy="2353055"/>
          </a:xfrm>
          <a:custGeom>
            <a:avLst/>
            <a:gdLst/>
            <a:ahLst/>
            <a:cxnLst/>
            <a:rect l="l" t="t" r="r" b="b"/>
            <a:pathLst>
              <a:path w="2197165" h="2353055">
                <a:moveTo>
                  <a:pt x="0" y="0"/>
                </a:moveTo>
                <a:lnTo>
                  <a:pt x="2197165" y="0"/>
                </a:lnTo>
                <a:lnTo>
                  <a:pt x="2197165" y="2353054"/>
                </a:lnTo>
                <a:lnTo>
                  <a:pt x="0" y="2353054"/>
                </a:lnTo>
                <a:lnTo>
                  <a:pt x="0" y="0"/>
                </a:lnTo>
                <a:close/>
              </a:path>
            </a:pathLst>
          </a:custGeom>
          <a:blipFill>
            <a:blip r:embed="rId17"/>
            <a:stretch>
              <a:fillRect/>
            </a:stretch>
          </a:blipFill>
        </p:spPr>
        <p:txBody>
          <a:bodyPr/>
          <a:lstStyle/>
          <a:p>
            <a:endParaRPr lang="fr-FR"/>
          </a:p>
        </p:txBody>
      </p:sp>
      <p:sp>
        <p:nvSpPr>
          <p:cNvPr id="38" name="Freeform 38"/>
          <p:cNvSpPr/>
          <p:nvPr/>
        </p:nvSpPr>
        <p:spPr>
          <a:xfrm>
            <a:off x="3751468" y="14148319"/>
            <a:ext cx="2210215" cy="2386197"/>
          </a:xfrm>
          <a:custGeom>
            <a:avLst/>
            <a:gdLst/>
            <a:ahLst/>
            <a:cxnLst/>
            <a:rect l="l" t="t" r="r" b="b"/>
            <a:pathLst>
              <a:path w="2210215" h="2386197">
                <a:moveTo>
                  <a:pt x="0" y="0"/>
                </a:moveTo>
                <a:lnTo>
                  <a:pt x="2210215" y="0"/>
                </a:lnTo>
                <a:lnTo>
                  <a:pt x="2210215" y="2386197"/>
                </a:lnTo>
                <a:lnTo>
                  <a:pt x="0" y="2386197"/>
                </a:lnTo>
                <a:lnTo>
                  <a:pt x="0" y="0"/>
                </a:lnTo>
                <a:close/>
              </a:path>
            </a:pathLst>
          </a:custGeom>
          <a:blipFill>
            <a:blip r:embed="rId18"/>
            <a:stretch>
              <a:fillRect/>
            </a:stretch>
          </a:blipFill>
        </p:spPr>
        <p:txBody>
          <a:bodyPr/>
          <a:lstStyle/>
          <a:p>
            <a:endParaRPr lang="fr-FR"/>
          </a:p>
        </p:txBody>
      </p:sp>
      <p:sp>
        <p:nvSpPr>
          <p:cNvPr id="39" name="TextBox 39"/>
          <p:cNvSpPr txBox="1"/>
          <p:nvPr/>
        </p:nvSpPr>
        <p:spPr>
          <a:xfrm>
            <a:off x="6902187" y="7766866"/>
            <a:ext cx="4502099" cy="1760483"/>
          </a:xfrm>
          <a:prstGeom prst="rect">
            <a:avLst/>
          </a:prstGeom>
        </p:spPr>
        <p:txBody>
          <a:bodyPr lIns="0" tIns="0" rIns="0" bIns="0" rtlCol="0" anchor="t">
            <a:spAutoFit/>
          </a:bodyPr>
          <a:lstStyle/>
          <a:p>
            <a:pPr algn="l">
              <a:lnSpc>
                <a:spcPts val="2828"/>
              </a:lnSpc>
              <a:spcBef>
                <a:spcPct val="0"/>
              </a:spcBef>
            </a:pPr>
            <a:r>
              <a:rPr lang="en-US" sz="2020">
                <a:solidFill>
                  <a:srgbClr val="000000"/>
                </a:solidFill>
                <a:latin typeface="Tenor Sans"/>
                <a:ea typeface="Tenor Sans"/>
                <a:cs typeface="Tenor Sans"/>
                <a:sym typeface="Tenor Sans"/>
              </a:rPr>
              <a:t>Elon Musk (Tesla, SpaceX) : Les réunions doivent être courtes et axées sur les décisions. Si une réunion n'est pas nécessaire, il ne faut pas la faire.</a:t>
            </a:r>
          </a:p>
        </p:txBody>
      </p:sp>
      <p:sp>
        <p:nvSpPr>
          <p:cNvPr id="40" name="TextBox 40"/>
          <p:cNvSpPr txBox="1"/>
          <p:nvPr/>
        </p:nvSpPr>
        <p:spPr>
          <a:xfrm>
            <a:off x="7087272" y="7196566"/>
            <a:ext cx="3346724" cy="403836"/>
          </a:xfrm>
          <a:prstGeom prst="rect">
            <a:avLst/>
          </a:prstGeom>
        </p:spPr>
        <p:txBody>
          <a:bodyPr lIns="0" tIns="0" rIns="0" bIns="0" rtlCol="0" anchor="t">
            <a:spAutoFit/>
          </a:bodyPr>
          <a:lstStyle/>
          <a:p>
            <a:pPr algn="l">
              <a:lnSpc>
                <a:spcPts val="3349"/>
              </a:lnSpc>
              <a:spcBef>
                <a:spcPct val="0"/>
              </a:spcBef>
            </a:pPr>
            <a:r>
              <a:rPr lang="en-US" sz="2392">
                <a:solidFill>
                  <a:srgbClr val="FFFFFF"/>
                </a:solidFill>
                <a:latin typeface="Gliker"/>
                <a:ea typeface="Gliker"/>
                <a:cs typeface="Gliker"/>
                <a:sym typeface="Gliker"/>
              </a:rPr>
              <a:t>PDCA </a:t>
            </a:r>
          </a:p>
        </p:txBody>
      </p:sp>
      <p:sp>
        <p:nvSpPr>
          <p:cNvPr id="41" name="TextBox 41"/>
          <p:cNvSpPr txBox="1"/>
          <p:nvPr/>
        </p:nvSpPr>
        <p:spPr>
          <a:xfrm>
            <a:off x="4214537" y="18149546"/>
            <a:ext cx="3891104" cy="1517474"/>
          </a:xfrm>
          <a:prstGeom prst="rect">
            <a:avLst/>
          </a:prstGeom>
        </p:spPr>
        <p:txBody>
          <a:bodyPr lIns="0" tIns="0" rIns="0" bIns="0" rtlCol="0" anchor="t">
            <a:spAutoFit/>
          </a:bodyPr>
          <a:lstStyle/>
          <a:p>
            <a:pPr marL="260879" lvl="1" indent="-130440" algn="r">
              <a:lnSpc>
                <a:spcPts val="1691"/>
              </a:lnSpc>
              <a:buFont typeface="Arial"/>
              <a:buChar char="•"/>
            </a:pPr>
            <a:r>
              <a:rPr lang="en-US" sz="1208">
                <a:solidFill>
                  <a:srgbClr val="000000"/>
                </a:solidFill>
                <a:latin typeface="Tenor Sans"/>
                <a:ea typeface="Tenor Sans"/>
                <a:cs typeface="Tenor Sans"/>
                <a:sym typeface="Tenor Sans"/>
              </a:rPr>
              <a:t>Indra Nooyi (PepsiCo) :Nooyi était connue pour son approche collaborative et inclusive des réunions.</a:t>
            </a:r>
          </a:p>
          <a:p>
            <a:pPr marL="260879" lvl="1" indent="-130440" algn="r">
              <a:lnSpc>
                <a:spcPts val="1691"/>
              </a:lnSpc>
              <a:buFont typeface="Arial"/>
              <a:buChar char="•"/>
            </a:pPr>
            <a:r>
              <a:rPr lang="en-US" sz="1208">
                <a:solidFill>
                  <a:srgbClr val="000000"/>
                </a:solidFill>
                <a:latin typeface="Tenor Sans"/>
                <a:ea typeface="Tenor Sans"/>
                <a:cs typeface="Tenor Sans"/>
                <a:sym typeface="Tenor Sans"/>
              </a:rPr>
              <a:t>Elle encourageait la participation de tous et valorisait les différentes perspectives.</a:t>
            </a:r>
          </a:p>
          <a:p>
            <a:pPr marL="260879" lvl="1" indent="-130440" algn="r">
              <a:lnSpc>
                <a:spcPts val="1691"/>
              </a:lnSpc>
              <a:buFont typeface="Arial"/>
              <a:buChar char="•"/>
            </a:pPr>
            <a:r>
              <a:rPr lang="en-US" sz="1208">
                <a:solidFill>
                  <a:srgbClr val="000000"/>
                </a:solidFill>
                <a:latin typeface="Tenor Sans"/>
                <a:ea typeface="Tenor Sans"/>
                <a:cs typeface="Tenor Sans"/>
                <a:sym typeface="Tenor Sans"/>
              </a:rPr>
              <a:t>Elle accordait une grande importance à la communication et à la transparence.</a:t>
            </a:r>
          </a:p>
          <a:p>
            <a:pPr algn="r">
              <a:lnSpc>
                <a:spcPts val="97"/>
              </a:lnSpc>
              <a:spcBef>
                <a:spcPct val="0"/>
              </a:spcBef>
            </a:pPr>
            <a:endParaRPr lang="en-US" sz="1208">
              <a:solidFill>
                <a:srgbClr val="000000"/>
              </a:solidFill>
              <a:latin typeface="Tenor Sans"/>
              <a:ea typeface="Tenor Sans"/>
              <a:cs typeface="Tenor Sans"/>
              <a:sym typeface="Tenor Sans"/>
            </a:endParaRPr>
          </a:p>
        </p:txBody>
      </p:sp>
      <p:sp>
        <p:nvSpPr>
          <p:cNvPr id="42" name="TextBox 42"/>
          <p:cNvSpPr txBox="1"/>
          <p:nvPr/>
        </p:nvSpPr>
        <p:spPr>
          <a:xfrm>
            <a:off x="4570817" y="17553462"/>
            <a:ext cx="3346724" cy="293806"/>
          </a:xfrm>
          <a:prstGeom prst="rect">
            <a:avLst/>
          </a:prstGeom>
        </p:spPr>
        <p:txBody>
          <a:bodyPr lIns="0" tIns="0" rIns="0" bIns="0" rtlCol="0" anchor="t">
            <a:spAutoFit/>
          </a:bodyPr>
          <a:lstStyle/>
          <a:p>
            <a:pPr algn="r">
              <a:lnSpc>
                <a:spcPts val="2407"/>
              </a:lnSpc>
              <a:spcBef>
                <a:spcPct val="0"/>
              </a:spcBef>
            </a:pPr>
            <a:r>
              <a:rPr lang="en-US" sz="1719">
                <a:solidFill>
                  <a:srgbClr val="FFFFFF"/>
                </a:solidFill>
                <a:latin typeface="Gliker"/>
                <a:ea typeface="Gliker"/>
                <a:cs typeface="Gliker"/>
                <a:sym typeface="Gliker"/>
              </a:rPr>
              <a:t>INTELLIGENCE COLLECTIVE</a:t>
            </a:r>
          </a:p>
        </p:txBody>
      </p:sp>
      <p:sp>
        <p:nvSpPr>
          <p:cNvPr id="43" name="TextBox 43"/>
          <p:cNvSpPr txBox="1"/>
          <p:nvPr/>
        </p:nvSpPr>
        <p:spPr>
          <a:xfrm>
            <a:off x="3751468" y="4461536"/>
            <a:ext cx="4558675" cy="1709388"/>
          </a:xfrm>
          <a:prstGeom prst="rect">
            <a:avLst/>
          </a:prstGeom>
        </p:spPr>
        <p:txBody>
          <a:bodyPr lIns="0" tIns="0" rIns="0" bIns="0" rtlCol="0" anchor="t">
            <a:spAutoFit/>
          </a:bodyPr>
          <a:lstStyle/>
          <a:p>
            <a:pPr algn="r">
              <a:lnSpc>
                <a:spcPts val="2698"/>
              </a:lnSpc>
              <a:spcBef>
                <a:spcPct val="0"/>
              </a:spcBef>
            </a:pPr>
            <a:r>
              <a:rPr lang="en-US" sz="1927">
                <a:solidFill>
                  <a:srgbClr val="000000"/>
                </a:solidFill>
                <a:latin typeface="Tenor Sans"/>
                <a:ea typeface="Tenor Sans"/>
                <a:cs typeface="Tenor Sans"/>
                <a:sym typeface="Tenor Sans"/>
              </a:rPr>
              <a:t>Jeff Bezos (Amazon) : La règle des « deux pizzas » : si vous avez besoin de plus de deux pizzas pour nourrir tout le monde, c'est qu'il y a trop de monde à la réunion.</a:t>
            </a:r>
          </a:p>
        </p:txBody>
      </p:sp>
      <p:sp>
        <p:nvSpPr>
          <p:cNvPr id="44" name="TextBox 44"/>
          <p:cNvSpPr txBox="1"/>
          <p:nvPr/>
        </p:nvSpPr>
        <p:spPr>
          <a:xfrm>
            <a:off x="4655542" y="3800275"/>
            <a:ext cx="3450098" cy="403836"/>
          </a:xfrm>
          <a:prstGeom prst="rect">
            <a:avLst/>
          </a:prstGeom>
        </p:spPr>
        <p:txBody>
          <a:bodyPr lIns="0" tIns="0" rIns="0" bIns="0" rtlCol="0" anchor="t">
            <a:spAutoFit/>
          </a:bodyPr>
          <a:lstStyle/>
          <a:p>
            <a:pPr algn="r">
              <a:lnSpc>
                <a:spcPts val="3349"/>
              </a:lnSpc>
              <a:spcBef>
                <a:spcPct val="0"/>
              </a:spcBef>
            </a:pPr>
            <a:r>
              <a:rPr lang="en-US" sz="2392">
                <a:solidFill>
                  <a:srgbClr val="FFFFFF"/>
                </a:solidFill>
                <a:latin typeface="Gliker"/>
                <a:ea typeface="Gliker"/>
                <a:cs typeface="Gliker"/>
                <a:sym typeface="Gliker"/>
              </a:rPr>
              <a:t>COMBIEN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18398" y="19708326"/>
            <a:ext cx="11004243" cy="1870721"/>
          </a:xfrm>
          <a:custGeom>
            <a:avLst/>
            <a:gdLst/>
            <a:ahLst/>
            <a:cxnLst/>
            <a:rect l="l" t="t" r="r" b="b"/>
            <a:pathLst>
              <a:path w="11004243" h="1870721">
                <a:moveTo>
                  <a:pt x="0" y="0"/>
                </a:moveTo>
                <a:lnTo>
                  <a:pt x="11004242" y="0"/>
                </a:lnTo>
                <a:lnTo>
                  <a:pt x="11004242" y="1870722"/>
                </a:lnTo>
                <a:lnTo>
                  <a:pt x="0" y="18707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3" name="Freeform 3"/>
          <p:cNvSpPr/>
          <p:nvPr/>
        </p:nvSpPr>
        <p:spPr>
          <a:xfrm rot="-10800000">
            <a:off x="3010233" y="8827483"/>
            <a:ext cx="9235982" cy="2747978"/>
          </a:xfrm>
          <a:custGeom>
            <a:avLst/>
            <a:gdLst/>
            <a:ahLst/>
            <a:cxnLst/>
            <a:rect l="l" t="t" r="r" b="b"/>
            <a:pathLst>
              <a:path w="9235982" h="2747978">
                <a:moveTo>
                  <a:pt x="0" y="0"/>
                </a:moveTo>
                <a:lnTo>
                  <a:pt x="9235982" y="0"/>
                </a:lnTo>
                <a:lnTo>
                  <a:pt x="9235982" y="2747978"/>
                </a:lnTo>
                <a:lnTo>
                  <a:pt x="0" y="2747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 name="Freeform 4"/>
          <p:cNvSpPr/>
          <p:nvPr/>
        </p:nvSpPr>
        <p:spPr>
          <a:xfrm>
            <a:off x="3010233" y="15985663"/>
            <a:ext cx="9235982" cy="2747978"/>
          </a:xfrm>
          <a:custGeom>
            <a:avLst/>
            <a:gdLst/>
            <a:ahLst/>
            <a:cxnLst/>
            <a:rect l="l" t="t" r="r" b="b"/>
            <a:pathLst>
              <a:path w="9235982" h="2747978">
                <a:moveTo>
                  <a:pt x="0" y="0"/>
                </a:moveTo>
                <a:lnTo>
                  <a:pt x="9235982" y="0"/>
                </a:lnTo>
                <a:lnTo>
                  <a:pt x="9235982" y="2747978"/>
                </a:lnTo>
                <a:lnTo>
                  <a:pt x="0" y="27479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5" name="Freeform 5"/>
          <p:cNvSpPr/>
          <p:nvPr/>
        </p:nvSpPr>
        <p:spPr>
          <a:xfrm rot="-10800000">
            <a:off x="3010233" y="12304092"/>
            <a:ext cx="9235982" cy="2747978"/>
          </a:xfrm>
          <a:custGeom>
            <a:avLst/>
            <a:gdLst/>
            <a:ahLst/>
            <a:cxnLst/>
            <a:rect l="l" t="t" r="r" b="b"/>
            <a:pathLst>
              <a:path w="9235982" h="2747978">
                <a:moveTo>
                  <a:pt x="0" y="0"/>
                </a:moveTo>
                <a:lnTo>
                  <a:pt x="9235982" y="0"/>
                </a:lnTo>
                <a:lnTo>
                  <a:pt x="9235982" y="2747977"/>
                </a:lnTo>
                <a:lnTo>
                  <a:pt x="0" y="27479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grpSp>
        <p:nvGrpSpPr>
          <p:cNvPr id="6" name="Group 6"/>
          <p:cNvGrpSpPr/>
          <p:nvPr/>
        </p:nvGrpSpPr>
        <p:grpSpPr>
          <a:xfrm>
            <a:off x="1934697" y="-207444"/>
            <a:ext cx="11428195" cy="4538755"/>
            <a:chOff x="0" y="0"/>
            <a:chExt cx="799438" cy="317500"/>
          </a:xfrm>
        </p:grpSpPr>
        <p:sp>
          <p:nvSpPr>
            <p:cNvPr id="7" name="Freeform 7"/>
            <p:cNvSpPr/>
            <p:nvPr/>
          </p:nvSpPr>
          <p:spPr>
            <a:xfrm>
              <a:off x="0" y="0"/>
              <a:ext cx="799438" cy="317500"/>
            </a:xfrm>
            <a:custGeom>
              <a:avLst/>
              <a:gdLst/>
              <a:ahLst/>
              <a:cxnLst/>
              <a:rect l="l" t="t" r="r" b="b"/>
              <a:pathLst>
                <a:path w="799438" h="317500">
                  <a:moveTo>
                    <a:pt x="266623" y="298431"/>
                  </a:moveTo>
                  <a:cubicBezTo>
                    <a:pt x="307608" y="309945"/>
                    <a:pt x="354203" y="317500"/>
                    <a:pt x="399934" y="317500"/>
                  </a:cubicBezTo>
                  <a:cubicBezTo>
                    <a:pt x="445667" y="317500"/>
                    <a:pt x="489673" y="311023"/>
                    <a:pt x="530226" y="299509"/>
                  </a:cubicBezTo>
                  <a:cubicBezTo>
                    <a:pt x="531090" y="299150"/>
                    <a:pt x="531952" y="299150"/>
                    <a:pt x="532815" y="298790"/>
                  </a:cubicBezTo>
                  <a:cubicBezTo>
                    <a:pt x="685109" y="252735"/>
                    <a:pt x="797281" y="131121"/>
                    <a:pt x="799438" y="0"/>
                  </a:cubicBezTo>
                  <a:lnTo>
                    <a:pt x="799438" y="0"/>
                  </a:lnTo>
                  <a:lnTo>
                    <a:pt x="0" y="0"/>
                  </a:lnTo>
                  <a:lnTo>
                    <a:pt x="0" y="0"/>
                  </a:lnTo>
                  <a:cubicBezTo>
                    <a:pt x="2157" y="131840"/>
                    <a:pt x="112603" y="253455"/>
                    <a:pt x="266623" y="298431"/>
                  </a:cubicBezTo>
                  <a:close/>
                </a:path>
              </a:pathLst>
            </a:custGeom>
            <a:solidFill>
              <a:srgbClr val="BEC4D6"/>
            </a:solidFill>
          </p:spPr>
          <p:txBody>
            <a:bodyPr/>
            <a:lstStyle/>
            <a:p>
              <a:endParaRPr lang="fr-FR"/>
            </a:p>
          </p:txBody>
        </p:sp>
        <p:sp>
          <p:nvSpPr>
            <p:cNvPr id="8" name="TextBox 8"/>
            <p:cNvSpPr txBox="1"/>
            <p:nvPr/>
          </p:nvSpPr>
          <p:spPr>
            <a:xfrm>
              <a:off x="0" y="-38100"/>
              <a:ext cx="799438" cy="228600"/>
            </a:xfrm>
            <a:prstGeom prst="rect">
              <a:avLst/>
            </a:prstGeom>
          </p:spPr>
          <p:txBody>
            <a:bodyPr lIns="57024" tIns="57024" rIns="57024" bIns="57024" rtlCol="0" anchor="ctr"/>
            <a:lstStyle/>
            <a:p>
              <a:pPr algn="ctr">
                <a:lnSpc>
                  <a:spcPts val="2200"/>
                </a:lnSpc>
              </a:pPr>
              <a:endParaRPr/>
            </a:p>
          </p:txBody>
        </p:sp>
      </p:grpSp>
      <p:sp>
        <p:nvSpPr>
          <p:cNvPr id="9" name="Freeform 9"/>
          <p:cNvSpPr/>
          <p:nvPr/>
        </p:nvSpPr>
        <p:spPr>
          <a:xfrm rot="-10800000">
            <a:off x="2996329" y="5137102"/>
            <a:ext cx="9235982" cy="2747978"/>
          </a:xfrm>
          <a:custGeom>
            <a:avLst/>
            <a:gdLst/>
            <a:ahLst/>
            <a:cxnLst/>
            <a:rect l="l" t="t" r="r" b="b"/>
            <a:pathLst>
              <a:path w="9235982" h="2747978">
                <a:moveTo>
                  <a:pt x="0" y="0"/>
                </a:moveTo>
                <a:lnTo>
                  <a:pt x="9235982" y="0"/>
                </a:lnTo>
                <a:lnTo>
                  <a:pt x="9235982" y="2747978"/>
                </a:lnTo>
                <a:lnTo>
                  <a:pt x="0" y="2747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grpSp>
        <p:nvGrpSpPr>
          <p:cNvPr id="10" name="Group 10"/>
          <p:cNvGrpSpPr/>
          <p:nvPr/>
        </p:nvGrpSpPr>
        <p:grpSpPr>
          <a:xfrm>
            <a:off x="6934203" y="12248641"/>
            <a:ext cx="4669521" cy="773615"/>
            <a:chOff x="0" y="0"/>
            <a:chExt cx="2453019" cy="406400"/>
          </a:xfrm>
        </p:grpSpPr>
        <p:sp>
          <p:nvSpPr>
            <p:cNvPr id="11" name="Freeform 11"/>
            <p:cNvSpPr/>
            <p:nvPr/>
          </p:nvSpPr>
          <p:spPr>
            <a:xfrm>
              <a:off x="0" y="0"/>
              <a:ext cx="2453019" cy="406400"/>
            </a:xfrm>
            <a:custGeom>
              <a:avLst/>
              <a:gdLst/>
              <a:ahLst/>
              <a:cxnLst/>
              <a:rect l="l" t="t" r="r" b="b"/>
              <a:pathLst>
                <a:path w="2453019" h="406400">
                  <a:moveTo>
                    <a:pt x="2249819" y="0"/>
                  </a:moveTo>
                  <a:cubicBezTo>
                    <a:pt x="2362044" y="0"/>
                    <a:pt x="2453019" y="90976"/>
                    <a:pt x="2453019" y="203200"/>
                  </a:cubicBezTo>
                  <a:cubicBezTo>
                    <a:pt x="2453019" y="315424"/>
                    <a:pt x="2362044" y="406400"/>
                    <a:pt x="2249819" y="406400"/>
                  </a:cubicBezTo>
                  <a:lnTo>
                    <a:pt x="203200" y="406400"/>
                  </a:lnTo>
                  <a:cubicBezTo>
                    <a:pt x="90976" y="406400"/>
                    <a:pt x="0" y="315424"/>
                    <a:pt x="0" y="203200"/>
                  </a:cubicBezTo>
                  <a:cubicBezTo>
                    <a:pt x="0" y="90976"/>
                    <a:pt x="90976" y="0"/>
                    <a:pt x="203200" y="0"/>
                  </a:cubicBezTo>
                  <a:close/>
                </a:path>
              </a:pathLst>
            </a:custGeom>
            <a:solidFill>
              <a:srgbClr val="385E92"/>
            </a:solidFill>
            <a:ln cap="sq">
              <a:noFill/>
              <a:prstDash val="solid"/>
              <a:miter/>
            </a:ln>
          </p:spPr>
          <p:txBody>
            <a:bodyPr/>
            <a:lstStyle/>
            <a:p>
              <a:endParaRPr lang="fr-FR"/>
            </a:p>
          </p:txBody>
        </p:sp>
        <p:sp>
          <p:nvSpPr>
            <p:cNvPr id="12" name="TextBox 12"/>
            <p:cNvSpPr txBox="1"/>
            <p:nvPr/>
          </p:nvSpPr>
          <p:spPr>
            <a:xfrm>
              <a:off x="0" y="-38100"/>
              <a:ext cx="2453019" cy="444500"/>
            </a:xfrm>
            <a:prstGeom prst="rect">
              <a:avLst/>
            </a:prstGeom>
          </p:spPr>
          <p:txBody>
            <a:bodyPr lIns="57024" tIns="57024" rIns="57024" bIns="57024" rtlCol="0" anchor="ctr"/>
            <a:lstStyle/>
            <a:p>
              <a:pPr algn="ctr">
                <a:lnSpc>
                  <a:spcPts val="2200"/>
                </a:lnSpc>
              </a:pPr>
              <a:endParaRPr/>
            </a:p>
          </p:txBody>
        </p:sp>
      </p:grpSp>
      <p:grpSp>
        <p:nvGrpSpPr>
          <p:cNvPr id="13" name="Group 13"/>
          <p:cNvGrpSpPr/>
          <p:nvPr/>
        </p:nvGrpSpPr>
        <p:grpSpPr>
          <a:xfrm>
            <a:off x="6934203" y="4986687"/>
            <a:ext cx="4763837" cy="773615"/>
            <a:chOff x="0" y="0"/>
            <a:chExt cx="2502566" cy="406400"/>
          </a:xfrm>
        </p:grpSpPr>
        <p:sp>
          <p:nvSpPr>
            <p:cNvPr id="14" name="Freeform 14"/>
            <p:cNvSpPr/>
            <p:nvPr/>
          </p:nvSpPr>
          <p:spPr>
            <a:xfrm>
              <a:off x="0" y="0"/>
              <a:ext cx="2502566" cy="406400"/>
            </a:xfrm>
            <a:custGeom>
              <a:avLst/>
              <a:gdLst/>
              <a:ahLst/>
              <a:cxnLst/>
              <a:rect l="l" t="t" r="r" b="b"/>
              <a:pathLst>
                <a:path w="2502566" h="406400">
                  <a:moveTo>
                    <a:pt x="2299366" y="0"/>
                  </a:moveTo>
                  <a:cubicBezTo>
                    <a:pt x="2411591" y="0"/>
                    <a:pt x="2502566" y="90976"/>
                    <a:pt x="2502566" y="203200"/>
                  </a:cubicBezTo>
                  <a:cubicBezTo>
                    <a:pt x="2502566" y="315424"/>
                    <a:pt x="2411591" y="406400"/>
                    <a:pt x="2299366" y="406400"/>
                  </a:cubicBezTo>
                  <a:lnTo>
                    <a:pt x="203200" y="406400"/>
                  </a:lnTo>
                  <a:cubicBezTo>
                    <a:pt x="90976" y="406400"/>
                    <a:pt x="0" y="315424"/>
                    <a:pt x="0" y="203200"/>
                  </a:cubicBezTo>
                  <a:cubicBezTo>
                    <a:pt x="0" y="90976"/>
                    <a:pt x="90976" y="0"/>
                    <a:pt x="203200" y="0"/>
                  </a:cubicBezTo>
                  <a:close/>
                </a:path>
              </a:pathLst>
            </a:custGeom>
            <a:solidFill>
              <a:srgbClr val="505352"/>
            </a:solidFill>
            <a:ln cap="sq">
              <a:noFill/>
              <a:prstDash val="solid"/>
              <a:miter/>
            </a:ln>
          </p:spPr>
          <p:txBody>
            <a:bodyPr/>
            <a:lstStyle/>
            <a:p>
              <a:endParaRPr lang="fr-FR"/>
            </a:p>
          </p:txBody>
        </p:sp>
        <p:sp>
          <p:nvSpPr>
            <p:cNvPr id="15" name="TextBox 15"/>
            <p:cNvSpPr txBox="1"/>
            <p:nvPr/>
          </p:nvSpPr>
          <p:spPr>
            <a:xfrm>
              <a:off x="0" y="-38100"/>
              <a:ext cx="2502566" cy="444500"/>
            </a:xfrm>
            <a:prstGeom prst="rect">
              <a:avLst/>
            </a:prstGeom>
          </p:spPr>
          <p:txBody>
            <a:bodyPr lIns="57024" tIns="57024" rIns="57024" bIns="57024" rtlCol="0" anchor="ctr"/>
            <a:lstStyle/>
            <a:p>
              <a:pPr algn="ctr">
                <a:lnSpc>
                  <a:spcPts val="2200"/>
                </a:lnSpc>
              </a:pPr>
              <a:endParaRPr/>
            </a:p>
          </p:txBody>
        </p:sp>
      </p:grpSp>
      <p:grpSp>
        <p:nvGrpSpPr>
          <p:cNvPr id="16" name="Group 16"/>
          <p:cNvGrpSpPr/>
          <p:nvPr/>
        </p:nvGrpSpPr>
        <p:grpSpPr>
          <a:xfrm>
            <a:off x="3641714" y="8591463"/>
            <a:ext cx="4500470" cy="773615"/>
            <a:chOff x="0" y="0"/>
            <a:chExt cx="2364213" cy="406400"/>
          </a:xfrm>
        </p:grpSpPr>
        <p:sp>
          <p:nvSpPr>
            <p:cNvPr id="17" name="Freeform 17"/>
            <p:cNvSpPr/>
            <p:nvPr/>
          </p:nvSpPr>
          <p:spPr>
            <a:xfrm>
              <a:off x="0" y="0"/>
              <a:ext cx="2364212" cy="406400"/>
            </a:xfrm>
            <a:custGeom>
              <a:avLst/>
              <a:gdLst/>
              <a:ahLst/>
              <a:cxnLst/>
              <a:rect l="l" t="t" r="r" b="b"/>
              <a:pathLst>
                <a:path w="2364212" h="406400">
                  <a:moveTo>
                    <a:pt x="2161012" y="0"/>
                  </a:moveTo>
                  <a:cubicBezTo>
                    <a:pt x="2273237" y="0"/>
                    <a:pt x="2364212" y="90976"/>
                    <a:pt x="2364212" y="203200"/>
                  </a:cubicBezTo>
                  <a:cubicBezTo>
                    <a:pt x="2364212" y="315424"/>
                    <a:pt x="2273237" y="406400"/>
                    <a:pt x="2161012" y="406400"/>
                  </a:cubicBezTo>
                  <a:lnTo>
                    <a:pt x="203200" y="406400"/>
                  </a:lnTo>
                  <a:cubicBezTo>
                    <a:pt x="90976" y="406400"/>
                    <a:pt x="0" y="315424"/>
                    <a:pt x="0" y="203200"/>
                  </a:cubicBezTo>
                  <a:cubicBezTo>
                    <a:pt x="0" y="90976"/>
                    <a:pt x="90976" y="0"/>
                    <a:pt x="203200" y="0"/>
                  </a:cubicBezTo>
                  <a:close/>
                </a:path>
              </a:pathLst>
            </a:custGeom>
            <a:solidFill>
              <a:srgbClr val="BEC4D6"/>
            </a:solidFill>
            <a:ln cap="sq">
              <a:noFill/>
              <a:prstDash val="solid"/>
              <a:miter/>
            </a:ln>
          </p:spPr>
          <p:txBody>
            <a:bodyPr/>
            <a:lstStyle/>
            <a:p>
              <a:endParaRPr lang="fr-FR"/>
            </a:p>
          </p:txBody>
        </p:sp>
        <p:sp>
          <p:nvSpPr>
            <p:cNvPr id="18" name="TextBox 18"/>
            <p:cNvSpPr txBox="1"/>
            <p:nvPr/>
          </p:nvSpPr>
          <p:spPr>
            <a:xfrm>
              <a:off x="0" y="-38100"/>
              <a:ext cx="2364213" cy="444500"/>
            </a:xfrm>
            <a:prstGeom prst="rect">
              <a:avLst/>
            </a:prstGeom>
          </p:spPr>
          <p:txBody>
            <a:bodyPr lIns="57024" tIns="57024" rIns="57024" bIns="57024" rtlCol="0" anchor="ctr"/>
            <a:lstStyle/>
            <a:p>
              <a:pPr algn="ctr">
                <a:lnSpc>
                  <a:spcPts val="2200"/>
                </a:lnSpc>
              </a:pPr>
              <a:endParaRPr/>
            </a:p>
          </p:txBody>
        </p:sp>
      </p:grpSp>
      <p:grpSp>
        <p:nvGrpSpPr>
          <p:cNvPr id="19" name="Group 19"/>
          <p:cNvGrpSpPr/>
          <p:nvPr/>
        </p:nvGrpSpPr>
        <p:grpSpPr>
          <a:xfrm>
            <a:off x="3513765" y="15784986"/>
            <a:ext cx="4756368" cy="773615"/>
            <a:chOff x="0" y="0"/>
            <a:chExt cx="2498643" cy="406400"/>
          </a:xfrm>
        </p:grpSpPr>
        <p:sp>
          <p:nvSpPr>
            <p:cNvPr id="20" name="Freeform 20"/>
            <p:cNvSpPr/>
            <p:nvPr/>
          </p:nvSpPr>
          <p:spPr>
            <a:xfrm>
              <a:off x="0" y="0"/>
              <a:ext cx="2498643" cy="406400"/>
            </a:xfrm>
            <a:custGeom>
              <a:avLst/>
              <a:gdLst/>
              <a:ahLst/>
              <a:cxnLst/>
              <a:rect l="l" t="t" r="r" b="b"/>
              <a:pathLst>
                <a:path w="2498643" h="406400">
                  <a:moveTo>
                    <a:pt x="2295443" y="0"/>
                  </a:moveTo>
                  <a:cubicBezTo>
                    <a:pt x="2407667" y="0"/>
                    <a:pt x="2498643" y="90976"/>
                    <a:pt x="2498643" y="203200"/>
                  </a:cubicBezTo>
                  <a:cubicBezTo>
                    <a:pt x="2498643" y="315424"/>
                    <a:pt x="2407667" y="406400"/>
                    <a:pt x="2295443" y="406400"/>
                  </a:cubicBezTo>
                  <a:lnTo>
                    <a:pt x="203200" y="406400"/>
                  </a:lnTo>
                  <a:cubicBezTo>
                    <a:pt x="90976" y="406400"/>
                    <a:pt x="0" y="315424"/>
                    <a:pt x="0" y="203200"/>
                  </a:cubicBezTo>
                  <a:cubicBezTo>
                    <a:pt x="0" y="90976"/>
                    <a:pt x="90976" y="0"/>
                    <a:pt x="203200" y="0"/>
                  </a:cubicBezTo>
                  <a:close/>
                </a:path>
              </a:pathLst>
            </a:custGeom>
            <a:solidFill>
              <a:srgbClr val="BEC4D6"/>
            </a:solidFill>
            <a:ln cap="sq">
              <a:noFill/>
              <a:prstDash val="solid"/>
              <a:miter/>
            </a:ln>
          </p:spPr>
          <p:txBody>
            <a:bodyPr/>
            <a:lstStyle/>
            <a:p>
              <a:endParaRPr lang="fr-FR"/>
            </a:p>
          </p:txBody>
        </p:sp>
        <p:sp>
          <p:nvSpPr>
            <p:cNvPr id="21" name="TextBox 21"/>
            <p:cNvSpPr txBox="1"/>
            <p:nvPr/>
          </p:nvSpPr>
          <p:spPr>
            <a:xfrm>
              <a:off x="0" y="-38100"/>
              <a:ext cx="2498643" cy="444500"/>
            </a:xfrm>
            <a:prstGeom prst="rect">
              <a:avLst/>
            </a:prstGeom>
          </p:spPr>
          <p:txBody>
            <a:bodyPr lIns="57024" tIns="57024" rIns="57024" bIns="57024" rtlCol="0" anchor="ctr"/>
            <a:lstStyle/>
            <a:p>
              <a:pPr algn="ctr">
                <a:lnSpc>
                  <a:spcPts val="2200"/>
                </a:lnSpc>
              </a:pPr>
              <a:endParaRPr/>
            </a:p>
          </p:txBody>
        </p:sp>
      </p:grpSp>
      <p:grpSp>
        <p:nvGrpSpPr>
          <p:cNvPr id="22" name="Group 22"/>
          <p:cNvGrpSpPr/>
          <p:nvPr/>
        </p:nvGrpSpPr>
        <p:grpSpPr>
          <a:xfrm>
            <a:off x="4591271" y="18841270"/>
            <a:ext cx="450069" cy="450069"/>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txBody>
            <a:bodyPr/>
            <a:lstStyle/>
            <a:p>
              <a:endParaRPr lang="fr-FR"/>
            </a:p>
          </p:txBody>
        </p:sp>
        <p:sp>
          <p:nvSpPr>
            <p:cNvPr id="24" name="TextBox 24"/>
            <p:cNvSpPr txBox="1"/>
            <p:nvPr/>
          </p:nvSpPr>
          <p:spPr>
            <a:xfrm>
              <a:off x="190500" y="152400"/>
              <a:ext cx="431800" cy="469900"/>
            </a:xfrm>
            <a:prstGeom prst="rect">
              <a:avLst/>
            </a:prstGeom>
          </p:spPr>
          <p:txBody>
            <a:bodyPr lIns="57024" tIns="57024" rIns="57024" bIns="57024" rtlCol="0" anchor="ctr"/>
            <a:lstStyle/>
            <a:p>
              <a:pPr algn="ctr">
                <a:lnSpc>
                  <a:spcPts val="2200"/>
                </a:lnSpc>
              </a:pPr>
              <a:endParaRPr/>
            </a:p>
          </p:txBody>
        </p:sp>
      </p:grpSp>
      <p:grpSp>
        <p:nvGrpSpPr>
          <p:cNvPr id="25" name="Group 25"/>
          <p:cNvGrpSpPr/>
          <p:nvPr/>
        </p:nvGrpSpPr>
        <p:grpSpPr>
          <a:xfrm>
            <a:off x="10379434" y="19116439"/>
            <a:ext cx="450069" cy="450069"/>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txBody>
            <a:bodyPr/>
            <a:lstStyle/>
            <a:p>
              <a:endParaRPr lang="fr-FR"/>
            </a:p>
          </p:txBody>
        </p:sp>
        <p:sp>
          <p:nvSpPr>
            <p:cNvPr id="27" name="TextBox 27"/>
            <p:cNvSpPr txBox="1"/>
            <p:nvPr/>
          </p:nvSpPr>
          <p:spPr>
            <a:xfrm>
              <a:off x="190500" y="152400"/>
              <a:ext cx="431800" cy="469900"/>
            </a:xfrm>
            <a:prstGeom prst="rect">
              <a:avLst/>
            </a:prstGeom>
          </p:spPr>
          <p:txBody>
            <a:bodyPr lIns="57024" tIns="57024" rIns="57024" bIns="57024" rtlCol="0" anchor="ctr"/>
            <a:lstStyle/>
            <a:p>
              <a:pPr algn="ctr">
                <a:lnSpc>
                  <a:spcPts val="2200"/>
                </a:lnSpc>
              </a:pPr>
              <a:endParaRPr/>
            </a:p>
          </p:txBody>
        </p:sp>
      </p:grpSp>
      <p:grpSp>
        <p:nvGrpSpPr>
          <p:cNvPr id="28" name="Group 28"/>
          <p:cNvGrpSpPr/>
          <p:nvPr/>
        </p:nvGrpSpPr>
        <p:grpSpPr>
          <a:xfrm>
            <a:off x="4049974" y="11690670"/>
            <a:ext cx="450069" cy="45006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txBody>
            <a:bodyPr/>
            <a:lstStyle/>
            <a:p>
              <a:endParaRPr lang="fr-FR"/>
            </a:p>
          </p:txBody>
        </p:sp>
        <p:sp>
          <p:nvSpPr>
            <p:cNvPr id="30" name="TextBox 30"/>
            <p:cNvSpPr txBox="1"/>
            <p:nvPr/>
          </p:nvSpPr>
          <p:spPr>
            <a:xfrm>
              <a:off x="190500" y="152400"/>
              <a:ext cx="431800" cy="469900"/>
            </a:xfrm>
            <a:prstGeom prst="rect">
              <a:avLst/>
            </a:prstGeom>
          </p:spPr>
          <p:txBody>
            <a:bodyPr lIns="57024" tIns="57024" rIns="57024" bIns="57024" rtlCol="0" anchor="ctr"/>
            <a:lstStyle/>
            <a:p>
              <a:pPr algn="ctr">
                <a:lnSpc>
                  <a:spcPts val="2200"/>
                </a:lnSpc>
              </a:pPr>
              <a:endParaRPr/>
            </a:p>
          </p:txBody>
        </p:sp>
      </p:grpSp>
      <p:grpSp>
        <p:nvGrpSpPr>
          <p:cNvPr id="31" name="Group 31"/>
          <p:cNvGrpSpPr/>
          <p:nvPr/>
        </p:nvGrpSpPr>
        <p:grpSpPr>
          <a:xfrm>
            <a:off x="10677565" y="8141688"/>
            <a:ext cx="303875" cy="303875"/>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txBody>
            <a:bodyPr/>
            <a:lstStyle/>
            <a:p>
              <a:endParaRPr lang="fr-FR"/>
            </a:p>
          </p:txBody>
        </p:sp>
        <p:sp>
          <p:nvSpPr>
            <p:cNvPr id="33" name="TextBox 33"/>
            <p:cNvSpPr txBox="1"/>
            <p:nvPr/>
          </p:nvSpPr>
          <p:spPr>
            <a:xfrm>
              <a:off x="190500" y="152400"/>
              <a:ext cx="431800" cy="469900"/>
            </a:xfrm>
            <a:prstGeom prst="rect">
              <a:avLst/>
            </a:prstGeom>
          </p:spPr>
          <p:txBody>
            <a:bodyPr lIns="57024" tIns="57024" rIns="57024" bIns="57024" rtlCol="0" anchor="ctr"/>
            <a:lstStyle/>
            <a:p>
              <a:pPr algn="ctr">
                <a:lnSpc>
                  <a:spcPts val="2200"/>
                </a:lnSpc>
              </a:pPr>
              <a:endParaRPr/>
            </a:p>
          </p:txBody>
        </p:sp>
      </p:grpSp>
      <p:sp>
        <p:nvSpPr>
          <p:cNvPr id="34" name="Freeform 34"/>
          <p:cNvSpPr/>
          <p:nvPr/>
        </p:nvSpPr>
        <p:spPr>
          <a:xfrm>
            <a:off x="5810611" y="20167078"/>
            <a:ext cx="3498778" cy="1049633"/>
          </a:xfrm>
          <a:custGeom>
            <a:avLst/>
            <a:gdLst/>
            <a:ahLst/>
            <a:cxnLst/>
            <a:rect l="l" t="t" r="r" b="b"/>
            <a:pathLst>
              <a:path w="3498778" h="1049633">
                <a:moveTo>
                  <a:pt x="0" y="0"/>
                </a:moveTo>
                <a:lnTo>
                  <a:pt x="3498778" y="0"/>
                </a:lnTo>
                <a:lnTo>
                  <a:pt x="3498778" y="1049633"/>
                </a:lnTo>
                <a:lnTo>
                  <a:pt x="0" y="1049633"/>
                </a:lnTo>
                <a:lnTo>
                  <a:pt x="0" y="0"/>
                </a:lnTo>
                <a:close/>
              </a:path>
            </a:pathLst>
          </a:custGeom>
          <a:blipFill>
            <a:blip r:embed="rId12"/>
            <a:stretch>
              <a:fillRect/>
            </a:stretch>
          </a:blipFill>
        </p:spPr>
        <p:txBody>
          <a:bodyPr/>
          <a:lstStyle/>
          <a:p>
            <a:endParaRPr lang="fr-FR"/>
          </a:p>
        </p:txBody>
      </p:sp>
      <p:sp>
        <p:nvSpPr>
          <p:cNvPr id="35" name="Freeform 35"/>
          <p:cNvSpPr/>
          <p:nvPr/>
        </p:nvSpPr>
        <p:spPr>
          <a:xfrm>
            <a:off x="3431567" y="5059134"/>
            <a:ext cx="3542363" cy="2559357"/>
          </a:xfrm>
          <a:custGeom>
            <a:avLst/>
            <a:gdLst/>
            <a:ahLst/>
            <a:cxnLst/>
            <a:rect l="l" t="t" r="r" b="b"/>
            <a:pathLst>
              <a:path w="3542363" h="2559357">
                <a:moveTo>
                  <a:pt x="0" y="0"/>
                </a:moveTo>
                <a:lnTo>
                  <a:pt x="3542363" y="0"/>
                </a:lnTo>
                <a:lnTo>
                  <a:pt x="3542363" y="2559357"/>
                </a:lnTo>
                <a:lnTo>
                  <a:pt x="0" y="2559357"/>
                </a:lnTo>
                <a:lnTo>
                  <a:pt x="0" y="0"/>
                </a:lnTo>
                <a:close/>
              </a:path>
            </a:pathLst>
          </a:custGeom>
          <a:blipFill>
            <a:blip r:embed="rId13"/>
            <a:stretch>
              <a:fillRect/>
            </a:stretch>
          </a:blipFill>
        </p:spPr>
        <p:txBody>
          <a:bodyPr/>
          <a:lstStyle/>
          <a:p>
            <a:endParaRPr lang="fr-FR"/>
          </a:p>
        </p:txBody>
      </p:sp>
      <p:sp>
        <p:nvSpPr>
          <p:cNvPr id="36" name="Freeform 36"/>
          <p:cNvSpPr/>
          <p:nvPr/>
        </p:nvSpPr>
        <p:spPr>
          <a:xfrm>
            <a:off x="8415360" y="8604807"/>
            <a:ext cx="3421440" cy="3045082"/>
          </a:xfrm>
          <a:custGeom>
            <a:avLst/>
            <a:gdLst/>
            <a:ahLst/>
            <a:cxnLst/>
            <a:rect l="l" t="t" r="r" b="b"/>
            <a:pathLst>
              <a:path w="3421440" h="3045082">
                <a:moveTo>
                  <a:pt x="0" y="0"/>
                </a:moveTo>
                <a:lnTo>
                  <a:pt x="3421440" y="0"/>
                </a:lnTo>
                <a:lnTo>
                  <a:pt x="3421440" y="3045082"/>
                </a:lnTo>
                <a:lnTo>
                  <a:pt x="0" y="30450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37" name="Freeform 37"/>
          <p:cNvSpPr/>
          <p:nvPr/>
        </p:nvSpPr>
        <p:spPr>
          <a:xfrm>
            <a:off x="3391840" y="12635449"/>
            <a:ext cx="3861092" cy="2051205"/>
          </a:xfrm>
          <a:custGeom>
            <a:avLst/>
            <a:gdLst/>
            <a:ahLst/>
            <a:cxnLst/>
            <a:rect l="l" t="t" r="r" b="b"/>
            <a:pathLst>
              <a:path w="3861092" h="2051205">
                <a:moveTo>
                  <a:pt x="0" y="0"/>
                </a:moveTo>
                <a:lnTo>
                  <a:pt x="3861093" y="0"/>
                </a:lnTo>
                <a:lnTo>
                  <a:pt x="3861093" y="2051205"/>
                </a:lnTo>
                <a:lnTo>
                  <a:pt x="0" y="2051205"/>
                </a:lnTo>
                <a:lnTo>
                  <a:pt x="0" y="0"/>
                </a:lnTo>
                <a:close/>
              </a:path>
            </a:pathLst>
          </a:custGeom>
          <a:blipFill>
            <a:blip r:embed="rId16"/>
            <a:stretch>
              <a:fillRect/>
            </a:stretch>
          </a:blipFill>
        </p:spPr>
        <p:txBody>
          <a:bodyPr/>
          <a:lstStyle/>
          <a:p>
            <a:endParaRPr lang="fr-FR"/>
          </a:p>
        </p:txBody>
      </p:sp>
      <p:sp>
        <p:nvSpPr>
          <p:cNvPr id="38" name="Freeform 38"/>
          <p:cNvSpPr/>
          <p:nvPr/>
        </p:nvSpPr>
        <p:spPr>
          <a:xfrm>
            <a:off x="8276601" y="15650821"/>
            <a:ext cx="3421440" cy="3154568"/>
          </a:xfrm>
          <a:custGeom>
            <a:avLst/>
            <a:gdLst/>
            <a:ahLst/>
            <a:cxnLst/>
            <a:rect l="l" t="t" r="r" b="b"/>
            <a:pathLst>
              <a:path w="3421440" h="3154568">
                <a:moveTo>
                  <a:pt x="0" y="0"/>
                </a:moveTo>
                <a:lnTo>
                  <a:pt x="3421440" y="0"/>
                </a:lnTo>
                <a:lnTo>
                  <a:pt x="3421440" y="3154568"/>
                </a:lnTo>
                <a:lnTo>
                  <a:pt x="0" y="315456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39" name="TextBox 39"/>
          <p:cNvSpPr txBox="1"/>
          <p:nvPr/>
        </p:nvSpPr>
        <p:spPr>
          <a:xfrm>
            <a:off x="4275008" y="296184"/>
            <a:ext cx="6368110" cy="889172"/>
          </a:xfrm>
          <a:prstGeom prst="rect">
            <a:avLst/>
          </a:prstGeom>
        </p:spPr>
        <p:txBody>
          <a:bodyPr lIns="0" tIns="0" rIns="0" bIns="0" rtlCol="0" anchor="t">
            <a:spAutoFit/>
          </a:bodyPr>
          <a:lstStyle/>
          <a:p>
            <a:pPr algn="ctr">
              <a:lnSpc>
                <a:spcPts val="6037"/>
              </a:lnSpc>
            </a:pPr>
            <a:r>
              <a:rPr lang="en-US" sz="6634" b="1">
                <a:solidFill>
                  <a:srgbClr val="FFFFFF"/>
                </a:solidFill>
                <a:latin typeface="Childos Arabic Semi-Bold"/>
                <a:ea typeface="Childos Arabic Semi-Bold"/>
                <a:cs typeface="Childos Arabic Semi-Bold"/>
                <a:sym typeface="Childos Arabic Semi-Bold"/>
              </a:rPr>
              <a:t>MATRICE R.A.C.I.</a:t>
            </a:r>
          </a:p>
        </p:txBody>
      </p:sp>
      <p:sp>
        <p:nvSpPr>
          <p:cNvPr id="40" name="TextBox 40"/>
          <p:cNvSpPr txBox="1"/>
          <p:nvPr/>
        </p:nvSpPr>
        <p:spPr>
          <a:xfrm>
            <a:off x="7155907" y="5066522"/>
            <a:ext cx="4320430" cy="537747"/>
          </a:xfrm>
          <a:prstGeom prst="rect">
            <a:avLst/>
          </a:prstGeom>
        </p:spPr>
        <p:txBody>
          <a:bodyPr lIns="0" tIns="0" rIns="0" bIns="0" rtlCol="0" anchor="t">
            <a:spAutoFit/>
          </a:bodyPr>
          <a:lstStyle/>
          <a:p>
            <a:pPr algn="ctr">
              <a:lnSpc>
                <a:spcPts val="4269"/>
              </a:lnSpc>
              <a:spcBef>
                <a:spcPct val="0"/>
              </a:spcBef>
            </a:pPr>
            <a:r>
              <a:rPr lang="en-US" sz="3049" b="1" spc="-100">
                <a:solidFill>
                  <a:srgbClr val="FFF3EB"/>
                </a:solidFill>
                <a:latin typeface="Childos Arabic Semi-Bold"/>
                <a:ea typeface="Childos Arabic Semi-Bold"/>
                <a:cs typeface="Childos Arabic Semi-Bold"/>
                <a:sym typeface="Childos Arabic Semi-Bold"/>
              </a:rPr>
              <a:t>RESPONSABLE DE L’ACTION </a:t>
            </a:r>
          </a:p>
        </p:txBody>
      </p:sp>
      <p:sp>
        <p:nvSpPr>
          <p:cNvPr id="41" name="TextBox 41"/>
          <p:cNvSpPr txBox="1"/>
          <p:nvPr/>
        </p:nvSpPr>
        <p:spPr>
          <a:xfrm>
            <a:off x="7370673" y="5886416"/>
            <a:ext cx="4068963" cy="1680114"/>
          </a:xfrm>
          <a:prstGeom prst="rect">
            <a:avLst/>
          </a:prstGeom>
        </p:spPr>
        <p:txBody>
          <a:bodyPr lIns="0" tIns="0" rIns="0" bIns="0" rtlCol="0" anchor="t">
            <a:spAutoFit/>
          </a:bodyPr>
          <a:lstStyle/>
          <a:p>
            <a:pPr algn="ctr">
              <a:lnSpc>
                <a:spcPts val="3272"/>
              </a:lnSpc>
            </a:pPr>
            <a:r>
              <a:rPr lang="en-US" sz="2337" spc="98">
                <a:solidFill>
                  <a:srgbClr val="000000"/>
                </a:solidFill>
                <a:latin typeface="Agrandir"/>
                <a:ea typeface="Agrandir"/>
                <a:cs typeface="Agrandir"/>
                <a:sym typeface="Agrandir"/>
              </a:rPr>
              <a:t>R (Réalisateur/Responsable) : La personne ou le groupe qui effectue la tâche.</a:t>
            </a:r>
          </a:p>
        </p:txBody>
      </p:sp>
      <p:sp>
        <p:nvSpPr>
          <p:cNvPr id="42" name="TextBox 42"/>
          <p:cNvSpPr txBox="1"/>
          <p:nvPr/>
        </p:nvSpPr>
        <p:spPr>
          <a:xfrm>
            <a:off x="7098291" y="12256002"/>
            <a:ext cx="4341345" cy="680719"/>
          </a:xfrm>
          <a:prstGeom prst="rect">
            <a:avLst/>
          </a:prstGeom>
        </p:spPr>
        <p:txBody>
          <a:bodyPr lIns="0" tIns="0" rIns="0" bIns="0" rtlCol="0" anchor="t">
            <a:spAutoFit/>
          </a:bodyPr>
          <a:lstStyle/>
          <a:p>
            <a:pPr marL="0" lvl="0" indent="0" algn="ctr">
              <a:lnSpc>
                <a:spcPts val="5382"/>
              </a:lnSpc>
              <a:spcBef>
                <a:spcPct val="0"/>
              </a:spcBef>
            </a:pPr>
            <a:r>
              <a:rPr lang="en-US" sz="3844" b="1" spc="-142">
                <a:solidFill>
                  <a:srgbClr val="FFF3EB"/>
                </a:solidFill>
                <a:latin typeface="Childos Arabic Semi-Bold"/>
                <a:ea typeface="Childos Arabic Semi-Bold"/>
                <a:cs typeface="Childos Arabic Semi-Bold"/>
                <a:sym typeface="Childos Arabic Semi-Bold"/>
              </a:rPr>
              <a:t>CONSULTE </a:t>
            </a:r>
          </a:p>
        </p:txBody>
      </p:sp>
      <p:sp>
        <p:nvSpPr>
          <p:cNvPr id="43" name="TextBox 43"/>
          <p:cNvSpPr txBox="1"/>
          <p:nvPr/>
        </p:nvSpPr>
        <p:spPr>
          <a:xfrm>
            <a:off x="7098291" y="13067169"/>
            <a:ext cx="4505433" cy="1547987"/>
          </a:xfrm>
          <a:prstGeom prst="rect">
            <a:avLst/>
          </a:prstGeom>
        </p:spPr>
        <p:txBody>
          <a:bodyPr lIns="0" tIns="0" rIns="0" bIns="0" rtlCol="0" anchor="t">
            <a:spAutoFit/>
          </a:bodyPr>
          <a:lstStyle/>
          <a:p>
            <a:pPr marL="0" lvl="0" indent="0" algn="ctr">
              <a:lnSpc>
                <a:spcPts val="2958"/>
              </a:lnSpc>
              <a:spcBef>
                <a:spcPct val="0"/>
              </a:spcBef>
            </a:pPr>
            <a:r>
              <a:rPr lang="en-US" sz="2112" spc="88">
                <a:solidFill>
                  <a:srgbClr val="000000"/>
                </a:solidFill>
                <a:latin typeface="Agrandir"/>
                <a:ea typeface="Agrandir"/>
                <a:cs typeface="Agrandir"/>
                <a:sym typeface="Agrandir"/>
              </a:rPr>
              <a:t>C (Consulté) : Les personnes ou groupes qui fournissent des informations ou des avis pour la réalisation de la tâche.</a:t>
            </a:r>
          </a:p>
        </p:txBody>
      </p:sp>
      <p:sp>
        <p:nvSpPr>
          <p:cNvPr id="44" name="TextBox 44"/>
          <p:cNvSpPr txBox="1"/>
          <p:nvPr/>
        </p:nvSpPr>
        <p:spPr>
          <a:xfrm>
            <a:off x="3782260" y="8666141"/>
            <a:ext cx="4219378" cy="529767"/>
          </a:xfrm>
          <a:prstGeom prst="rect">
            <a:avLst/>
          </a:prstGeom>
        </p:spPr>
        <p:txBody>
          <a:bodyPr lIns="0" tIns="0" rIns="0" bIns="0" rtlCol="0" anchor="t">
            <a:spAutoFit/>
          </a:bodyPr>
          <a:lstStyle/>
          <a:p>
            <a:pPr marL="0" lvl="0" indent="0" algn="ctr">
              <a:lnSpc>
                <a:spcPts val="4171"/>
              </a:lnSpc>
              <a:spcBef>
                <a:spcPct val="0"/>
              </a:spcBef>
            </a:pPr>
            <a:r>
              <a:rPr lang="en-US" sz="2979" b="1">
                <a:solidFill>
                  <a:srgbClr val="FFF3EB"/>
                </a:solidFill>
                <a:latin typeface="Childos Arabic Semi-Bold"/>
                <a:ea typeface="Childos Arabic Semi-Bold"/>
                <a:cs typeface="Childos Arabic Semi-Bold"/>
                <a:sym typeface="Childos Arabic Semi-Bold"/>
              </a:rPr>
              <a:t>APPROBATEUR </a:t>
            </a:r>
          </a:p>
        </p:txBody>
      </p:sp>
      <p:sp>
        <p:nvSpPr>
          <p:cNvPr id="45" name="TextBox 45"/>
          <p:cNvSpPr txBox="1"/>
          <p:nvPr/>
        </p:nvSpPr>
        <p:spPr>
          <a:xfrm>
            <a:off x="3641714" y="9284472"/>
            <a:ext cx="4507877" cy="2170974"/>
          </a:xfrm>
          <a:prstGeom prst="rect">
            <a:avLst/>
          </a:prstGeom>
        </p:spPr>
        <p:txBody>
          <a:bodyPr lIns="0" tIns="0" rIns="0" bIns="0" rtlCol="0" anchor="t">
            <a:spAutoFit/>
          </a:bodyPr>
          <a:lstStyle/>
          <a:p>
            <a:pPr algn="ctr">
              <a:lnSpc>
                <a:spcPts val="2800"/>
              </a:lnSpc>
            </a:pPr>
            <a:r>
              <a:rPr lang="en-US" sz="2000" spc="84">
                <a:solidFill>
                  <a:srgbClr val="FFFFFF"/>
                </a:solidFill>
                <a:latin typeface="Agrandir"/>
                <a:ea typeface="Agrandir"/>
                <a:cs typeface="Agrandir"/>
                <a:sym typeface="Agrandir"/>
              </a:rPr>
              <a:t>A</a:t>
            </a:r>
          </a:p>
          <a:p>
            <a:pPr marL="0" lvl="0" indent="0" algn="ctr">
              <a:lnSpc>
                <a:spcPts val="2800"/>
              </a:lnSpc>
              <a:spcBef>
                <a:spcPct val="0"/>
              </a:spcBef>
            </a:pPr>
            <a:r>
              <a:rPr lang="en-US" sz="2000" spc="84">
                <a:solidFill>
                  <a:srgbClr val="FFFFFF"/>
                </a:solidFill>
                <a:latin typeface="Agrandir"/>
                <a:ea typeface="Agrandir"/>
                <a:cs typeface="Agrandir"/>
                <a:sym typeface="Agrandir"/>
              </a:rPr>
              <a:t> (Approbateur/Comptable) : La personne qui rend compte de la bonne réalisation de la tâche. Il n'y a qu'un seul approbateur par tâche.</a:t>
            </a:r>
          </a:p>
        </p:txBody>
      </p:sp>
      <p:sp>
        <p:nvSpPr>
          <p:cNvPr id="46" name="TextBox 46"/>
          <p:cNvSpPr txBox="1"/>
          <p:nvPr/>
        </p:nvSpPr>
        <p:spPr>
          <a:xfrm>
            <a:off x="3581848" y="15841032"/>
            <a:ext cx="4560335" cy="575798"/>
          </a:xfrm>
          <a:prstGeom prst="rect">
            <a:avLst/>
          </a:prstGeom>
        </p:spPr>
        <p:txBody>
          <a:bodyPr lIns="0" tIns="0" rIns="0" bIns="0" rtlCol="0" anchor="t">
            <a:spAutoFit/>
          </a:bodyPr>
          <a:lstStyle/>
          <a:p>
            <a:pPr marL="0" lvl="0" indent="0" algn="ctr">
              <a:lnSpc>
                <a:spcPts val="4563"/>
              </a:lnSpc>
              <a:spcBef>
                <a:spcPct val="0"/>
              </a:spcBef>
            </a:pPr>
            <a:r>
              <a:rPr lang="en-US" sz="3259" b="1" spc="32">
                <a:solidFill>
                  <a:srgbClr val="FFF3EB"/>
                </a:solidFill>
                <a:latin typeface="Childos Arabic Semi-Bold"/>
                <a:ea typeface="Childos Arabic Semi-Bold"/>
                <a:cs typeface="Childos Arabic Semi-Bold"/>
                <a:sym typeface="Childos Arabic Semi-Bold"/>
              </a:rPr>
              <a:t>INFORME </a:t>
            </a:r>
          </a:p>
        </p:txBody>
      </p:sp>
      <p:sp>
        <p:nvSpPr>
          <p:cNvPr id="47" name="TextBox 47"/>
          <p:cNvSpPr txBox="1"/>
          <p:nvPr/>
        </p:nvSpPr>
        <p:spPr>
          <a:xfrm>
            <a:off x="3936841" y="16689050"/>
            <a:ext cx="3910216" cy="1922207"/>
          </a:xfrm>
          <a:prstGeom prst="rect">
            <a:avLst/>
          </a:prstGeom>
        </p:spPr>
        <p:txBody>
          <a:bodyPr lIns="0" tIns="0" rIns="0" bIns="0" rtlCol="0" anchor="t">
            <a:spAutoFit/>
          </a:bodyPr>
          <a:lstStyle/>
          <a:p>
            <a:pPr marL="0" lvl="0" indent="0" algn="ctr">
              <a:lnSpc>
                <a:spcPts val="2958"/>
              </a:lnSpc>
              <a:spcBef>
                <a:spcPct val="0"/>
              </a:spcBef>
            </a:pPr>
            <a:r>
              <a:rPr lang="en-US" sz="2112" spc="88">
                <a:solidFill>
                  <a:srgbClr val="000000"/>
                </a:solidFill>
                <a:latin typeface="Agrandir"/>
                <a:ea typeface="Agrandir"/>
                <a:cs typeface="Agrandir"/>
                <a:sym typeface="Agrandir"/>
              </a:rPr>
              <a:t>I (Informé) : Les personnes ou groupes qui sont tenus informés de l'avancement ou de l'achèvement de la tâche.</a:t>
            </a:r>
          </a:p>
        </p:txBody>
      </p:sp>
      <p:sp>
        <p:nvSpPr>
          <p:cNvPr id="48" name="TextBox 48"/>
          <p:cNvSpPr txBox="1"/>
          <p:nvPr/>
        </p:nvSpPr>
        <p:spPr>
          <a:xfrm>
            <a:off x="3641714" y="1105724"/>
            <a:ext cx="7834623" cy="2236889"/>
          </a:xfrm>
          <a:prstGeom prst="rect">
            <a:avLst/>
          </a:prstGeom>
        </p:spPr>
        <p:txBody>
          <a:bodyPr lIns="0" tIns="0" rIns="0" bIns="0" rtlCol="0" anchor="t">
            <a:spAutoFit/>
          </a:bodyPr>
          <a:lstStyle/>
          <a:p>
            <a:pPr algn="ctr">
              <a:lnSpc>
                <a:spcPts val="3614"/>
              </a:lnSpc>
              <a:spcBef>
                <a:spcPct val="0"/>
              </a:spcBef>
            </a:pPr>
            <a:r>
              <a:rPr lang="en-US" sz="2581">
                <a:solidFill>
                  <a:srgbClr val="000000"/>
                </a:solidFill>
                <a:latin typeface="Open Sans"/>
                <a:ea typeface="Open Sans"/>
                <a:cs typeface="Open Sans"/>
                <a:sym typeface="Open Sans"/>
              </a:rPr>
              <a:t> « Cadre et champs d’action”</a:t>
            </a:r>
          </a:p>
          <a:p>
            <a:pPr algn="ctr">
              <a:lnSpc>
                <a:spcPts val="3614"/>
              </a:lnSpc>
              <a:spcBef>
                <a:spcPct val="0"/>
              </a:spcBef>
            </a:pPr>
            <a:r>
              <a:rPr lang="en-US" sz="2581">
                <a:solidFill>
                  <a:srgbClr val="000000"/>
                </a:solidFill>
                <a:latin typeface="Open Sans"/>
                <a:ea typeface="Open Sans"/>
                <a:cs typeface="Open Sans"/>
                <a:sym typeface="Open Sans"/>
              </a:rPr>
              <a:t>Comment définir rôles et responsabilités ?</a:t>
            </a:r>
          </a:p>
          <a:p>
            <a:pPr algn="ctr">
              <a:lnSpc>
                <a:spcPts val="3614"/>
              </a:lnSpc>
              <a:spcBef>
                <a:spcPct val="0"/>
              </a:spcBef>
            </a:pPr>
            <a:r>
              <a:rPr lang="en-US" sz="2581">
                <a:solidFill>
                  <a:srgbClr val="000000"/>
                </a:solidFill>
                <a:latin typeface="Open Sans"/>
                <a:ea typeface="Open Sans"/>
                <a:cs typeface="Open Sans"/>
                <a:sym typeface="Open Sans"/>
              </a:rPr>
              <a:t>Une définition claire et précise des rôles et des responsabilités de chacun des acteurs. </a:t>
            </a:r>
          </a:p>
          <a:p>
            <a:pPr algn="ctr">
              <a:lnSpc>
                <a:spcPts val="3614"/>
              </a:lnSpc>
              <a:spcBef>
                <a:spcPct val="0"/>
              </a:spcBef>
            </a:pPr>
            <a:endParaRPr lang="en-US" sz="2581">
              <a:solidFill>
                <a:srgbClr val="000000"/>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4ED"/>
        </a:solidFill>
        <a:effectLst/>
      </p:bgPr>
    </p:bg>
    <p:spTree>
      <p:nvGrpSpPr>
        <p:cNvPr id="1" name=""/>
        <p:cNvGrpSpPr/>
        <p:nvPr/>
      </p:nvGrpSpPr>
      <p:grpSpPr>
        <a:xfrm>
          <a:off x="0" y="0"/>
          <a:ext cx="0" cy="0"/>
          <a:chOff x="0" y="0"/>
          <a:chExt cx="0" cy="0"/>
        </a:xfrm>
      </p:grpSpPr>
      <p:grpSp>
        <p:nvGrpSpPr>
          <p:cNvPr id="2" name="Group 2"/>
          <p:cNvGrpSpPr/>
          <p:nvPr/>
        </p:nvGrpSpPr>
        <p:grpSpPr>
          <a:xfrm>
            <a:off x="3490586" y="340587"/>
            <a:ext cx="8138828" cy="20768098"/>
            <a:chOff x="0" y="0"/>
            <a:chExt cx="2577955" cy="6578248"/>
          </a:xfrm>
        </p:grpSpPr>
        <p:sp>
          <p:nvSpPr>
            <p:cNvPr id="3" name="Freeform 3"/>
            <p:cNvSpPr/>
            <p:nvPr/>
          </p:nvSpPr>
          <p:spPr>
            <a:xfrm>
              <a:off x="0" y="0"/>
              <a:ext cx="2577955" cy="6578248"/>
            </a:xfrm>
            <a:custGeom>
              <a:avLst/>
              <a:gdLst/>
              <a:ahLst/>
              <a:cxnLst/>
              <a:rect l="l" t="t" r="r" b="b"/>
              <a:pathLst>
                <a:path w="2577955" h="6578248">
                  <a:moveTo>
                    <a:pt x="40903" y="0"/>
                  </a:moveTo>
                  <a:lnTo>
                    <a:pt x="2537052" y="0"/>
                  </a:lnTo>
                  <a:cubicBezTo>
                    <a:pt x="2559642" y="0"/>
                    <a:pt x="2577955" y="18313"/>
                    <a:pt x="2577955" y="40903"/>
                  </a:cubicBezTo>
                  <a:lnTo>
                    <a:pt x="2577955" y="6537345"/>
                  </a:lnTo>
                  <a:cubicBezTo>
                    <a:pt x="2577955" y="6548193"/>
                    <a:pt x="2573646" y="6558597"/>
                    <a:pt x="2565975" y="6566268"/>
                  </a:cubicBezTo>
                  <a:cubicBezTo>
                    <a:pt x="2558304" y="6573939"/>
                    <a:pt x="2547900" y="6578248"/>
                    <a:pt x="2537052" y="6578248"/>
                  </a:cubicBezTo>
                  <a:lnTo>
                    <a:pt x="40903" y="6578248"/>
                  </a:lnTo>
                  <a:cubicBezTo>
                    <a:pt x="30055" y="6578248"/>
                    <a:pt x="19651" y="6573939"/>
                    <a:pt x="11980" y="6566268"/>
                  </a:cubicBezTo>
                  <a:cubicBezTo>
                    <a:pt x="4309" y="6558597"/>
                    <a:pt x="0" y="6548193"/>
                    <a:pt x="0" y="6537345"/>
                  </a:cubicBezTo>
                  <a:lnTo>
                    <a:pt x="0" y="40903"/>
                  </a:lnTo>
                  <a:cubicBezTo>
                    <a:pt x="0" y="30055"/>
                    <a:pt x="4309" y="19651"/>
                    <a:pt x="11980" y="11980"/>
                  </a:cubicBezTo>
                  <a:cubicBezTo>
                    <a:pt x="19651" y="4309"/>
                    <a:pt x="30055" y="0"/>
                    <a:pt x="40903" y="0"/>
                  </a:cubicBezTo>
                  <a:close/>
                </a:path>
              </a:pathLst>
            </a:custGeom>
            <a:solidFill>
              <a:srgbClr val="FEFEFE"/>
            </a:solidFill>
          </p:spPr>
          <p:txBody>
            <a:bodyPr/>
            <a:lstStyle/>
            <a:p>
              <a:endParaRPr lang="fr-FR"/>
            </a:p>
          </p:txBody>
        </p:sp>
        <p:sp>
          <p:nvSpPr>
            <p:cNvPr id="4" name="TextBox 4"/>
            <p:cNvSpPr txBox="1"/>
            <p:nvPr/>
          </p:nvSpPr>
          <p:spPr>
            <a:xfrm>
              <a:off x="0" y="-38100"/>
              <a:ext cx="2577955" cy="6616348"/>
            </a:xfrm>
            <a:prstGeom prst="rect">
              <a:avLst/>
            </a:prstGeom>
          </p:spPr>
          <p:txBody>
            <a:bodyPr lIns="57024" tIns="57024" rIns="57024" bIns="57024" rtlCol="0" anchor="ctr"/>
            <a:lstStyle/>
            <a:p>
              <a:pPr algn="ctr">
                <a:lnSpc>
                  <a:spcPts val="2200"/>
                </a:lnSpc>
                <a:spcBef>
                  <a:spcPct val="0"/>
                </a:spcBef>
              </a:pPr>
              <a:endParaRPr/>
            </a:p>
          </p:txBody>
        </p:sp>
      </p:grpSp>
      <p:sp>
        <p:nvSpPr>
          <p:cNvPr id="5" name="Freeform 5"/>
          <p:cNvSpPr/>
          <p:nvPr/>
        </p:nvSpPr>
        <p:spPr>
          <a:xfrm>
            <a:off x="10538290" y="855360"/>
            <a:ext cx="1091124" cy="1454832"/>
          </a:xfrm>
          <a:custGeom>
            <a:avLst/>
            <a:gdLst/>
            <a:ahLst/>
            <a:cxnLst/>
            <a:rect l="l" t="t" r="r" b="b"/>
            <a:pathLst>
              <a:path w="1091124" h="1454832">
                <a:moveTo>
                  <a:pt x="0" y="0"/>
                </a:moveTo>
                <a:lnTo>
                  <a:pt x="1091124" y="0"/>
                </a:lnTo>
                <a:lnTo>
                  <a:pt x="1091124" y="1454832"/>
                </a:lnTo>
                <a:lnTo>
                  <a:pt x="0" y="1454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6" name="Freeform 6"/>
          <p:cNvSpPr/>
          <p:nvPr/>
        </p:nvSpPr>
        <p:spPr>
          <a:xfrm>
            <a:off x="3490586" y="15789743"/>
            <a:ext cx="8083407" cy="4738897"/>
          </a:xfrm>
          <a:custGeom>
            <a:avLst/>
            <a:gdLst/>
            <a:ahLst/>
            <a:cxnLst/>
            <a:rect l="l" t="t" r="r" b="b"/>
            <a:pathLst>
              <a:path w="8083407" h="4738897">
                <a:moveTo>
                  <a:pt x="0" y="0"/>
                </a:moveTo>
                <a:lnTo>
                  <a:pt x="8083407" y="0"/>
                </a:lnTo>
                <a:lnTo>
                  <a:pt x="8083407" y="4738897"/>
                </a:lnTo>
                <a:lnTo>
                  <a:pt x="0" y="47388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7" name="Freeform 7"/>
          <p:cNvSpPr/>
          <p:nvPr/>
        </p:nvSpPr>
        <p:spPr>
          <a:xfrm rot="5400000" flipV="1">
            <a:off x="5835793" y="11655274"/>
            <a:ext cx="3066060" cy="4304749"/>
          </a:xfrm>
          <a:custGeom>
            <a:avLst/>
            <a:gdLst/>
            <a:ahLst/>
            <a:cxnLst/>
            <a:rect l="l" t="t" r="r" b="b"/>
            <a:pathLst>
              <a:path w="3066060" h="4304749">
                <a:moveTo>
                  <a:pt x="0" y="4304749"/>
                </a:moveTo>
                <a:lnTo>
                  <a:pt x="3066061" y="4304749"/>
                </a:lnTo>
                <a:lnTo>
                  <a:pt x="3066061" y="0"/>
                </a:lnTo>
                <a:lnTo>
                  <a:pt x="0" y="0"/>
                </a:lnTo>
                <a:lnTo>
                  <a:pt x="0" y="430474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8" name="TextBox 8"/>
          <p:cNvSpPr txBox="1"/>
          <p:nvPr/>
        </p:nvSpPr>
        <p:spPr>
          <a:xfrm>
            <a:off x="4415382" y="563935"/>
            <a:ext cx="6289236" cy="1551339"/>
          </a:xfrm>
          <a:prstGeom prst="rect">
            <a:avLst/>
          </a:prstGeom>
        </p:spPr>
        <p:txBody>
          <a:bodyPr lIns="0" tIns="0" rIns="0" bIns="0" rtlCol="0" anchor="t">
            <a:spAutoFit/>
          </a:bodyPr>
          <a:lstStyle/>
          <a:p>
            <a:pPr algn="ctr">
              <a:lnSpc>
                <a:spcPts val="6294"/>
              </a:lnSpc>
              <a:spcBef>
                <a:spcPct val="0"/>
              </a:spcBef>
            </a:pPr>
            <a:r>
              <a:rPr lang="en-US" sz="4496">
                <a:solidFill>
                  <a:srgbClr val="000000"/>
                </a:solidFill>
                <a:latin typeface="Gliker"/>
                <a:ea typeface="Gliker"/>
                <a:cs typeface="Gliker"/>
                <a:sym typeface="Gliker"/>
              </a:rPr>
              <a:t>Objectifs de la matrice R.A.C.I</a:t>
            </a:r>
          </a:p>
        </p:txBody>
      </p:sp>
      <p:grpSp>
        <p:nvGrpSpPr>
          <p:cNvPr id="9" name="Group 9"/>
          <p:cNvGrpSpPr/>
          <p:nvPr/>
        </p:nvGrpSpPr>
        <p:grpSpPr>
          <a:xfrm rot="-260133">
            <a:off x="3337435" y="1817253"/>
            <a:ext cx="1170799" cy="1389291"/>
            <a:chOff x="0" y="0"/>
            <a:chExt cx="1561065" cy="1852388"/>
          </a:xfrm>
        </p:grpSpPr>
        <p:sp>
          <p:nvSpPr>
            <p:cNvPr id="10" name="Freeform 10"/>
            <p:cNvSpPr/>
            <p:nvPr/>
          </p:nvSpPr>
          <p:spPr>
            <a:xfrm rot="-1110640">
              <a:off x="260042" y="55505"/>
              <a:ext cx="633426" cy="1741378"/>
            </a:xfrm>
            <a:custGeom>
              <a:avLst/>
              <a:gdLst/>
              <a:ahLst/>
              <a:cxnLst/>
              <a:rect l="l" t="t" r="r" b="b"/>
              <a:pathLst>
                <a:path w="633426" h="1741378">
                  <a:moveTo>
                    <a:pt x="0" y="0"/>
                  </a:moveTo>
                  <a:lnTo>
                    <a:pt x="633427" y="0"/>
                  </a:lnTo>
                  <a:lnTo>
                    <a:pt x="633427" y="1741378"/>
                  </a:lnTo>
                  <a:lnTo>
                    <a:pt x="0" y="17413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1" name="Freeform 11"/>
            <p:cNvSpPr/>
            <p:nvPr/>
          </p:nvSpPr>
          <p:spPr>
            <a:xfrm rot="-375703">
              <a:off x="1090156" y="488346"/>
              <a:ext cx="410578" cy="1128736"/>
            </a:xfrm>
            <a:custGeom>
              <a:avLst/>
              <a:gdLst/>
              <a:ahLst/>
              <a:cxnLst/>
              <a:rect l="l" t="t" r="r" b="b"/>
              <a:pathLst>
                <a:path w="410578" h="1128736">
                  <a:moveTo>
                    <a:pt x="0" y="0"/>
                  </a:moveTo>
                  <a:lnTo>
                    <a:pt x="410578" y="0"/>
                  </a:lnTo>
                  <a:lnTo>
                    <a:pt x="410578" y="1128736"/>
                  </a:lnTo>
                  <a:lnTo>
                    <a:pt x="0" y="1128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grpSp>
      <p:sp>
        <p:nvSpPr>
          <p:cNvPr id="12" name="Freeform 12"/>
          <p:cNvSpPr/>
          <p:nvPr/>
        </p:nvSpPr>
        <p:spPr>
          <a:xfrm>
            <a:off x="3283200" y="5487412"/>
            <a:ext cx="8171247" cy="4790393"/>
          </a:xfrm>
          <a:custGeom>
            <a:avLst/>
            <a:gdLst/>
            <a:ahLst/>
            <a:cxnLst/>
            <a:rect l="l" t="t" r="r" b="b"/>
            <a:pathLst>
              <a:path w="8171247" h="4790393">
                <a:moveTo>
                  <a:pt x="0" y="0"/>
                </a:moveTo>
                <a:lnTo>
                  <a:pt x="8171247" y="0"/>
                </a:lnTo>
                <a:lnTo>
                  <a:pt x="8171247" y="4790394"/>
                </a:lnTo>
                <a:lnTo>
                  <a:pt x="0" y="47903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13" name="Freeform 13"/>
          <p:cNvSpPr/>
          <p:nvPr/>
        </p:nvSpPr>
        <p:spPr>
          <a:xfrm rot="5400000" flipV="1">
            <a:off x="5835793" y="1802008"/>
            <a:ext cx="3066060" cy="4304749"/>
          </a:xfrm>
          <a:custGeom>
            <a:avLst/>
            <a:gdLst/>
            <a:ahLst/>
            <a:cxnLst/>
            <a:rect l="l" t="t" r="r" b="b"/>
            <a:pathLst>
              <a:path w="3066060" h="4304749">
                <a:moveTo>
                  <a:pt x="0" y="4304749"/>
                </a:moveTo>
                <a:lnTo>
                  <a:pt x="3066061" y="4304749"/>
                </a:lnTo>
                <a:lnTo>
                  <a:pt x="3066061" y="0"/>
                </a:lnTo>
                <a:lnTo>
                  <a:pt x="0" y="0"/>
                </a:lnTo>
                <a:lnTo>
                  <a:pt x="0" y="430474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4" name="Freeform 14"/>
          <p:cNvSpPr/>
          <p:nvPr/>
        </p:nvSpPr>
        <p:spPr>
          <a:xfrm rot="-920682">
            <a:off x="2973706" y="20299940"/>
            <a:ext cx="1427590" cy="1384763"/>
          </a:xfrm>
          <a:custGeom>
            <a:avLst/>
            <a:gdLst/>
            <a:ahLst/>
            <a:cxnLst/>
            <a:rect l="l" t="t" r="r" b="b"/>
            <a:pathLst>
              <a:path w="1427590" h="1384763">
                <a:moveTo>
                  <a:pt x="0" y="0"/>
                </a:moveTo>
                <a:lnTo>
                  <a:pt x="1427591" y="0"/>
                </a:lnTo>
                <a:lnTo>
                  <a:pt x="1427591" y="1384762"/>
                </a:lnTo>
                <a:lnTo>
                  <a:pt x="0" y="13847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15" name="Freeform 15"/>
          <p:cNvSpPr/>
          <p:nvPr/>
        </p:nvSpPr>
        <p:spPr>
          <a:xfrm rot="714556" flipV="1">
            <a:off x="10740652" y="20299940"/>
            <a:ext cx="1427590" cy="1384763"/>
          </a:xfrm>
          <a:custGeom>
            <a:avLst/>
            <a:gdLst/>
            <a:ahLst/>
            <a:cxnLst/>
            <a:rect l="l" t="t" r="r" b="b"/>
            <a:pathLst>
              <a:path w="1427590" h="1384763">
                <a:moveTo>
                  <a:pt x="0" y="1384762"/>
                </a:moveTo>
                <a:lnTo>
                  <a:pt x="1427590" y="1384762"/>
                </a:lnTo>
                <a:lnTo>
                  <a:pt x="1427590" y="0"/>
                </a:lnTo>
                <a:lnTo>
                  <a:pt x="0" y="0"/>
                </a:lnTo>
                <a:lnTo>
                  <a:pt x="0" y="1384762"/>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16" name="Freeform 16"/>
          <p:cNvSpPr/>
          <p:nvPr/>
        </p:nvSpPr>
        <p:spPr>
          <a:xfrm>
            <a:off x="6992679" y="2942998"/>
            <a:ext cx="2047290" cy="1988430"/>
          </a:xfrm>
          <a:custGeom>
            <a:avLst/>
            <a:gdLst/>
            <a:ahLst/>
            <a:cxnLst/>
            <a:rect l="l" t="t" r="r" b="b"/>
            <a:pathLst>
              <a:path w="2047290" h="1988430">
                <a:moveTo>
                  <a:pt x="0" y="0"/>
                </a:moveTo>
                <a:lnTo>
                  <a:pt x="2047290" y="0"/>
                </a:lnTo>
                <a:lnTo>
                  <a:pt x="2047290" y="1988430"/>
                </a:lnTo>
                <a:lnTo>
                  <a:pt x="0" y="198843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17" name="Freeform 17"/>
          <p:cNvSpPr/>
          <p:nvPr/>
        </p:nvSpPr>
        <p:spPr>
          <a:xfrm>
            <a:off x="6357406" y="12516931"/>
            <a:ext cx="2682010" cy="2581434"/>
          </a:xfrm>
          <a:custGeom>
            <a:avLst/>
            <a:gdLst/>
            <a:ahLst/>
            <a:cxnLst/>
            <a:rect l="l" t="t" r="r" b="b"/>
            <a:pathLst>
              <a:path w="2682010" h="2581434">
                <a:moveTo>
                  <a:pt x="0" y="0"/>
                </a:moveTo>
                <a:lnTo>
                  <a:pt x="2682010" y="0"/>
                </a:lnTo>
                <a:lnTo>
                  <a:pt x="2682010" y="2581435"/>
                </a:lnTo>
                <a:lnTo>
                  <a:pt x="0" y="2581435"/>
                </a:lnTo>
                <a:lnTo>
                  <a:pt x="0" y="0"/>
                </a:lnTo>
                <a:close/>
              </a:path>
            </a:pathLst>
          </a:custGeom>
          <a:blipFill>
            <a:blip r:embed="rId16"/>
            <a:stretch>
              <a:fillRect/>
            </a:stretch>
          </a:blipFill>
        </p:spPr>
        <p:txBody>
          <a:bodyPr/>
          <a:lstStyle/>
          <a:p>
            <a:endParaRPr lang="fr-FR"/>
          </a:p>
        </p:txBody>
      </p:sp>
      <p:sp>
        <p:nvSpPr>
          <p:cNvPr id="18" name="TextBox 18"/>
          <p:cNvSpPr txBox="1"/>
          <p:nvPr/>
        </p:nvSpPr>
        <p:spPr>
          <a:xfrm>
            <a:off x="4415382" y="16611070"/>
            <a:ext cx="6566058" cy="3524663"/>
          </a:xfrm>
          <a:prstGeom prst="rect">
            <a:avLst/>
          </a:prstGeom>
        </p:spPr>
        <p:txBody>
          <a:bodyPr lIns="0" tIns="0" rIns="0" bIns="0" rtlCol="0" anchor="t">
            <a:spAutoFit/>
          </a:bodyPr>
          <a:lstStyle/>
          <a:p>
            <a:pPr marL="436234" lvl="1" indent="-218117" algn="just">
              <a:lnSpc>
                <a:spcPts val="2828"/>
              </a:lnSpc>
              <a:buFont typeface="Arial"/>
              <a:buChar char="•"/>
            </a:pPr>
            <a:r>
              <a:rPr lang="en-US" sz="2020">
                <a:solidFill>
                  <a:srgbClr val="000000"/>
                </a:solidFill>
                <a:latin typeface="Tenor Sans"/>
                <a:ea typeface="Tenor Sans"/>
                <a:cs typeface="Tenor Sans"/>
                <a:sym typeface="Tenor Sans"/>
              </a:rPr>
              <a:t>Identifier les tâches et livrables du projet.</a:t>
            </a:r>
          </a:p>
          <a:p>
            <a:pPr marL="436234" lvl="1" indent="-218117" algn="just">
              <a:lnSpc>
                <a:spcPts val="2828"/>
              </a:lnSpc>
              <a:buFont typeface="Arial"/>
              <a:buChar char="•"/>
            </a:pPr>
            <a:r>
              <a:rPr lang="en-US" sz="2020">
                <a:solidFill>
                  <a:srgbClr val="000000"/>
                </a:solidFill>
                <a:latin typeface="Tenor Sans"/>
                <a:ea typeface="Tenor Sans"/>
                <a:cs typeface="Tenor Sans"/>
                <a:sym typeface="Tenor Sans"/>
              </a:rPr>
              <a:t>Déterminer les personnes ou groupes impliqués dans le projet.</a:t>
            </a:r>
          </a:p>
          <a:p>
            <a:pPr marL="436234" lvl="1" indent="-218117" algn="just">
              <a:lnSpc>
                <a:spcPts val="2828"/>
              </a:lnSpc>
              <a:buFont typeface="Arial"/>
              <a:buChar char="•"/>
            </a:pPr>
            <a:r>
              <a:rPr lang="en-US" sz="2020">
                <a:solidFill>
                  <a:srgbClr val="000000"/>
                </a:solidFill>
                <a:latin typeface="Tenor Sans"/>
                <a:ea typeface="Tenor Sans"/>
                <a:cs typeface="Tenor Sans"/>
                <a:sym typeface="Tenor Sans"/>
              </a:rPr>
              <a:t>Attribuer un rôle (R, A, C ou I) à chaque personne ou groupe pour chaque tâche.</a:t>
            </a:r>
          </a:p>
          <a:p>
            <a:pPr marL="436234" lvl="1" indent="-218117" algn="just">
              <a:lnSpc>
                <a:spcPts val="2828"/>
              </a:lnSpc>
              <a:buFont typeface="Arial"/>
              <a:buChar char="•"/>
            </a:pPr>
            <a:r>
              <a:rPr lang="en-US" sz="2020">
                <a:solidFill>
                  <a:srgbClr val="000000"/>
                </a:solidFill>
                <a:latin typeface="Tenor Sans"/>
                <a:ea typeface="Tenor Sans"/>
                <a:cs typeface="Tenor Sans"/>
                <a:sym typeface="Tenor Sans"/>
              </a:rPr>
              <a:t>Valider la matrice avec l'équipe et les parties prenantes.</a:t>
            </a:r>
          </a:p>
          <a:p>
            <a:pPr marL="436234" lvl="1" indent="-218117" algn="just">
              <a:lnSpc>
                <a:spcPts val="2828"/>
              </a:lnSpc>
              <a:spcBef>
                <a:spcPct val="0"/>
              </a:spcBef>
              <a:buFont typeface="Arial"/>
              <a:buChar char="•"/>
            </a:pPr>
            <a:r>
              <a:rPr lang="en-US" sz="2020">
                <a:solidFill>
                  <a:srgbClr val="000000"/>
                </a:solidFill>
                <a:latin typeface="Tenor Sans"/>
                <a:ea typeface="Tenor Sans"/>
                <a:cs typeface="Tenor Sans"/>
                <a:sym typeface="Tenor Sans"/>
              </a:rPr>
              <a:t>Utiliser la matrice comme outil de référence tout au long du projet.</a:t>
            </a:r>
          </a:p>
          <a:p>
            <a:pPr algn="just">
              <a:lnSpc>
                <a:spcPts val="2828"/>
              </a:lnSpc>
              <a:spcBef>
                <a:spcPct val="0"/>
              </a:spcBef>
            </a:pPr>
            <a:endParaRPr lang="en-US" sz="2020">
              <a:solidFill>
                <a:srgbClr val="000000"/>
              </a:solidFill>
              <a:latin typeface="Tenor Sans"/>
              <a:ea typeface="Tenor Sans"/>
              <a:cs typeface="Tenor Sans"/>
              <a:sym typeface="Tenor Sans"/>
            </a:endParaRPr>
          </a:p>
        </p:txBody>
      </p:sp>
      <p:sp>
        <p:nvSpPr>
          <p:cNvPr id="19" name="TextBox 19"/>
          <p:cNvSpPr txBox="1"/>
          <p:nvPr/>
        </p:nvSpPr>
        <p:spPr>
          <a:xfrm>
            <a:off x="3912106" y="5936088"/>
            <a:ext cx="7295788" cy="4232279"/>
          </a:xfrm>
          <a:prstGeom prst="rect">
            <a:avLst/>
          </a:prstGeom>
        </p:spPr>
        <p:txBody>
          <a:bodyPr lIns="0" tIns="0" rIns="0" bIns="0" rtlCol="0" anchor="t">
            <a:spAutoFit/>
          </a:bodyPr>
          <a:lstStyle/>
          <a:p>
            <a:pPr marL="581641" lvl="1" indent="-290821" algn="just">
              <a:lnSpc>
                <a:spcPts val="3771"/>
              </a:lnSpc>
              <a:spcBef>
                <a:spcPct val="0"/>
              </a:spcBef>
              <a:buFont typeface="Arial"/>
              <a:buChar char="•"/>
            </a:pPr>
            <a:r>
              <a:rPr lang="en-US" sz="2694">
                <a:solidFill>
                  <a:srgbClr val="000000"/>
                </a:solidFill>
                <a:latin typeface="Tenor Sans"/>
                <a:ea typeface="Tenor Sans"/>
                <a:cs typeface="Tenor Sans"/>
                <a:sym typeface="Tenor Sans"/>
              </a:rPr>
              <a:t>Clarifier les rôles et responsabilités de chacun.</a:t>
            </a:r>
          </a:p>
          <a:p>
            <a:pPr marL="581641" lvl="1" indent="-290821" algn="just">
              <a:lnSpc>
                <a:spcPts val="3771"/>
              </a:lnSpc>
              <a:spcBef>
                <a:spcPct val="0"/>
              </a:spcBef>
              <a:buFont typeface="Arial"/>
              <a:buChar char="•"/>
            </a:pPr>
            <a:r>
              <a:rPr lang="en-US" sz="2694">
                <a:solidFill>
                  <a:srgbClr val="000000"/>
                </a:solidFill>
                <a:latin typeface="Tenor Sans"/>
                <a:ea typeface="Tenor Sans"/>
                <a:cs typeface="Tenor Sans"/>
                <a:sym typeface="Tenor Sans"/>
              </a:rPr>
              <a:t>Éviter les ambiguïtés et les conflits.</a:t>
            </a:r>
          </a:p>
          <a:p>
            <a:pPr marL="581641" lvl="1" indent="-290821" algn="just">
              <a:lnSpc>
                <a:spcPts val="3771"/>
              </a:lnSpc>
              <a:spcBef>
                <a:spcPct val="0"/>
              </a:spcBef>
              <a:buFont typeface="Arial"/>
              <a:buChar char="•"/>
            </a:pPr>
            <a:r>
              <a:rPr lang="en-US" sz="2694">
                <a:solidFill>
                  <a:srgbClr val="000000"/>
                </a:solidFill>
                <a:latin typeface="Tenor Sans"/>
                <a:ea typeface="Tenor Sans"/>
                <a:cs typeface="Tenor Sans"/>
                <a:sym typeface="Tenor Sans"/>
              </a:rPr>
              <a:t>Améliorer la communication et la collaboration.</a:t>
            </a:r>
          </a:p>
          <a:p>
            <a:pPr marL="581641" lvl="1" indent="-290821" algn="just">
              <a:lnSpc>
                <a:spcPts val="3771"/>
              </a:lnSpc>
              <a:spcBef>
                <a:spcPct val="0"/>
              </a:spcBef>
              <a:buFont typeface="Arial"/>
              <a:buChar char="•"/>
            </a:pPr>
            <a:r>
              <a:rPr lang="en-US" sz="2694">
                <a:solidFill>
                  <a:srgbClr val="000000"/>
                </a:solidFill>
                <a:latin typeface="Tenor Sans"/>
                <a:ea typeface="Tenor Sans"/>
                <a:cs typeface="Tenor Sans"/>
                <a:sym typeface="Tenor Sans"/>
              </a:rPr>
              <a:t>Assurer une répartition équilibrée des tâches.</a:t>
            </a:r>
          </a:p>
          <a:p>
            <a:pPr marL="581641" lvl="1" indent="-290821" algn="just">
              <a:lnSpc>
                <a:spcPts val="3771"/>
              </a:lnSpc>
              <a:spcBef>
                <a:spcPct val="0"/>
              </a:spcBef>
              <a:buFont typeface="Arial"/>
              <a:buChar char="•"/>
            </a:pPr>
            <a:r>
              <a:rPr lang="en-US" sz="2694">
                <a:solidFill>
                  <a:srgbClr val="000000"/>
                </a:solidFill>
                <a:latin typeface="Tenor Sans"/>
                <a:ea typeface="Tenor Sans"/>
                <a:cs typeface="Tenor Sans"/>
                <a:sym typeface="Tenor Sans"/>
              </a:rPr>
              <a:t>Faciliter le suivi et le contrôle du projet.</a:t>
            </a:r>
          </a:p>
          <a:p>
            <a:pPr algn="just">
              <a:lnSpc>
                <a:spcPts val="3771"/>
              </a:lnSpc>
              <a:spcBef>
                <a:spcPct val="0"/>
              </a:spcBef>
            </a:pPr>
            <a:endParaRPr lang="en-US" sz="2694">
              <a:solidFill>
                <a:srgbClr val="000000"/>
              </a:solidFill>
              <a:latin typeface="Tenor Sans"/>
              <a:ea typeface="Tenor Sans"/>
              <a:cs typeface="Tenor Sans"/>
              <a:sym typeface="Tenor Sans"/>
            </a:endParaRPr>
          </a:p>
        </p:txBody>
      </p:sp>
      <p:sp>
        <p:nvSpPr>
          <p:cNvPr id="20" name="TextBox 20"/>
          <p:cNvSpPr txBox="1"/>
          <p:nvPr/>
        </p:nvSpPr>
        <p:spPr>
          <a:xfrm>
            <a:off x="4415382" y="10648436"/>
            <a:ext cx="6289236" cy="1551339"/>
          </a:xfrm>
          <a:prstGeom prst="rect">
            <a:avLst/>
          </a:prstGeom>
        </p:spPr>
        <p:txBody>
          <a:bodyPr lIns="0" tIns="0" rIns="0" bIns="0" rtlCol="0" anchor="t">
            <a:spAutoFit/>
          </a:bodyPr>
          <a:lstStyle/>
          <a:p>
            <a:pPr algn="ctr">
              <a:lnSpc>
                <a:spcPts val="6294"/>
              </a:lnSpc>
              <a:spcBef>
                <a:spcPct val="0"/>
              </a:spcBef>
            </a:pPr>
            <a:r>
              <a:rPr lang="en-US" sz="4496">
                <a:solidFill>
                  <a:srgbClr val="000000"/>
                </a:solidFill>
                <a:latin typeface="Gliker"/>
                <a:ea typeface="Gliker"/>
                <a:cs typeface="Gliker"/>
                <a:sym typeface="Gliker"/>
              </a:rPr>
              <a:t>Comment utiliser la matrice RACI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13803" y="3182345"/>
            <a:ext cx="11334862" cy="5753117"/>
            <a:chOff x="0" y="0"/>
            <a:chExt cx="2152445" cy="1092494"/>
          </a:xfrm>
        </p:grpSpPr>
        <p:sp>
          <p:nvSpPr>
            <p:cNvPr id="3" name="Freeform 3"/>
            <p:cNvSpPr/>
            <p:nvPr/>
          </p:nvSpPr>
          <p:spPr>
            <a:xfrm>
              <a:off x="0" y="0"/>
              <a:ext cx="2152445" cy="1092494"/>
            </a:xfrm>
            <a:custGeom>
              <a:avLst/>
              <a:gdLst/>
              <a:ahLst/>
              <a:cxnLst/>
              <a:rect l="l" t="t" r="r" b="b"/>
              <a:pathLst>
                <a:path w="2152445" h="1092494">
                  <a:moveTo>
                    <a:pt x="25272" y="0"/>
                  </a:moveTo>
                  <a:lnTo>
                    <a:pt x="2127173" y="0"/>
                  </a:lnTo>
                  <a:cubicBezTo>
                    <a:pt x="2133875" y="0"/>
                    <a:pt x="2140303" y="2663"/>
                    <a:pt x="2145043" y="7402"/>
                  </a:cubicBezTo>
                  <a:cubicBezTo>
                    <a:pt x="2149782" y="12141"/>
                    <a:pt x="2152445" y="18569"/>
                    <a:pt x="2152445" y="25272"/>
                  </a:cubicBezTo>
                  <a:lnTo>
                    <a:pt x="2152445" y="1067222"/>
                  </a:lnTo>
                  <a:cubicBezTo>
                    <a:pt x="2152445" y="1073924"/>
                    <a:pt x="2149782" y="1080352"/>
                    <a:pt x="2145043" y="1085092"/>
                  </a:cubicBezTo>
                  <a:cubicBezTo>
                    <a:pt x="2140303" y="1089831"/>
                    <a:pt x="2133875" y="1092494"/>
                    <a:pt x="2127173" y="1092494"/>
                  </a:cubicBezTo>
                  <a:lnTo>
                    <a:pt x="25272" y="1092494"/>
                  </a:lnTo>
                  <a:cubicBezTo>
                    <a:pt x="18569" y="1092494"/>
                    <a:pt x="12141" y="1089831"/>
                    <a:pt x="7402" y="1085092"/>
                  </a:cubicBezTo>
                  <a:cubicBezTo>
                    <a:pt x="2663" y="1080352"/>
                    <a:pt x="0" y="1073924"/>
                    <a:pt x="0" y="1067222"/>
                  </a:cubicBezTo>
                  <a:lnTo>
                    <a:pt x="0" y="25272"/>
                  </a:lnTo>
                  <a:cubicBezTo>
                    <a:pt x="0" y="18569"/>
                    <a:pt x="2663" y="12141"/>
                    <a:pt x="7402" y="7402"/>
                  </a:cubicBezTo>
                  <a:cubicBezTo>
                    <a:pt x="12141" y="2663"/>
                    <a:pt x="18569" y="0"/>
                    <a:pt x="25272" y="0"/>
                  </a:cubicBezTo>
                  <a:close/>
                </a:path>
              </a:pathLst>
            </a:custGeom>
            <a:solidFill>
              <a:srgbClr val="FFFFFF"/>
            </a:solidFill>
            <a:ln w="28575" cap="rnd">
              <a:solidFill>
                <a:srgbClr val="000000"/>
              </a:solidFill>
              <a:prstDash val="solid"/>
              <a:round/>
            </a:ln>
          </p:spPr>
          <p:txBody>
            <a:bodyPr/>
            <a:lstStyle/>
            <a:p>
              <a:endParaRPr lang="fr-FR"/>
            </a:p>
          </p:txBody>
        </p:sp>
        <p:sp>
          <p:nvSpPr>
            <p:cNvPr id="4" name="TextBox 4"/>
            <p:cNvSpPr txBox="1"/>
            <p:nvPr/>
          </p:nvSpPr>
          <p:spPr>
            <a:xfrm>
              <a:off x="0" y="-47625"/>
              <a:ext cx="2152445" cy="1140119"/>
            </a:xfrm>
            <a:prstGeom prst="rect">
              <a:avLst/>
            </a:prstGeom>
          </p:spPr>
          <p:txBody>
            <a:bodyPr lIns="71838" tIns="71838" rIns="71838" bIns="71838" rtlCol="0" anchor="ctr"/>
            <a:lstStyle/>
            <a:p>
              <a:pPr algn="ctr">
                <a:lnSpc>
                  <a:spcPts val="3959"/>
                </a:lnSpc>
                <a:spcBef>
                  <a:spcPct val="0"/>
                </a:spcBef>
              </a:pPr>
              <a:endParaRPr/>
            </a:p>
          </p:txBody>
        </p:sp>
      </p:grpSp>
      <p:grpSp>
        <p:nvGrpSpPr>
          <p:cNvPr id="5" name="Group 5"/>
          <p:cNvGrpSpPr/>
          <p:nvPr/>
        </p:nvGrpSpPr>
        <p:grpSpPr>
          <a:xfrm>
            <a:off x="385515" y="2759781"/>
            <a:ext cx="3653989" cy="365398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94A5"/>
            </a:solidFill>
            <a:ln w="28575" cap="sq">
              <a:solidFill>
                <a:srgbClr val="000000"/>
              </a:solidFill>
              <a:prstDash val="solid"/>
              <a:miter/>
            </a:ln>
          </p:spPr>
          <p:txBody>
            <a:bodyPr/>
            <a:lstStyle/>
            <a:p>
              <a:endParaRPr lang="fr-FR"/>
            </a:p>
          </p:txBody>
        </p:sp>
        <p:sp>
          <p:nvSpPr>
            <p:cNvPr id="7" name="TextBox 7"/>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grpSp>
        <p:nvGrpSpPr>
          <p:cNvPr id="8" name="Group 8"/>
          <p:cNvGrpSpPr/>
          <p:nvPr/>
        </p:nvGrpSpPr>
        <p:grpSpPr>
          <a:xfrm>
            <a:off x="4413246" y="15087529"/>
            <a:ext cx="9649612" cy="5299118"/>
            <a:chOff x="0" y="0"/>
            <a:chExt cx="1832422" cy="1006281"/>
          </a:xfrm>
        </p:grpSpPr>
        <p:sp>
          <p:nvSpPr>
            <p:cNvPr id="9" name="Freeform 9"/>
            <p:cNvSpPr/>
            <p:nvPr/>
          </p:nvSpPr>
          <p:spPr>
            <a:xfrm>
              <a:off x="0" y="0"/>
              <a:ext cx="1832422" cy="1006281"/>
            </a:xfrm>
            <a:custGeom>
              <a:avLst/>
              <a:gdLst/>
              <a:ahLst/>
              <a:cxnLst/>
              <a:rect l="l" t="t" r="r" b="b"/>
              <a:pathLst>
                <a:path w="1832422" h="1006281">
                  <a:moveTo>
                    <a:pt x="29685" y="0"/>
                  </a:moveTo>
                  <a:lnTo>
                    <a:pt x="1802737" y="0"/>
                  </a:lnTo>
                  <a:cubicBezTo>
                    <a:pt x="1810610" y="0"/>
                    <a:pt x="1818161" y="3128"/>
                    <a:pt x="1823728" y="8695"/>
                  </a:cubicBezTo>
                  <a:cubicBezTo>
                    <a:pt x="1829295" y="14262"/>
                    <a:pt x="1832422" y="21812"/>
                    <a:pt x="1832422" y="29685"/>
                  </a:cubicBezTo>
                  <a:lnTo>
                    <a:pt x="1832422" y="976596"/>
                  </a:lnTo>
                  <a:cubicBezTo>
                    <a:pt x="1832422" y="992990"/>
                    <a:pt x="1819132" y="1006281"/>
                    <a:pt x="1802737" y="1006281"/>
                  </a:cubicBezTo>
                  <a:lnTo>
                    <a:pt x="29685" y="1006281"/>
                  </a:lnTo>
                  <a:cubicBezTo>
                    <a:pt x="13291" y="1006281"/>
                    <a:pt x="0" y="992990"/>
                    <a:pt x="0" y="976596"/>
                  </a:cubicBezTo>
                  <a:lnTo>
                    <a:pt x="0" y="29685"/>
                  </a:lnTo>
                  <a:cubicBezTo>
                    <a:pt x="0" y="13291"/>
                    <a:pt x="13291" y="0"/>
                    <a:pt x="29685" y="0"/>
                  </a:cubicBezTo>
                  <a:close/>
                </a:path>
              </a:pathLst>
            </a:custGeom>
            <a:solidFill>
              <a:srgbClr val="FFFFFF"/>
            </a:solidFill>
            <a:ln w="28575" cap="rnd">
              <a:solidFill>
                <a:srgbClr val="000000"/>
              </a:solidFill>
              <a:prstDash val="solid"/>
              <a:round/>
            </a:ln>
          </p:spPr>
          <p:txBody>
            <a:bodyPr/>
            <a:lstStyle/>
            <a:p>
              <a:endParaRPr lang="fr-FR"/>
            </a:p>
          </p:txBody>
        </p:sp>
        <p:sp>
          <p:nvSpPr>
            <p:cNvPr id="10" name="TextBox 10"/>
            <p:cNvSpPr txBox="1"/>
            <p:nvPr/>
          </p:nvSpPr>
          <p:spPr>
            <a:xfrm>
              <a:off x="0" y="-47625"/>
              <a:ext cx="1832422" cy="1053906"/>
            </a:xfrm>
            <a:prstGeom prst="rect">
              <a:avLst/>
            </a:prstGeom>
          </p:spPr>
          <p:txBody>
            <a:bodyPr lIns="71838" tIns="71838" rIns="71838" bIns="71838" rtlCol="0" anchor="ctr"/>
            <a:lstStyle/>
            <a:p>
              <a:pPr algn="ctr">
                <a:lnSpc>
                  <a:spcPts val="3959"/>
                </a:lnSpc>
                <a:spcBef>
                  <a:spcPct val="0"/>
                </a:spcBef>
              </a:pPr>
              <a:endParaRPr/>
            </a:p>
          </p:txBody>
        </p:sp>
      </p:grpSp>
      <p:grpSp>
        <p:nvGrpSpPr>
          <p:cNvPr id="11" name="Group 11"/>
          <p:cNvGrpSpPr/>
          <p:nvPr/>
        </p:nvGrpSpPr>
        <p:grpSpPr>
          <a:xfrm>
            <a:off x="522832" y="15087529"/>
            <a:ext cx="3653989" cy="365398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9CFB"/>
            </a:solidFill>
            <a:ln w="28575" cap="sq">
              <a:solidFill>
                <a:srgbClr val="000000"/>
              </a:solidFill>
              <a:prstDash val="solid"/>
              <a:miter/>
            </a:ln>
          </p:spPr>
          <p:txBody>
            <a:bodyPr/>
            <a:lstStyle/>
            <a:p>
              <a:endParaRPr lang="fr-FR"/>
            </a:p>
          </p:txBody>
        </p:sp>
        <p:sp>
          <p:nvSpPr>
            <p:cNvPr id="13" name="TextBox 13"/>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grpSp>
        <p:nvGrpSpPr>
          <p:cNvPr id="14" name="Group 14"/>
          <p:cNvGrpSpPr/>
          <p:nvPr/>
        </p:nvGrpSpPr>
        <p:grpSpPr>
          <a:xfrm>
            <a:off x="10990457" y="8935462"/>
            <a:ext cx="3653989" cy="365398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28575" cap="sq">
              <a:solidFill>
                <a:srgbClr val="000000"/>
              </a:solidFill>
              <a:prstDash val="solid"/>
              <a:miter/>
            </a:ln>
          </p:spPr>
          <p:txBody>
            <a:bodyPr/>
            <a:lstStyle/>
            <a:p>
              <a:endParaRPr lang="fr-FR"/>
            </a:p>
          </p:txBody>
        </p:sp>
        <p:sp>
          <p:nvSpPr>
            <p:cNvPr id="16" name="TextBox 16"/>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sp>
        <p:nvSpPr>
          <p:cNvPr id="17" name="Freeform 17"/>
          <p:cNvSpPr/>
          <p:nvPr/>
        </p:nvSpPr>
        <p:spPr>
          <a:xfrm>
            <a:off x="-2729003" y="16706567"/>
            <a:ext cx="20127702" cy="4525321"/>
          </a:xfrm>
          <a:custGeom>
            <a:avLst/>
            <a:gdLst/>
            <a:ahLst/>
            <a:cxnLst/>
            <a:rect l="l" t="t" r="r" b="b"/>
            <a:pathLst>
              <a:path w="20127702" h="4525321">
                <a:moveTo>
                  <a:pt x="0" y="0"/>
                </a:moveTo>
                <a:lnTo>
                  <a:pt x="20127703" y="0"/>
                </a:lnTo>
                <a:lnTo>
                  <a:pt x="20127703" y="4525321"/>
                </a:lnTo>
                <a:lnTo>
                  <a:pt x="0" y="4525321"/>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8" name="Freeform 18"/>
          <p:cNvSpPr/>
          <p:nvPr/>
        </p:nvSpPr>
        <p:spPr>
          <a:xfrm>
            <a:off x="0" y="0"/>
            <a:ext cx="2212509" cy="2071462"/>
          </a:xfrm>
          <a:custGeom>
            <a:avLst/>
            <a:gdLst/>
            <a:ahLst/>
            <a:cxnLst/>
            <a:rect l="l" t="t" r="r" b="b"/>
            <a:pathLst>
              <a:path w="2212509" h="2071462">
                <a:moveTo>
                  <a:pt x="0" y="0"/>
                </a:moveTo>
                <a:lnTo>
                  <a:pt x="2212509" y="0"/>
                </a:lnTo>
                <a:lnTo>
                  <a:pt x="2212509" y="2071462"/>
                </a:lnTo>
                <a:lnTo>
                  <a:pt x="0" y="2071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9" name="Freeform 19"/>
          <p:cNvSpPr/>
          <p:nvPr/>
        </p:nvSpPr>
        <p:spPr>
          <a:xfrm flipH="1">
            <a:off x="13373046" y="0"/>
            <a:ext cx="1746954" cy="1635586"/>
          </a:xfrm>
          <a:custGeom>
            <a:avLst/>
            <a:gdLst/>
            <a:ahLst/>
            <a:cxnLst/>
            <a:rect l="l" t="t" r="r" b="b"/>
            <a:pathLst>
              <a:path w="1746954" h="1635586">
                <a:moveTo>
                  <a:pt x="1746954" y="0"/>
                </a:moveTo>
                <a:lnTo>
                  <a:pt x="0" y="0"/>
                </a:lnTo>
                <a:lnTo>
                  <a:pt x="0" y="1635586"/>
                </a:lnTo>
                <a:lnTo>
                  <a:pt x="1746954" y="1635586"/>
                </a:lnTo>
                <a:lnTo>
                  <a:pt x="174695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0" name="AutoShape 20"/>
          <p:cNvSpPr/>
          <p:nvPr/>
        </p:nvSpPr>
        <p:spPr>
          <a:xfrm>
            <a:off x="13298303" y="6526721"/>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1" name="AutoShape 21"/>
          <p:cNvSpPr/>
          <p:nvPr/>
        </p:nvSpPr>
        <p:spPr>
          <a:xfrm>
            <a:off x="13298303" y="14238789"/>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2" name="AutoShape 22"/>
          <p:cNvSpPr/>
          <p:nvPr/>
        </p:nvSpPr>
        <p:spPr>
          <a:xfrm>
            <a:off x="-919279" y="10382755"/>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3" name="AutoShape 23"/>
          <p:cNvSpPr/>
          <p:nvPr/>
        </p:nvSpPr>
        <p:spPr>
          <a:xfrm>
            <a:off x="-919279" y="18084730"/>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4" name="AutoShape 24"/>
          <p:cNvSpPr/>
          <p:nvPr/>
        </p:nvSpPr>
        <p:spPr>
          <a:xfrm flipH="1" flipV="1">
            <a:off x="7522375" y="8265663"/>
            <a:ext cx="0" cy="759149"/>
          </a:xfrm>
          <a:prstGeom prst="line">
            <a:avLst/>
          </a:prstGeom>
          <a:ln w="28575" cap="flat">
            <a:solidFill>
              <a:srgbClr val="000000"/>
            </a:solidFill>
            <a:prstDash val="solid"/>
            <a:headEnd type="none" w="sm" len="sm"/>
            <a:tailEnd type="none" w="sm" len="sm"/>
          </a:ln>
        </p:spPr>
        <p:txBody>
          <a:bodyPr/>
          <a:lstStyle/>
          <a:p>
            <a:endParaRPr lang="fr-FR"/>
          </a:p>
        </p:txBody>
      </p:sp>
      <p:sp>
        <p:nvSpPr>
          <p:cNvPr id="25" name="AutoShape 25"/>
          <p:cNvSpPr/>
          <p:nvPr/>
        </p:nvSpPr>
        <p:spPr>
          <a:xfrm flipH="1" flipV="1">
            <a:off x="5427457" y="15292018"/>
            <a:ext cx="0" cy="759149"/>
          </a:xfrm>
          <a:prstGeom prst="line">
            <a:avLst/>
          </a:prstGeom>
          <a:ln w="28575" cap="flat">
            <a:solidFill>
              <a:srgbClr val="000000"/>
            </a:solidFill>
            <a:prstDash val="solid"/>
            <a:headEnd type="none" w="sm" len="sm"/>
            <a:tailEnd type="none" w="sm" len="sm"/>
          </a:ln>
        </p:spPr>
        <p:txBody>
          <a:bodyPr/>
          <a:lstStyle/>
          <a:p>
            <a:endParaRPr lang="fr-FR"/>
          </a:p>
        </p:txBody>
      </p:sp>
      <p:grpSp>
        <p:nvGrpSpPr>
          <p:cNvPr id="26" name="Group 26"/>
          <p:cNvGrpSpPr/>
          <p:nvPr/>
        </p:nvGrpSpPr>
        <p:grpSpPr>
          <a:xfrm>
            <a:off x="-1264615" y="20839114"/>
            <a:ext cx="17649230" cy="943147"/>
            <a:chOff x="0" y="0"/>
            <a:chExt cx="3162543" cy="169001"/>
          </a:xfrm>
        </p:grpSpPr>
        <p:sp>
          <p:nvSpPr>
            <p:cNvPr id="27" name="Freeform 27"/>
            <p:cNvSpPr/>
            <p:nvPr/>
          </p:nvSpPr>
          <p:spPr>
            <a:xfrm>
              <a:off x="0" y="0"/>
              <a:ext cx="3162543" cy="169001"/>
            </a:xfrm>
            <a:custGeom>
              <a:avLst/>
              <a:gdLst/>
              <a:ahLst/>
              <a:cxnLst/>
              <a:rect l="l" t="t" r="r" b="b"/>
              <a:pathLst>
                <a:path w="3162543" h="169001">
                  <a:moveTo>
                    <a:pt x="0" y="0"/>
                  </a:moveTo>
                  <a:lnTo>
                    <a:pt x="3162543" y="0"/>
                  </a:lnTo>
                  <a:lnTo>
                    <a:pt x="3162543" y="169001"/>
                  </a:lnTo>
                  <a:lnTo>
                    <a:pt x="0" y="169001"/>
                  </a:lnTo>
                  <a:close/>
                </a:path>
              </a:pathLst>
            </a:custGeom>
            <a:solidFill>
              <a:srgbClr val="4E67A8"/>
            </a:solidFill>
          </p:spPr>
          <p:txBody>
            <a:bodyPr/>
            <a:lstStyle/>
            <a:p>
              <a:endParaRPr lang="fr-FR"/>
            </a:p>
          </p:txBody>
        </p:sp>
        <p:sp>
          <p:nvSpPr>
            <p:cNvPr id="28" name="TextBox 28"/>
            <p:cNvSpPr txBox="1"/>
            <p:nvPr/>
          </p:nvSpPr>
          <p:spPr>
            <a:xfrm>
              <a:off x="0" y="-47625"/>
              <a:ext cx="3162543" cy="216626"/>
            </a:xfrm>
            <a:prstGeom prst="rect">
              <a:avLst/>
            </a:prstGeom>
          </p:spPr>
          <p:txBody>
            <a:bodyPr lIns="71838" tIns="71838" rIns="71838" bIns="71838" rtlCol="0" anchor="ctr"/>
            <a:lstStyle/>
            <a:p>
              <a:pPr algn="ctr">
                <a:lnSpc>
                  <a:spcPts val="3959"/>
                </a:lnSpc>
              </a:pPr>
              <a:endParaRPr/>
            </a:p>
          </p:txBody>
        </p:sp>
      </p:grpSp>
      <p:sp>
        <p:nvSpPr>
          <p:cNvPr id="29" name="Freeform 29"/>
          <p:cNvSpPr/>
          <p:nvPr/>
        </p:nvSpPr>
        <p:spPr>
          <a:xfrm>
            <a:off x="1030626" y="3404892"/>
            <a:ext cx="2363767" cy="2363767"/>
          </a:xfrm>
          <a:custGeom>
            <a:avLst/>
            <a:gdLst/>
            <a:ahLst/>
            <a:cxnLst/>
            <a:rect l="l" t="t" r="r" b="b"/>
            <a:pathLst>
              <a:path w="2363767" h="2363767">
                <a:moveTo>
                  <a:pt x="0" y="0"/>
                </a:moveTo>
                <a:lnTo>
                  <a:pt x="2363767" y="0"/>
                </a:lnTo>
                <a:lnTo>
                  <a:pt x="2363767" y="2363767"/>
                </a:lnTo>
                <a:lnTo>
                  <a:pt x="0" y="23637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30" name="Freeform 30"/>
          <p:cNvSpPr/>
          <p:nvPr/>
        </p:nvSpPr>
        <p:spPr>
          <a:xfrm>
            <a:off x="11773146" y="9403926"/>
            <a:ext cx="2088611" cy="2578532"/>
          </a:xfrm>
          <a:custGeom>
            <a:avLst/>
            <a:gdLst/>
            <a:ahLst/>
            <a:cxnLst/>
            <a:rect l="l" t="t" r="r" b="b"/>
            <a:pathLst>
              <a:path w="2088611" h="2578532">
                <a:moveTo>
                  <a:pt x="0" y="0"/>
                </a:moveTo>
                <a:lnTo>
                  <a:pt x="2088611" y="0"/>
                </a:lnTo>
                <a:lnTo>
                  <a:pt x="2088611" y="2578532"/>
                </a:lnTo>
                <a:lnTo>
                  <a:pt x="0" y="2578532"/>
                </a:lnTo>
                <a:lnTo>
                  <a:pt x="0" y="0"/>
                </a:lnTo>
                <a:close/>
              </a:path>
            </a:pathLst>
          </a:custGeom>
          <a:blipFill>
            <a:blip r:embed="rId10"/>
            <a:stretch>
              <a:fillRect/>
            </a:stretch>
          </a:blipFill>
        </p:spPr>
        <p:txBody>
          <a:bodyPr/>
          <a:lstStyle/>
          <a:p>
            <a:endParaRPr lang="fr-FR"/>
          </a:p>
        </p:txBody>
      </p:sp>
      <p:sp>
        <p:nvSpPr>
          <p:cNvPr id="31" name="Freeform 31"/>
          <p:cNvSpPr/>
          <p:nvPr/>
        </p:nvSpPr>
        <p:spPr>
          <a:xfrm>
            <a:off x="1185849" y="15503642"/>
            <a:ext cx="2327953" cy="2821762"/>
          </a:xfrm>
          <a:custGeom>
            <a:avLst/>
            <a:gdLst/>
            <a:ahLst/>
            <a:cxnLst/>
            <a:rect l="l" t="t" r="r" b="b"/>
            <a:pathLst>
              <a:path w="2327953" h="2821762">
                <a:moveTo>
                  <a:pt x="0" y="0"/>
                </a:moveTo>
                <a:lnTo>
                  <a:pt x="2327954" y="0"/>
                </a:lnTo>
                <a:lnTo>
                  <a:pt x="2327954" y="2821762"/>
                </a:lnTo>
                <a:lnTo>
                  <a:pt x="0" y="2821762"/>
                </a:lnTo>
                <a:lnTo>
                  <a:pt x="0" y="0"/>
                </a:lnTo>
                <a:close/>
              </a:path>
            </a:pathLst>
          </a:custGeom>
          <a:blipFill>
            <a:blip r:embed="rId11"/>
            <a:stretch>
              <a:fillRect/>
            </a:stretch>
          </a:blipFill>
        </p:spPr>
        <p:txBody>
          <a:bodyPr/>
          <a:lstStyle/>
          <a:p>
            <a:endParaRPr lang="fr-FR"/>
          </a:p>
        </p:txBody>
      </p:sp>
      <p:sp>
        <p:nvSpPr>
          <p:cNvPr id="32" name="TextBox 32"/>
          <p:cNvSpPr txBox="1"/>
          <p:nvPr/>
        </p:nvSpPr>
        <p:spPr>
          <a:xfrm>
            <a:off x="636813" y="562147"/>
            <a:ext cx="13846375" cy="1511589"/>
          </a:xfrm>
          <a:prstGeom prst="rect">
            <a:avLst/>
          </a:prstGeom>
        </p:spPr>
        <p:txBody>
          <a:bodyPr lIns="0" tIns="0" rIns="0" bIns="0" rtlCol="0" anchor="t">
            <a:spAutoFit/>
          </a:bodyPr>
          <a:lstStyle/>
          <a:p>
            <a:pPr algn="ctr">
              <a:lnSpc>
                <a:spcPts val="11666"/>
              </a:lnSpc>
            </a:pPr>
            <a:r>
              <a:rPr lang="en-US" sz="10606">
                <a:solidFill>
                  <a:srgbClr val="000000"/>
                </a:solidFill>
                <a:latin typeface="Handy Casual"/>
                <a:ea typeface="Handy Casual"/>
                <a:cs typeface="Handy Casual"/>
                <a:sym typeface="Handy Casual"/>
              </a:rPr>
              <a:t>DE LA VISION A LA MISSION </a:t>
            </a:r>
          </a:p>
        </p:txBody>
      </p:sp>
      <p:sp>
        <p:nvSpPr>
          <p:cNvPr id="33" name="TextBox 33"/>
          <p:cNvSpPr txBox="1"/>
          <p:nvPr/>
        </p:nvSpPr>
        <p:spPr>
          <a:xfrm>
            <a:off x="6222871" y="2492836"/>
            <a:ext cx="7839987"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 DE LA VISION À LA STRATÉGIE D'ENTREPRISE</a:t>
            </a:r>
          </a:p>
        </p:txBody>
      </p:sp>
      <p:sp>
        <p:nvSpPr>
          <p:cNvPr id="34" name="TextBox 34"/>
          <p:cNvSpPr txBox="1"/>
          <p:nvPr/>
        </p:nvSpPr>
        <p:spPr>
          <a:xfrm>
            <a:off x="5541468" y="2492836"/>
            <a:ext cx="681403"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01.</a:t>
            </a:r>
          </a:p>
        </p:txBody>
      </p:sp>
      <p:sp>
        <p:nvSpPr>
          <p:cNvPr id="35" name="TextBox 35"/>
          <p:cNvSpPr txBox="1"/>
          <p:nvPr/>
        </p:nvSpPr>
        <p:spPr>
          <a:xfrm>
            <a:off x="4552618" y="3357267"/>
            <a:ext cx="9930569" cy="4930743"/>
          </a:xfrm>
          <a:prstGeom prst="rect">
            <a:avLst/>
          </a:prstGeom>
        </p:spPr>
        <p:txBody>
          <a:bodyPr lIns="0" tIns="0" rIns="0" bIns="0" rtlCol="0" anchor="t">
            <a:spAutoFit/>
          </a:bodyPr>
          <a:lstStyle/>
          <a:p>
            <a:pPr algn="just">
              <a:lnSpc>
                <a:spcPts val="2801"/>
              </a:lnSpc>
            </a:pPr>
            <a:endParaRPr/>
          </a:p>
          <a:p>
            <a:pPr marL="432076" lvl="1" indent="-216038" algn="just">
              <a:lnSpc>
                <a:spcPts val="2801"/>
              </a:lnSpc>
              <a:buFont typeface="Arial"/>
              <a:buChar char="•"/>
            </a:pPr>
            <a:r>
              <a:rPr lang="en-US" sz="2001" b="1">
                <a:solidFill>
                  <a:srgbClr val="000000"/>
                </a:solidFill>
                <a:latin typeface="Canva Sans 1 Bold"/>
                <a:ea typeface="Canva Sans 1 Bold"/>
                <a:cs typeface="Canva Sans 1 Bold"/>
                <a:sym typeface="Canva Sans 1 Bold"/>
              </a:rPr>
              <a:t>La Vision </a:t>
            </a:r>
            <a:r>
              <a:rPr lang="en-US" sz="2001">
                <a:solidFill>
                  <a:srgbClr val="000000"/>
                </a:solidFill>
                <a:latin typeface="Canva Sans 1"/>
                <a:ea typeface="Canva Sans 1"/>
                <a:cs typeface="Canva Sans 1"/>
                <a:sym typeface="Canva Sans 1"/>
              </a:rPr>
              <a:t>: C'est l'image du futur que l'entreprise souhaite atteindre. Elle est ambitieuse, inspirante et donne une direction claire.</a:t>
            </a:r>
          </a:p>
          <a:p>
            <a:pPr marL="864152" lvl="2" indent="-288051" algn="just">
              <a:lnSpc>
                <a:spcPts val="2801"/>
              </a:lnSpc>
              <a:buFont typeface="Arial"/>
              <a:buChar char="⚬"/>
            </a:pPr>
            <a:r>
              <a:rPr lang="en-US" sz="2001">
                <a:solidFill>
                  <a:srgbClr val="000000"/>
                </a:solidFill>
                <a:latin typeface="Canva Sans 1"/>
                <a:ea typeface="Canva Sans 1"/>
                <a:cs typeface="Canva Sans 1"/>
                <a:sym typeface="Canva Sans 1"/>
              </a:rPr>
              <a:t>Exemple : "Devenir le leader mondial de l'innovation dans notre secteur."</a:t>
            </a:r>
          </a:p>
          <a:p>
            <a:pPr marL="432076" lvl="1" indent="-216038" algn="just">
              <a:lnSpc>
                <a:spcPts val="2801"/>
              </a:lnSpc>
              <a:buFont typeface="Arial"/>
              <a:buChar char="•"/>
            </a:pPr>
            <a:r>
              <a:rPr lang="en-US" sz="2001" b="1">
                <a:solidFill>
                  <a:srgbClr val="000000"/>
                </a:solidFill>
                <a:latin typeface="Canva Sans 1 Bold"/>
                <a:ea typeface="Canva Sans 1 Bold"/>
                <a:cs typeface="Canva Sans 1 Bold"/>
                <a:sym typeface="Canva Sans 1 Bold"/>
              </a:rPr>
              <a:t>La Stratégie d'Entreprise :</a:t>
            </a:r>
            <a:r>
              <a:rPr lang="en-US" sz="2001">
                <a:solidFill>
                  <a:srgbClr val="000000"/>
                </a:solidFill>
                <a:latin typeface="Canva Sans 1"/>
                <a:ea typeface="Canva Sans 1"/>
                <a:cs typeface="Canva Sans 1"/>
                <a:sym typeface="Canva Sans 1"/>
              </a:rPr>
              <a:t> C'est le plan global pour atteindre cette vision. Elle définit les objectifs stratégiques et les grandes orientations.</a:t>
            </a:r>
          </a:p>
          <a:p>
            <a:pPr marL="864152" lvl="2" indent="-288051" algn="just">
              <a:lnSpc>
                <a:spcPts val="2801"/>
              </a:lnSpc>
              <a:buFont typeface="Arial"/>
              <a:buChar char="⚬"/>
            </a:pPr>
            <a:r>
              <a:rPr lang="en-US" sz="2001">
                <a:solidFill>
                  <a:srgbClr val="000000"/>
                </a:solidFill>
                <a:latin typeface="Canva Sans 1"/>
                <a:ea typeface="Canva Sans 1"/>
                <a:cs typeface="Canva Sans 1"/>
                <a:sym typeface="Canva Sans 1"/>
              </a:rPr>
              <a:t>Exemple : "Développer de nouveaux produits révolutionnaires, conquérir de nouveaux marchés, investir dans la recherche et développement."</a:t>
            </a:r>
          </a:p>
          <a:p>
            <a:pPr marL="432076" lvl="1" indent="-216038" algn="just">
              <a:lnSpc>
                <a:spcPts val="2801"/>
              </a:lnSpc>
              <a:buFont typeface="Arial"/>
              <a:buChar char="•"/>
            </a:pPr>
            <a:r>
              <a:rPr lang="en-US" sz="2001" b="1">
                <a:solidFill>
                  <a:srgbClr val="000000"/>
                </a:solidFill>
                <a:latin typeface="Canva Sans 1 Bold"/>
                <a:ea typeface="Canva Sans 1 Bold"/>
                <a:cs typeface="Canva Sans 1 Bold"/>
                <a:sym typeface="Canva Sans 1 Bold"/>
              </a:rPr>
              <a:t>Outils pour la réflexion :</a:t>
            </a:r>
          </a:p>
          <a:p>
            <a:pPr marL="864152" lvl="2" indent="-288051" algn="just">
              <a:lnSpc>
                <a:spcPts val="2801"/>
              </a:lnSpc>
              <a:buFont typeface="Arial"/>
              <a:buChar char="⚬"/>
            </a:pPr>
            <a:r>
              <a:rPr lang="en-US" sz="2001">
                <a:solidFill>
                  <a:srgbClr val="000000"/>
                </a:solidFill>
                <a:latin typeface="Canva Sans 1"/>
                <a:ea typeface="Canva Sans 1"/>
                <a:cs typeface="Canva Sans 1"/>
                <a:sym typeface="Canva Sans 1"/>
              </a:rPr>
              <a:t>Analyse SWOT : Identifier les forces et faiblesses internes, ainsi que les opportunités et menaces externes.</a:t>
            </a:r>
          </a:p>
          <a:p>
            <a:pPr marL="864152" lvl="2" indent="-288051" algn="just">
              <a:lnSpc>
                <a:spcPts val="2801"/>
              </a:lnSpc>
              <a:buFont typeface="Arial"/>
              <a:buChar char="⚬"/>
            </a:pPr>
            <a:r>
              <a:rPr lang="en-US" sz="2001">
                <a:solidFill>
                  <a:srgbClr val="000000"/>
                </a:solidFill>
                <a:latin typeface="Canva Sans 1"/>
                <a:ea typeface="Canva Sans 1"/>
                <a:cs typeface="Canva Sans 1"/>
                <a:sym typeface="Canva Sans 1"/>
              </a:rPr>
              <a:t>Diagramme d'Ishikawa (causes-conséquences) : Analyser les problèmes et leurs causes profondes pour trouver des solutions efficaces.</a:t>
            </a:r>
          </a:p>
          <a:p>
            <a:pPr algn="just">
              <a:lnSpc>
                <a:spcPts val="2801"/>
              </a:lnSpc>
            </a:pPr>
            <a:endParaRPr lang="en-US" sz="2001">
              <a:solidFill>
                <a:srgbClr val="000000"/>
              </a:solidFill>
              <a:latin typeface="Canva Sans 1"/>
              <a:ea typeface="Canva Sans 1"/>
              <a:cs typeface="Canva Sans 1"/>
              <a:sym typeface="Canva Sans 1"/>
            </a:endParaRPr>
          </a:p>
        </p:txBody>
      </p:sp>
      <p:sp>
        <p:nvSpPr>
          <p:cNvPr id="36" name="TextBox 36"/>
          <p:cNvSpPr txBox="1"/>
          <p:nvPr/>
        </p:nvSpPr>
        <p:spPr>
          <a:xfrm>
            <a:off x="5917995" y="15330118"/>
            <a:ext cx="7690005"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MESURER ET SUIVRE LES PROGRÈS</a:t>
            </a:r>
          </a:p>
        </p:txBody>
      </p:sp>
      <p:sp>
        <p:nvSpPr>
          <p:cNvPr id="37" name="TextBox 37"/>
          <p:cNvSpPr txBox="1"/>
          <p:nvPr/>
        </p:nvSpPr>
        <p:spPr>
          <a:xfrm>
            <a:off x="4651395" y="15330118"/>
            <a:ext cx="681403"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03.</a:t>
            </a:r>
          </a:p>
        </p:txBody>
      </p:sp>
      <p:sp>
        <p:nvSpPr>
          <p:cNvPr id="38" name="TextBox 38"/>
          <p:cNvSpPr txBox="1"/>
          <p:nvPr/>
        </p:nvSpPr>
        <p:spPr>
          <a:xfrm>
            <a:off x="4783588" y="16010997"/>
            <a:ext cx="9042844" cy="4587208"/>
          </a:xfrm>
          <a:prstGeom prst="rect">
            <a:avLst/>
          </a:prstGeom>
        </p:spPr>
        <p:txBody>
          <a:bodyPr lIns="0" tIns="0" rIns="0" bIns="0" rtlCol="0" anchor="t">
            <a:spAutoFit/>
          </a:bodyPr>
          <a:lstStyle/>
          <a:p>
            <a:pPr marL="518434" lvl="1" indent="-259217" algn="just">
              <a:lnSpc>
                <a:spcPts val="3361"/>
              </a:lnSpc>
              <a:buFont typeface="Arial"/>
              <a:buChar char="•"/>
            </a:pPr>
            <a:r>
              <a:rPr lang="en-US" sz="2401" b="1">
                <a:solidFill>
                  <a:srgbClr val="000000"/>
                </a:solidFill>
                <a:latin typeface="Canva Sans 1 Bold"/>
                <a:ea typeface="Canva Sans 1 Bold"/>
                <a:cs typeface="Canva Sans 1 Bold"/>
                <a:sym typeface="Canva Sans 1 Bold"/>
              </a:rPr>
              <a:t>KPIs (Key Performance Indicators) :</a:t>
            </a:r>
            <a:r>
              <a:rPr lang="en-US" sz="2401">
                <a:solidFill>
                  <a:srgbClr val="000000"/>
                </a:solidFill>
                <a:latin typeface="Canva Sans 1"/>
                <a:ea typeface="Canva Sans 1"/>
                <a:cs typeface="Canva Sans 1"/>
                <a:sym typeface="Canva Sans 1"/>
              </a:rPr>
              <a:t> Indicateurs clés de performance pour mesurer les résultats et le succès de la stratégie.</a:t>
            </a:r>
          </a:p>
          <a:p>
            <a:pPr marL="1036867" lvl="2" indent="-345622" algn="just">
              <a:lnSpc>
                <a:spcPts val="3361"/>
              </a:lnSpc>
              <a:buFont typeface="Arial"/>
              <a:buChar char="⚬"/>
            </a:pPr>
            <a:r>
              <a:rPr lang="en-US" sz="2401">
                <a:solidFill>
                  <a:srgbClr val="000000"/>
                </a:solidFill>
                <a:latin typeface="Canva Sans 1"/>
                <a:ea typeface="Canva Sans 1"/>
                <a:cs typeface="Canva Sans 1"/>
                <a:sym typeface="Canva Sans 1"/>
              </a:rPr>
              <a:t>Exemples : chiffre d'affaires, taux de satisfaction client, parts de marché.</a:t>
            </a:r>
          </a:p>
          <a:p>
            <a:pPr marL="518434" lvl="1" indent="-259217" algn="just">
              <a:lnSpc>
                <a:spcPts val="3361"/>
              </a:lnSpc>
              <a:buFont typeface="Arial"/>
              <a:buChar char="•"/>
            </a:pPr>
            <a:r>
              <a:rPr lang="en-US" sz="2401" b="1">
                <a:solidFill>
                  <a:srgbClr val="000000"/>
                </a:solidFill>
                <a:latin typeface="Canva Sans 1 Bold"/>
                <a:ea typeface="Canva Sans 1 Bold"/>
                <a:cs typeface="Canva Sans 1 Bold"/>
                <a:sym typeface="Canva Sans 1 Bold"/>
              </a:rPr>
              <a:t>Balanced Scorecard (Tableau de Bord Équilibré)</a:t>
            </a:r>
            <a:r>
              <a:rPr lang="en-US" sz="2401">
                <a:solidFill>
                  <a:srgbClr val="000000"/>
                </a:solidFill>
                <a:latin typeface="Canva Sans 1"/>
                <a:ea typeface="Canva Sans 1"/>
                <a:cs typeface="Canva Sans 1"/>
                <a:sym typeface="Canva Sans 1"/>
              </a:rPr>
              <a:t> : Outil de gestion stratégique qui permet de mesurer la performance de l'entreprise selon quatre perspectives : financière, client, processus internes et apprentissage &amp; développement.</a:t>
            </a:r>
          </a:p>
          <a:p>
            <a:pPr algn="just">
              <a:lnSpc>
                <a:spcPts val="3361"/>
              </a:lnSpc>
            </a:pPr>
            <a:endParaRPr lang="en-US" sz="2401">
              <a:solidFill>
                <a:srgbClr val="000000"/>
              </a:solidFill>
              <a:latin typeface="Canva Sans 1"/>
              <a:ea typeface="Canva Sans 1"/>
              <a:cs typeface="Canva Sans 1"/>
              <a:sym typeface="Canva Sans 1"/>
            </a:endParaRPr>
          </a:p>
        </p:txBody>
      </p:sp>
      <p:sp>
        <p:nvSpPr>
          <p:cNvPr id="39" name="TextBox 39"/>
          <p:cNvSpPr txBox="1"/>
          <p:nvPr/>
        </p:nvSpPr>
        <p:spPr>
          <a:xfrm>
            <a:off x="3513803" y="9508121"/>
            <a:ext cx="7442647" cy="565191"/>
          </a:xfrm>
          <a:prstGeom prst="rect">
            <a:avLst/>
          </a:prstGeom>
        </p:spPr>
        <p:txBody>
          <a:bodyPr lIns="0" tIns="0" rIns="0" bIns="0" rtlCol="0" anchor="t">
            <a:spAutoFit/>
          </a:bodyPr>
          <a:lstStyle/>
          <a:p>
            <a:pPr algn="ctr">
              <a:lnSpc>
                <a:spcPts val="4403"/>
              </a:lnSpc>
            </a:pPr>
            <a:r>
              <a:rPr lang="en-US" sz="4003">
                <a:solidFill>
                  <a:srgbClr val="000000"/>
                </a:solidFill>
                <a:latin typeface="Handy Casual"/>
                <a:ea typeface="Handy Casual"/>
                <a:cs typeface="Handy Casual"/>
                <a:sym typeface="Handy Casual"/>
              </a:rPr>
              <a:t>DE LA STRATÉGIE D'ENTREPRISE À LA MISSION</a:t>
            </a:r>
          </a:p>
        </p:txBody>
      </p:sp>
      <p:sp>
        <p:nvSpPr>
          <p:cNvPr id="40" name="TextBox 40"/>
          <p:cNvSpPr txBox="1"/>
          <p:nvPr/>
        </p:nvSpPr>
        <p:spPr>
          <a:xfrm>
            <a:off x="2622409" y="9442026"/>
            <a:ext cx="681403"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02.</a:t>
            </a:r>
          </a:p>
        </p:txBody>
      </p:sp>
      <p:sp>
        <p:nvSpPr>
          <p:cNvPr id="41" name="TextBox 41"/>
          <p:cNvSpPr txBox="1"/>
          <p:nvPr/>
        </p:nvSpPr>
        <p:spPr>
          <a:xfrm>
            <a:off x="385515" y="10014151"/>
            <a:ext cx="11458801" cy="4616178"/>
          </a:xfrm>
          <a:prstGeom prst="rect">
            <a:avLst/>
          </a:prstGeom>
        </p:spPr>
        <p:txBody>
          <a:bodyPr lIns="0" tIns="0" rIns="0" bIns="0" rtlCol="0" anchor="t">
            <a:spAutoFit/>
          </a:bodyPr>
          <a:lstStyle/>
          <a:p>
            <a:pPr marL="434113" lvl="1" indent="-217056" algn="just">
              <a:lnSpc>
                <a:spcPts val="2814"/>
              </a:lnSpc>
              <a:buFont typeface="Arial"/>
              <a:buChar char="•"/>
            </a:pPr>
            <a:r>
              <a:rPr lang="en-US" sz="2010" b="1">
                <a:solidFill>
                  <a:srgbClr val="000000"/>
                </a:solidFill>
                <a:latin typeface="Canva Sans 1 Bold"/>
                <a:ea typeface="Canva Sans 1 Bold"/>
                <a:cs typeface="Canva Sans 1 Bold"/>
                <a:sym typeface="Canva Sans 1 Bold"/>
              </a:rPr>
              <a:t>La Mission : </a:t>
            </a:r>
            <a:r>
              <a:rPr lang="en-US" sz="2010">
                <a:solidFill>
                  <a:srgbClr val="000000"/>
                </a:solidFill>
                <a:latin typeface="Canva Sans 1"/>
                <a:ea typeface="Canva Sans 1"/>
                <a:cs typeface="Canva Sans 1"/>
                <a:sym typeface="Canva Sans 1"/>
              </a:rPr>
              <a:t>C'est la raison d'être de l'entreprise, sa vocation, ce qu'elle fait au quotidien. Elle est plus concrète que la vision.</a:t>
            </a:r>
          </a:p>
          <a:p>
            <a:pPr marL="434113" lvl="1" indent="-217056" algn="just">
              <a:lnSpc>
                <a:spcPts val="2814"/>
              </a:lnSpc>
              <a:buFont typeface="Arial"/>
              <a:buChar char="•"/>
            </a:pPr>
            <a:r>
              <a:rPr lang="en-US" sz="2010">
                <a:solidFill>
                  <a:srgbClr val="000000"/>
                </a:solidFill>
                <a:latin typeface="Canva Sans 1"/>
                <a:ea typeface="Canva Sans 1"/>
                <a:cs typeface="Canva Sans 1"/>
                <a:sym typeface="Canva Sans 1"/>
              </a:rPr>
              <a:t>Exemple : "Offrir des solutions innovantes qui améliorent la vie de nos clients."</a:t>
            </a:r>
          </a:p>
          <a:p>
            <a:pPr marL="434113" lvl="1" indent="-217056" algn="just">
              <a:lnSpc>
                <a:spcPts val="2814"/>
              </a:lnSpc>
              <a:buFont typeface="Arial"/>
              <a:buChar char="•"/>
            </a:pPr>
            <a:r>
              <a:rPr lang="en-US" sz="2010" b="1">
                <a:solidFill>
                  <a:srgbClr val="000000"/>
                </a:solidFill>
                <a:latin typeface="Canva Sans 1 Bold"/>
                <a:ea typeface="Canva Sans 1 Bold"/>
                <a:cs typeface="Canva Sans 1 Bold"/>
                <a:sym typeface="Canva Sans 1 Bold"/>
              </a:rPr>
              <a:t>La Stratégie Commerciale :</a:t>
            </a:r>
            <a:r>
              <a:rPr lang="en-US" sz="2010">
                <a:solidFill>
                  <a:srgbClr val="000000"/>
                </a:solidFill>
                <a:latin typeface="Canva Sans 1"/>
                <a:ea typeface="Canva Sans 1"/>
                <a:cs typeface="Canva Sans 1"/>
                <a:sym typeface="Canva Sans 1"/>
              </a:rPr>
              <a:t> C'est le plan pour atteindre les objectifs de vente et de parts de marché, en accord avec la mission et la stratégie d'entreprise.</a:t>
            </a:r>
          </a:p>
          <a:p>
            <a:pPr marL="868226" lvl="2" indent="-289409" algn="just">
              <a:lnSpc>
                <a:spcPts val="2814"/>
              </a:lnSpc>
              <a:buFont typeface="Arial"/>
              <a:buChar char="⚬"/>
            </a:pPr>
            <a:r>
              <a:rPr lang="en-US" sz="2010">
                <a:solidFill>
                  <a:srgbClr val="000000"/>
                </a:solidFill>
                <a:latin typeface="Canva Sans 1"/>
                <a:ea typeface="Canva Sans 1"/>
                <a:cs typeface="Canva Sans 1"/>
                <a:sym typeface="Canva Sans 1"/>
              </a:rPr>
              <a:t>Exemple : "Développer un réseau de distribution performant, lancer des campagnes de marketing ciblées, offrir un service client exceptionnel."</a:t>
            </a:r>
          </a:p>
          <a:p>
            <a:pPr marL="434113" lvl="1" indent="-217056" algn="just">
              <a:lnSpc>
                <a:spcPts val="2814"/>
              </a:lnSpc>
              <a:buFont typeface="Arial"/>
              <a:buChar char="•"/>
            </a:pPr>
            <a:r>
              <a:rPr lang="en-US" sz="2010" b="1">
                <a:solidFill>
                  <a:srgbClr val="000000"/>
                </a:solidFill>
                <a:latin typeface="Canva Sans 1 Bold"/>
                <a:ea typeface="Canva Sans 1 Bold"/>
                <a:cs typeface="Canva Sans 1 Bold"/>
                <a:sym typeface="Canva Sans 1 Bold"/>
              </a:rPr>
              <a:t>Outils pour la réflexion :</a:t>
            </a:r>
          </a:p>
          <a:p>
            <a:pPr marL="434113" lvl="1" indent="-217056" algn="just">
              <a:lnSpc>
                <a:spcPts val="2814"/>
              </a:lnSpc>
              <a:buFont typeface="Arial"/>
              <a:buChar char="•"/>
            </a:pPr>
            <a:r>
              <a:rPr lang="en-US" sz="2010" b="1">
                <a:solidFill>
                  <a:srgbClr val="000000"/>
                </a:solidFill>
                <a:latin typeface="Canva Sans 1 Bold"/>
                <a:ea typeface="Canva Sans 1 Bold"/>
                <a:cs typeface="Canva Sans 1 Bold"/>
                <a:sym typeface="Canva Sans 1 Bold"/>
              </a:rPr>
              <a:t>Méthode OKR (Objectives and Key Results</a:t>
            </a:r>
            <a:r>
              <a:rPr lang="en-US" sz="2010">
                <a:solidFill>
                  <a:srgbClr val="000000"/>
                </a:solidFill>
                <a:latin typeface="Canva Sans 1"/>
                <a:ea typeface="Canva Sans 1"/>
                <a:cs typeface="Canva Sans 1"/>
                <a:sym typeface="Canva Sans 1"/>
              </a:rPr>
              <a:t>) : Fixer des objectifs ambitieux et mesurables, avec des résultats clés pour suivre les progrès.</a:t>
            </a:r>
          </a:p>
          <a:p>
            <a:pPr marL="455701" lvl="1" indent="-227850" algn="just">
              <a:lnSpc>
                <a:spcPts val="2954"/>
              </a:lnSpc>
              <a:buFont typeface="Arial"/>
              <a:buChar char="•"/>
            </a:pPr>
            <a:r>
              <a:rPr lang="en-US" sz="2110" b="1">
                <a:solidFill>
                  <a:srgbClr val="000000"/>
                </a:solidFill>
                <a:latin typeface="Canva Sans 1 Bold"/>
                <a:ea typeface="Canva Sans 1 Bold"/>
                <a:cs typeface="Canva Sans 1 Bold"/>
                <a:sym typeface="Canva Sans 1 Bold"/>
              </a:rPr>
              <a:t>Matrice RACI</a:t>
            </a:r>
            <a:r>
              <a:rPr lang="en-US" sz="2110">
                <a:solidFill>
                  <a:srgbClr val="000000"/>
                </a:solidFill>
                <a:latin typeface="Canva Sans 1"/>
                <a:ea typeface="Canva Sans 1"/>
                <a:cs typeface="Canva Sans 1"/>
                <a:sym typeface="Canva Sans 1"/>
              </a:rPr>
              <a:t> (Responsable, Autorité, Consulté, Informé) **: Clarifier les rôles et responsabilités de chacun dans la mise en œuvre de la stratégie.</a:t>
            </a:r>
          </a:p>
          <a:p>
            <a:pPr algn="just">
              <a:lnSpc>
                <a:spcPts val="2814"/>
              </a:lnSpc>
            </a:pPr>
            <a:endParaRPr lang="en-US" sz="2110">
              <a:solidFill>
                <a:srgbClr val="000000"/>
              </a:solidFill>
              <a:latin typeface="Canva Sans 1"/>
              <a:ea typeface="Canva Sans 1"/>
              <a:cs typeface="Canva Sans 1"/>
              <a:sym typeface="Canva Sans 1"/>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13803" y="3182345"/>
            <a:ext cx="11334862" cy="5753117"/>
            <a:chOff x="0" y="0"/>
            <a:chExt cx="2152445" cy="1092494"/>
          </a:xfrm>
        </p:grpSpPr>
        <p:sp>
          <p:nvSpPr>
            <p:cNvPr id="3" name="Freeform 3"/>
            <p:cNvSpPr/>
            <p:nvPr/>
          </p:nvSpPr>
          <p:spPr>
            <a:xfrm>
              <a:off x="0" y="0"/>
              <a:ext cx="2152445" cy="1092494"/>
            </a:xfrm>
            <a:custGeom>
              <a:avLst/>
              <a:gdLst/>
              <a:ahLst/>
              <a:cxnLst/>
              <a:rect l="l" t="t" r="r" b="b"/>
              <a:pathLst>
                <a:path w="2152445" h="1092494">
                  <a:moveTo>
                    <a:pt x="25272" y="0"/>
                  </a:moveTo>
                  <a:lnTo>
                    <a:pt x="2127173" y="0"/>
                  </a:lnTo>
                  <a:cubicBezTo>
                    <a:pt x="2133875" y="0"/>
                    <a:pt x="2140303" y="2663"/>
                    <a:pt x="2145043" y="7402"/>
                  </a:cubicBezTo>
                  <a:cubicBezTo>
                    <a:pt x="2149782" y="12141"/>
                    <a:pt x="2152445" y="18569"/>
                    <a:pt x="2152445" y="25272"/>
                  </a:cubicBezTo>
                  <a:lnTo>
                    <a:pt x="2152445" y="1067222"/>
                  </a:lnTo>
                  <a:cubicBezTo>
                    <a:pt x="2152445" y="1073924"/>
                    <a:pt x="2149782" y="1080352"/>
                    <a:pt x="2145043" y="1085092"/>
                  </a:cubicBezTo>
                  <a:cubicBezTo>
                    <a:pt x="2140303" y="1089831"/>
                    <a:pt x="2133875" y="1092494"/>
                    <a:pt x="2127173" y="1092494"/>
                  </a:cubicBezTo>
                  <a:lnTo>
                    <a:pt x="25272" y="1092494"/>
                  </a:lnTo>
                  <a:cubicBezTo>
                    <a:pt x="18569" y="1092494"/>
                    <a:pt x="12141" y="1089831"/>
                    <a:pt x="7402" y="1085092"/>
                  </a:cubicBezTo>
                  <a:cubicBezTo>
                    <a:pt x="2663" y="1080352"/>
                    <a:pt x="0" y="1073924"/>
                    <a:pt x="0" y="1067222"/>
                  </a:cubicBezTo>
                  <a:lnTo>
                    <a:pt x="0" y="25272"/>
                  </a:lnTo>
                  <a:cubicBezTo>
                    <a:pt x="0" y="18569"/>
                    <a:pt x="2663" y="12141"/>
                    <a:pt x="7402" y="7402"/>
                  </a:cubicBezTo>
                  <a:cubicBezTo>
                    <a:pt x="12141" y="2663"/>
                    <a:pt x="18569" y="0"/>
                    <a:pt x="25272" y="0"/>
                  </a:cubicBezTo>
                  <a:close/>
                </a:path>
              </a:pathLst>
            </a:custGeom>
            <a:solidFill>
              <a:srgbClr val="FFFFFF"/>
            </a:solidFill>
            <a:ln w="28575" cap="rnd">
              <a:solidFill>
                <a:srgbClr val="000000"/>
              </a:solidFill>
              <a:prstDash val="solid"/>
              <a:round/>
            </a:ln>
          </p:spPr>
          <p:txBody>
            <a:bodyPr/>
            <a:lstStyle/>
            <a:p>
              <a:endParaRPr lang="fr-FR"/>
            </a:p>
          </p:txBody>
        </p:sp>
        <p:sp>
          <p:nvSpPr>
            <p:cNvPr id="4" name="TextBox 4"/>
            <p:cNvSpPr txBox="1"/>
            <p:nvPr/>
          </p:nvSpPr>
          <p:spPr>
            <a:xfrm>
              <a:off x="0" y="-47625"/>
              <a:ext cx="2152445" cy="1140119"/>
            </a:xfrm>
            <a:prstGeom prst="rect">
              <a:avLst/>
            </a:prstGeom>
          </p:spPr>
          <p:txBody>
            <a:bodyPr lIns="71838" tIns="71838" rIns="71838" bIns="71838" rtlCol="0" anchor="ctr"/>
            <a:lstStyle/>
            <a:p>
              <a:pPr algn="ctr">
                <a:lnSpc>
                  <a:spcPts val="3959"/>
                </a:lnSpc>
                <a:spcBef>
                  <a:spcPct val="0"/>
                </a:spcBef>
              </a:pPr>
              <a:endParaRPr/>
            </a:p>
          </p:txBody>
        </p:sp>
      </p:grpSp>
      <p:grpSp>
        <p:nvGrpSpPr>
          <p:cNvPr id="5" name="Group 5"/>
          <p:cNvGrpSpPr/>
          <p:nvPr/>
        </p:nvGrpSpPr>
        <p:grpSpPr>
          <a:xfrm>
            <a:off x="385515" y="2759781"/>
            <a:ext cx="3653989" cy="365398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94A5"/>
            </a:solidFill>
            <a:ln w="28575" cap="sq">
              <a:solidFill>
                <a:srgbClr val="000000"/>
              </a:solidFill>
              <a:prstDash val="solid"/>
              <a:miter/>
            </a:ln>
          </p:spPr>
          <p:txBody>
            <a:bodyPr/>
            <a:lstStyle/>
            <a:p>
              <a:endParaRPr lang="fr-FR"/>
            </a:p>
          </p:txBody>
        </p:sp>
        <p:sp>
          <p:nvSpPr>
            <p:cNvPr id="7" name="TextBox 7"/>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grpSp>
        <p:nvGrpSpPr>
          <p:cNvPr id="8" name="Group 8"/>
          <p:cNvGrpSpPr/>
          <p:nvPr/>
        </p:nvGrpSpPr>
        <p:grpSpPr>
          <a:xfrm>
            <a:off x="4413246" y="15087529"/>
            <a:ext cx="9649612" cy="5299118"/>
            <a:chOff x="0" y="0"/>
            <a:chExt cx="1832422" cy="1006281"/>
          </a:xfrm>
        </p:grpSpPr>
        <p:sp>
          <p:nvSpPr>
            <p:cNvPr id="9" name="Freeform 9"/>
            <p:cNvSpPr/>
            <p:nvPr/>
          </p:nvSpPr>
          <p:spPr>
            <a:xfrm>
              <a:off x="0" y="0"/>
              <a:ext cx="1832422" cy="1006281"/>
            </a:xfrm>
            <a:custGeom>
              <a:avLst/>
              <a:gdLst/>
              <a:ahLst/>
              <a:cxnLst/>
              <a:rect l="l" t="t" r="r" b="b"/>
              <a:pathLst>
                <a:path w="1832422" h="1006281">
                  <a:moveTo>
                    <a:pt x="29685" y="0"/>
                  </a:moveTo>
                  <a:lnTo>
                    <a:pt x="1802737" y="0"/>
                  </a:lnTo>
                  <a:cubicBezTo>
                    <a:pt x="1810610" y="0"/>
                    <a:pt x="1818161" y="3128"/>
                    <a:pt x="1823728" y="8695"/>
                  </a:cubicBezTo>
                  <a:cubicBezTo>
                    <a:pt x="1829295" y="14262"/>
                    <a:pt x="1832422" y="21812"/>
                    <a:pt x="1832422" y="29685"/>
                  </a:cubicBezTo>
                  <a:lnTo>
                    <a:pt x="1832422" y="976596"/>
                  </a:lnTo>
                  <a:cubicBezTo>
                    <a:pt x="1832422" y="992990"/>
                    <a:pt x="1819132" y="1006281"/>
                    <a:pt x="1802737" y="1006281"/>
                  </a:cubicBezTo>
                  <a:lnTo>
                    <a:pt x="29685" y="1006281"/>
                  </a:lnTo>
                  <a:cubicBezTo>
                    <a:pt x="13291" y="1006281"/>
                    <a:pt x="0" y="992990"/>
                    <a:pt x="0" y="976596"/>
                  </a:cubicBezTo>
                  <a:lnTo>
                    <a:pt x="0" y="29685"/>
                  </a:lnTo>
                  <a:cubicBezTo>
                    <a:pt x="0" y="13291"/>
                    <a:pt x="13291" y="0"/>
                    <a:pt x="29685" y="0"/>
                  </a:cubicBezTo>
                  <a:close/>
                </a:path>
              </a:pathLst>
            </a:custGeom>
            <a:solidFill>
              <a:srgbClr val="FFFFFF"/>
            </a:solidFill>
            <a:ln w="28575" cap="rnd">
              <a:solidFill>
                <a:srgbClr val="000000"/>
              </a:solidFill>
              <a:prstDash val="solid"/>
              <a:round/>
            </a:ln>
          </p:spPr>
          <p:txBody>
            <a:bodyPr/>
            <a:lstStyle/>
            <a:p>
              <a:endParaRPr lang="fr-FR"/>
            </a:p>
          </p:txBody>
        </p:sp>
        <p:sp>
          <p:nvSpPr>
            <p:cNvPr id="10" name="TextBox 10"/>
            <p:cNvSpPr txBox="1"/>
            <p:nvPr/>
          </p:nvSpPr>
          <p:spPr>
            <a:xfrm>
              <a:off x="0" y="-47625"/>
              <a:ext cx="1832422" cy="1053906"/>
            </a:xfrm>
            <a:prstGeom prst="rect">
              <a:avLst/>
            </a:prstGeom>
          </p:spPr>
          <p:txBody>
            <a:bodyPr lIns="71838" tIns="71838" rIns="71838" bIns="71838" rtlCol="0" anchor="ctr"/>
            <a:lstStyle/>
            <a:p>
              <a:pPr algn="ctr">
                <a:lnSpc>
                  <a:spcPts val="3959"/>
                </a:lnSpc>
                <a:spcBef>
                  <a:spcPct val="0"/>
                </a:spcBef>
              </a:pPr>
              <a:endParaRPr/>
            </a:p>
          </p:txBody>
        </p:sp>
      </p:grpSp>
      <p:grpSp>
        <p:nvGrpSpPr>
          <p:cNvPr id="11" name="Group 11"/>
          <p:cNvGrpSpPr/>
          <p:nvPr/>
        </p:nvGrpSpPr>
        <p:grpSpPr>
          <a:xfrm>
            <a:off x="522832" y="15087529"/>
            <a:ext cx="3653989" cy="365398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9CFB"/>
            </a:solidFill>
            <a:ln w="28575" cap="sq">
              <a:solidFill>
                <a:srgbClr val="000000"/>
              </a:solidFill>
              <a:prstDash val="solid"/>
              <a:miter/>
            </a:ln>
          </p:spPr>
          <p:txBody>
            <a:bodyPr/>
            <a:lstStyle/>
            <a:p>
              <a:endParaRPr lang="fr-FR"/>
            </a:p>
          </p:txBody>
        </p:sp>
        <p:sp>
          <p:nvSpPr>
            <p:cNvPr id="13" name="TextBox 13"/>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grpSp>
        <p:nvGrpSpPr>
          <p:cNvPr id="14" name="Group 14"/>
          <p:cNvGrpSpPr/>
          <p:nvPr/>
        </p:nvGrpSpPr>
        <p:grpSpPr>
          <a:xfrm>
            <a:off x="-6353485" y="9177552"/>
            <a:ext cx="10177741" cy="5510266"/>
            <a:chOff x="0" y="0"/>
            <a:chExt cx="1932712" cy="1046377"/>
          </a:xfrm>
        </p:grpSpPr>
        <p:sp>
          <p:nvSpPr>
            <p:cNvPr id="15" name="Freeform 15"/>
            <p:cNvSpPr/>
            <p:nvPr/>
          </p:nvSpPr>
          <p:spPr>
            <a:xfrm>
              <a:off x="0" y="0"/>
              <a:ext cx="1932712" cy="1046377"/>
            </a:xfrm>
            <a:custGeom>
              <a:avLst/>
              <a:gdLst/>
              <a:ahLst/>
              <a:cxnLst/>
              <a:rect l="l" t="t" r="r" b="b"/>
              <a:pathLst>
                <a:path w="1932712" h="1046377">
                  <a:moveTo>
                    <a:pt x="28145" y="0"/>
                  </a:moveTo>
                  <a:lnTo>
                    <a:pt x="1904567" y="0"/>
                  </a:lnTo>
                  <a:cubicBezTo>
                    <a:pt x="1920111" y="0"/>
                    <a:pt x="1932712" y="12601"/>
                    <a:pt x="1932712" y="28145"/>
                  </a:cubicBezTo>
                  <a:lnTo>
                    <a:pt x="1932712" y="1018232"/>
                  </a:lnTo>
                  <a:cubicBezTo>
                    <a:pt x="1932712" y="1025697"/>
                    <a:pt x="1929747" y="1032856"/>
                    <a:pt x="1924468" y="1038134"/>
                  </a:cubicBezTo>
                  <a:cubicBezTo>
                    <a:pt x="1919190" y="1043412"/>
                    <a:pt x="1912032" y="1046377"/>
                    <a:pt x="1904567" y="1046377"/>
                  </a:cubicBezTo>
                  <a:lnTo>
                    <a:pt x="28145" y="1046377"/>
                  </a:lnTo>
                  <a:cubicBezTo>
                    <a:pt x="12601" y="1046377"/>
                    <a:pt x="0" y="1033776"/>
                    <a:pt x="0" y="1018232"/>
                  </a:cubicBezTo>
                  <a:lnTo>
                    <a:pt x="0" y="28145"/>
                  </a:lnTo>
                  <a:cubicBezTo>
                    <a:pt x="0" y="12601"/>
                    <a:pt x="12601" y="0"/>
                    <a:pt x="28145" y="0"/>
                  </a:cubicBezTo>
                  <a:close/>
                </a:path>
              </a:pathLst>
            </a:custGeom>
            <a:solidFill>
              <a:srgbClr val="FFFFFF"/>
            </a:solidFill>
            <a:ln w="28575" cap="rnd">
              <a:solidFill>
                <a:srgbClr val="000000"/>
              </a:solidFill>
              <a:prstDash val="solid"/>
              <a:round/>
            </a:ln>
          </p:spPr>
          <p:txBody>
            <a:bodyPr/>
            <a:lstStyle/>
            <a:p>
              <a:endParaRPr lang="fr-FR"/>
            </a:p>
          </p:txBody>
        </p:sp>
        <p:sp>
          <p:nvSpPr>
            <p:cNvPr id="16" name="TextBox 16"/>
            <p:cNvSpPr txBox="1"/>
            <p:nvPr/>
          </p:nvSpPr>
          <p:spPr>
            <a:xfrm>
              <a:off x="0" y="-47625"/>
              <a:ext cx="1932712" cy="1094002"/>
            </a:xfrm>
            <a:prstGeom prst="rect">
              <a:avLst/>
            </a:prstGeom>
          </p:spPr>
          <p:txBody>
            <a:bodyPr lIns="71838" tIns="71838" rIns="71838" bIns="71838" rtlCol="0" anchor="ctr"/>
            <a:lstStyle/>
            <a:p>
              <a:pPr algn="ctr">
                <a:lnSpc>
                  <a:spcPts val="3959"/>
                </a:lnSpc>
                <a:spcBef>
                  <a:spcPct val="0"/>
                </a:spcBef>
              </a:pPr>
              <a:endParaRPr/>
            </a:p>
          </p:txBody>
        </p:sp>
      </p:grpSp>
      <p:grpSp>
        <p:nvGrpSpPr>
          <p:cNvPr id="17" name="Group 17"/>
          <p:cNvGrpSpPr/>
          <p:nvPr/>
        </p:nvGrpSpPr>
        <p:grpSpPr>
          <a:xfrm>
            <a:off x="10990457" y="8935462"/>
            <a:ext cx="3653989" cy="365398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28575" cap="sq">
              <a:solidFill>
                <a:srgbClr val="000000"/>
              </a:solidFill>
              <a:prstDash val="solid"/>
              <a:miter/>
            </a:ln>
          </p:spPr>
          <p:txBody>
            <a:bodyPr/>
            <a:lstStyle/>
            <a:p>
              <a:endParaRPr lang="fr-FR"/>
            </a:p>
          </p:txBody>
        </p:sp>
        <p:sp>
          <p:nvSpPr>
            <p:cNvPr id="19" name="TextBox 19"/>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sp>
        <p:nvSpPr>
          <p:cNvPr id="20" name="Freeform 20"/>
          <p:cNvSpPr/>
          <p:nvPr/>
        </p:nvSpPr>
        <p:spPr>
          <a:xfrm>
            <a:off x="-2729003" y="16706567"/>
            <a:ext cx="20127702" cy="4525321"/>
          </a:xfrm>
          <a:custGeom>
            <a:avLst/>
            <a:gdLst/>
            <a:ahLst/>
            <a:cxnLst/>
            <a:rect l="l" t="t" r="r" b="b"/>
            <a:pathLst>
              <a:path w="20127702" h="4525321">
                <a:moveTo>
                  <a:pt x="0" y="0"/>
                </a:moveTo>
                <a:lnTo>
                  <a:pt x="20127703" y="0"/>
                </a:lnTo>
                <a:lnTo>
                  <a:pt x="20127703" y="4525321"/>
                </a:lnTo>
                <a:lnTo>
                  <a:pt x="0" y="4525321"/>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fr-FR"/>
          </a:p>
        </p:txBody>
      </p:sp>
      <p:sp>
        <p:nvSpPr>
          <p:cNvPr id="21" name="Freeform 21"/>
          <p:cNvSpPr/>
          <p:nvPr/>
        </p:nvSpPr>
        <p:spPr>
          <a:xfrm>
            <a:off x="0" y="0"/>
            <a:ext cx="2212509" cy="2071462"/>
          </a:xfrm>
          <a:custGeom>
            <a:avLst/>
            <a:gdLst/>
            <a:ahLst/>
            <a:cxnLst/>
            <a:rect l="l" t="t" r="r" b="b"/>
            <a:pathLst>
              <a:path w="2212509" h="2071462">
                <a:moveTo>
                  <a:pt x="0" y="0"/>
                </a:moveTo>
                <a:lnTo>
                  <a:pt x="2212509" y="0"/>
                </a:lnTo>
                <a:lnTo>
                  <a:pt x="2212509" y="2071462"/>
                </a:lnTo>
                <a:lnTo>
                  <a:pt x="0" y="2071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2" name="Freeform 22"/>
          <p:cNvSpPr/>
          <p:nvPr/>
        </p:nvSpPr>
        <p:spPr>
          <a:xfrm flipH="1">
            <a:off x="13373046" y="0"/>
            <a:ext cx="1746954" cy="1635586"/>
          </a:xfrm>
          <a:custGeom>
            <a:avLst/>
            <a:gdLst/>
            <a:ahLst/>
            <a:cxnLst/>
            <a:rect l="l" t="t" r="r" b="b"/>
            <a:pathLst>
              <a:path w="1746954" h="1635586">
                <a:moveTo>
                  <a:pt x="1746954" y="0"/>
                </a:moveTo>
                <a:lnTo>
                  <a:pt x="0" y="0"/>
                </a:lnTo>
                <a:lnTo>
                  <a:pt x="0" y="1635586"/>
                </a:lnTo>
                <a:lnTo>
                  <a:pt x="1746954" y="1635586"/>
                </a:lnTo>
                <a:lnTo>
                  <a:pt x="174695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3" name="AutoShape 23"/>
          <p:cNvSpPr/>
          <p:nvPr/>
        </p:nvSpPr>
        <p:spPr>
          <a:xfrm>
            <a:off x="13298303" y="6526721"/>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4" name="AutoShape 24"/>
          <p:cNvSpPr/>
          <p:nvPr/>
        </p:nvSpPr>
        <p:spPr>
          <a:xfrm>
            <a:off x="13298303" y="14238789"/>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5" name="AutoShape 25"/>
          <p:cNvSpPr/>
          <p:nvPr/>
        </p:nvSpPr>
        <p:spPr>
          <a:xfrm>
            <a:off x="-919279" y="18084730"/>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6" name="AutoShape 26"/>
          <p:cNvSpPr/>
          <p:nvPr/>
        </p:nvSpPr>
        <p:spPr>
          <a:xfrm flipH="1" flipV="1">
            <a:off x="7522375" y="8265663"/>
            <a:ext cx="0" cy="759149"/>
          </a:xfrm>
          <a:prstGeom prst="line">
            <a:avLst/>
          </a:prstGeom>
          <a:ln w="28575" cap="flat">
            <a:solidFill>
              <a:srgbClr val="000000"/>
            </a:solidFill>
            <a:prstDash val="solid"/>
            <a:headEnd type="none" w="sm" len="sm"/>
            <a:tailEnd type="none" w="sm" len="sm"/>
          </a:ln>
        </p:spPr>
        <p:txBody>
          <a:bodyPr/>
          <a:lstStyle/>
          <a:p>
            <a:endParaRPr lang="fr-FR"/>
          </a:p>
        </p:txBody>
      </p:sp>
      <p:sp>
        <p:nvSpPr>
          <p:cNvPr id="27" name="AutoShape 27"/>
          <p:cNvSpPr/>
          <p:nvPr/>
        </p:nvSpPr>
        <p:spPr>
          <a:xfrm flipH="1" flipV="1">
            <a:off x="5427457" y="15292018"/>
            <a:ext cx="0" cy="759149"/>
          </a:xfrm>
          <a:prstGeom prst="line">
            <a:avLst/>
          </a:prstGeom>
          <a:ln w="28575" cap="flat">
            <a:solidFill>
              <a:srgbClr val="000000"/>
            </a:solidFill>
            <a:prstDash val="solid"/>
            <a:headEnd type="none" w="sm" len="sm"/>
            <a:tailEnd type="none" w="sm" len="sm"/>
          </a:ln>
        </p:spPr>
        <p:txBody>
          <a:bodyPr/>
          <a:lstStyle/>
          <a:p>
            <a:endParaRPr lang="fr-FR"/>
          </a:p>
        </p:txBody>
      </p:sp>
      <p:grpSp>
        <p:nvGrpSpPr>
          <p:cNvPr id="28" name="Group 28"/>
          <p:cNvGrpSpPr/>
          <p:nvPr/>
        </p:nvGrpSpPr>
        <p:grpSpPr>
          <a:xfrm>
            <a:off x="-1264615" y="20839114"/>
            <a:ext cx="17649230" cy="943147"/>
            <a:chOff x="0" y="0"/>
            <a:chExt cx="3162543" cy="169001"/>
          </a:xfrm>
        </p:grpSpPr>
        <p:sp>
          <p:nvSpPr>
            <p:cNvPr id="29" name="Freeform 29"/>
            <p:cNvSpPr/>
            <p:nvPr/>
          </p:nvSpPr>
          <p:spPr>
            <a:xfrm>
              <a:off x="0" y="0"/>
              <a:ext cx="3162543" cy="169001"/>
            </a:xfrm>
            <a:custGeom>
              <a:avLst/>
              <a:gdLst/>
              <a:ahLst/>
              <a:cxnLst/>
              <a:rect l="l" t="t" r="r" b="b"/>
              <a:pathLst>
                <a:path w="3162543" h="169001">
                  <a:moveTo>
                    <a:pt x="0" y="0"/>
                  </a:moveTo>
                  <a:lnTo>
                    <a:pt x="3162543" y="0"/>
                  </a:lnTo>
                  <a:lnTo>
                    <a:pt x="3162543" y="169001"/>
                  </a:lnTo>
                  <a:lnTo>
                    <a:pt x="0" y="169001"/>
                  </a:lnTo>
                  <a:close/>
                </a:path>
              </a:pathLst>
            </a:custGeom>
            <a:solidFill>
              <a:srgbClr val="4E67A8"/>
            </a:solidFill>
          </p:spPr>
          <p:txBody>
            <a:bodyPr/>
            <a:lstStyle/>
            <a:p>
              <a:endParaRPr lang="fr-FR"/>
            </a:p>
          </p:txBody>
        </p:sp>
        <p:sp>
          <p:nvSpPr>
            <p:cNvPr id="30" name="TextBox 30"/>
            <p:cNvSpPr txBox="1"/>
            <p:nvPr/>
          </p:nvSpPr>
          <p:spPr>
            <a:xfrm>
              <a:off x="0" y="-47625"/>
              <a:ext cx="3162543" cy="216626"/>
            </a:xfrm>
            <a:prstGeom prst="rect">
              <a:avLst/>
            </a:prstGeom>
          </p:spPr>
          <p:txBody>
            <a:bodyPr lIns="71838" tIns="71838" rIns="71838" bIns="71838" rtlCol="0" anchor="ctr"/>
            <a:lstStyle/>
            <a:p>
              <a:pPr algn="ctr">
                <a:lnSpc>
                  <a:spcPts val="3959"/>
                </a:lnSpc>
              </a:pPr>
              <a:endParaRPr/>
            </a:p>
          </p:txBody>
        </p:sp>
      </p:grpSp>
      <p:sp>
        <p:nvSpPr>
          <p:cNvPr id="31" name="Freeform 31"/>
          <p:cNvSpPr/>
          <p:nvPr/>
        </p:nvSpPr>
        <p:spPr>
          <a:xfrm>
            <a:off x="1200702" y="3389770"/>
            <a:ext cx="2298248" cy="2298248"/>
          </a:xfrm>
          <a:custGeom>
            <a:avLst/>
            <a:gdLst/>
            <a:ahLst/>
            <a:cxnLst/>
            <a:rect l="l" t="t" r="r" b="b"/>
            <a:pathLst>
              <a:path w="2298248" h="2298248">
                <a:moveTo>
                  <a:pt x="0" y="0"/>
                </a:moveTo>
                <a:lnTo>
                  <a:pt x="2298248" y="0"/>
                </a:lnTo>
                <a:lnTo>
                  <a:pt x="2298248" y="2298248"/>
                </a:lnTo>
                <a:lnTo>
                  <a:pt x="0" y="2298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32" name="Freeform 32"/>
          <p:cNvSpPr/>
          <p:nvPr/>
        </p:nvSpPr>
        <p:spPr>
          <a:xfrm>
            <a:off x="11756550" y="9771667"/>
            <a:ext cx="2429321" cy="2329112"/>
          </a:xfrm>
          <a:custGeom>
            <a:avLst/>
            <a:gdLst/>
            <a:ahLst/>
            <a:cxnLst/>
            <a:rect l="l" t="t" r="r" b="b"/>
            <a:pathLst>
              <a:path w="2429321" h="2329112">
                <a:moveTo>
                  <a:pt x="0" y="0"/>
                </a:moveTo>
                <a:lnTo>
                  <a:pt x="2429321" y="0"/>
                </a:lnTo>
                <a:lnTo>
                  <a:pt x="2429321" y="2329111"/>
                </a:lnTo>
                <a:lnTo>
                  <a:pt x="0" y="2329111"/>
                </a:lnTo>
                <a:lnTo>
                  <a:pt x="0" y="0"/>
                </a:lnTo>
                <a:close/>
              </a:path>
            </a:pathLst>
          </a:custGeom>
          <a:blipFill>
            <a:blip r:embed="rId10"/>
            <a:stretch>
              <a:fillRect/>
            </a:stretch>
          </a:blipFill>
        </p:spPr>
        <p:txBody>
          <a:bodyPr/>
          <a:lstStyle/>
          <a:p>
            <a:endParaRPr lang="fr-FR"/>
          </a:p>
        </p:txBody>
      </p:sp>
      <p:sp>
        <p:nvSpPr>
          <p:cNvPr id="33" name="TextBox 33"/>
          <p:cNvSpPr txBox="1"/>
          <p:nvPr/>
        </p:nvSpPr>
        <p:spPr>
          <a:xfrm>
            <a:off x="3513803" y="9508121"/>
            <a:ext cx="7442647" cy="565191"/>
          </a:xfrm>
          <a:prstGeom prst="rect">
            <a:avLst/>
          </a:prstGeom>
        </p:spPr>
        <p:txBody>
          <a:bodyPr lIns="0" tIns="0" rIns="0" bIns="0" rtlCol="0" anchor="t">
            <a:spAutoFit/>
          </a:bodyPr>
          <a:lstStyle/>
          <a:p>
            <a:pPr algn="ctr">
              <a:lnSpc>
                <a:spcPts val="4403"/>
              </a:lnSpc>
            </a:pPr>
            <a:r>
              <a:rPr lang="en-US" sz="4003">
                <a:solidFill>
                  <a:srgbClr val="000000"/>
                </a:solidFill>
                <a:latin typeface="Handy Casual"/>
                <a:ea typeface="Handy Casual"/>
                <a:cs typeface="Handy Casual"/>
                <a:sym typeface="Handy Casual"/>
              </a:rPr>
              <a:t>POUR L’EQUIPE </a:t>
            </a:r>
          </a:p>
        </p:txBody>
      </p:sp>
      <p:sp>
        <p:nvSpPr>
          <p:cNvPr id="34" name="TextBox 34"/>
          <p:cNvSpPr txBox="1"/>
          <p:nvPr/>
        </p:nvSpPr>
        <p:spPr>
          <a:xfrm>
            <a:off x="385515" y="10014151"/>
            <a:ext cx="11458801" cy="4225653"/>
          </a:xfrm>
          <a:prstGeom prst="rect">
            <a:avLst/>
          </a:prstGeom>
        </p:spPr>
        <p:txBody>
          <a:bodyPr lIns="0" tIns="0" rIns="0" bIns="0" rtlCol="0" anchor="t">
            <a:spAutoFit/>
          </a:bodyPr>
          <a:lstStyle/>
          <a:p>
            <a:pPr marL="434113" lvl="1" indent="-217056" algn="just">
              <a:lnSpc>
                <a:spcPts val="2814"/>
              </a:lnSpc>
              <a:buFont typeface="Arial"/>
              <a:buChar char="•"/>
            </a:pPr>
            <a:r>
              <a:rPr lang="en-US" sz="2010" b="1">
                <a:solidFill>
                  <a:srgbClr val="000000"/>
                </a:solidFill>
                <a:latin typeface="Canva Sans 1 Bold"/>
                <a:ea typeface="Canva Sans 1 Bold"/>
                <a:cs typeface="Canva Sans 1 Bold"/>
                <a:sym typeface="Canva Sans 1 Bold"/>
              </a:rPr>
              <a:t>Cohésion et communication :La réalisation d'une analyse SWOT en équipe favorise les échanges et la collaboration.</a:t>
            </a:r>
          </a:p>
          <a:p>
            <a:pPr marL="434113" lvl="1" indent="-217056" algn="just">
              <a:lnSpc>
                <a:spcPts val="2814"/>
              </a:lnSpc>
              <a:buFont typeface="Arial"/>
              <a:buChar char="•"/>
            </a:pPr>
            <a:r>
              <a:rPr lang="en-US" sz="2010" b="1">
                <a:solidFill>
                  <a:srgbClr val="000000"/>
                </a:solidFill>
                <a:latin typeface="Canva Sans 1 Bold"/>
                <a:ea typeface="Canva Sans 1 Bold"/>
                <a:cs typeface="Canva Sans 1 Bold"/>
                <a:sym typeface="Canva Sans 1 Bold"/>
              </a:rPr>
              <a:t>Elle permet à chacun de partager son point de vue et de contribuer à la réflexion stratégique.</a:t>
            </a:r>
          </a:p>
          <a:p>
            <a:pPr marL="434113" lvl="1" indent="-217056" algn="just">
              <a:lnSpc>
                <a:spcPts val="2814"/>
              </a:lnSpc>
              <a:buFont typeface="Arial"/>
              <a:buChar char="•"/>
            </a:pPr>
            <a:r>
              <a:rPr lang="en-US" sz="2010" b="1">
                <a:solidFill>
                  <a:srgbClr val="000000"/>
                </a:solidFill>
                <a:latin typeface="Canva Sans 1 Bold"/>
                <a:ea typeface="Canva Sans 1 Bold"/>
                <a:cs typeface="Canva Sans 1 Bold"/>
                <a:sym typeface="Canva Sans 1 Bold"/>
              </a:rPr>
              <a:t>Motivation et implication :En participant à l'analyse SWOT, les membres de l'équipe se sentent impliqués dans la stratégie de l'entreprise.</a:t>
            </a:r>
          </a:p>
          <a:p>
            <a:pPr marL="434113" lvl="1" indent="-217056" algn="just">
              <a:lnSpc>
                <a:spcPts val="2814"/>
              </a:lnSpc>
              <a:buFont typeface="Arial"/>
              <a:buChar char="•"/>
            </a:pPr>
            <a:r>
              <a:rPr lang="en-US" sz="2010" b="1">
                <a:solidFill>
                  <a:srgbClr val="000000"/>
                </a:solidFill>
                <a:latin typeface="Canva Sans 1 Bold"/>
                <a:ea typeface="Canva Sans 1 Bold"/>
                <a:cs typeface="Canva Sans 1 Bold"/>
                <a:sym typeface="Canva Sans 1 Bold"/>
              </a:rPr>
              <a:t>Ils comprennent mieux les enjeux et sont plus motivés à atteindre les objectifs fixés.</a:t>
            </a:r>
          </a:p>
          <a:p>
            <a:pPr marL="434113" lvl="1" indent="-217056" algn="just">
              <a:lnSpc>
                <a:spcPts val="2814"/>
              </a:lnSpc>
              <a:buFont typeface="Arial"/>
              <a:buChar char="•"/>
            </a:pPr>
            <a:r>
              <a:rPr lang="en-US" sz="2010" b="1">
                <a:solidFill>
                  <a:srgbClr val="000000"/>
                </a:solidFill>
                <a:latin typeface="Canva Sans 1 Bold"/>
                <a:ea typeface="Canva Sans 1 Bold"/>
                <a:cs typeface="Canva Sans 1 Bold"/>
                <a:sym typeface="Canva Sans 1 Bold"/>
              </a:rPr>
              <a:t>Identification des axes d'amélioration :L'analyse SWOT permet de mettre en évidence les points forts et les points faibles de l'équipe.</a:t>
            </a:r>
          </a:p>
          <a:p>
            <a:pPr marL="434113" lvl="1" indent="-217056" algn="just">
              <a:lnSpc>
                <a:spcPts val="2814"/>
              </a:lnSpc>
              <a:buFont typeface="Arial"/>
              <a:buChar char="•"/>
            </a:pPr>
            <a:r>
              <a:rPr lang="en-US" sz="2010" b="1">
                <a:solidFill>
                  <a:srgbClr val="000000"/>
                </a:solidFill>
                <a:latin typeface="Canva Sans 1 Bold"/>
                <a:ea typeface="Canva Sans 1 Bold"/>
                <a:cs typeface="Canva Sans 1 Bold"/>
                <a:sym typeface="Canva Sans 1 Bold"/>
              </a:rPr>
              <a:t>Elle peut servir de base à la mise en place de formations ou d'actions de développement pour améliorer les compétences et la performance collective.</a:t>
            </a:r>
          </a:p>
          <a:p>
            <a:pPr algn="just">
              <a:lnSpc>
                <a:spcPts val="2814"/>
              </a:lnSpc>
            </a:pPr>
            <a:endParaRPr lang="en-US" sz="2010" b="1">
              <a:solidFill>
                <a:srgbClr val="000000"/>
              </a:solidFill>
              <a:latin typeface="Canva Sans 1 Bold"/>
              <a:ea typeface="Canva Sans 1 Bold"/>
              <a:cs typeface="Canva Sans 1 Bold"/>
              <a:sym typeface="Canva Sans 1 Bold"/>
            </a:endParaRPr>
          </a:p>
        </p:txBody>
      </p:sp>
      <p:sp>
        <p:nvSpPr>
          <p:cNvPr id="35" name="Freeform 35"/>
          <p:cNvSpPr/>
          <p:nvPr/>
        </p:nvSpPr>
        <p:spPr>
          <a:xfrm>
            <a:off x="1220596" y="15788567"/>
            <a:ext cx="2364132" cy="2296163"/>
          </a:xfrm>
          <a:custGeom>
            <a:avLst/>
            <a:gdLst/>
            <a:ahLst/>
            <a:cxnLst/>
            <a:rect l="l" t="t" r="r" b="b"/>
            <a:pathLst>
              <a:path w="2364132" h="2296163">
                <a:moveTo>
                  <a:pt x="0" y="0"/>
                </a:moveTo>
                <a:lnTo>
                  <a:pt x="2364132" y="0"/>
                </a:lnTo>
                <a:lnTo>
                  <a:pt x="2364132" y="2296163"/>
                </a:lnTo>
                <a:lnTo>
                  <a:pt x="0" y="22961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36" name="TextBox 36"/>
          <p:cNvSpPr txBox="1"/>
          <p:nvPr/>
        </p:nvSpPr>
        <p:spPr>
          <a:xfrm>
            <a:off x="636813" y="562147"/>
            <a:ext cx="13846375" cy="1511589"/>
          </a:xfrm>
          <a:prstGeom prst="rect">
            <a:avLst/>
          </a:prstGeom>
        </p:spPr>
        <p:txBody>
          <a:bodyPr lIns="0" tIns="0" rIns="0" bIns="0" rtlCol="0" anchor="t">
            <a:spAutoFit/>
          </a:bodyPr>
          <a:lstStyle/>
          <a:p>
            <a:pPr algn="ctr">
              <a:lnSpc>
                <a:spcPts val="11666"/>
              </a:lnSpc>
            </a:pPr>
            <a:r>
              <a:rPr lang="en-US" sz="10606">
                <a:solidFill>
                  <a:srgbClr val="000000"/>
                </a:solidFill>
                <a:latin typeface="Handy Casual"/>
                <a:ea typeface="Handy Casual"/>
                <a:cs typeface="Handy Casual"/>
                <a:sym typeface="Handy Casual"/>
              </a:rPr>
              <a:t>DE LA VISION A LA MISSION </a:t>
            </a:r>
          </a:p>
        </p:txBody>
      </p:sp>
      <p:sp>
        <p:nvSpPr>
          <p:cNvPr id="37" name="TextBox 37"/>
          <p:cNvSpPr txBox="1"/>
          <p:nvPr/>
        </p:nvSpPr>
        <p:spPr>
          <a:xfrm>
            <a:off x="6222871" y="2492836"/>
            <a:ext cx="7839987"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POUR L’ENTREPRISE </a:t>
            </a:r>
          </a:p>
        </p:txBody>
      </p:sp>
      <p:sp>
        <p:nvSpPr>
          <p:cNvPr id="38" name="TextBox 38"/>
          <p:cNvSpPr txBox="1"/>
          <p:nvPr/>
        </p:nvSpPr>
        <p:spPr>
          <a:xfrm>
            <a:off x="5541468" y="2492836"/>
            <a:ext cx="681403"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01.</a:t>
            </a:r>
          </a:p>
        </p:txBody>
      </p:sp>
      <p:sp>
        <p:nvSpPr>
          <p:cNvPr id="39" name="TextBox 39"/>
          <p:cNvSpPr txBox="1"/>
          <p:nvPr/>
        </p:nvSpPr>
        <p:spPr>
          <a:xfrm>
            <a:off x="4552618" y="3357267"/>
            <a:ext cx="9930569" cy="4613878"/>
          </a:xfrm>
          <a:prstGeom prst="rect">
            <a:avLst/>
          </a:prstGeom>
        </p:spPr>
        <p:txBody>
          <a:bodyPr lIns="0" tIns="0" rIns="0" bIns="0" rtlCol="0" anchor="t">
            <a:spAutoFit/>
          </a:bodyPr>
          <a:lstStyle/>
          <a:p>
            <a:pPr marL="432076" lvl="1" indent="-216038" algn="just">
              <a:lnSpc>
                <a:spcPts val="2801"/>
              </a:lnSpc>
              <a:buFont typeface="Arial"/>
              <a:buChar char="•"/>
            </a:pPr>
            <a:r>
              <a:rPr lang="en-US" sz="2001">
                <a:solidFill>
                  <a:srgbClr val="000000"/>
                </a:solidFill>
                <a:latin typeface="Canva Sans 1"/>
                <a:ea typeface="Canva Sans 1"/>
                <a:cs typeface="Canva Sans 1"/>
                <a:sym typeface="Canva Sans 1"/>
              </a:rPr>
              <a:t>Vision claire de la situation :L'analyse SWOT offre une vue d'ensemble de la position de l'entreprise sur le marché.</a:t>
            </a:r>
          </a:p>
          <a:p>
            <a:pPr marL="432076" lvl="1" indent="-216038" algn="just">
              <a:lnSpc>
                <a:spcPts val="2801"/>
              </a:lnSpc>
              <a:buFont typeface="Arial"/>
              <a:buChar char="•"/>
            </a:pPr>
            <a:r>
              <a:rPr lang="en-US" sz="2001">
                <a:solidFill>
                  <a:srgbClr val="000000"/>
                </a:solidFill>
                <a:latin typeface="Canva Sans 1"/>
                <a:ea typeface="Canva Sans 1"/>
                <a:cs typeface="Canva Sans 1"/>
                <a:sym typeface="Canva Sans 1"/>
              </a:rPr>
              <a:t>Elle permet d'identifier les facteurs internes (forces et faiblesses) et externes (opportunités et menaces) qui peuvent influencer son développement.</a:t>
            </a:r>
          </a:p>
          <a:p>
            <a:pPr marL="432076" lvl="1" indent="-216038" algn="just">
              <a:lnSpc>
                <a:spcPts val="2801"/>
              </a:lnSpc>
              <a:buFont typeface="Arial"/>
              <a:buChar char="•"/>
            </a:pPr>
            <a:r>
              <a:rPr lang="en-US" sz="2001">
                <a:solidFill>
                  <a:srgbClr val="000000"/>
                </a:solidFill>
                <a:latin typeface="Canva Sans 1"/>
                <a:ea typeface="Canva Sans 1"/>
                <a:cs typeface="Canva Sans 1"/>
                <a:sym typeface="Canva Sans 1"/>
              </a:rPr>
              <a:t>Aide à la prise de décision :En croisant les différents éléments de l'analyse, l'entreprise peut déterminer les stratégies les plus pertinentes à adopter.</a:t>
            </a:r>
          </a:p>
          <a:p>
            <a:pPr marL="432076" lvl="1" indent="-216038" algn="just">
              <a:lnSpc>
                <a:spcPts val="2801"/>
              </a:lnSpc>
              <a:buFont typeface="Arial"/>
              <a:buChar char="•"/>
            </a:pPr>
            <a:r>
              <a:rPr lang="en-US" sz="2001">
                <a:solidFill>
                  <a:srgbClr val="000000"/>
                </a:solidFill>
                <a:latin typeface="Canva Sans 1"/>
                <a:ea typeface="Canva Sans 1"/>
                <a:cs typeface="Canva Sans 1"/>
                <a:sym typeface="Canva Sans 1"/>
              </a:rPr>
              <a:t>Par exemple, elle peut chercher à exploiter ses forces pour saisir les opportunités, ou à minimiser ses faiblesses pour contrer les menaces.</a:t>
            </a:r>
          </a:p>
          <a:p>
            <a:pPr marL="432076" lvl="1" indent="-216038" algn="just">
              <a:lnSpc>
                <a:spcPts val="2801"/>
              </a:lnSpc>
              <a:buFont typeface="Arial"/>
              <a:buChar char="•"/>
            </a:pPr>
            <a:r>
              <a:rPr lang="en-US" sz="2001">
                <a:solidFill>
                  <a:srgbClr val="000000"/>
                </a:solidFill>
                <a:latin typeface="Canva Sans 1"/>
                <a:ea typeface="Canva Sans 1"/>
                <a:cs typeface="Canva Sans 1"/>
                <a:sym typeface="Canva Sans 1"/>
              </a:rPr>
              <a:t>Planification stratégique :L'analyse SWOT sert de base à l'élaboration de plans d'action concrets.</a:t>
            </a:r>
          </a:p>
          <a:p>
            <a:pPr marL="432076" lvl="1" indent="-216038" algn="just">
              <a:lnSpc>
                <a:spcPts val="2801"/>
              </a:lnSpc>
              <a:buFont typeface="Arial"/>
              <a:buChar char="•"/>
            </a:pPr>
            <a:r>
              <a:rPr lang="en-US" sz="2001">
                <a:solidFill>
                  <a:srgbClr val="000000"/>
                </a:solidFill>
                <a:latin typeface="Canva Sans 1"/>
                <a:ea typeface="Canva Sans 1"/>
                <a:cs typeface="Canva Sans 1"/>
                <a:sym typeface="Canva Sans 1"/>
              </a:rPr>
              <a:t>Elle permet de définir des objectifs réalistes et de mettre en place des indicateurs de performance pour suivre les progrès.</a:t>
            </a:r>
          </a:p>
          <a:p>
            <a:pPr algn="just">
              <a:lnSpc>
                <a:spcPts val="3081"/>
              </a:lnSpc>
            </a:pPr>
            <a:endParaRPr lang="en-US" sz="2001">
              <a:solidFill>
                <a:srgbClr val="000000"/>
              </a:solidFill>
              <a:latin typeface="Canva Sans 1"/>
              <a:ea typeface="Canva Sans 1"/>
              <a:cs typeface="Canva Sans 1"/>
              <a:sym typeface="Canva Sans 1"/>
            </a:endParaRPr>
          </a:p>
        </p:txBody>
      </p:sp>
      <p:sp>
        <p:nvSpPr>
          <p:cNvPr id="40" name="TextBox 40"/>
          <p:cNvSpPr txBox="1"/>
          <p:nvPr/>
        </p:nvSpPr>
        <p:spPr>
          <a:xfrm>
            <a:off x="5917995" y="15330118"/>
            <a:ext cx="7690005"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EN CONCLUSION </a:t>
            </a:r>
          </a:p>
        </p:txBody>
      </p:sp>
      <p:sp>
        <p:nvSpPr>
          <p:cNvPr id="41" name="TextBox 41"/>
          <p:cNvSpPr txBox="1"/>
          <p:nvPr/>
        </p:nvSpPr>
        <p:spPr>
          <a:xfrm>
            <a:off x="4651395" y="15330118"/>
            <a:ext cx="681403"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03.</a:t>
            </a:r>
          </a:p>
        </p:txBody>
      </p:sp>
      <p:sp>
        <p:nvSpPr>
          <p:cNvPr id="42" name="TextBox 42"/>
          <p:cNvSpPr txBox="1"/>
          <p:nvPr/>
        </p:nvSpPr>
        <p:spPr>
          <a:xfrm>
            <a:off x="4716630" y="16412172"/>
            <a:ext cx="9042844" cy="3235928"/>
          </a:xfrm>
          <a:prstGeom prst="rect">
            <a:avLst/>
          </a:prstGeom>
        </p:spPr>
        <p:txBody>
          <a:bodyPr lIns="0" tIns="0" rIns="0" bIns="0" rtlCol="0" anchor="t">
            <a:spAutoFit/>
          </a:bodyPr>
          <a:lstStyle/>
          <a:p>
            <a:pPr marL="669560" lvl="1" indent="-334780" algn="just">
              <a:lnSpc>
                <a:spcPts val="4341"/>
              </a:lnSpc>
              <a:buFont typeface="Arial"/>
              <a:buChar char="•"/>
            </a:pPr>
            <a:r>
              <a:rPr lang="en-US" sz="3101" b="1">
                <a:solidFill>
                  <a:srgbClr val="000000"/>
                </a:solidFill>
                <a:latin typeface="Canva Sans 1 Bold"/>
                <a:ea typeface="Canva Sans 1 Bold"/>
                <a:cs typeface="Canva Sans 1 Bold"/>
                <a:sym typeface="Canva Sans 1 Bold"/>
              </a:rPr>
              <a:t>Éclairer la prise de décision stratégique.</a:t>
            </a:r>
          </a:p>
          <a:p>
            <a:pPr marL="669560" lvl="1" indent="-334780" algn="just">
              <a:lnSpc>
                <a:spcPts val="4341"/>
              </a:lnSpc>
              <a:buFont typeface="Arial"/>
              <a:buChar char="•"/>
            </a:pPr>
            <a:r>
              <a:rPr lang="en-US" sz="3101" b="1">
                <a:solidFill>
                  <a:srgbClr val="000000"/>
                </a:solidFill>
                <a:latin typeface="Canva Sans 1 Bold"/>
                <a:ea typeface="Canva Sans 1 Bold"/>
                <a:cs typeface="Canva Sans 1 Bold"/>
                <a:sym typeface="Canva Sans 1 Bold"/>
              </a:rPr>
              <a:t>Favoriser la cohésion et la motivation des équipes.</a:t>
            </a:r>
          </a:p>
          <a:p>
            <a:pPr marL="669560" lvl="1" indent="-334780" algn="just">
              <a:lnSpc>
                <a:spcPts val="4341"/>
              </a:lnSpc>
              <a:buFont typeface="Arial"/>
              <a:buChar char="•"/>
            </a:pPr>
            <a:r>
              <a:rPr lang="en-US" sz="3101" b="1">
                <a:solidFill>
                  <a:srgbClr val="000000"/>
                </a:solidFill>
                <a:latin typeface="Canva Sans 1 Bold"/>
                <a:ea typeface="Canva Sans 1 Bold"/>
                <a:cs typeface="Canva Sans 1 Bold"/>
                <a:sym typeface="Canva Sans 1 Bold"/>
              </a:rPr>
              <a:t>Mettre en place des plans d'action efficaces.</a:t>
            </a:r>
          </a:p>
          <a:p>
            <a:pPr algn="just">
              <a:lnSpc>
                <a:spcPts val="4341"/>
              </a:lnSpc>
            </a:pPr>
            <a:endParaRPr lang="en-US" sz="3101" b="1">
              <a:solidFill>
                <a:srgbClr val="000000"/>
              </a:solidFill>
              <a:latin typeface="Canva Sans 1 Bold"/>
              <a:ea typeface="Canva Sans 1 Bold"/>
              <a:cs typeface="Canva Sans 1 Bold"/>
              <a:sym typeface="Canva Sans 1 Bold"/>
            </a:endParaRPr>
          </a:p>
        </p:txBody>
      </p:sp>
      <p:sp>
        <p:nvSpPr>
          <p:cNvPr id="43" name="TextBox 43"/>
          <p:cNvSpPr txBox="1"/>
          <p:nvPr/>
        </p:nvSpPr>
        <p:spPr>
          <a:xfrm>
            <a:off x="2622409" y="9442026"/>
            <a:ext cx="681403"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02.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F"/>
        </a:solidFill>
        <a:effectLst/>
      </p:bgPr>
    </p:bg>
    <p:spTree>
      <p:nvGrpSpPr>
        <p:cNvPr id="1" name=""/>
        <p:cNvGrpSpPr/>
        <p:nvPr/>
      </p:nvGrpSpPr>
      <p:grpSpPr>
        <a:xfrm>
          <a:off x="0" y="0"/>
          <a:ext cx="0" cy="0"/>
          <a:chOff x="0" y="0"/>
          <a:chExt cx="0" cy="0"/>
        </a:xfrm>
      </p:grpSpPr>
      <p:sp>
        <p:nvSpPr>
          <p:cNvPr id="2" name="Freeform 2"/>
          <p:cNvSpPr/>
          <p:nvPr/>
        </p:nvSpPr>
        <p:spPr>
          <a:xfrm>
            <a:off x="4839969" y="695991"/>
            <a:ext cx="5440062" cy="1632019"/>
          </a:xfrm>
          <a:custGeom>
            <a:avLst/>
            <a:gdLst/>
            <a:ahLst/>
            <a:cxnLst/>
            <a:rect l="l" t="t" r="r" b="b"/>
            <a:pathLst>
              <a:path w="5440062" h="1632019">
                <a:moveTo>
                  <a:pt x="0" y="0"/>
                </a:moveTo>
                <a:lnTo>
                  <a:pt x="5440062" y="0"/>
                </a:lnTo>
                <a:lnTo>
                  <a:pt x="5440062" y="1632018"/>
                </a:lnTo>
                <a:lnTo>
                  <a:pt x="0" y="1632018"/>
                </a:lnTo>
                <a:lnTo>
                  <a:pt x="0" y="0"/>
                </a:lnTo>
                <a:close/>
              </a:path>
            </a:pathLst>
          </a:custGeom>
          <a:blipFill>
            <a:blip r:embed="rId2"/>
            <a:stretch>
              <a:fillRect/>
            </a:stretch>
          </a:blipFill>
        </p:spPr>
        <p:txBody>
          <a:bodyPr/>
          <a:lstStyle/>
          <a:p>
            <a:endParaRPr lang="fr-FR"/>
          </a:p>
        </p:txBody>
      </p:sp>
      <p:sp>
        <p:nvSpPr>
          <p:cNvPr id="3" name="Freeform 3"/>
          <p:cNvSpPr/>
          <p:nvPr/>
        </p:nvSpPr>
        <p:spPr>
          <a:xfrm>
            <a:off x="0" y="4297259"/>
            <a:ext cx="15120000" cy="8505000"/>
          </a:xfrm>
          <a:custGeom>
            <a:avLst/>
            <a:gdLst/>
            <a:ahLst/>
            <a:cxnLst/>
            <a:rect l="l" t="t" r="r" b="b"/>
            <a:pathLst>
              <a:path w="15120000" h="8505000">
                <a:moveTo>
                  <a:pt x="0" y="0"/>
                </a:moveTo>
                <a:lnTo>
                  <a:pt x="15120000" y="0"/>
                </a:lnTo>
                <a:lnTo>
                  <a:pt x="15120000" y="8505000"/>
                </a:lnTo>
                <a:lnTo>
                  <a:pt x="0" y="8505000"/>
                </a:lnTo>
                <a:lnTo>
                  <a:pt x="0" y="0"/>
                </a:lnTo>
                <a:close/>
              </a:path>
            </a:pathLst>
          </a:custGeom>
          <a:blipFill>
            <a:blip r:embed="rId3"/>
            <a:stretch>
              <a:fillRect/>
            </a:stretch>
          </a:blipFill>
        </p:spPr>
        <p:txBody>
          <a:bodyPr/>
          <a:lstStyle/>
          <a:p>
            <a:endParaRPr lang="fr-FR"/>
          </a:p>
        </p:txBody>
      </p:sp>
      <p:sp>
        <p:nvSpPr>
          <p:cNvPr id="4" name="TextBox 4"/>
          <p:cNvSpPr txBox="1"/>
          <p:nvPr/>
        </p:nvSpPr>
        <p:spPr>
          <a:xfrm>
            <a:off x="636813" y="2432784"/>
            <a:ext cx="13846375" cy="1511589"/>
          </a:xfrm>
          <a:prstGeom prst="rect">
            <a:avLst/>
          </a:prstGeom>
        </p:spPr>
        <p:txBody>
          <a:bodyPr lIns="0" tIns="0" rIns="0" bIns="0" rtlCol="0" anchor="t">
            <a:spAutoFit/>
          </a:bodyPr>
          <a:lstStyle/>
          <a:p>
            <a:pPr algn="ctr">
              <a:lnSpc>
                <a:spcPts val="11666"/>
              </a:lnSpc>
            </a:pPr>
            <a:r>
              <a:rPr lang="en-US" sz="10606">
                <a:solidFill>
                  <a:srgbClr val="000000"/>
                </a:solidFill>
                <a:latin typeface="Handy Casual"/>
                <a:ea typeface="Handy Casual"/>
                <a:cs typeface="Handy Casual"/>
                <a:sym typeface="Handy Casual"/>
              </a:rPr>
              <a:t>SPEEDBOAT </a:t>
            </a:r>
          </a:p>
        </p:txBody>
      </p:sp>
      <p:sp>
        <p:nvSpPr>
          <p:cNvPr id="5" name="TextBox 5"/>
          <p:cNvSpPr txBox="1"/>
          <p:nvPr/>
        </p:nvSpPr>
        <p:spPr>
          <a:xfrm>
            <a:off x="636813" y="14707259"/>
            <a:ext cx="7878092" cy="5793106"/>
          </a:xfrm>
          <a:prstGeom prst="rect">
            <a:avLst/>
          </a:prstGeom>
        </p:spPr>
        <p:txBody>
          <a:bodyPr lIns="0" tIns="0" rIns="0" bIns="0" rtlCol="0" anchor="t">
            <a:spAutoFit/>
          </a:bodyPr>
          <a:lstStyle/>
          <a:p>
            <a:pPr marL="712459" lvl="1" indent="-356229" algn="ctr">
              <a:lnSpc>
                <a:spcPts val="4619"/>
              </a:lnSpc>
              <a:buAutoNum type="arabicPeriod"/>
            </a:pPr>
            <a:r>
              <a:rPr lang="en-US" sz="3299">
                <a:solidFill>
                  <a:srgbClr val="000000"/>
                </a:solidFill>
                <a:latin typeface="Canva Sans 1"/>
                <a:ea typeface="Canva Sans 1"/>
                <a:cs typeface="Canva Sans 1"/>
                <a:sym typeface="Canva Sans 1"/>
              </a:rPr>
              <a:t>Le bateau symbolise l’équipe</a:t>
            </a:r>
          </a:p>
          <a:p>
            <a:pPr marL="712459" lvl="1" indent="-356229" algn="ctr">
              <a:lnSpc>
                <a:spcPts val="4619"/>
              </a:lnSpc>
              <a:buAutoNum type="arabicPeriod"/>
            </a:pPr>
            <a:r>
              <a:rPr lang="en-US" sz="3299">
                <a:solidFill>
                  <a:srgbClr val="000000"/>
                </a:solidFill>
                <a:latin typeface="Canva Sans 1"/>
                <a:ea typeface="Canva Sans 1"/>
                <a:cs typeface="Canva Sans 1"/>
                <a:sym typeface="Canva Sans 1"/>
              </a:rPr>
              <a:t>Le vent symbolise les éléments qui nous ont portés pour répondre à notre engagements : ce qui facilite l’avancée du projet.</a:t>
            </a:r>
          </a:p>
          <a:p>
            <a:pPr marL="712459" lvl="1" indent="-356229" algn="ctr">
              <a:lnSpc>
                <a:spcPts val="4619"/>
              </a:lnSpc>
              <a:buAutoNum type="arabicPeriod"/>
            </a:pPr>
            <a:r>
              <a:rPr lang="en-US" sz="3299">
                <a:solidFill>
                  <a:srgbClr val="000000"/>
                </a:solidFill>
                <a:latin typeface="Canva Sans 1"/>
                <a:ea typeface="Canva Sans 1"/>
                <a:cs typeface="Canva Sans 1"/>
                <a:sym typeface="Canva Sans 1"/>
              </a:rPr>
              <a:t>L’île est le symbole des objectifs à atteindre.</a:t>
            </a:r>
          </a:p>
          <a:p>
            <a:pPr marL="712459" lvl="1" indent="-356229" algn="ctr">
              <a:lnSpc>
                <a:spcPts val="4619"/>
              </a:lnSpc>
              <a:buAutoNum type="arabicPeriod"/>
            </a:pPr>
            <a:r>
              <a:rPr lang="en-US" sz="3299">
                <a:solidFill>
                  <a:srgbClr val="000000"/>
                </a:solidFill>
                <a:latin typeface="Canva Sans 1"/>
                <a:ea typeface="Canva Sans 1"/>
                <a:cs typeface="Canva Sans 1"/>
                <a:sym typeface="Canva Sans 1"/>
              </a:rPr>
              <a:t>Les ancres symbolisent les freins qui nous ont empêchés d’atteindre notre île et donc notre objectifs.</a:t>
            </a:r>
          </a:p>
        </p:txBody>
      </p:sp>
      <p:sp>
        <p:nvSpPr>
          <p:cNvPr id="6" name="TextBox 6"/>
          <p:cNvSpPr txBox="1"/>
          <p:nvPr/>
        </p:nvSpPr>
        <p:spPr>
          <a:xfrm>
            <a:off x="9275271" y="19297959"/>
            <a:ext cx="5844729" cy="1500507"/>
          </a:xfrm>
          <a:prstGeom prst="rect">
            <a:avLst/>
          </a:prstGeom>
        </p:spPr>
        <p:txBody>
          <a:bodyPr lIns="0" tIns="0" rIns="0" bIns="0" rtlCol="0" anchor="t">
            <a:spAutoFit/>
          </a:bodyPr>
          <a:lstStyle/>
          <a:p>
            <a:pPr algn="ctr">
              <a:lnSpc>
                <a:spcPts val="6019"/>
              </a:lnSpc>
            </a:pPr>
            <a:endParaRPr/>
          </a:p>
          <a:p>
            <a:pPr algn="ctr">
              <a:lnSpc>
                <a:spcPts val="6019"/>
              </a:lnSpc>
              <a:spcBef>
                <a:spcPct val="0"/>
              </a:spcBef>
            </a:pPr>
            <a:r>
              <a:rPr lang="en-US" sz="4299" b="1">
                <a:solidFill>
                  <a:srgbClr val="000000"/>
                </a:solidFill>
                <a:latin typeface="Canva Sans 1 Bold"/>
                <a:ea typeface="Canva Sans 1 Bold"/>
                <a:cs typeface="Canva Sans 1 Bold"/>
                <a:sym typeface="Canva Sans 1 Bold"/>
              </a:rPr>
              <a:t>Innover </a:t>
            </a:r>
          </a:p>
        </p:txBody>
      </p:sp>
      <p:sp>
        <p:nvSpPr>
          <p:cNvPr id="7" name="TextBox 7"/>
          <p:cNvSpPr txBox="1"/>
          <p:nvPr/>
        </p:nvSpPr>
        <p:spPr>
          <a:xfrm>
            <a:off x="9275271" y="17121177"/>
            <a:ext cx="5844729" cy="2262507"/>
          </a:xfrm>
          <a:prstGeom prst="rect">
            <a:avLst/>
          </a:prstGeom>
        </p:spPr>
        <p:txBody>
          <a:bodyPr lIns="0" tIns="0" rIns="0" bIns="0" rtlCol="0" anchor="t">
            <a:spAutoFit/>
          </a:bodyPr>
          <a:lstStyle/>
          <a:p>
            <a:pPr algn="ctr">
              <a:lnSpc>
                <a:spcPts val="6019"/>
              </a:lnSpc>
            </a:pPr>
            <a:r>
              <a:rPr lang="en-US" sz="4299" b="1">
                <a:solidFill>
                  <a:srgbClr val="000000"/>
                </a:solidFill>
                <a:latin typeface="Canva Sans 1 Bold"/>
                <a:ea typeface="Canva Sans 1 Bold"/>
                <a:cs typeface="Canva Sans 1 Bold"/>
                <a:sym typeface="Canva Sans 1 Bold"/>
              </a:rPr>
              <a:t>Améliorer des processus </a:t>
            </a:r>
          </a:p>
          <a:p>
            <a:pPr algn="ctr">
              <a:lnSpc>
                <a:spcPts val="6019"/>
              </a:lnSpc>
              <a:spcBef>
                <a:spcPct val="0"/>
              </a:spcBef>
            </a:pPr>
            <a:endParaRPr lang="en-US" sz="4299" b="1">
              <a:solidFill>
                <a:srgbClr val="000000"/>
              </a:solidFill>
              <a:latin typeface="Canva Sans 1 Bold"/>
              <a:ea typeface="Canva Sans 1 Bold"/>
              <a:cs typeface="Canva Sans 1 Bold"/>
              <a:sym typeface="Canva Sans 1 Bold"/>
            </a:endParaRPr>
          </a:p>
        </p:txBody>
      </p:sp>
      <p:sp>
        <p:nvSpPr>
          <p:cNvPr id="8" name="TextBox 8"/>
          <p:cNvSpPr txBox="1"/>
          <p:nvPr/>
        </p:nvSpPr>
        <p:spPr>
          <a:xfrm>
            <a:off x="9266539" y="15149502"/>
            <a:ext cx="5844729" cy="2262507"/>
          </a:xfrm>
          <a:prstGeom prst="rect">
            <a:avLst/>
          </a:prstGeom>
        </p:spPr>
        <p:txBody>
          <a:bodyPr lIns="0" tIns="0" rIns="0" bIns="0" rtlCol="0" anchor="t">
            <a:spAutoFit/>
          </a:bodyPr>
          <a:lstStyle/>
          <a:p>
            <a:pPr algn="ctr">
              <a:lnSpc>
                <a:spcPts val="6019"/>
              </a:lnSpc>
            </a:pPr>
            <a:r>
              <a:rPr lang="en-US" sz="4299" b="1">
                <a:solidFill>
                  <a:srgbClr val="000000"/>
                </a:solidFill>
                <a:latin typeface="Canva Sans 1 Bold"/>
                <a:ea typeface="Canva Sans 1 Bold"/>
                <a:cs typeface="Canva Sans 1 Bold"/>
                <a:sym typeface="Canva Sans 1 Bold"/>
              </a:rPr>
              <a:t>Lancement de produit </a:t>
            </a:r>
          </a:p>
          <a:p>
            <a:pPr algn="ctr">
              <a:lnSpc>
                <a:spcPts val="6019"/>
              </a:lnSpc>
              <a:spcBef>
                <a:spcPct val="0"/>
              </a:spcBef>
            </a:pPr>
            <a:endParaRPr lang="en-US" sz="4299" b="1">
              <a:solidFill>
                <a:srgbClr val="000000"/>
              </a:solidFill>
              <a:latin typeface="Canva Sans 1 Bold"/>
              <a:ea typeface="Canva Sans 1 Bold"/>
              <a:cs typeface="Canva Sans 1 Bold"/>
              <a:sym typeface="Canva Sans 1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EFF"/>
        </a:solidFill>
        <a:effectLst/>
      </p:bgPr>
    </p:bg>
    <p:spTree>
      <p:nvGrpSpPr>
        <p:cNvPr id="1" name=""/>
        <p:cNvGrpSpPr/>
        <p:nvPr/>
      </p:nvGrpSpPr>
      <p:grpSpPr>
        <a:xfrm>
          <a:off x="0" y="0"/>
          <a:ext cx="0" cy="0"/>
          <a:chOff x="0" y="0"/>
          <a:chExt cx="0" cy="0"/>
        </a:xfrm>
      </p:grpSpPr>
      <p:grpSp>
        <p:nvGrpSpPr>
          <p:cNvPr id="2" name="Group 2"/>
          <p:cNvGrpSpPr/>
          <p:nvPr/>
        </p:nvGrpSpPr>
        <p:grpSpPr>
          <a:xfrm>
            <a:off x="1512000" y="5407592"/>
            <a:ext cx="5916570" cy="7033461"/>
            <a:chOff x="0" y="0"/>
            <a:chExt cx="4895600" cy="5819759"/>
          </a:xfrm>
        </p:grpSpPr>
        <p:sp>
          <p:nvSpPr>
            <p:cNvPr id="3" name="Freeform 3"/>
            <p:cNvSpPr/>
            <p:nvPr/>
          </p:nvSpPr>
          <p:spPr>
            <a:xfrm>
              <a:off x="16510" y="11430"/>
              <a:ext cx="4865120" cy="5795629"/>
            </a:xfrm>
            <a:custGeom>
              <a:avLst/>
              <a:gdLst/>
              <a:ahLst/>
              <a:cxnLst/>
              <a:rect l="l" t="t" r="r" b="b"/>
              <a:pathLst>
                <a:path w="4865120" h="5795629">
                  <a:moveTo>
                    <a:pt x="1270" y="0"/>
                  </a:moveTo>
                  <a:lnTo>
                    <a:pt x="4865120" y="15240"/>
                  </a:lnTo>
                  <a:lnTo>
                    <a:pt x="4833370" y="5795629"/>
                  </a:lnTo>
                  <a:lnTo>
                    <a:pt x="1760155" y="5795629"/>
                  </a:lnTo>
                  <a:lnTo>
                    <a:pt x="0" y="5768959"/>
                  </a:lnTo>
                  <a:lnTo>
                    <a:pt x="11430" y="1825005"/>
                  </a:lnTo>
                  <a:close/>
                </a:path>
              </a:pathLst>
            </a:custGeom>
            <a:solidFill>
              <a:srgbClr val="FEFEFF"/>
            </a:solidFill>
          </p:spPr>
          <p:txBody>
            <a:bodyPr/>
            <a:lstStyle/>
            <a:p>
              <a:endParaRPr lang="fr-FR"/>
            </a:p>
          </p:txBody>
        </p:sp>
        <p:sp>
          <p:nvSpPr>
            <p:cNvPr id="4" name="Freeform 4"/>
            <p:cNvSpPr/>
            <p:nvPr/>
          </p:nvSpPr>
          <p:spPr>
            <a:xfrm>
              <a:off x="0" y="-1270"/>
              <a:ext cx="4894330" cy="5821029"/>
            </a:xfrm>
            <a:custGeom>
              <a:avLst/>
              <a:gdLst/>
              <a:ahLst/>
              <a:cxnLst/>
              <a:rect l="l" t="t" r="r" b="b"/>
              <a:pathLst>
                <a:path w="4894330" h="5821029">
                  <a:moveTo>
                    <a:pt x="4860040" y="5795629"/>
                  </a:moveTo>
                  <a:cubicBezTo>
                    <a:pt x="4857500" y="5799439"/>
                    <a:pt x="4853690" y="5804519"/>
                    <a:pt x="4849880" y="5808329"/>
                  </a:cubicBezTo>
                  <a:cubicBezTo>
                    <a:pt x="4846070" y="5810869"/>
                    <a:pt x="4840990" y="5813409"/>
                    <a:pt x="4837180" y="5813409"/>
                  </a:cubicBezTo>
                  <a:cubicBezTo>
                    <a:pt x="4684461" y="5812139"/>
                    <a:pt x="4475934" y="5818489"/>
                    <a:pt x="4263545" y="5821029"/>
                  </a:cubicBezTo>
                  <a:cubicBezTo>
                    <a:pt x="4197898" y="5821029"/>
                    <a:pt x="4128389" y="5819759"/>
                    <a:pt x="4062741" y="5819759"/>
                  </a:cubicBezTo>
                  <a:cubicBezTo>
                    <a:pt x="3916000" y="5818489"/>
                    <a:pt x="3769258" y="5817219"/>
                    <a:pt x="3622517" y="5817219"/>
                  </a:cubicBezTo>
                  <a:lnTo>
                    <a:pt x="3143677" y="5817219"/>
                  </a:lnTo>
                  <a:cubicBezTo>
                    <a:pt x="3035551" y="5817219"/>
                    <a:pt x="2931288" y="5815949"/>
                    <a:pt x="2823162" y="5815949"/>
                  </a:cubicBezTo>
                  <a:cubicBezTo>
                    <a:pt x="2730484" y="5815949"/>
                    <a:pt x="2633943" y="5815949"/>
                    <a:pt x="2541264" y="5817219"/>
                  </a:cubicBezTo>
                  <a:lnTo>
                    <a:pt x="2483340" y="5817219"/>
                  </a:lnTo>
                  <a:cubicBezTo>
                    <a:pt x="2348184" y="5815949"/>
                    <a:pt x="842154" y="5814679"/>
                    <a:pt x="706997" y="5812139"/>
                  </a:cubicBezTo>
                  <a:cubicBezTo>
                    <a:pt x="625903" y="5810869"/>
                    <a:pt x="544810" y="5805789"/>
                    <a:pt x="463716" y="5803249"/>
                  </a:cubicBezTo>
                  <a:cubicBezTo>
                    <a:pt x="316974" y="5798169"/>
                    <a:pt x="170233" y="5794359"/>
                    <a:pt x="41910" y="5789279"/>
                  </a:cubicBezTo>
                  <a:cubicBezTo>
                    <a:pt x="33020" y="5788009"/>
                    <a:pt x="24130" y="5785469"/>
                    <a:pt x="16510" y="5781659"/>
                  </a:cubicBezTo>
                  <a:cubicBezTo>
                    <a:pt x="5080" y="5776579"/>
                    <a:pt x="0" y="5765149"/>
                    <a:pt x="1270" y="5735529"/>
                  </a:cubicBezTo>
                  <a:cubicBezTo>
                    <a:pt x="2540" y="5469247"/>
                    <a:pt x="3810" y="5198374"/>
                    <a:pt x="3810" y="4932091"/>
                  </a:cubicBezTo>
                  <a:cubicBezTo>
                    <a:pt x="5080" y="4661217"/>
                    <a:pt x="17780" y="1819340"/>
                    <a:pt x="17780" y="1548467"/>
                  </a:cubicBezTo>
                  <a:cubicBezTo>
                    <a:pt x="19050" y="1286776"/>
                    <a:pt x="20320" y="1025084"/>
                    <a:pt x="19050" y="758802"/>
                  </a:cubicBezTo>
                  <a:cubicBezTo>
                    <a:pt x="17780" y="497110"/>
                    <a:pt x="16510" y="240010"/>
                    <a:pt x="6350" y="48260"/>
                  </a:cubicBezTo>
                  <a:cubicBezTo>
                    <a:pt x="5080" y="35560"/>
                    <a:pt x="2540" y="22860"/>
                    <a:pt x="1270" y="10160"/>
                  </a:cubicBezTo>
                  <a:cubicBezTo>
                    <a:pt x="3810" y="8890"/>
                    <a:pt x="5080" y="7620"/>
                    <a:pt x="6350" y="7620"/>
                  </a:cubicBezTo>
                  <a:cubicBezTo>
                    <a:pt x="34290" y="6350"/>
                    <a:pt x="89139" y="5080"/>
                    <a:pt x="174094" y="3810"/>
                  </a:cubicBezTo>
                  <a:cubicBezTo>
                    <a:pt x="293805" y="1270"/>
                    <a:pt x="417376" y="1270"/>
                    <a:pt x="537086" y="1270"/>
                  </a:cubicBezTo>
                  <a:cubicBezTo>
                    <a:pt x="687689" y="2540"/>
                    <a:pt x="2209166" y="5080"/>
                    <a:pt x="2359769" y="6350"/>
                  </a:cubicBezTo>
                  <a:cubicBezTo>
                    <a:pt x="2506510" y="7620"/>
                    <a:pt x="2653251" y="7620"/>
                    <a:pt x="2799993" y="7620"/>
                  </a:cubicBezTo>
                  <a:cubicBezTo>
                    <a:pt x="2881087" y="7620"/>
                    <a:pt x="2962181" y="7620"/>
                    <a:pt x="3043275" y="8890"/>
                  </a:cubicBezTo>
                  <a:cubicBezTo>
                    <a:pt x="3201601" y="11430"/>
                    <a:pt x="3363789" y="10160"/>
                    <a:pt x="3522115" y="2540"/>
                  </a:cubicBezTo>
                  <a:cubicBezTo>
                    <a:pt x="3587762" y="0"/>
                    <a:pt x="3653410" y="2540"/>
                    <a:pt x="3719057" y="2540"/>
                  </a:cubicBezTo>
                  <a:cubicBezTo>
                    <a:pt x="3865799" y="2540"/>
                    <a:pt x="4012540" y="1270"/>
                    <a:pt x="4159281" y="3810"/>
                  </a:cubicBezTo>
                  <a:cubicBezTo>
                    <a:pt x="4344639" y="6350"/>
                    <a:pt x="4526135" y="13970"/>
                    <a:pt x="4711492" y="17780"/>
                  </a:cubicBezTo>
                  <a:cubicBezTo>
                    <a:pt x="4792586" y="20320"/>
                    <a:pt x="4828290" y="19050"/>
                    <a:pt x="4854960" y="21590"/>
                  </a:cubicBezTo>
                  <a:cubicBezTo>
                    <a:pt x="4863850" y="22860"/>
                    <a:pt x="4872740" y="25400"/>
                    <a:pt x="4881630" y="27940"/>
                  </a:cubicBezTo>
                  <a:cubicBezTo>
                    <a:pt x="4889250" y="30480"/>
                    <a:pt x="4893060" y="36830"/>
                    <a:pt x="4893060" y="46990"/>
                  </a:cubicBezTo>
                  <a:cubicBezTo>
                    <a:pt x="4894330" y="116051"/>
                    <a:pt x="4890520" y="253783"/>
                    <a:pt x="4886710" y="391515"/>
                  </a:cubicBezTo>
                  <a:cubicBezTo>
                    <a:pt x="4882900" y="506292"/>
                    <a:pt x="4881630" y="625660"/>
                    <a:pt x="4880360" y="740437"/>
                  </a:cubicBezTo>
                  <a:cubicBezTo>
                    <a:pt x="4877820" y="933262"/>
                    <a:pt x="4876550" y="1126088"/>
                    <a:pt x="4875280" y="1318913"/>
                  </a:cubicBezTo>
                  <a:cubicBezTo>
                    <a:pt x="4874010" y="1497965"/>
                    <a:pt x="4872740" y="1677017"/>
                    <a:pt x="4872740" y="1856069"/>
                  </a:cubicBezTo>
                  <a:cubicBezTo>
                    <a:pt x="4872740" y="2154489"/>
                    <a:pt x="4861310" y="5019321"/>
                    <a:pt x="4860040" y="5317741"/>
                  </a:cubicBezTo>
                  <a:cubicBezTo>
                    <a:pt x="4862580" y="5510566"/>
                    <a:pt x="4861310" y="5703392"/>
                    <a:pt x="4860040" y="5795629"/>
                  </a:cubicBezTo>
                  <a:close/>
                  <a:moveTo>
                    <a:pt x="17780" y="5765149"/>
                  </a:moveTo>
                  <a:cubicBezTo>
                    <a:pt x="22860" y="5766419"/>
                    <a:pt x="29210" y="5768959"/>
                    <a:pt x="36830" y="5768959"/>
                  </a:cubicBezTo>
                  <a:cubicBezTo>
                    <a:pt x="166371" y="5774039"/>
                    <a:pt x="324697" y="5779119"/>
                    <a:pt x="479162" y="5782929"/>
                  </a:cubicBezTo>
                  <a:cubicBezTo>
                    <a:pt x="552533" y="5785469"/>
                    <a:pt x="625903" y="5789279"/>
                    <a:pt x="703136" y="5790549"/>
                  </a:cubicBezTo>
                  <a:cubicBezTo>
                    <a:pt x="753337" y="5791819"/>
                    <a:pt x="2174411" y="5788009"/>
                    <a:pt x="2220750" y="5789279"/>
                  </a:cubicBezTo>
                  <a:cubicBezTo>
                    <a:pt x="2301844" y="5790549"/>
                    <a:pt x="2382938" y="5793089"/>
                    <a:pt x="2464032" y="5794359"/>
                  </a:cubicBezTo>
                  <a:cubicBezTo>
                    <a:pt x="2502648" y="5795629"/>
                    <a:pt x="2537403" y="5795629"/>
                    <a:pt x="2576019" y="5795629"/>
                  </a:cubicBezTo>
                  <a:cubicBezTo>
                    <a:pt x="2749792" y="5795629"/>
                    <a:pt x="2919703" y="5794359"/>
                    <a:pt x="3093475" y="5795629"/>
                  </a:cubicBezTo>
                  <a:cubicBezTo>
                    <a:pt x="3159123" y="5795629"/>
                    <a:pt x="3228632" y="5798169"/>
                    <a:pt x="3294280" y="5798169"/>
                  </a:cubicBezTo>
                  <a:cubicBezTo>
                    <a:pt x="3394682" y="5798169"/>
                    <a:pt x="3491222" y="5794359"/>
                    <a:pt x="3591624" y="5794359"/>
                  </a:cubicBezTo>
                  <a:cubicBezTo>
                    <a:pt x="3711334" y="5794359"/>
                    <a:pt x="3827182" y="5795629"/>
                    <a:pt x="3946892" y="5795629"/>
                  </a:cubicBezTo>
                  <a:cubicBezTo>
                    <a:pt x="4105219" y="5795629"/>
                    <a:pt x="4267407" y="5795629"/>
                    <a:pt x="4425733" y="5794359"/>
                  </a:cubicBezTo>
                  <a:cubicBezTo>
                    <a:pt x="4568613" y="5793089"/>
                    <a:pt x="4707630" y="5790549"/>
                    <a:pt x="4821940" y="5788009"/>
                  </a:cubicBezTo>
                  <a:cubicBezTo>
                    <a:pt x="4827020" y="5788009"/>
                    <a:pt x="4832100" y="5785469"/>
                    <a:pt x="4838450" y="5784199"/>
                  </a:cubicBezTo>
                  <a:cubicBezTo>
                    <a:pt x="4838450" y="5771499"/>
                    <a:pt x="4839720" y="5758799"/>
                    <a:pt x="4839720" y="5721756"/>
                  </a:cubicBezTo>
                  <a:lnTo>
                    <a:pt x="4839720" y="5579433"/>
                  </a:lnTo>
                  <a:cubicBezTo>
                    <a:pt x="4840990" y="5345288"/>
                    <a:pt x="4843530" y="5106551"/>
                    <a:pt x="4842260" y="4872406"/>
                  </a:cubicBezTo>
                  <a:cubicBezTo>
                    <a:pt x="4840990" y="4541849"/>
                    <a:pt x="4853690" y="1649470"/>
                    <a:pt x="4857500" y="1318913"/>
                  </a:cubicBezTo>
                  <a:cubicBezTo>
                    <a:pt x="4860040" y="1126087"/>
                    <a:pt x="4862580" y="933262"/>
                    <a:pt x="4862580" y="740437"/>
                  </a:cubicBezTo>
                  <a:cubicBezTo>
                    <a:pt x="4862580" y="579749"/>
                    <a:pt x="4863850" y="423653"/>
                    <a:pt x="4871470" y="267556"/>
                  </a:cubicBezTo>
                  <a:cubicBezTo>
                    <a:pt x="4875280" y="175734"/>
                    <a:pt x="4877820" y="83913"/>
                    <a:pt x="4872740" y="49530"/>
                  </a:cubicBezTo>
                  <a:cubicBezTo>
                    <a:pt x="4865120" y="49530"/>
                    <a:pt x="4858770" y="48260"/>
                    <a:pt x="4851150" y="48260"/>
                  </a:cubicBezTo>
                  <a:cubicBezTo>
                    <a:pt x="4818130" y="45720"/>
                    <a:pt x="4738524" y="45720"/>
                    <a:pt x="4634260" y="40640"/>
                  </a:cubicBezTo>
                  <a:cubicBezTo>
                    <a:pt x="4441179" y="33020"/>
                    <a:pt x="4244237" y="27940"/>
                    <a:pt x="4051156" y="27940"/>
                  </a:cubicBezTo>
                  <a:cubicBezTo>
                    <a:pt x="3915999" y="27940"/>
                    <a:pt x="3776981" y="31750"/>
                    <a:pt x="3641825" y="24130"/>
                  </a:cubicBezTo>
                  <a:lnTo>
                    <a:pt x="3603209" y="24130"/>
                  </a:lnTo>
                  <a:cubicBezTo>
                    <a:pt x="3491222" y="27940"/>
                    <a:pt x="3371512" y="33020"/>
                    <a:pt x="3255663" y="34290"/>
                  </a:cubicBezTo>
                  <a:cubicBezTo>
                    <a:pt x="3128230" y="35560"/>
                    <a:pt x="3004658" y="31750"/>
                    <a:pt x="2877225" y="30480"/>
                  </a:cubicBezTo>
                  <a:cubicBezTo>
                    <a:pt x="2757515" y="29210"/>
                    <a:pt x="2637805" y="27940"/>
                    <a:pt x="2521957" y="27940"/>
                  </a:cubicBezTo>
                  <a:cubicBezTo>
                    <a:pt x="2479479" y="27940"/>
                    <a:pt x="2440862" y="29210"/>
                    <a:pt x="2398385" y="27940"/>
                  </a:cubicBezTo>
                  <a:cubicBezTo>
                    <a:pt x="2251643" y="26670"/>
                    <a:pt x="734029" y="24130"/>
                    <a:pt x="583426" y="24130"/>
                  </a:cubicBezTo>
                  <a:cubicBezTo>
                    <a:pt x="452131" y="22860"/>
                    <a:pt x="320836" y="24130"/>
                    <a:pt x="189541" y="24130"/>
                  </a:cubicBezTo>
                  <a:cubicBezTo>
                    <a:pt x="120032" y="24130"/>
                    <a:pt x="45720" y="24130"/>
                    <a:pt x="21590" y="25400"/>
                  </a:cubicBezTo>
                  <a:cubicBezTo>
                    <a:pt x="20320" y="25400"/>
                    <a:pt x="21590" y="36830"/>
                    <a:pt x="22860" y="41910"/>
                  </a:cubicBezTo>
                  <a:cubicBezTo>
                    <a:pt x="26670" y="102277"/>
                    <a:pt x="31750" y="249192"/>
                    <a:pt x="34290" y="391515"/>
                  </a:cubicBezTo>
                  <a:cubicBezTo>
                    <a:pt x="36830" y="648615"/>
                    <a:pt x="38100" y="905716"/>
                    <a:pt x="38100" y="1162816"/>
                  </a:cubicBezTo>
                  <a:cubicBezTo>
                    <a:pt x="38100" y="1328095"/>
                    <a:pt x="36830" y="1488782"/>
                    <a:pt x="35560" y="1654061"/>
                  </a:cubicBezTo>
                  <a:cubicBezTo>
                    <a:pt x="34290" y="1814749"/>
                    <a:pt x="22860" y="4537258"/>
                    <a:pt x="21590" y="4693354"/>
                  </a:cubicBezTo>
                  <a:lnTo>
                    <a:pt x="21590" y="4996365"/>
                  </a:lnTo>
                  <a:cubicBezTo>
                    <a:pt x="21590" y="5225919"/>
                    <a:pt x="20320" y="5460064"/>
                    <a:pt x="20320" y="5689618"/>
                  </a:cubicBezTo>
                  <a:cubicBezTo>
                    <a:pt x="20320" y="5721756"/>
                    <a:pt x="19050" y="5749302"/>
                    <a:pt x="17780" y="5765149"/>
                  </a:cubicBezTo>
                  <a:close/>
                </a:path>
              </a:pathLst>
            </a:custGeom>
            <a:solidFill>
              <a:srgbClr val="231F20"/>
            </a:solidFill>
          </p:spPr>
          <p:txBody>
            <a:bodyPr/>
            <a:lstStyle/>
            <a:p>
              <a:endParaRPr lang="fr-FR"/>
            </a:p>
          </p:txBody>
        </p:sp>
      </p:grpSp>
      <p:grpSp>
        <p:nvGrpSpPr>
          <p:cNvPr id="5" name="Group 5"/>
          <p:cNvGrpSpPr/>
          <p:nvPr/>
        </p:nvGrpSpPr>
        <p:grpSpPr>
          <a:xfrm>
            <a:off x="7691430" y="5407592"/>
            <a:ext cx="5972846" cy="7033461"/>
            <a:chOff x="0" y="0"/>
            <a:chExt cx="3818858" cy="4496984"/>
          </a:xfrm>
        </p:grpSpPr>
        <p:sp>
          <p:nvSpPr>
            <p:cNvPr id="6" name="Freeform 6"/>
            <p:cNvSpPr/>
            <p:nvPr/>
          </p:nvSpPr>
          <p:spPr>
            <a:xfrm>
              <a:off x="10160" y="16510"/>
              <a:ext cx="3795998" cy="4469044"/>
            </a:xfrm>
            <a:custGeom>
              <a:avLst/>
              <a:gdLst/>
              <a:ahLst/>
              <a:cxnLst/>
              <a:rect l="l" t="t" r="r" b="b"/>
              <a:pathLst>
                <a:path w="3795998" h="4469044">
                  <a:moveTo>
                    <a:pt x="3795998" y="4469044"/>
                  </a:moveTo>
                  <a:lnTo>
                    <a:pt x="0" y="4461424"/>
                  </a:lnTo>
                  <a:lnTo>
                    <a:pt x="0" y="1563208"/>
                  </a:lnTo>
                  <a:lnTo>
                    <a:pt x="17780" y="19050"/>
                  </a:lnTo>
                  <a:lnTo>
                    <a:pt x="1890841" y="0"/>
                  </a:lnTo>
                  <a:lnTo>
                    <a:pt x="3776948" y="5080"/>
                  </a:lnTo>
                  <a:close/>
                </a:path>
              </a:pathLst>
            </a:custGeom>
            <a:solidFill>
              <a:srgbClr val="FEFEFF"/>
            </a:solidFill>
          </p:spPr>
          <p:txBody>
            <a:bodyPr/>
            <a:lstStyle/>
            <a:p>
              <a:endParaRPr lang="fr-FR"/>
            </a:p>
          </p:txBody>
        </p:sp>
        <p:sp>
          <p:nvSpPr>
            <p:cNvPr id="7" name="Freeform 7"/>
            <p:cNvSpPr/>
            <p:nvPr/>
          </p:nvSpPr>
          <p:spPr>
            <a:xfrm>
              <a:off x="-3810" y="0"/>
              <a:ext cx="3825208" cy="4495714"/>
            </a:xfrm>
            <a:custGeom>
              <a:avLst/>
              <a:gdLst/>
              <a:ahLst/>
              <a:cxnLst/>
              <a:rect l="l" t="t" r="r" b="b"/>
              <a:pathLst>
                <a:path w="3825208" h="4495714">
                  <a:moveTo>
                    <a:pt x="3790918" y="21590"/>
                  </a:moveTo>
                  <a:cubicBezTo>
                    <a:pt x="3792188" y="34290"/>
                    <a:pt x="3792188" y="44450"/>
                    <a:pt x="3793458" y="54610"/>
                  </a:cubicBezTo>
                  <a:cubicBezTo>
                    <a:pt x="3795998" y="131953"/>
                    <a:pt x="3797268" y="229870"/>
                    <a:pt x="3799808" y="324289"/>
                  </a:cubicBezTo>
                  <a:cubicBezTo>
                    <a:pt x="3799808" y="460673"/>
                    <a:pt x="3812508" y="3149878"/>
                    <a:pt x="3818858" y="3286262"/>
                  </a:cubicBezTo>
                  <a:cubicBezTo>
                    <a:pt x="3825208" y="3492586"/>
                    <a:pt x="3821398" y="3702407"/>
                    <a:pt x="3821398" y="3908731"/>
                  </a:cubicBezTo>
                  <a:cubicBezTo>
                    <a:pt x="3821398" y="4090576"/>
                    <a:pt x="3822668" y="4258432"/>
                    <a:pt x="3823938" y="4434754"/>
                  </a:cubicBezTo>
                  <a:cubicBezTo>
                    <a:pt x="3823938" y="4456344"/>
                    <a:pt x="3823938" y="4470314"/>
                    <a:pt x="3823938" y="4494444"/>
                  </a:cubicBezTo>
                  <a:cubicBezTo>
                    <a:pt x="3801078" y="4494444"/>
                    <a:pt x="3780758" y="4495714"/>
                    <a:pt x="3753592" y="4494444"/>
                  </a:cubicBezTo>
                  <a:cubicBezTo>
                    <a:pt x="3562237" y="4489364"/>
                    <a:pt x="3367939" y="4495714"/>
                    <a:pt x="3176584" y="4490634"/>
                  </a:cubicBezTo>
                  <a:cubicBezTo>
                    <a:pt x="3061771" y="4486824"/>
                    <a:pt x="2949902" y="4489364"/>
                    <a:pt x="2835089" y="4486824"/>
                  </a:cubicBezTo>
                  <a:cubicBezTo>
                    <a:pt x="2782099" y="4485554"/>
                    <a:pt x="2729108" y="4484284"/>
                    <a:pt x="2676117" y="4483014"/>
                  </a:cubicBezTo>
                  <a:cubicBezTo>
                    <a:pt x="2643735" y="4483014"/>
                    <a:pt x="2614295" y="4484284"/>
                    <a:pt x="2581912" y="4484284"/>
                  </a:cubicBezTo>
                  <a:cubicBezTo>
                    <a:pt x="2499482" y="4483014"/>
                    <a:pt x="2272800" y="4484284"/>
                    <a:pt x="2190371" y="4483014"/>
                  </a:cubicBezTo>
                  <a:cubicBezTo>
                    <a:pt x="2131492" y="4481744"/>
                    <a:pt x="953924" y="4490634"/>
                    <a:pt x="895046" y="4489364"/>
                  </a:cubicBezTo>
                  <a:cubicBezTo>
                    <a:pt x="880326" y="4489364"/>
                    <a:pt x="862663" y="4490634"/>
                    <a:pt x="847943" y="4490634"/>
                  </a:cubicBezTo>
                  <a:cubicBezTo>
                    <a:pt x="812616" y="4490634"/>
                    <a:pt x="780233" y="4491904"/>
                    <a:pt x="744906" y="4491904"/>
                  </a:cubicBezTo>
                  <a:cubicBezTo>
                    <a:pt x="656588" y="4491904"/>
                    <a:pt x="571215" y="4490634"/>
                    <a:pt x="482897" y="4489364"/>
                  </a:cubicBezTo>
                  <a:cubicBezTo>
                    <a:pt x="429907" y="4488094"/>
                    <a:pt x="376916" y="4486824"/>
                    <a:pt x="326869" y="4485554"/>
                  </a:cubicBezTo>
                  <a:cubicBezTo>
                    <a:pt x="232664" y="4484284"/>
                    <a:pt x="138459" y="4483014"/>
                    <a:pt x="48260" y="4483014"/>
                  </a:cubicBezTo>
                  <a:cubicBezTo>
                    <a:pt x="38100" y="4483014"/>
                    <a:pt x="29210" y="4483014"/>
                    <a:pt x="19050" y="4481744"/>
                  </a:cubicBezTo>
                  <a:cubicBezTo>
                    <a:pt x="10160" y="4480474"/>
                    <a:pt x="5080" y="4474124"/>
                    <a:pt x="7620" y="4465234"/>
                  </a:cubicBezTo>
                  <a:cubicBezTo>
                    <a:pt x="16510" y="4433284"/>
                    <a:pt x="12700" y="4345858"/>
                    <a:pt x="11430" y="4254936"/>
                  </a:cubicBezTo>
                  <a:cubicBezTo>
                    <a:pt x="10160" y="4069594"/>
                    <a:pt x="6350" y="3887749"/>
                    <a:pt x="7620" y="3702407"/>
                  </a:cubicBezTo>
                  <a:cubicBezTo>
                    <a:pt x="5080" y="3471604"/>
                    <a:pt x="0" y="614541"/>
                    <a:pt x="7620" y="380241"/>
                  </a:cubicBezTo>
                  <a:cubicBezTo>
                    <a:pt x="8890" y="334780"/>
                    <a:pt x="7620" y="285822"/>
                    <a:pt x="8890" y="240360"/>
                  </a:cubicBezTo>
                  <a:cubicBezTo>
                    <a:pt x="10160" y="166923"/>
                    <a:pt x="12700" y="86492"/>
                    <a:pt x="13970" y="44450"/>
                  </a:cubicBezTo>
                  <a:cubicBezTo>
                    <a:pt x="13970" y="41910"/>
                    <a:pt x="15240" y="39370"/>
                    <a:pt x="16510" y="38100"/>
                  </a:cubicBezTo>
                  <a:cubicBezTo>
                    <a:pt x="38100" y="35560"/>
                    <a:pt x="64861" y="30480"/>
                    <a:pt x="111963" y="29210"/>
                  </a:cubicBezTo>
                  <a:cubicBezTo>
                    <a:pt x="191449" y="25400"/>
                    <a:pt x="270935" y="22860"/>
                    <a:pt x="353365" y="20320"/>
                  </a:cubicBezTo>
                  <a:cubicBezTo>
                    <a:pt x="409299" y="17780"/>
                    <a:pt x="465234" y="16510"/>
                    <a:pt x="518224" y="13970"/>
                  </a:cubicBezTo>
                  <a:cubicBezTo>
                    <a:pt x="571215" y="11430"/>
                    <a:pt x="627149" y="8890"/>
                    <a:pt x="680140" y="8890"/>
                  </a:cubicBezTo>
                  <a:cubicBezTo>
                    <a:pt x="739018" y="7620"/>
                    <a:pt x="797897" y="10160"/>
                    <a:pt x="856775" y="8890"/>
                  </a:cubicBezTo>
                  <a:cubicBezTo>
                    <a:pt x="930373" y="8890"/>
                    <a:pt x="2263969" y="6350"/>
                    <a:pt x="2337567" y="5080"/>
                  </a:cubicBezTo>
                  <a:cubicBezTo>
                    <a:pt x="2408221" y="3810"/>
                    <a:pt x="2478875" y="2540"/>
                    <a:pt x="2552473" y="2540"/>
                  </a:cubicBezTo>
                  <a:cubicBezTo>
                    <a:pt x="2673174" y="1270"/>
                    <a:pt x="2790930" y="0"/>
                    <a:pt x="2911631" y="0"/>
                  </a:cubicBezTo>
                  <a:cubicBezTo>
                    <a:pt x="2961678" y="0"/>
                    <a:pt x="3014668" y="2540"/>
                    <a:pt x="3064715" y="2540"/>
                  </a:cubicBezTo>
                  <a:cubicBezTo>
                    <a:pt x="3203079" y="3810"/>
                    <a:pt x="3344387" y="5080"/>
                    <a:pt x="3482752" y="7620"/>
                  </a:cubicBezTo>
                  <a:cubicBezTo>
                    <a:pt x="3556350" y="8890"/>
                    <a:pt x="3629948" y="12700"/>
                    <a:pt x="3703545" y="16510"/>
                  </a:cubicBezTo>
                  <a:cubicBezTo>
                    <a:pt x="3721209" y="16510"/>
                    <a:pt x="3738873" y="16510"/>
                    <a:pt x="3753592" y="16510"/>
                  </a:cubicBezTo>
                  <a:cubicBezTo>
                    <a:pt x="3771868" y="17780"/>
                    <a:pt x="3780758" y="20320"/>
                    <a:pt x="3790918" y="21590"/>
                  </a:cubicBezTo>
                  <a:close/>
                  <a:moveTo>
                    <a:pt x="3801078" y="4477934"/>
                  </a:moveTo>
                  <a:cubicBezTo>
                    <a:pt x="3802348" y="4461424"/>
                    <a:pt x="3803618" y="4448724"/>
                    <a:pt x="3803618" y="4436024"/>
                  </a:cubicBezTo>
                  <a:cubicBezTo>
                    <a:pt x="3802348" y="4240948"/>
                    <a:pt x="3801078" y="4055606"/>
                    <a:pt x="3801078" y="3856276"/>
                  </a:cubicBezTo>
                  <a:cubicBezTo>
                    <a:pt x="3801078" y="3765354"/>
                    <a:pt x="3803618" y="3674431"/>
                    <a:pt x="3802348" y="3583508"/>
                  </a:cubicBezTo>
                  <a:cubicBezTo>
                    <a:pt x="3802348" y="3499580"/>
                    <a:pt x="3801078" y="3412155"/>
                    <a:pt x="3799808" y="3328226"/>
                  </a:cubicBezTo>
                  <a:cubicBezTo>
                    <a:pt x="3794728" y="3198837"/>
                    <a:pt x="3783298" y="520122"/>
                    <a:pt x="3783298" y="390732"/>
                  </a:cubicBezTo>
                  <a:cubicBezTo>
                    <a:pt x="3780758" y="282325"/>
                    <a:pt x="3778218" y="170420"/>
                    <a:pt x="3775678" y="63500"/>
                  </a:cubicBezTo>
                  <a:cubicBezTo>
                    <a:pt x="3774408" y="44450"/>
                    <a:pt x="3773138" y="43180"/>
                    <a:pt x="3744760" y="41910"/>
                  </a:cubicBezTo>
                  <a:cubicBezTo>
                    <a:pt x="3735929" y="41910"/>
                    <a:pt x="3730041" y="41910"/>
                    <a:pt x="3721209" y="40640"/>
                  </a:cubicBezTo>
                  <a:cubicBezTo>
                    <a:pt x="3647611" y="36830"/>
                    <a:pt x="3571069" y="31750"/>
                    <a:pt x="3497471" y="30480"/>
                  </a:cubicBezTo>
                  <a:cubicBezTo>
                    <a:pt x="3317892" y="26670"/>
                    <a:pt x="3135369" y="25400"/>
                    <a:pt x="2955790" y="22860"/>
                  </a:cubicBezTo>
                  <a:cubicBezTo>
                    <a:pt x="2929295" y="22860"/>
                    <a:pt x="2899856" y="22860"/>
                    <a:pt x="2873360" y="22860"/>
                  </a:cubicBezTo>
                  <a:cubicBezTo>
                    <a:pt x="2829201" y="22860"/>
                    <a:pt x="2785043" y="22860"/>
                    <a:pt x="2743828" y="22860"/>
                  </a:cubicBezTo>
                  <a:cubicBezTo>
                    <a:pt x="2649622" y="22860"/>
                    <a:pt x="2555417" y="22860"/>
                    <a:pt x="2464155" y="24130"/>
                  </a:cubicBezTo>
                  <a:cubicBezTo>
                    <a:pt x="2384669" y="25400"/>
                    <a:pt x="1045186" y="29210"/>
                    <a:pt x="965700" y="29210"/>
                  </a:cubicBezTo>
                  <a:cubicBezTo>
                    <a:pt x="836168" y="29210"/>
                    <a:pt x="706635" y="26670"/>
                    <a:pt x="577103" y="33020"/>
                  </a:cubicBezTo>
                  <a:cubicBezTo>
                    <a:pt x="509392" y="36830"/>
                    <a:pt x="444626" y="36830"/>
                    <a:pt x="379860" y="38100"/>
                  </a:cubicBezTo>
                  <a:cubicBezTo>
                    <a:pt x="267991" y="41910"/>
                    <a:pt x="156122" y="45720"/>
                    <a:pt x="49530" y="50800"/>
                  </a:cubicBezTo>
                  <a:cubicBezTo>
                    <a:pt x="36830" y="50800"/>
                    <a:pt x="34290" y="53340"/>
                    <a:pt x="33020" y="76001"/>
                  </a:cubicBezTo>
                  <a:cubicBezTo>
                    <a:pt x="31750" y="138947"/>
                    <a:pt x="31750" y="201893"/>
                    <a:pt x="30480" y="264840"/>
                  </a:cubicBezTo>
                  <a:cubicBezTo>
                    <a:pt x="29210" y="369750"/>
                    <a:pt x="26670" y="471164"/>
                    <a:pt x="25400" y="576074"/>
                  </a:cubicBezTo>
                  <a:cubicBezTo>
                    <a:pt x="20320" y="687979"/>
                    <a:pt x="26670" y="3422646"/>
                    <a:pt x="29210" y="3534550"/>
                  </a:cubicBezTo>
                  <a:cubicBezTo>
                    <a:pt x="29210" y="3653449"/>
                    <a:pt x="29210" y="3775844"/>
                    <a:pt x="30480" y="3894743"/>
                  </a:cubicBezTo>
                  <a:cubicBezTo>
                    <a:pt x="30480" y="3982168"/>
                    <a:pt x="33020" y="4069594"/>
                    <a:pt x="33020" y="4157019"/>
                  </a:cubicBezTo>
                  <a:cubicBezTo>
                    <a:pt x="33020" y="4251439"/>
                    <a:pt x="33020" y="4345858"/>
                    <a:pt x="31750" y="4436024"/>
                  </a:cubicBezTo>
                  <a:cubicBezTo>
                    <a:pt x="31750" y="4439834"/>
                    <a:pt x="31750" y="4442374"/>
                    <a:pt x="31750" y="4446184"/>
                  </a:cubicBezTo>
                  <a:cubicBezTo>
                    <a:pt x="31750" y="4456344"/>
                    <a:pt x="35560" y="4460154"/>
                    <a:pt x="44450" y="4460154"/>
                  </a:cubicBezTo>
                  <a:cubicBezTo>
                    <a:pt x="70748" y="4460154"/>
                    <a:pt x="111963" y="4461424"/>
                    <a:pt x="150234" y="4461424"/>
                  </a:cubicBezTo>
                  <a:cubicBezTo>
                    <a:pt x="206169" y="4461424"/>
                    <a:pt x="265047" y="4458884"/>
                    <a:pt x="320982" y="4461424"/>
                  </a:cubicBezTo>
                  <a:cubicBezTo>
                    <a:pt x="412243" y="4465234"/>
                    <a:pt x="503505" y="4467774"/>
                    <a:pt x="594766" y="4466504"/>
                  </a:cubicBezTo>
                  <a:cubicBezTo>
                    <a:pt x="653645" y="4465234"/>
                    <a:pt x="709579" y="4467774"/>
                    <a:pt x="768457" y="4467774"/>
                  </a:cubicBezTo>
                  <a:cubicBezTo>
                    <a:pt x="853831" y="4467774"/>
                    <a:pt x="939205" y="4466504"/>
                    <a:pt x="1024579" y="4467774"/>
                  </a:cubicBezTo>
                  <a:cubicBezTo>
                    <a:pt x="1151167" y="4469044"/>
                    <a:pt x="2540697" y="4458884"/>
                    <a:pt x="2670230" y="4461424"/>
                  </a:cubicBezTo>
                  <a:cubicBezTo>
                    <a:pt x="2726164" y="4462694"/>
                    <a:pt x="2782099" y="4463964"/>
                    <a:pt x="2835089" y="4463964"/>
                  </a:cubicBezTo>
                  <a:cubicBezTo>
                    <a:pt x="2932239" y="4466504"/>
                    <a:pt x="3026444" y="4462694"/>
                    <a:pt x="3123593" y="4466504"/>
                  </a:cubicBezTo>
                  <a:cubicBezTo>
                    <a:pt x="3203079" y="4469044"/>
                    <a:pt x="3282565" y="4469044"/>
                    <a:pt x="3362051" y="4471584"/>
                  </a:cubicBezTo>
                  <a:cubicBezTo>
                    <a:pt x="3479808" y="4475394"/>
                    <a:pt x="3597565" y="4477934"/>
                    <a:pt x="3715321" y="4479204"/>
                  </a:cubicBezTo>
                  <a:cubicBezTo>
                    <a:pt x="3759480" y="4479204"/>
                    <a:pt x="3780758" y="4477934"/>
                    <a:pt x="3801078" y="4477934"/>
                  </a:cubicBezTo>
                  <a:close/>
                </a:path>
              </a:pathLst>
            </a:custGeom>
            <a:solidFill>
              <a:srgbClr val="231F20"/>
            </a:solidFill>
          </p:spPr>
          <p:txBody>
            <a:bodyPr/>
            <a:lstStyle/>
            <a:p>
              <a:endParaRPr lang="fr-FR"/>
            </a:p>
          </p:txBody>
        </p:sp>
      </p:grpSp>
      <p:grpSp>
        <p:nvGrpSpPr>
          <p:cNvPr id="8" name="Group 8"/>
          <p:cNvGrpSpPr/>
          <p:nvPr/>
        </p:nvGrpSpPr>
        <p:grpSpPr>
          <a:xfrm>
            <a:off x="1512000" y="12724239"/>
            <a:ext cx="5972846" cy="7147761"/>
            <a:chOff x="0" y="0"/>
            <a:chExt cx="3818858" cy="4570064"/>
          </a:xfrm>
        </p:grpSpPr>
        <p:sp>
          <p:nvSpPr>
            <p:cNvPr id="9" name="Freeform 9"/>
            <p:cNvSpPr/>
            <p:nvPr/>
          </p:nvSpPr>
          <p:spPr>
            <a:xfrm>
              <a:off x="10160" y="16510"/>
              <a:ext cx="3795998" cy="4542124"/>
            </a:xfrm>
            <a:custGeom>
              <a:avLst/>
              <a:gdLst/>
              <a:ahLst/>
              <a:cxnLst/>
              <a:rect l="l" t="t" r="r" b="b"/>
              <a:pathLst>
                <a:path w="3795998" h="4542124">
                  <a:moveTo>
                    <a:pt x="3795998" y="4542124"/>
                  </a:moveTo>
                  <a:lnTo>
                    <a:pt x="0" y="4534504"/>
                  </a:lnTo>
                  <a:lnTo>
                    <a:pt x="0" y="1588554"/>
                  </a:lnTo>
                  <a:lnTo>
                    <a:pt x="17780" y="19050"/>
                  </a:lnTo>
                  <a:lnTo>
                    <a:pt x="1890841" y="0"/>
                  </a:lnTo>
                  <a:lnTo>
                    <a:pt x="3776948" y="5080"/>
                  </a:lnTo>
                  <a:close/>
                </a:path>
              </a:pathLst>
            </a:custGeom>
            <a:solidFill>
              <a:srgbClr val="FEFEFF"/>
            </a:solidFill>
          </p:spPr>
          <p:txBody>
            <a:bodyPr/>
            <a:lstStyle/>
            <a:p>
              <a:endParaRPr lang="fr-FR"/>
            </a:p>
          </p:txBody>
        </p:sp>
        <p:sp>
          <p:nvSpPr>
            <p:cNvPr id="10" name="Freeform 10"/>
            <p:cNvSpPr/>
            <p:nvPr/>
          </p:nvSpPr>
          <p:spPr>
            <a:xfrm>
              <a:off x="-3810" y="0"/>
              <a:ext cx="3825208" cy="4568794"/>
            </a:xfrm>
            <a:custGeom>
              <a:avLst/>
              <a:gdLst/>
              <a:ahLst/>
              <a:cxnLst/>
              <a:rect l="l" t="t" r="r" b="b"/>
              <a:pathLst>
                <a:path w="3825208" h="4568794">
                  <a:moveTo>
                    <a:pt x="3790918" y="21590"/>
                  </a:moveTo>
                  <a:cubicBezTo>
                    <a:pt x="3792188" y="34290"/>
                    <a:pt x="3792188" y="44450"/>
                    <a:pt x="3793458" y="54610"/>
                  </a:cubicBezTo>
                  <a:cubicBezTo>
                    <a:pt x="3795998" y="133084"/>
                    <a:pt x="3797268" y="232638"/>
                    <a:pt x="3799808" y="328637"/>
                  </a:cubicBezTo>
                  <a:cubicBezTo>
                    <a:pt x="3799808" y="467302"/>
                    <a:pt x="3812508" y="3201487"/>
                    <a:pt x="3818858" y="3340152"/>
                  </a:cubicBezTo>
                  <a:cubicBezTo>
                    <a:pt x="3825208" y="3549927"/>
                    <a:pt x="3821398" y="3763257"/>
                    <a:pt x="3821398" y="3973032"/>
                  </a:cubicBezTo>
                  <a:cubicBezTo>
                    <a:pt x="3821398" y="4157918"/>
                    <a:pt x="3822668" y="4328583"/>
                    <a:pt x="3823938" y="4507834"/>
                  </a:cubicBezTo>
                  <a:cubicBezTo>
                    <a:pt x="3823938" y="4529424"/>
                    <a:pt x="3823938" y="4543394"/>
                    <a:pt x="3823938" y="4567524"/>
                  </a:cubicBezTo>
                  <a:cubicBezTo>
                    <a:pt x="3801078" y="4567524"/>
                    <a:pt x="3780758" y="4568794"/>
                    <a:pt x="3753592" y="4567524"/>
                  </a:cubicBezTo>
                  <a:cubicBezTo>
                    <a:pt x="3562237" y="4562444"/>
                    <a:pt x="3367939" y="4568794"/>
                    <a:pt x="3176584" y="4563714"/>
                  </a:cubicBezTo>
                  <a:cubicBezTo>
                    <a:pt x="3061771" y="4559904"/>
                    <a:pt x="2949902" y="4562444"/>
                    <a:pt x="2835089" y="4559904"/>
                  </a:cubicBezTo>
                  <a:cubicBezTo>
                    <a:pt x="2782099" y="4558634"/>
                    <a:pt x="2729108" y="4557364"/>
                    <a:pt x="2676117" y="4556094"/>
                  </a:cubicBezTo>
                  <a:cubicBezTo>
                    <a:pt x="2643735" y="4556094"/>
                    <a:pt x="2614295" y="4557364"/>
                    <a:pt x="2581912" y="4557364"/>
                  </a:cubicBezTo>
                  <a:cubicBezTo>
                    <a:pt x="2499482" y="4556094"/>
                    <a:pt x="2272800" y="4557364"/>
                    <a:pt x="2190371" y="4556094"/>
                  </a:cubicBezTo>
                  <a:cubicBezTo>
                    <a:pt x="2131492" y="4554824"/>
                    <a:pt x="953924" y="4563714"/>
                    <a:pt x="895046" y="4562444"/>
                  </a:cubicBezTo>
                  <a:cubicBezTo>
                    <a:pt x="880326" y="4562444"/>
                    <a:pt x="862663" y="4563714"/>
                    <a:pt x="847943" y="4563714"/>
                  </a:cubicBezTo>
                  <a:cubicBezTo>
                    <a:pt x="812616" y="4563714"/>
                    <a:pt x="780233" y="4564984"/>
                    <a:pt x="744906" y="4564984"/>
                  </a:cubicBezTo>
                  <a:cubicBezTo>
                    <a:pt x="656588" y="4564984"/>
                    <a:pt x="571215" y="4563714"/>
                    <a:pt x="482897" y="4562444"/>
                  </a:cubicBezTo>
                  <a:cubicBezTo>
                    <a:pt x="429907" y="4561174"/>
                    <a:pt x="376916" y="4559904"/>
                    <a:pt x="326869" y="4558634"/>
                  </a:cubicBezTo>
                  <a:cubicBezTo>
                    <a:pt x="232664" y="4557364"/>
                    <a:pt x="138459" y="4556094"/>
                    <a:pt x="48260" y="4556094"/>
                  </a:cubicBezTo>
                  <a:cubicBezTo>
                    <a:pt x="38100" y="4556094"/>
                    <a:pt x="29210" y="4556094"/>
                    <a:pt x="19050" y="4554824"/>
                  </a:cubicBezTo>
                  <a:cubicBezTo>
                    <a:pt x="10160" y="4553554"/>
                    <a:pt x="5080" y="4547204"/>
                    <a:pt x="7620" y="4538314"/>
                  </a:cubicBezTo>
                  <a:cubicBezTo>
                    <a:pt x="16510" y="4506358"/>
                    <a:pt x="12700" y="4417471"/>
                    <a:pt x="11430" y="4325027"/>
                  </a:cubicBezTo>
                  <a:cubicBezTo>
                    <a:pt x="10160" y="4136585"/>
                    <a:pt x="6350" y="3951699"/>
                    <a:pt x="7620" y="3763257"/>
                  </a:cubicBezTo>
                  <a:cubicBezTo>
                    <a:pt x="5080" y="3528594"/>
                    <a:pt x="0" y="623744"/>
                    <a:pt x="7620" y="385525"/>
                  </a:cubicBezTo>
                  <a:cubicBezTo>
                    <a:pt x="8890" y="339303"/>
                    <a:pt x="7620" y="289526"/>
                    <a:pt x="8890" y="243304"/>
                  </a:cubicBezTo>
                  <a:cubicBezTo>
                    <a:pt x="10160" y="168639"/>
                    <a:pt x="12700" y="86862"/>
                    <a:pt x="13970" y="44450"/>
                  </a:cubicBezTo>
                  <a:cubicBezTo>
                    <a:pt x="13970" y="41910"/>
                    <a:pt x="15240" y="39370"/>
                    <a:pt x="16510" y="38100"/>
                  </a:cubicBezTo>
                  <a:cubicBezTo>
                    <a:pt x="38100" y="35560"/>
                    <a:pt x="64861" y="30480"/>
                    <a:pt x="111963" y="29210"/>
                  </a:cubicBezTo>
                  <a:cubicBezTo>
                    <a:pt x="191449" y="25400"/>
                    <a:pt x="270935" y="22860"/>
                    <a:pt x="353365" y="20320"/>
                  </a:cubicBezTo>
                  <a:cubicBezTo>
                    <a:pt x="409299" y="17780"/>
                    <a:pt x="465234" y="16510"/>
                    <a:pt x="518224" y="13970"/>
                  </a:cubicBezTo>
                  <a:cubicBezTo>
                    <a:pt x="571215" y="11430"/>
                    <a:pt x="627149" y="8890"/>
                    <a:pt x="680140" y="8890"/>
                  </a:cubicBezTo>
                  <a:cubicBezTo>
                    <a:pt x="739018" y="7620"/>
                    <a:pt x="797897" y="10160"/>
                    <a:pt x="856775" y="8890"/>
                  </a:cubicBezTo>
                  <a:cubicBezTo>
                    <a:pt x="930373" y="8890"/>
                    <a:pt x="2263969" y="6350"/>
                    <a:pt x="2337567" y="5080"/>
                  </a:cubicBezTo>
                  <a:cubicBezTo>
                    <a:pt x="2408221" y="3810"/>
                    <a:pt x="2478875" y="2540"/>
                    <a:pt x="2552473" y="2540"/>
                  </a:cubicBezTo>
                  <a:cubicBezTo>
                    <a:pt x="2673174" y="1270"/>
                    <a:pt x="2790930" y="0"/>
                    <a:pt x="2911631" y="0"/>
                  </a:cubicBezTo>
                  <a:cubicBezTo>
                    <a:pt x="2961678" y="0"/>
                    <a:pt x="3014668" y="2540"/>
                    <a:pt x="3064715" y="2540"/>
                  </a:cubicBezTo>
                  <a:cubicBezTo>
                    <a:pt x="3203079" y="3810"/>
                    <a:pt x="3344387" y="5080"/>
                    <a:pt x="3482752" y="7620"/>
                  </a:cubicBezTo>
                  <a:cubicBezTo>
                    <a:pt x="3556350" y="8890"/>
                    <a:pt x="3629948" y="12700"/>
                    <a:pt x="3703545" y="16510"/>
                  </a:cubicBezTo>
                  <a:cubicBezTo>
                    <a:pt x="3721209" y="16510"/>
                    <a:pt x="3738873" y="16510"/>
                    <a:pt x="3753592" y="16510"/>
                  </a:cubicBezTo>
                  <a:cubicBezTo>
                    <a:pt x="3771868" y="17780"/>
                    <a:pt x="3780758" y="20320"/>
                    <a:pt x="3790918" y="21590"/>
                  </a:cubicBezTo>
                  <a:close/>
                  <a:moveTo>
                    <a:pt x="3801078" y="4551014"/>
                  </a:moveTo>
                  <a:cubicBezTo>
                    <a:pt x="3802348" y="4534504"/>
                    <a:pt x="3803618" y="4521804"/>
                    <a:pt x="3803618" y="4509104"/>
                  </a:cubicBezTo>
                  <a:cubicBezTo>
                    <a:pt x="3802348" y="4310805"/>
                    <a:pt x="3801078" y="4122363"/>
                    <a:pt x="3801078" y="3919700"/>
                  </a:cubicBezTo>
                  <a:cubicBezTo>
                    <a:pt x="3801078" y="3827256"/>
                    <a:pt x="3803618" y="3734813"/>
                    <a:pt x="3802348" y="3642370"/>
                  </a:cubicBezTo>
                  <a:cubicBezTo>
                    <a:pt x="3802348" y="3557038"/>
                    <a:pt x="3801078" y="3468150"/>
                    <a:pt x="3799808" y="3382818"/>
                  </a:cubicBezTo>
                  <a:cubicBezTo>
                    <a:pt x="3794728" y="3251264"/>
                    <a:pt x="3783298" y="527745"/>
                    <a:pt x="3783298" y="396191"/>
                  </a:cubicBezTo>
                  <a:cubicBezTo>
                    <a:pt x="3780758" y="285971"/>
                    <a:pt x="3778218" y="172194"/>
                    <a:pt x="3775678" y="63500"/>
                  </a:cubicBezTo>
                  <a:cubicBezTo>
                    <a:pt x="3774408" y="44450"/>
                    <a:pt x="3773138" y="43180"/>
                    <a:pt x="3744760" y="41910"/>
                  </a:cubicBezTo>
                  <a:cubicBezTo>
                    <a:pt x="3735929" y="41910"/>
                    <a:pt x="3730041" y="41910"/>
                    <a:pt x="3721209" y="40640"/>
                  </a:cubicBezTo>
                  <a:cubicBezTo>
                    <a:pt x="3647611" y="36830"/>
                    <a:pt x="3571069" y="31750"/>
                    <a:pt x="3497471" y="30480"/>
                  </a:cubicBezTo>
                  <a:cubicBezTo>
                    <a:pt x="3317892" y="26670"/>
                    <a:pt x="3135369" y="25400"/>
                    <a:pt x="2955790" y="22860"/>
                  </a:cubicBezTo>
                  <a:cubicBezTo>
                    <a:pt x="2929295" y="22860"/>
                    <a:pt x="2899856" y="22860"/>
                    <a:pt x="2873360" y="22860"/>
                  </a:cubicBezTo>
                  <a:cubicBezTo>
                    <a:pt x="2829201" y="22860"/>
                    <a:pt x="2785043" y="22860"/>
                    <a:pt x="2743828" y="22860"/>
                  </a:cubicBezTo>
                  <a:cubicBezTo>
                    <a:pt x="2649622" y="22860"/>
                    <a:pt x="2555417" y="22860"/>
                    <a:pt x="2464155" y="24130"/>
                  </a:cubicBezTo>
                  <a:cubicBezTo>
                    <a:pt x="2384669" y="25400"/>
                    <a:pt x="1045186" y="29210"/>
                    <a:pt x="965700" y="29210"/>
                  </a:cubicBezTo>
                  <a:cubicBezTo>
                    <a:pt x="836168" y="29210"/>
                    <a:pt x="706635" y="26670"/>
                    <a:pt x="577103" y="33020"/>
                  </a:cubicBezTo>
                  <a:cubicBezTo>
                    <a:pt x="509392" y="36830"/>
                    <a:pt x="444626" y="36830"/>
                    <a:pt x="379860" y="38100"/>
                  </a:cubicBezTo>
                  <a:cubicBezTo>
                    <a:pt x="267991" y="41910"/>
                    <a:pt x="156122" y="45720"/>
                    <a:pt x="49530" y="50800"/>
                  </a:cubicBezTo>
                  <a:cubicBezTo>
                    <a:pt x="36830" y="50800"/>
                    <a:pt x="34290" y="53340"/>
                    <a:pt x="33020" y="76196"/>
                  </a:cubicBezTo>
                  <a:cubicBezTo>
                    <a:pt x="31750" y="140195"/>
                    <a:pt x="31750" y="204194"/>
                    <a:pt x="30480" y="268193"/>
                  </a:cubicBezTo>
                  <a:cubicBezTo>
                    <a:pt x="29210" y="374858"/>
                    <a:pt x="26670" y="477968"/>
                    <a:pt x="25400" y="584633"/>
                  </a:cubicBezTo>
                  <a:cubicBezTo>
                    <a:pt x="20320" y="698410"/>
                    <a:pt x="26670" y="3478817"/>
                    <a:pt x="29210" y="3592593"/>
                  </a:cubicBezTo>
                  <a:cubicBezTo>
                    <a:pt x="29210" y="3713480"/>
                    <a:pt x="29210" y="3837923"/>
                    <a:pt x="30480" y="3958810"/>
                  </a:cubicBezTo>
                  <a:cubicBezTo>
                    <a:pt x="30480" y="4047698"/>
                    <a:pt x="33020" y="4136585"/>
                    <a:pt x="33020" y="4225473"/>
                  </a:cubicBezTo>
                  <a:cubicBezTo>
                    <a:pt x="33020" y="4321472"/>
                    <a:pt x="33020" y="4417471"/>
                    <a:pt x="31750" y="4509104"/>
                  </a:cubicBezTo>
                  <a:cubicBezTo>
                    <a:pt x="31750" y="4512914"/>
                    <a:pt x="31750" y="4515454"/>
                    <a:pt x="31750" y="4519264"/>
                  </a:cubicBezTo>
                  <a:cubicBezTo>
                    <a:pt x="31750" y="4529424"/>
                    <a:pt x="35560" y="4533234"/>
                    <a:pt x="44450" y="4533234"/>
                  </a:cubicBezTo>
                  <a:cubicBezTo>
                    <a:pt x="70748" y="4533234"/>
                    <a:pt x="111963" y="4534504"/>
                    <a:pt x="150234" y="4534504"/>
                  </a:cubicBezTo>
                  <a:cubicBezTo>
                    <a:pt x="206169" y="4534504"/>
                    <a:pt x="265047" y="4531964"/>
                    <a:pt x="320982" y="4534504"/>
                  </a:cubicBezTo>
                  <a:cubicBezTo>
                    <a:pt x="412243" y="4538314"/>
                    <a:pt x="503505" y="4540854"/>
                    <a:pt x="594766" y="4539584"/>
                  </a:cubicBezTo>
                  <a:cubicBezTo>
                    <a:pt x="653645" y="4538314"/>
                    <a:pt x="709579" y="4540854"/>
                    <a:pt x="768457" y="4540854"/>
                  </a:cubicBezTo>
                  <a:cubicBezTo>
                    <a:pt x="853831" y="4540854"/>
                    <a:pt x="939205" y="4539584"/>
                    <a:pt x="1024579" y="4540854"/>
                  </a:cubicBezTo>
                  <a:cubicBezTo>
                    <a:pt x="1151167" y="4542124"/>
                    <a:pt x="2540697" y="4531964"/>
                    <a:pt x="2670230" y="4534504"/>
                  </a:cubicBezTo>
                  <a:cubicBezTo>
                    <a:pt x="2726164" y="4535774"/>
                    <a:pt x="2782099" y="4537044"/>
                    <a:pt x="2835089" y="4537044"/>
                  </a:cubicBezTo>
                  <a:cubicBezTo>
                    <a:pt x="2932239" y="4539584"/>
                    <a:pt x="3026444" y="4535774"/>
                    <a:pt x="3123593" y="4539584"/>
                  </a:cubicBezTo>
                  <a:cubicBezTo>
                    <a:pt x="3203079" y="4542124"/>
                    <a:pt x="3282565" y="4542124"/>
                    <a:pt x="3362051" y="4544664"/>
                  </a:cubicBezTo>
                  <a:cubicBezTo>
                    <a:pt x="3479808" y="4548474"/>
                    <a:pt x="3597565" y="4551014"/>
                    <a:pt x="3715321" y="4552284"/>
                  </a:cubicBezTo>
                  <a:cubicBezTo>
                    <a:pt x="3759480" y="4552284"/>
                    <a:pt x="3780758" y="4551014"/>
                    <a:pt x="3801078" y="4551014"/>
                  </a:cubicBezTo>
                  <a:close/>
                </a:path>
              </a:pathLst>
            </a:custGeom>
            <a:solidFill>
              <a:srgbClr val="231F20"/>
            </a:solidFill>
          </p:spPr>
          <p:txBody>
            <a:bodyPr/>
            <a:lstStyle/>
            <a:p>
              <a:endParaRPr lang="fr-FR"/>
            </a:p>
          </p:txBody>
        </p:sp>
      </p:grpSp>
      <p:grpSp>
        <p:nvGrpSpPr>
          <p:cNvPr id="11" name="Group 11"/>
          <p:cNvGrpSpPr/>
          <p:nvPr/>
        </p:nvGrpSpPr>
        <p:grpSpPr>
          <a:xfrm>
            <a:off x="7719568" y="12724239"/>
            <a:ext cx="5916570" cy="7147761"/>
            <a:chOff x="0" y="0"/>
            <a:chExt cx="4895600" cy="5914336"/>
          </a:xfrm>
        </p:grpSpPr>
        <p:sp>
          <p:nvSpPr>
            <p:cNvPr id="12" name="Freeform 12"/>
            <p:cNvSpPr/>
            <p:nvPr/>
          </p:nvSpPr>
          <p:spPr>
            <a:xfrm>
              <a:off x="16510" y="11430"/>
              <a:ext cx="4865120" cy="5890206"/>
            </a:xfrm>
            <a:custGeom>
              <a:avLst/>
              <a:gdLst/>
              <a:ahLst/>
              <a:cxnLst/>
              <a:rect l="l" t="t" r="r" b="b"/>
              <a:pathLst>
                <a:path w="4865120" h="5890206">
                  <a:moveTo>
                    <a:pt x="1270" y="0"/>
                  </a:moveTo>
                  <a:lnTo>
                    <a:pt x="4865120" y="15240"/>
                  </a:lnTo>
                  <a:lnTo>
                    <a:pt x="4833370" y="5890206"/>
                  </a:lnTo>
                  <a:lnTo>
                    <a:pt x="1760155" y="5890206"/>
                  </a:lnTo>
                  <a:lnTo>
                    <a:pt x="0" y="5863535"/>
                  </a:lnTo>
                  <a:lnTo>
                    <a:pt x="11430" y="1854373"/>
                  </a:lnTo>
                  <a:close/>
                </a:path>
              </a:pathLst>
            </a:custGeom>
            <a:solidFill>
              <a:srgbClr val="FEFEFF"/>
            </a:solidFill>
          </p:spPr>
          <p:txBody>
            <a:bodyPr/>
            <a:lstStyle/>
            <a:p>
              <a:endParaRPr lang="fr-FR"/>
            </a:p>
          </p:txBody>
        </p:sp>
        <p:sp>
          <p:nvSpPr>
            <p:cNvPr id="13" name="Freeform 13"/>
            <p:cNvSpPr/>
            <p:nvPr/>
          </p:nvSpPr>
          <p:spPr>
            <a:xfrm>
              <a:off x="0" y="-1270"/>
              <a:ext cx="4894330" cy="5915606"/>
            </a:xfrm>
            <a:custGeom>
              <a:avLst/>
              <a:gdLst/>
              <a:ahLst/>
              <a:cxnLst/>
              <a:rect l="l" t="t" r="r" b="b"/>
              <a:pathLst>
                <a:path w="4894330" h="5915606">
                  <a:moveTo>
                    <a:pt x="4860040" y="5890206"/>
                  </a:moveTo>
                  <a:cubicBezTo>
                    <a:pt x="4857500" y="5894016"/>
                    <a:pt x="4853690" y="5899096"/>
                    <a:pt x="4849880" y="5902906"/>
                  </a:cubicBezTo>
                  <a:cubicBezTo>
                    <a:pt x="4846070" y="5905446"/>
                    <a:pt x="4840990" y="5907985"/>
                    <a:pt x="4837180" y="5907985"/>
                  </a:cubicBezTo>
                  <a:cubicBezTo>
                    <a:pt x="4684461" y="5906716"/>
                    <a:pt x="4475934" y="5913066"/>
                    <a:pt x="4263545" y="5915606"/>
                  </a:cubicBezTo>
                  <a:cubicBezTo>
                    <a:pt x="4197898" y="5915606"/>
                    <a:pt x="4128389" y="5914335"/>
                    <a:pt x="4062741" y="5914335"/>
                  </a:cubicBezTo>
                  <a:cubicBezTo>
                    <a:pt x="3916000" y="5913066"/>
                    <a:pt x="3769258" y="5911796"/>
                    <a:pt x="3622517" y="5911796"/>
                  </a:cubicBezTo>
                  <a:lnTo>
                    <a:pt x="3143677" y="5911796"/>
                  </a:lnTo>
                  <a:cubicBezTo>
                    <a:pt x="3035551" y="5911796"/>
                    <a:pt x="2931288" y="5910526"/>
                    <a:pt x="2823162" y="5910526"/>
                  </a:cubicBezTo>
                  <a:cubicBezTo>
                    <a:pt x="2730484" y="5910526"/>
                    <a:pt x="2633943" y="5910526"/>
                    <a:pt x="2541264" y="5911796"/>
                  </a:cubicBezTo>
                  <a:lnTo>
                    <a:pt x="2483340" y="5911796"/>
                  </a:lnTo>
                  <a:cubicBezTo>
                    <a:pt x="2348184" y="5910526"/>
                    <a:pt x="842154" y="5909256"/>
                    <a:pt x="706997" y="5906716"/>
                  </a:cubicBezTo>
                  <a:cubicBezTo>
                    <a:pt x="625903" y="5905446"/>
                    <a:pt x="544810" y="5900366"/>
                    <a:pt x="463716" y="5897826"/>
                  </a:cubicBezTo>
                  <a:cubicBezTo>
                    <a:pt x="316974" y="5892746"/>
                    <a:pt x="170233" y="5888935"/>
                    <a:pt x="41910" y="5883856"/>
                  </a:cubicBezTo>
                  <a:cubicBezTo>
                    <a:pt x="33020" y="5882585"/>
                    <a:pt x="24130" y="5880046"/>
                    <a:pt x="16510" y="5876235"/>
                  </a:cubicBezTo>
                  <a:cubicBezTo>
                    <a:pt x="5080" y="5871156"/>
                    <a:pt x="0" y="5859726"/>
                    <a:pt x="1270" y="5829775"/>
                  </a:cubicBezTo>
                  <a:cubicBezTo>
                    <a:pt x="2540" y="5559060"/>
                    <a:pt x="3810" y="5283679"/>
                    <a:pt x="3810" y="5012964"/>
                  </a:cubicBezTo>
                  <a:cubicBezTo>
                    <a:pt x="5080" y="4737582"/>
                    <a:pt x="17780" y="1848403"/>
                    <a:pt x="17780" y="1573021"/>
                  </a:cubicBezTo>
                  <a:cubicBezTo>
                    <a:pt x="19050" y="1306974"/>
                    <a:pt x="20320" y="1040927"/>
                    <a:pt x="19050" y="770212"/>
                  </a:cubicBezTo>
                  <a:cubicBezTo>
                    <a:pt x="17780" y="504165"/>
                    <a:pt x="16510" y="242786"/>
                    <a:pt x="6350" y="48260"/>
                  </a:cubicBezTo>
                  <a:cubicBezTo>
                    <a:pt x="5080" y="35560"/>
                    <a:pt x="2540" y="22860"/>
                    <a:pt x="1270" y="10160"/>
                  </a:cubicBezTo>
                  <a:cubicBezTo>
                    <a:pt x="3810" y="8890"/>
                    <a:pt x="5080" y="7620"/>
                    <a:pt x="6350" y="7620"/>
                  </a:cubicBezTo>
                  <a:cubicBezTo>
                    <a:pt x="34290" y="6350"/>
                    <a:pt x="89139" y="5080"/>
                    <a:pt x="174094" y="3810"/>
                  </a:cubicBezTo>
                  <a:cubicBezTo>
                    <a:pt x="293805" y="1270"/>
                    <a:pt x="417376" y="1270"/>
                    <a:pt x="537086" y="1270"/>
                  </a:cubicBezTo>
                  <a:cubicBezTo>
                    <a:pt x="687689" y="2540"/>
                    <a:pt x="2209166" y="5080"/>
                    <a:pt x="2359769" y="6350"/>
                  </a:cubicBezTo>
                  <a:cubicBezTo>
                    <a:pt x="2506510" y="7620"/>
                    <a:pt x="2653251" y="7620"/>
                    <a:pt x="2799993" y="7620"/>
                  </a:cubicBezTo>
                  <a:cubicBezTo>
                    <a:pt x="2881087" y="7620"/>
                    <a:pt x="2962181" y="7620"/>
                    <a:pt x="3043275" y="8890"/>
                  </a:cubicBezTo>
                  <a:cubicBezTo>
                    <a:pt x="3201601" y="11430"/>
                    <a:pt x="3363789" y="10160"/>
                    <a:pt x="3522115" y="2540"/>
                  </a:cubicBezTo>
                  <a:cubicBezTo>
                    <a:pt x="3587762" y="0"/>
                    <a:pt x="3653410" y="2540"/>
                    <a:pt x="3719057" y="2540"/>
                  </a:cubicBezTo>
                  <a:cubicBezTo>
                    <a:pt x="3865799" y="2540"/>
                    <a:pt x="4012540" y="1270"/>
                    <a:pt x="4159281" y="3810"/>
                  </a:cubicBezTo>
                  <a:cubicBezTo>
                    <a:pt x="4344639" y="6350"/>
                    <a:pt x="4526135" y="13970"/>
                    <a:pt x="4711492" y="17780"/>
                  </a:cubicBezTo>
                  <a:cubicBezTo>
                    <a:pt x="4792586" y="20320"/>
                    <a:pt x="4828290" y="19050"/>
                    <a:pt x="4854960" y="21590"/>
                  </a:cubicBezTo>
                  <a:cubicBezTo>
                    <a:pt x="4863850" y="22860"/>
                    <a:pt x="4872740" y="25400"/>
                    <a:pt x="4881630" y="27940"/>
                  </a:cubicBezTo>
                  <a:cubicBezTo>
                    <a:pt x="4889250" y="30480"/>
                    <a:pt x="4893060" y="36830"/>
                    <a:pt x="4893060" y="46990"/>
                  </a:cubicBezTo>
                  <a:cubicBezTo>
                    <a:pt x="4894330" y="116763"/>
                    <a:pt x="4890520" y="256788"/>
                    <a:pt x="4886710" y="396813"/>
                  </a:cubicBezTo>
                  <a:cubicBezTo>
                    <a:pt x="4882900" y="513500"/>
                    <a:pt x="4881630" y="634855"/>
                    <a:pt x="4880360" y="751542"/>
                  </a:cubicBezTo>
                  <a:cubicBezTo>
                    <a:pt x="4877820" y="947577"/>
                    <a:pt x="4876550" y="1143612"/>
                    <a:pt x="4875280" y="1339646"/>
                  </a:cubicBezTo>
                  <a:cubicBezTo>
                    <a:pt x="4874010" y="1521678"/>
                    <a:pt x="4872740" y="1703711"/>
                    <a:pt x="4872740" y="1885743"/>
                  </a:cubicBezTo>
                  <a:cubicBezTo>
                    <a:pt x="4872740" y="2189130"/>
                    <a:pt x="4861310" y="5101646"/>
                    <a:pt x="4860040" y="5405033"/>
                  </a:cubicBezTo>
                  <a:cubicBezTo>
                    <a:pt x="4862580" y="5601067"/>
                    <a:pt x="4861310" y="5797102"/>
                    <a:pt x="4860040" y="5890206"/>
                  </a:cubicBezTo>
                  <a:close/>
                  <a:moveTo>
                    <a:pt x="17780" y="5859726"/>
                  </a:moveTo>
                  <a:cubicBezTo>
                    <a:pt x="22860" y="5860996"/>
                    <a:pt x="29210" y="5863535"/>
                    <a:pt x="36830" y="5863535"/>
                  </a:cubicBezTo>
                  <a:cubicBezTo>
                    <a:pt x="166371" y="5868615"/>
                    <a:pt x="324697" y="5873696"/>
                    <a:pt x="479162" y="5877506"/>
                  </a:cubicBezTo>
                  <a:cubicBezTo>
                    <a:pt x="552533" y="5880046"/>
                    <a:pt x="625903" y="5883856"/>
                    <a:pt x="703136" y="5885126"/>
                  </a:cubicBezTo>
                  <a:cubicBezTo>
                    <a:pt x="753337" y="5886396"/>
                    <a:pt x="2174411" y="5882585"/>
                    <a:pt x="2220750" y="5883856"/>
                  </a:cubicBezTo>
                  <a:cubicBezTo>
                    <a:pt x="2301844" y="5885126"/>
                    <a:pt x="2382938" y="5887665"/>
                    <a:pt x="2464032" y="5888935"/>
                  </a:cubicBezTo>
                  <a:cubicBezTo>
                    <a:pt x="2502648" y="5890206"/>
                    <a:pt x="2537403" y="5890206"/>
                    <a:pt x="2576019" y="5890206"/>
                  </a:cubicBezTo>
                  <a:cubicBezTo>
                    <a:pt x="2749792" y="5890206"/>
                    <a:pt x="2919703" y="5888935"/>
                    <a:pt x="3093475" y="5890206"/>
                  </a:cubicBezTo>
                  <a:cubicBezTo>
                    <a:pt x="3159123" y="5890206"/>
                    <a:pt x="3228632" y="5892746"/>
                    <a:pt x="3294280" y="5892746"/>
                  </a:cubicBezTo>
                  <a:cubicBezTo>
                    <a:pt x="3394682" y="5892746"/>
                    <a:pt x="3491222" y="5888935"/>
                    <a:pt x="3591624" y="5888935"/>
                  </a:cubicBezTo>
                  <a:cubicBezTo>
                    <a:pt x="3711334" y="5888935"/>
                    <a:pt x="3827182" y="5890206"/>
                    <a:pt x="3946892" y="5890206"/>
                  </a:cubicBezTo>
                  <a:cubicBezTo>
                    <a:pt x="4105219" y="5890206"/>
                    <a:pt x="4267407" y="5890206"/>
                    <a:pt x="4425733" y="5888935"/>
                  </a:cubicBezTo>
                  <a:cubicBezTo>
                    <a:pt x="4568613" y="5887665"/>
                    <a:pt x="4707630" y="5885126"/>
                    <a:pt x="4821940" y="5882585"/>
                  </a:cubicBezTo>
                  <a:cubicBezTo>
                    <a:pt x="4827020" y="5882585"/>
                    <a:pt x="4832100" y="5880046"/>
                    <a:pt x="4838450" y="5878776"/>
                  </a:cubicBezTo>
                  <a:cubicBezTo>
                    <a:pt x="4838450" y="5866076"/>
                    <a:pt x="4839720" y="5853376"/>
                    <a:pt x="4839720" y="5815772"/>
                  </a:cubicBezTo>
                  <a:lnTo>
                    <a:pt x="4839720" y="5671080"/>
                  </a:lnTo>
                  <a:cubicBezTo>
                    <a:pt x="4840990" y="5433038"/>
                    <a:pt x="4843530" y="5190328"/>
                    <a:pt x="4842260" y="4952286"/>
                  </a:cubicBezTo>
                  <a:cubicBezTo>
                    <a:pt x="4840990" y="4616226"/>
                    <a:pt x="4853690" y="1675706"/>
                    <a:pt x="4857500" y="1339646"/>
                  </a:cubicBezTo>
                  <a:cubicBezTo>
                    <a:pt x="4860040" y="1143611"/>
                    <a:pt x="4862580" y="947577"/>
                    <a:pt x="4862580" y="751542"/>
                  </a:cubicBezTo>
                  <a:cubicBezTo>
                    <a:pt x="4862580" y="588180"/>
                    <a:pt x="4863850" y="429485"/>
                    <a:pt x="4871470" y="270790"/>
                  </a:cubicBezTo>
                  <a:cubicBezTo>
                    <a:pt x="4875280" y="177440"/>
                    <a:pt x="4877820" y="84090"/>
                    <a:pt x="4872740" y="49530"/>
                  </a:cubicBezTo>
                  <a:cubicBezTo>
                    <a:pt x="4865120" y="49530"/>
                    <a:pt x="4858770" y="48260"/>
                    <a:pt x="4851150" y="48260"/>
                  </a:cubicBezTo>
                  <a:cubicBezTo>
                    <a:pt x="4818130" y="45720"/>
                    <a:pt x="4738524" y="45720"/>
                    <a:pt x="4634260" y="40640"/>
                  </a:cubicBezTo>
                  <a:cubicBezTo>
                    <a:pt x="4441179" y="33020"/>
                    <a:pt x="4244237" y="27940"/>
                    <a:pt x="4051156" y="27940"/>
                  </a:cubicBezTo>
                  <a:cubicBezTo>
                    <a:pt x="3915999" y="27940"/>
                    <a:pt x="3776981" y="31750"/>
                    <a:pt x="3641825" y="24130"/>
                  </a:cubicBezTo>
                  <a:lnTo>
                    <a:pt x="3603209" y="24130"/>
                  </a:lnTo>
                  <a:cubicBezTo>
                    <a:pt x="3491222" y="27940"/>
                    <a:pt x="3371512" y="33020"/>
                    <a:pt x="3255663" y="34290"/>
                  </a:cubicBezTo>
                  <a:cubicBezTo>
                    <a:pt x="3128230" y="35560"/>
                    <a:pt x="3004658" y="31750"/>
                    <a:pt x="2877225" y="30480"/>
                  </a:cubicBezTo>
                  <a:cubicBezTo>
                    <a:pt x="2757515" y="29210"/>
                    <a:pt x="2637805" y="27940"/>
                    <a:pt x="2521957" y="27940"/>
                  </a:cubicBezTo>
                  <a:cubicBezTo>
                    <a:pt x="2479479" y="27940"/>
                    <a:pt x="2440862" y="29210"/>
                    <a:pt x="2398385" y="27940"/>
                  </a:cubicBezTo>
                  <a:cubicBezTo>
                    <a:pt x="2251643" y="26670"/>
                    <a:pt x="734029" y="24130"/>
                    <a:pt x="583426" y="24130"/>
                  </a:cubicBezTo>
                  <a:cubicBezTo>
                    <a:pt x="452131" y="22860"/>
                    <a:pt x="320836" y="24130"/>
                    <a:pt x="189541" y="24130"/>
                  </a:cubicBezTo>
                  <a:cubicBezTo>
                    <a:pt x="120032" y="24130"/>
                    <a:pt x="45720" y="24130"/>
                    <a:pt x="21590" y="25400"/>
                  </a:cubicBezTo>
                  <a:cubicBezTo>
                    <a:pt x="20320" y="25400"/>
                    <a:pt x="21590" y="36830"/>
                    <a:pt x="22860" y="41910"/>
                  </a:cubicBezTo>
                  <a:cubicBezTo>
                    <a:pt x="26670" y="102760"/>
                    <a:pt x="31750" y="252120"/>
                    <a:pt x="34290" y="396812"/>
                  </a:cubicBezTo>
                  <a:cubicBezTo>
                    <a:pt x="36830" y="658192"/>
                    <a:pt x="38100" y="919572"/>
                    <a:pt x="38100" y="1180951"/>
                  </a:cubicBezTo>
                  <a:cubicBezTo>
                    <a:pt x="38100" y="1348981"/>
                    <a:pt x="36830" y="1512343"/>
                    <a:pt x="35560" y="1680373"/>
                  </a:cubicBezTo>
                  <a:cubicBezTo>
                    <a:pt x="34290" y="1843735"/>
                    <a:pt x="22860" y="4611559"/>
                    <a:pt x="21590" y="4770253"/>
                  </a:cubicBezTo>
                  <a:lnTo>
                    <a:pt x="21590" y="5078308"/>
                  </a:lnTo>
                  <a:cubicBezTo>
                    <a:pt x="21590" y="5311683"/>
                    <a:pt x="20320" y="5549725"/>
                    <a:pt x="20320" y="5783099"/>
                  </a:cubicBezTo>
                  <a:cubicBezTo>
                    <a:pt x="20320" y="5815772"/>
                    <a:pt x="19050" y="5843777"/>
                    <a:pt x="17780" y="5859726"/>
                  </a:cubicBezTo>
                  <a:close/>
                </a:path>
              </a:pathLst>
            </a:custGeom>
            <a:solidFill>
              <a:srgbClr val="231F20"/>
            </a:solidFill>
          </p:spPr>
          <p:txBody>
            <a:bodyPr/>
            <a:lstStyle/>
            <a:p>
              <a:endParaRPr lang="fr-FR"/>
            </a:p>
          </p:txBody>
        </p:sp>
      </p:grpSp>
      <p:sp>
        <p:nvSpPr>
          <p:cNvPr id="14" name="Freeform 14"/>
          <p:cNvSpPr/>
          <p:nvPr/>
        </p:nvSpPr>
        <p:spPr>
          <a:xfrm>
            <a:off x="897403" y="358641"/>
            <a:ext cx="3939106" cy="2624429"/>
          </a:xfrm>
          <a:custGeom>
            <a:avLst/>
            <a:gdLst/>
            <a:ahLst/>
            <a:cxnLst/>
            <a:rect l="l" t="t" r="r" b="b"/>
            <a:pathLst>
              <a:path w="3939106" h="2624429">
                <a:moveTo>
                  <a:pt x="0" y="0"/>
                </a:moveTo>
                <a:lnTo>
                  <a:pt x="3939106" y="0"/>
                </a:lnTo>
                <a:lnTo>
                  <a:pt x="3939106" y="2624429"/>
                </a:lnTo>
                <a:lnTo>
                  <a:pt x="0" y="2624429"/>
                </a:lnTo>
                <a:lnTo>
                  <a:pt x="0" y="0"/>
                </a:lnTo>
                <a:close/>
              </a:path>
            </a:pathLst>
          </a:custGeom>
          <a:blipFill>
            <a:blip r:embed="rId2"/>
            <a:stretch>
              <a:fillRect/>
            </a:stretch>
          </a:blipFill>
        </p:spPr>
        <p:txBody>
          <a:bodyPr/>
          <a:lstStyle/>
          <a:p>
            <a:endParaRPr lang="fr-FR"/>
          </a:p>
        </p:txBody>
      </p:sp>
      <p:sp>
        <p:nvSpPr>
          <p:cNvPr id="15" name="Freeform 15"/>
          <p:cNvSpPr/>
          <p:nvPr/>
        </p:nvSpPr>
        <p:spPr>
          <a:xfrm>
            <a:off x="6073614" y="319043"/>
            <a:ext cx="5440062" cy="1632019"/>
          </a:xfrm>
          <a:custGeom>
            <a:avLst/>
            <a:gdLst/>
            <a:ahLst/>
            <a:cxnLst/>
            <a:rect l="l" t="t" r="r" b="b"/>
            <a:pathLst>
              <a:path w="5440062" h="1632019">
                <a:moveTo>
                  <a:pt x="0" y="0"/>
                </a:moveTo>
                <a:lnTo>
                  <a:pt x="5440062" y="0"/>
                </a:lnTo>
                <a:lnTo>
                  <a:pt x="5440062" y="1632019"/>
                </a:lnTo>
                <a:lnTo>
                  <a:pt x="0" y="1632019"/>
                </a:lnTo>
                <a:lnTo>
                  <a:pt x="0" y="0"/>
                </a:lnTo>
                <a:close/>
              </a:path>
            </a:pathLst>
          </a:custGeom>
          <a:blipFill>
            <a:blip r:embed="rId3"/>
            <a:stretch>
              <a:fillRect/>
            </a:stretch>
          </a:blipFill>
        </p:spPr>
        <p:txBody>
          <a:bodyPr/>
          <a:lstStyle/>
          <a:p>
            <a:endParaRPr lang="fr-FR"/>
          </a:p>
        </p:txBody>
      </p:sp>
      <p:sp>
        <p:nvSpPr>
          <p:cNvPr id="16" name="TextBox 16"/>
          <p:cNvSpPr txBox="1"/>
          <p:nvPr/>
        </p:nvSpPr>
        <p:spPr>
          <a:xfrm>
            <a:off x="5871449" y="2212014"/>
            <a:ext cx="6724786" cy="771056"/>
          </a:xfrm>
          <a:prstGeom prst="rect">
            <a:avLst/>
          </a:prstGeom>
        </p:spPr>
        <p:txBody>
          <a:bodyPr lIns="0" tIns="0" rIns="0" bIns="0" rtlCol="0" anchor="t">
            <a:spAutoFit/>
          </a:bodyPr>
          <a:lstStyle/>
          <a:p>
            <a:pPr algn="ctr">
              <a:lnSpc>
                <a:spcPts val="6325"/>
              </a:lnSpc>
              <a:spcBef>
                <a:spcPct val="0"/>
              </a:spcBef>
            </a:pPr>
            <a:r>
              <a:rPr lang="en-US" sz="4518">
                <a:solidFill>
                  <a:srgbClr val="004AAD"/>
                </a:solidFill>
                <a:latin typeface="Canva Sans 1"/>
                <a:ea typeface="Canva Sans 1"/>
                <a:cs typeface="Canva Sans 1"/>
                <a:sym typeface="Canva Sans 1"/>
              </a:rPr>
              <a:t>S.W.O.T de mon service </a:t>
            </a:r>
          </a:p>
        </p:txBody>
      </p:sp>
      <p:sp>
        <p:nvSpPr>
          <p:cNvPr id="17" name="TextBox 17"/>
          <p:cNvSpPr txBox="1"/>
          <p:nvPr/>
        </p:nvSpPr>
        <p:spPr>
          <a:xfrm>
            <a:off x="1512000" y="3911839"/>
            <a:ext cx="12096000" cy="802650"/>
          </a:xfrm>
          <a:prstGeom prst="rect">
            <a:avLst/>
          </a:prstGeom>
        </p:spPr>
        <p:txBody>
          <a:bodyPr lIns="0" tIns="0" rIns="0" bIns="0" rtlCol="0" anchor="t">
            <a:spAutoFit/>
          </a:bodyPr>
          <a:lstStyle/>
          <a:p>
            <a:pPr algn="l">
              <a:lnSpc>
                <a:spcPts val="3289"/>
              </a:lnSpc>
              <a:spcBef>
                <a:spcPct val="0"/>
              </a:spcBef>
            </a:pPr>
            <a:r>
              <a:rPr lang="en-US" sz="2349">
                <a:solidFill>
                  <a:srgbClr val="000000"/>
                </a:solidFill>
                <a:latin typeface="Glacial Indifference"/>
                <a:ea typeface="Glacial Indifference"/>
                <a:cs typeface="Glacial Indifference"/>
                <a:sym typeface="Glacial Indifference"/>
              </a:rPr>
              <a:t>Lisez les instructions ci-dessous et répondez en remplissant chaque espace fourni avec des images et des mots qui vous viennent à l'esprit.</a:t>
            </a:r>
          </a:p>
        </p:txBody>
      </p:sp>
      <p:sp>
        <p:nvSpPr>
          <p:cNvPr id="18" name="TextBox 18"/>
          <p:cNvSpPr txBox="1"/>
          <p:nvPr/>
        </p:nvSpPr>
        <p:spPr>
          <a:xfrm>
            <a:off x="2866956" y="5841221"/>
            <a:ext cx="3206659" cy="913487"/>
          </a:xfrm>
          <a:prstGeom prst="rect">
            <a:avLst/>
          </a:prstGeom>
        </p:spPr>
        <p:txBody>
          <a:bodyPr lIns="0" tIns="0" rIns="0" bIns="0" rtlCol="0" anchor="t">
            <a:spAutoFit/>
          </a:bodyPr>
          <a:lstStyle/>
          <a:p>
            <a:pPr algn="ctr">
              <a:lnSpc>
                <a:spcPts val="2539"/>
              </a:lnSpc>
              <a:spcBef>
                <a:spcPct val="0"/>
              </a:spcBef>
            </a:pPr>
            <a:r>
              <a:rPr lang="en-US" sz="1813">
                <a:solidFill>
                  <a:srgbClr val="000000"/>
                </a:solidFill>
                <a:latin typeface="Glacial Indifference"/>
                <a:ea typeface="Glacial Indifference"/>
                <a:cs typeface="Glacial Indifference"/>
                <a:sym typeface="Glacial Indifference"/>
              </a:rPr>
              <a:t>Les meilleures choses qui se sont produites aujourd'hui </a:t>
            </a:r>
          </a:p>
          <a:p>
            <a:pPr algn="ctr">
              <a:lnSpc>
                <a:spcPts val="2539"/>
              </a:lnSpc>
              <a:spcBef>
                <a:spcPct val="0"/>
              </a:spcBef>
            </a:pPr>
            <a:r>
              <a:rPr lang="en-US" sz="1813">
                <a:solidFill>
                  <a:srgbClr val="000000"/>
                </a:solidFill>
                <a:latin typeface="Glacial Indifference"/>
                <a:ea typeface="Glacial Indifference"/>
                <a:cs typeface="Glacial Indifference"/>
                <a:sym typeface="Glacial Indifference"/>
              </a:rPr>
              <a:t>NOS FORCES </a:t>
            </a:r>
          </a:p>
        </p:txBody>
      </p:sp>
      <p:sp>
        <p:nvSpPr>
          <p:cNvPr id="19" name="TextBox 19"/>
          <p:cNvSpPr txBox="1"/>
          <p:nvPr/>
        </p:nvSpPr>
        <p:spPr>
          <a:xfrm>
            <a:off x="9074524" y="5841221"/>
            <a:ext cx="3206659" cy="913487"/>
          </a:xfrm>
          <a:prstGeom prst="rect">
            <a:avLst/>
          </a:prstGeom>
        </p:spPr>
        <p:txBody>
          <a:bodyPr lIns="0" tIns="0" rIns="0" bIns="0" rtlCol="0" anchor="t">
            <a:spAutoFit/>
          </a:bodyPr>
          <a:lstStyle/>
          <a:p>
            <a:pPr algn="ctr">
              <a:lnSpc>
                <a:spcPts val="2539"/>
              </a:lnSpc>
              <a:spcBef>
                <a:spcPct val="0"/>
              </a:spcBef>
            </a:pPr>
            <a:r>
              <a:rPr lang="en-US" sz="1813">
                <a:solidFill>
                  <a:srgbClr val="000000"/>
                </a:solidFill>
                <a:latin typeface="Glacial Indifference"/>
                <a:ea typeface="Glacial Indifference"/>
                <a:cs typeface="Glacial Indifference"/>
                <a:sym typeface="Glacial Indifference"/>
              </a:rPr>
              <a:t>Les choses que j'aimerais pouvoir changer aujourd'hui :</a:t>
            </a:r>
          </a:p>
          <a:p>
            <a:pPr algn="ctr">
              <a:lnSpc>
                <a:spcPts val="2539"/>
              </a:lnSpc>
              <a:spcBef>
                <a:spcPct val="0"/>
              </a:spcBef>
            </a:pPr>
            <a:r>
              <a:rPr lang="en-US" sz="1813">
                <a:solidFill>
                  <a:srgbClr val="000000"/>
                </a:solidFill>
                <a:latin typeface="Glacial Indifference"/>
                <a:ea typeface="Glacial Indifference"/>
                <a:cs typeface="Glacial Indifference"/>
                <a:sym typeface="Glacial Indifference"/>
              </a:rPr>
              <a:t>NOS FAIBLESSES </a:t>
            </a:r>
          </a:p>
        </p:txBody>
      </p:sp>
      <p:sp>
        <p:nvSpPr>
          <p:cNvPr id="20" name="TextBox 20"/>
          <p:cNvSpPr txBox="1"/>
          <p:nvPr/>
        </p:nvSpPr>
        <p:spPr>
          <a:xfrm>
            <a:off x="3272110" y="13144673"/>
            <a:ext cx="2452626" cy="913487"/>
          </a:xfrm>
          <a:prstGeom prst="rect">
            <a:avLst/>
          </a:prstGeom>
        </p:spPr>
        <p:txBody>
          <a:bodyPr lIns="0" tIns="0" rIns="0" bIns="0" rtlCol="0" anchor="t">
            <a:spAutoFit/>
          </a:bodyPr>
          <a:lstStyle/>
          <a:p>
            <a:pPr algn="ctr">
              <a:lnSpc>
                <a:spcPts val="2539"/>
              </a:lnSpc>
            </a:pPr>
            <a:r>
              <a:rPr lang="en-US" sz="1813">
                <a:solidFill>
                  <a:srgbClr val="000000"/>
                </a:solidFill>
                <a:latin typeface="Glacial Indifference"/>
                <a:ea typeface="Glacial Indifference"/>
                <a:cs typeface="Glacial Indifference"/>
                <a:sym typeface="Glacial Indifference"/>
              </a:rPr>
              <a:t>Je suis fier de moi-même</a:t>
            </a:r>
          </a:p>
          <a:p>
            <a:pPr algn="ctr">
              <a:lnSpc>
                <a:spcPts val="2539"/>
              </a:lnSpc>
            </a:pPr>
            <a:r>
              <a:rPr lang="en-US" sz="1813">
                <a:solidFill>
                  <a:srgbClr val="000000"/>
                </a:solidFill>
                <a:latin typeface="Glacial Indifference"/>
                <a:ea typeface="Glacial Indifference"/>
                <a:cs typeface="Glacial Indifference"/>
                <a:sym typeface="Glacial Indifference"/>
              </a:rPr>
              <a:t>aujourd'hui, parce que...</a:t>
            </a:r>
          </a:p>
          <a:p>
            <a:pPr algn="ctr">
              <a:lnSpc>
                <a:spcPts val="2539"/>
              </a:lnSpc>
            </a:pPr>
            <a:r>
              <a:rPr lang="en-US" sz="1813">
                <a:solidFill>
                  <a:srgbClr val="000000"/>
                </a:solidFill>
                <a:latin typeface="Glacial Indifference"/>
                <a:ea typeface="Glacial Indifference"/>
                <a:cs typeface="Glacial Indifference"/>
                <a:sym typeface="Glacial Indifference"/>
              </a:rPr>
              <a:t>NOS OPPORTUNITES </a:t>
            </a:r>
          </a:p>
        </p:txBody>
      </p:sp>
      <p:sp>
        <p:nvSpPr>
          <p:cNvPr id="21" name="TextBox 21"/>
          <p:cNvSpPr txBox="1"/>
          <p:nvPr/>
        </p:nvSpPr>
        <p:spPr>
          <a:xfrm>
            <a:off x="9583655" y="13144673"/>
            <a:ext cx="2188396" cy="1220640"/>
          </a:xfrm>
          <a:prstGeom prst="rect">
            <a:avLst/>
          </a:prstGeom>
        </p:spPr>
        <p:txBody>
          <a:bodyPr lIns="0" tIns="0" rIns="0" bIns="0" rtlCol="0" anchor="t">
            <a:spAutoFit/>
          </a:bodyPr>
          <a:lstStyle/>
          <a:p>
            <a:pPr algn="ctr">
              <a:lnSpc>
                <a:spcPts val="2539"/>
              </a:lnSpc>
              <a:spcBef>
                <a:spcPct val="0"/>
              </a:spcBef>
            </a:pPr>
            <a:r>
              <a:rPr lang="en-US" sz="1813">
                <a:solidFill>
                  <a:srgbClr val="000000"/>
                </a:solidFill>
                <a:latin typeface="Glacial Indifference"/>
                <a:ea typeface="Glacial Indifference"/>
                <a:cs typeface="Glacial Indifference"/>
                <a:sym typeface="Glacial Indifference"/>
              </a:rPr>
              <a:t>Je pense que je dois toujours travailler sur...</a:t>
            </a:r>
          </a:p>
          <a:p>
            <a:pPr algn="ctr">
              <a:lnSpc>
                <a:spcPts val="2539"/>
              </a:lnSpc>
              <a:spcBef>
                <a:spcPct val="0"/>
              </a:spcBef>
            </a:pPr>
            <a:r>
              <a:rPr lang="en-US" sz="1813">
                <a:solidFill>
                  <a:srgbClr val="000000"/>
                </a:solidFill>
                <a:latin typeface="Glacial Indifference"/>
                <a:ea typeface="Glacial Indifference"/>
                <a:cs typeface="Glacial Indifference"/>
                <a:sym typeface="Glacial Indifference"/>
              </a:rPr>
              <a:t>NOS MENACES </a:t>
            </a:r>
          </a:p>
        </p:txBody>
      </p:sp>
      <p:sp>
        <p:nvSpPr>
          <p:cNvPr id="22" name="TextBox 22"/>
          <p:cNvSpPr txBox="1"/>
          <p:nvPr/>
        </p:nvSpPr>
        <p:spPr>
          <a:xfrm>
            <a:off x="4802715" y="20129175"/>
            <a:ext cx="5364262" cy="762000"/>
          </a:xfrm>
          <a:prstGeom prst="rect">
            <a:avLst/>
          </a:prstGeom>
        </p:spPr>
        <p:txBody>
          <a:bodyPr lIns="0" tIns="0" rIns="0" bIns="0" rtlCol="0" anchor="t">
            <a:spAutoFit/>
          </a:bodyPr>
          <a:lstStyle/>
          <a:p>
            <a:pPr algn="ctr">
              <a:lnSpc>
                <a:spcPts val="6299"/>
              </a:lnSpc>
            </a:pPr>
            <a:r>
              <a:rPr lang="en-US" sz="4499">
                <a:solidFill>
                  <a:srgbClr val="000000"/>
                </a:solidFill>
                <a:latin typeface="Trocchi"/>
                <a:ea typeface="Trocchi"/>
                <a:cs typeface="Trocchi"/>
                <a:sym typeface="Trocchi"/>
              </a:rPr>
              <a:t>Parcours manager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5515" y="2759781"/>
            <a:ext cx="3653989" cy="365398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94A5"/>
            </a:solidFill>
            <a:ln w="28575" cap="sq">
              <a:solidFill>
                <a:srgbClr val="000000"/>
              </a:solidFill>
              <a:prstDash val="solid"/>
              <a:miter/>
            </a:ln>
          </p:spPr>
          <p:txBody>
            <a:bodyPr/>
            <a:lstStyle/>
            <a:p>
              <a:endParaRPr lang="fr-FR"/>
            </a:p>
          </p:txBody>
        </p:sp>
        <p:sp>
          <p:nvSpPr>
            <p:cNvPr id="4" name="TextBox 4"/>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grpSp>
        <p:nvGrpSpPr>
          <p:cNvPr id="5" name="Group 5"/>
          <p:cNvGrpSpPr/>
          <p:nvPr/>
        </p:nvGrpSpPr>
        <p:grpSpPr>
          <a:xfrm>
            <a:off x="4400441" y="2195287"/>
            <a:ext cx="9649612" cy="7525163"/>
            <a:chOff x="0" y="0"/>
            <a:chExt cx="1832422" cy="1428998"/>
          </a:xfrm>
        </p:grpSpPr>
        <p:sp>
          <p:nvSpPr>
            <p:cNvPr id="6" name="Freeform 6"/>
            <p:cNvSpPr/>
            <p:nvPr/>
          </p:nvSpPr>
          <p:spPr>
            <a:xfrm>
              <a:off x="0" y="0"/>
              <a:ext cx="1832422" cy="1428998"/>
            </a:xfrm>
            <a:custGeom>
              <a:avLst/>
              <a:gdLst/>
              <a:ahLst/>
              <a:cxnLst/>
              <a:rect l="l" t="t" r="r" b="b"/>
              <a:pathLst>
                <a:path w="1832422" h="1428998">
                  <a:moveTo>
                    <a:pt x="29685" y="0"/>
                  </a:moveTo>
                  <a:lnTo>
                    <a:pt x="1802737" y="0"/>
                  </a:lnTo>
                  <a:cubicBezTo>
                    <a:pt x="1810610" y="0"/>
                    <a:pt x="1818161" y="3128"/>
                    <a:pt x="1823728" y="8695"/>
                  </a:cubicBezTo>
                  <a:cubicBezTo>
                    <a:pt x="1829295" y="14262"/>
                    <a:pt x="1832422" y="21812"/>
                    <a:pt x="1832422" y="29685"/>
                  </a:cubicBezTo>
                  <a:lnTo>
                    <a:pt x="1832422" y="1399313"/>
                  </a:lnTo>
                  <a:cubicBezTo>
                    <a:pt x="1832422" y="1415708"/>
                    <a:pt x="1819132" y="1428998"/>
                    <a:pt x="1802737" y="1428998"/>
                  </a:cubicBezTo>
                  <a:lnTo>
                    <a:pt x="29685" y="1428998"/>
                  </a:lnTo>
                  <a:cubicBezTo>
                    <a:pt x="13291" y="1428998"/>
                    <a:pt x="0" y="1415708"/>
                    <a:pt x="0" y="1399313"/>
                  </a:cubicBezTo>
                  <a:lnTo>
                    <a:pt x="0" y="29685"/>
                  </a:lnTo>
                  <a:cubicBezTo>
                    <a:pt x="0" y="13291"/>
                    <a:pt x="13291" y="0"/>
                    <a:pt x="29685" y="0"/>
                  </a:cubicBezTo>
                  <a:close/>
                </a:path>
              </a:pathLst>
            </a:custGeom>
            <a:solidFill>
              <a:srgbClr val="FFFFFF"/>
            </a:solidFill>
            <a:ln w="28575" cap="rnd">
              <a:solidFill>
                <a:srgbClr val="000000"/>
              </a:solidFill>
              <a:prstDash val="solid"/>
              <a:round/>
            </a:ln>
          </p:spPr>
          <p:txBody>
            <a:bodyPr/>
            <a:lstStyle/>
            <a:p>
              <a:endParaRPr lang="fr-FR"/>
            </a:p>
          </p:txBody>
        </p:sp>
        <p:sp>
          <p:nvSpPr>
            <p:cNvPr id="7" name="TextBox 7"/>
            <p:cNvSpPr txBox="1"/>
            <p:nvPr/>
          </p:nvSpPr>
          <p:spPr>
            <a:xfrm>
              <a:off x="0" y="-47625"/>
              <a:ext cx="1832422" cy="1476623"/>
            </a:xfrm>
            <a:prstGeom prst="rect">
              <a:avLst/>
            </a:prstGeom>
          </p:spPr>
          <p:txBody>
            <a:bodyPr lIns="71838" tIns="71838" rIns="71838" bIns="71838" rtlCol="0" anchor="ctr"/>
            <a:lstStyle/>
            <a:p>
              <a:pPr algn="ctr">
                <a:lnSpc>
                  <a:spcPts val="3959"/>
                </a:lnSpc>
                <a:spcBef>
                  <a:spcPct val="0"/>
                </a:spcBef>
              </a:pPr>
              <a:endParaRPr/>
            </a:p>
          </p:txBody>
        </p:sp>
      </p:grpSp>
      <p:grpSp>
        <p:nvGrpSpPr>
          <p:cNvPr id="8" name="Group 8"/>
          <p:cNvGrpSpPr/>
          <p:nvPr/>
        </p:nvGrpSpPr>
        <p:grpSpPr>
          <a:xfrm>
            <a:off x="2825173" y="15600526"/>
            <a:ext cx="11488710" cy="2197106"/>
            <a:chOff x="0" y="0"/>
            <a:chExt cx="2181660" cy="417222"/>
          </a:xfrm>
        </p:grpSpPr>
        <p:sp>
          <p:nvSpPr>
            <p:cNvPr id="9" name="Freeform 9"/>
            <p:cNvSpPr/>
            <p:nvPr/>
          </p:nvSpPr>
          <p:spPr>
            <a:xfrm>
              <a:off x="0" y="0"/>
              <a:ext cx="2181659" cy="417222"/>
            </a:xfrm>
            <a:custGeom>
              <a:avLst/>
              <a:gdLst/>
              <a:ahLst/>
              <a:cxnLst/>
              <a:rect l="l" t="t" r="r" b="b"/>
              <a:pathLst>
                <a:path w="2181659" h="417222">
                  <a:moveTo>
                    <a:pt x="24933" y="0"/>
                  </a:moveTo>
                  <a:lnTo>
                    <a:pt x="2156726" y="0"/>
                  </a:lnTo>
                  <a:cubicBezTo>
                    <a:pt x="2163339" y="0"/>
                    <a:pt x="2169681" y="2627"/>
                    <a:pt x="2174357" y="7303"/>
                  </a:cubicBezTo>
                  <a:cubicBezTo>
                    <a:pt x="2179032" y="11979"/>
                    <a:pt x="2181659" y="18321"/>
                    <a:pt x="2181659" y="24933"/>
                  </a:cubicBezTo>
                  <a:lnTo>
                    <a:pt x="2181659" y="392288"/>
                  </a:lnTo>
                  <a:cubicBezTo>
                    <a:pt x="2181659" y="406059"/>
                    <a:pt x="2170496" y="417222"/>
                    <a:pt x="2156726" y="417222"/>
                  </a:cubicBezTo>
                  <a:lnTo>
                    <a:pt x="24933" y="417222"/>
                  </a:lnTo>
                  <a:cubicBezTo>
                    <a:pt x="18321" y="417222"/>
                    <a:pt x="11979" y="414595"/>
                    <a:pt x="7303" y="409919"/>
                  </a:cubicBezTo>
                  <a:cubicBezTo>
                    <a:pt x="2627" y="405243"/>
                    <a:pt x="0" y="398901"/>
                    <a:pt x="0" y="392288"/>
                  </a:cubicBezTo>
                  <a:lnTo>
                    <a:pt x="0" y="24933"/>
                  </a:lnTo>
                  <a:cubicBezTo>
                    <a:pt x="0" y="11163"/>
                    <a:pt x="11163" y="0"/>
                    <a:pt x="24933" y="0"/>
                  </a:cubicBezTo>
                  <a:close/>
                </a:path>
              </a:pathLst>
            </a:custGeom>
            <a:solidFill>
              <a:srgbClr val="FFFFFF"/>
            </a:solidFill>
            <a:ln w="28575" cap="rnd">
              <a:solidFill>
                <a:srgbClr val="000000"/>
              </a:solidFill>
              <a:prstDash val="solid"/>
              <a:round/>
            </a:ln>
          </p:spPr>
          <p:txBody>
            <a:bodyPr/>
            <a:lstStyle/>
            <a:p>
              <a:endParaRPr lang="fr-FR"/>
            </a:p>
          </p:txBody>
        </p:sp>
        <p:sp>
          <p:nvSpPr>
            <p:cNvPr id="10" name="TextBox 10"/>
            <p:cNvSpPr txBox="1"/>
            <p:nvPr/>
          </p:nvSpPr>
          <p:spPr>
            <a:xfrm>
              <a:off x="0" y="-38100"/>
              <a:ext cx="2181660" cy="455322"/>
            </a:xfrm>
            <a:prstGeom prst="rect">
              <a:avLst/>
            </a:prstGeom>
          </p:spPr>
          <p:txBody>
            <a:bodyPr lIns="71838" tIns="71838" rIns="71838" bIns="71838" rtlCol="0" anchor="ctr"/>
            <a:lstStyle/>
            <a:p>
              <a:pPr algn="ctr">
                <a:lnSpc>
                  <a:spcPts val="3399"/>
                </a:lnSpc>
                <a:spcBef>
                  <a:spcPct val="0"/>
                </a:spcBef>
              </a:pPr>
              <a:endParaRPr/>
            </a:p>
          </p:txBody>
        </p:sp>
      </p:grpSp>
      <p:grpSp>
        <p:nvGrpSpPr>
          <p:cNvPr id="11" name="Group 11"/>
          <p:cNvGrpSpPr/>
          <p:nvPr/>
        </p:nvGrpSpPr>
        <p:grpSpPr>
          <a:xfrm>
            <a:off x="2724687" y="18226257"/>
            <a:ext cx="11488710" cy="2612857"/>
            <a:chOff x="0" y="0"/>
            <a:chExt cx="2181660" cy="496171"/>
          </a:xfrm>
        </p:grpSpPr>
        <p:sp>
          <p:nvSpPr>
            <p:cNvPr id="12" name="Freeform 12"/>
            <p:cNvSpPr/>
            <p:nvPr/>
          </p:nvSpPr>
          <p:spPr>
            <a:xfrm>
              <a:off x="0" y="0"/>
              <a:ext cx="2181659" cy="496171"/>
            </a:xfrm>
            <a:custGeom>
              <a:avLst/>
              <a:gdLst/>
              <a:ahLst/>
              <a:cxnLst/>
              <a:rect l="l" t="t" r="r" b="b"/>
              <a:pathLst>
                <a:path w="2181659" h="496171">
                  <a:moveTo>
                    <a:pt x="24933" y="0"/>
                  </a:moveTo>
                  <a:lnTo>
                    <a:pt x="2156726" y="0"/>
                  </a:lnTo>
                  <a:cubicBezTo>
                    <a:pt x="2163339" y="0"/>
                    <a:pt x="2169681" y="2627"/>
                    <a:pt x="2174357" y="7303"/>
                  </a:cubicBezTo>
                  <a:cubicBezTo>
                    <a:pt x="2179032" y="11979"/>
                    <a:pt x="2181659" y="18321"/>
                    <a:pt x="2181659" y="24933"/>
                  </a:cubicBezTo>
                  <a:lnTo>
                    <a:pt x="2181659" y="471238"/>
                  </a:lnTo>
                  <a:cubicBezTo>
                    <a:pt x="2181659" y="485008"/>
                    <a:pt x="2170496" y="496171"/>
                    <a:pt x="2156726" y="496171"/>
                  </a:cubicBezTo>
                  <a:lnTo>
                    <a:pt x="24933" y="496171"/>
                  </a:lnTo>
                  <a:cubicBezTo>
                    <a:pt x="18321" y="496171"/>
                    <a:pt x="11979" y="493544"/>
                    <a:pt x="7303" y="488868"/>
                  </a:cubicBezTo>
                  <a:cubicBezTo>
                    <a:pt x="2627" y="484192"/>
                    <a:pt x="0" y="477850"/>
                    <a:pt x="0" y="471238"/>
                  </a:cubicBezTo>
                  <a:lnTo>
                    <a:pt x="0" y="24933"/>
                  </a:lnTo>
                  <a:cubicBezTo>
                    <a:pt x="0" y="11163"/>
                    <a:pt x="11163" y="0"/>
                    <a:pt x="24933" y="0"/>
                  </a:cubicBezTo>
                  <a:close/>
                </a:path>
              </a:pathLst>
            </a:custGeom>
            <a:solidFill>
              <a:srgbClr val="FFFFFF"/>
            </a:solidFill>
            <a:ln w="28575" cap="rnd">
              <a:solidFill>
                <a:srgbClr val="000000"/>
              </a:solidFill>
              <a:prstDash val="solid"/>
              <a:round/>
            </a:ln>
          </p:spPr>
          <p:txBody>
            <a:bodyPr/>
            <a:lstStyle/>
            <a:p>
              <a:endParaRPr lang="fr-FR"/>
            </a:p>
          </p:txBody>
        </p:sp>
        <p:sp>
          <p:nvSpPr>
            <p:cNvPr id="13" name="TextBox 13"/>
            <p:cNvSpPr txBox="1"/>
            <p:nvPr/>
          </p:nvSpPr>
          <p:spPr>
            <a:xfrm>
              <a:off x="0" y="-38100"/>
              <a:ext cx="2181660" cy="534271"/>
            </a:xfrm>
            <a:prstGeom prst="rect">
              <a:avLst/>
            </a:prstGeom>
          </p:spPr>
          <p:txBody>
            <a:bodyPr lIns="71838" tIns="71838" rIns="71838" bIns="71838" rtlCol="0" anchor="ctr"/>
            <a:lstStyle/>
            <a:p>
              <a:pPr algn="ctr">
                <a:lnSpc>
                  <a:spcPts val="3399"/>
                </a:lnSpc>
                <a:spcBef>
                  <a:spcPct val="0"/>
                </a:spcBef>
              </a:pPr>
              <a:endParaRPr/>
            </a:p>
          </p:txBody>
        </p:sp>
      </p:grpSp>
      <p:sp>
        <p:nvSpPr>
          <p:cNvPr id="14" name="Freeform 14"/>
          <p:cNvSpPr/>
          <p:nvPr/>
        </p:nvSpPr>
        <p:spPr>
          <a:xfrm>
            <a:off x="-2621733" y="17797632"/>
            <a:ext cx="20127702" cy="4525321"/>
          </a:xfrm>
          <a:custGeom>
            <a:avLst/>
            <a:gdLst/>
            <a:ahLst/>
            <a:cxnLst/>
            <a:rect l="l" t="t" r="r" b="b"/>
            <a:pathLst>
              <a:path w="20127702" h="4525321">
                <a:moveTo>
                  <a:pt x="0" y="0"/>
                </a:moveTo>
                <a:lnTo>
                  <a:pt x="20127702" y="0"/>
                </a:lnTo>
                <a:lnTo>
                  <a:pt x="20127702" y="4525321"/>
                </a:lnTo>
                <a:lnTo>
                  <a:pt x="0" y="4525321"/>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5" name="Freeform 15"/>
          <p:cNvSpPr/>
          <p:nvPr/>
        </p:nvSpPr>
        <p:spPr>
          <a:xfrm>
            <a:off x="0" y="0"/>
            <a:ext cx="2212509" cy="2071462"/>
          </a:xfrm>
          <a:custGeom>
            <a:avLst/>
            <a:gdLst/>
            <a:ahLst/>
            <a:cxnLst/>
            <a:rect l="l" t="t" r="r" b="b"/>
            <a:pathLst>
              <a:path w="2212509" h="2071462">
                <a:moveTo>
                  <a:pt x="0" y="0"/>
                </a:moveTo>
                <a:lnTo>
                  <a:pt x="2212509" y="0"/>
                </a:lnTo>
                <a:lnTo>
                  <a:pt x="2212509" y="2071462"/>
                </a:lnTo>
                <a:lnTo>
                  <a:pt x="0" y="2071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6" name="Freeform 16"/>
          <p:cNvSpPr/>
          <p:nvPr/>
        </p:nvSpPr>
        <p:spPr>
          <a:xfrm flipH="1">
            <a:off x="13373046" y="0"/>
            <a:ext cx="1746954" cy="1635586"/>
          </a:xfrm>
          <a:custGeom>
            <a:avLst/>
            <a:gdLst/>
            <a:ahLst/>
            <a:cxnLst/>
            <a:rect l="l" t="t" r="r" b="b"/>
            <a:pathLst>
              <a:path w="1746954" h="1635586">
                <a:moveTo>
                  <a:pt x="1746954" y="0"/>
                </a:moveTo>
                <a:lnTo>
                  <a:pt x="0" y="0"/>
                </a:lnTo>
                <a:lnTo>
                  <a:pt x="0" y="1635586"/>
                </a:lnTo>
                <a:lnTo>
                  <a:pt x="1746954" y="1635586"/>
                </a:lnTo>
                <a:lnTo>
                  <a:pt x="174695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7" name="AutoShape 17"/>
          <p:cNvSpPr/>
          <p:nvPr/>
        </p:nvSpPr>
        <p:spPr>
          <a:xfrm>
            <a:off x="13298303" y="6526721"/>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18" name="AutoShape 18"/>
          <p:cNvSpPr/>
          <p:nvPr/>
        </p:nvSpPr>
        <p:spPr>
          <a:xfrm>
            <a:off x="13298303" y="14238789"/>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19" name="AutoShape 19"/>
          <p:cNvSpPr/>
          <p:nvPr/>
        </p:nvSpPr>
        <p:spPr>
          <a:xfrm>
            <a:off x="-919279" y="10382755"/>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0" name="AutoShape 20"/>
          <p:cNvSpPr/>
          <p:nvPr/>
        </p:nvSpPr>
        <p:spPr>
          <a:xfrm>
            <a:off x="-919279" y="18084730"/>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1" name="AutoShape 21"/>
          <p:cNvSpPr/>
          <p:nvPr/>
        </p:nvSpPr>
        <p:spPr>
          <a:xfrm flipH="1" flipV="1">
            <a:off x="5427457" y="15292018"/>
            <a:ext cx="0" cy="759149"/>
          </a:xfrm>
          <a:prstGeom prst="line">
            <a:avLst/>
          </a:prstGeom>
          <a:ln w="28575" cap="flat">
            <a:solidFill>
              <a:srgbClr val="000000"/>
            </a:solidFill>
            <a:prstDash val="solid"/>
            <a:headEnd type="none" w="sm" len="sm"/>
            <a:tailEnd type="none" w="sm" len="sm"/>
          </a:ln>
        </p:spPr>
        <p:txBody>
          <a:bodyPr/>
          <a:lstStyle/>
          <a:p>
            <a:endParaRPr lang="fr-FR"/>
          </a:p>
        </p:txBody>
      </p:sp>
      <p:grpSp>
        <p:nvGrpSpPr>
          <p:cNvPr id="22" name="Group 22"/>
          <p:cNvGrpSpPr/>
          <p:nvPr/>
        </p:nvGrpSpPr>
        <p:grpSpPr>
          <a:xfrm>
            <a:off x="-1264615" y="20839114"/>
            <a:ext cx="17649230" cy="943147"/>
            <a:chOff x="0" y="0"/>
            <a:chExt cx="3162543" cy="169001"/>
          </a:xfrm>
        </p:grpSpPr>
        <p:sp>
          <p:nvSpPr>
            <p:cNvPr id="23" name="Freeform 23"/>
            <p:cNvSpPr/>
            <p:nvPr/>
          </p:nvSpPr>
          <p:spPr>
            <a:xfrm>
              <a:off x="0" y="0"/>
              <a:ext cx="3162543" cy="169001"/>
            </a:xfrm>
            <a:custGeom>
              <a:avLst/>
              <a:gdLst/>
              <a:ahLst/>
              <a:cxnLst/>
              <a:rect l="l" t="t" r="r" b="b"/>
              <a:pathLst>
                <a:path w="3162543" h="169001">
                  <a:moveTo>
                    <a:pt x="0" y="0"/>
                  </a:moveTo>
                  <a:lnTo>
                    <a:pt x="3162543" y="0"/>
                  </a:lnTo>
                  <a:lnTo>
                    <a:pt x="3162543" y="169001"/>
                  </a:lnTo>
                  <a:lnTo>
                    <a:pt x="0" y="169001"/>
                  </a:lnTo>
                  <a:close/>
                </a:path>
              </a:pathLst>
            </a:custGeom>
            <a:solidFill>
              <a:srgbClr val="4E67A8"/>
            </a:solidFill>
          </p:spPr>
          <p:txBody>
            <a:bodyPr/>
            <a:lstStyle/>
            <a:p>
              <a:endParaRPr lang="fr-FR"/>
            </a:p>
          </p:txBody>
        </p:sp>
        <p:sp>
          <p:nvSpPr>
            <p:cNvPr id="24" name="TextBox 24"/>
            <p:cNvSpPr txBox="1"/>
            <p:nvPr/>
          </p:nvSpPr>
          <p:spPr>
            <a:xfrm>
              <a:off x="0" y="-47625"/>
              <a:ext cx="3162543" cy="216626"/>
            </a:xfrm>
            <a:prstGeom prst="rect">
              <a:avLst/>
            </a:prstGeom>
          </p:spPr>
          <p:txBody>
            <a:bodyPr lIns="71838" tIns="71838" rIns="71838" bIns="71838" rtlCol="0" anchor="ctr"/>
            <a:lstStyle/>
            <a:p>
              <a:pPr algn="ctr">
                <a:lnSpc>
                  <a:spcPts val="3959"/>
                </a:lnSpc>
              </a:pPr>
              <a:endParaRPr/>
            </a:p>
          </p:txBody>
        </p:sp>
      </p:grpSp>
      <p:sp>
        <p:nvSpPr>
          <p:cNvPr id="25" name="Freeform 25"/>
          <p:cNvSpPr/>
          <p:nvPr/>
        </p:nvSpPr>
        <p:spPr>
          <a:xfrm>
            <a:off x="1048532" y="3175895"/>
            <a:ext cx="2327953" cy="2821762"/>
          </a:xfrm>
          <a:custGeom>
            <a:avLst/>
            <a:gdLst/>
            <a:ahLst/>
            <a:cxnLst/>
            <a:rect l="l" t="t" r="r" b="b"/>
            <a:pathLst>
              <a:path w="2327953" h="2821762">
                <a:moveTo>
                  <a:pt x="0" y="0"/>
                </a:moveTo>
                <a:lnTo>
                  <a:pt x="2327954" y="0"/>
                </a:lnTo>
                <a:lnTo>
                  <a:pt x="2327954" y="2821761"/>
                </a:lnTo>
                <a:lnTo>
                  <a:pt x="0" y="2821761"/>
                </a:lnTo>
                <a:lnTo>
                  <a:pt x="0" y="0"/>
                </a:lnTo>
                <a:close/>
              </a:path>
            </a:pathLst>
          </a:custGeom>
          <a:blipFill>
            <a:blip r:embed="rId8"/>
            <a:stretch>
              <a:fillRect/>
            </a:stretch>
          </a:blipFill>
        </p:spPr>
        <p:txBody>
          <a:bodyPr/>
          <a:lstStyle/>
          <a:p>
            <a:endParaRPr lang="fr-FR"/>
          </a:p>
        </p:txBody>
      </p:sp>
      <p:grpSp>
        <p:nvGrpSpPr>
          <p:cNvPr id="26" name="Group 26"/>
          <p:cNvGrpSpPr/>
          <p:nvPr/>
        </p:nvGrpSpPr>
        <p:grpSpPr>
          <a:xfrm>
            <a:off x="227926" y="11101893"/>
            <a:ext cx="2524664" cy="2524664"/>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28575" cap="sq">
              <a:solidFill>
                <a:srgbClr val="000000"/>
              </a:solidFill>
              <a:prstDash val="solid"/>
              <a:miter/>
            </a:ln>
          </p:spPr>
          <p:txBody>
            <a:bodyPr/>
            <a:lstStyle/>
            <a:p>
              <a:endParaRPr lang="fr-FR"/>
            </a:p>
          </p:txBody>
        </p:sp>
        <p:sp>
          <p:nvSpPr>
            <p:cNvPr id="28" name="TextBox 28"/>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grpSp>
        <p:nvGrpSpPr>
          <p:cNvPr id="29" name="Group 29"/>
          <p:cNvGrpSpPr/>
          <p:nvPr/>
        </p:nvGrpSpPr>
        <p:grpSpPr>
          <a:xfrm>
            <a:off x="2757813" y="10644375"/>
            <a:ext cx="11488710" cy="4765651"/>
            <a:chOff x="0" y="0"/>
            <a:chExt cx="2181660" cy="904978"/>
          </a:xfrm>
        </p:grpSpPr>
        <p:sp>
          <p:nvSpPr>
            <p:cNvPr id="30" name="Freeform 30"/>
            <p:cNvSpPr/>
            <p:nvPr/>
          </p:nvSpPr>
          <p:spPr>
            <a:xfrm>
              <a:off x="0" y="0"/>
              <a:ext cx="2181659" cy="904978"/>
            </a:xfrm>
            <a:custGeom>
              <a:avLst/>
              <a:gdLst/>
              <a:ahLst/>
              <a:cxnLst/>
              <a:rect l="l" t="t" r="r" b="b"/>
              <a:pathLst>
                <a:path w="2181659" h="904978">
                  <a:moveTo>
                    <a:pt x="24933" y="0"/>
                  </a:moveTo>
                  <a:lnTo>
                    <a:pt x="2156726" y="0"/>
                  </a:lnTo>
                  <a:cubicBezTo>
                    <a:pt x="2163339" y="0"/>
                    <a:pt x="2169681" y="2627"/>
                    <a:pt x="2174357" y="7303"/>
                  </a:cubicBezTo>
                  <a:cubicBezTo>
                    <a:pt x="2179032" y="11979"/>
                    <a:pt x="2181659" y="18321"/>
                    <a:pt x="2181659" y="24933"/>
                  </a:cubicBezTo>
                  <a:lnTo>
                    <a:pt x="2181659" y="880045"/>
                  </a:lnTo>
                  <a:cubicBezTo>
                    <a:pt x="2181659" y="893815"/>
                    <a:pt x="2170496" y="904978"/>
                    <a:pt x="2156726" y="904978"/>
                  </a:cubicBezTo>
                  <a:lnTo>
                    <a:pt x="24933" y="904978"/>
                  </a:lnTo>
                  <a:cubicBezTo>
                    <a:pt x="11163" y="904978"/>
                    <a:pt x="0" y="893815"/>
                    <a:pt x="0" y="880045"/>
                  </a:cubicBezTo>
                  <a:lnTo>
                    <a:pt x="0" y="24933"/>
                  </a:lnTo>
                  <a:cubicBezTo>
                    <a:pt x="0" y="11163"/>
                    <a:pt x="11163" y="0"/>
                    <a:pt x="24933" y="0"/>
                  </a:cubicBezTo>
                  <a:close/>
                </a:path>
              </a:pathLst>
            </a:custGeom>
            <a:solidFill>
              <a:srgbClr val="FFFFFF"/>
            </a:solidFill>
            <a:ln w="28575" cap="rnd">
              <a:solidFill>
                <a:srgbClr val="000000"/>
              </a:solidFill>
              <a:prstDash val="solid"/>
              <a:round/>
            </a:ln>
          </p:spPr>
          <p:txBody>
            <a:bodyPr/>
            <a:lstStyle/>
            <a:p>
              <a:endParaRPr lang="fr-FR"/>
            </a:p>
          </p:txBody>
        </p:sp>
        <p:sp>
          <p:nvSpPr>
            <p:cNvPr id="31" name="TextBox 31"/>
            <p:cNvSpPr txBox="1"/>
            <p:nvPr/>
          </p:nvSpPr>
          <p:spPr>
            <a:xfrm>
              <a:off x="0" y="-38100"/>
              <a:ext cx="2181660" cy="943078"/>
            </a:xfrm>
            <a:prstGeom prst="rect">
              <a:avLst/>
            </a:prstGeom>
          </p:spPr>
          <p:txBody>
            <a:bodyPr lIns="71838" tIns="71838" rIns="71838" bIns="71838" rtlCol="0" anchor="ctr"/>
            <a:lstStyle/>
            <a:p>
              <a:pPr algn="ctr">
                <a:lnSpc>
                  <a:spcPts val="3399"/>
                </a:lnSpc>
                <a:spcBef>
                  <a:spcPct val="0"/>
                </a:spcBef>
              </a:pPr>
              <a:endParaRPr/>
            </a:p>
          </p:txBody>
        </p:sp>
      </p:grpSp>
      <p:sp>
        <p:nvSpPr>
          <p:cNvPr id="32" name="Freeform 32"/>
          <p:cNvSpPr/>
          <p:nvPr/>
        </p:nvSpPr>
        <p:spPr>
          <a:xfrm>
            <a:off x="5398876" y="3102074"/>
            <a:ext cx="1012628" cy="2148812"/>
          </a:xfrm>
          <a:custGeom>
            <a:avLst/>
            <a:gdLst/>
            <a:ahLst/>
            <a:cxnLst/>
            <a:rect l="l" t="t" r="r" b="b"/>
            <a:pathLst>
              <a:path w="1012628" h="2148812">
                <a:moveTo>
                  <a:pt x="0" y="0"/>
                </a:moveTo>
                <a:lnTo>
                  <a:pt x="1012627" y="0"/>
                </a:lnTo>
                <a:lnTo>
                  <a:pt x="1012627" y="2148812"/>
                </a:lnTo>
                <a:lnTo>
                  <a:pt x="0" y="2148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33" name="Freeform 33"/>
          <p:cNvSpPr/>
          <p:nvPr/>
        </p:nvSpPr>
        <p:spPr>
          <a:xfrm>
            <a:off x="7883405" y="3009866"/>
            <a:ext cx="1776303" cy="1949304"/>
          </a:xfrm>
          <a:custGeom>
            <a:avLst/>
            <a:gdLst/>
            <a:ahLst/>
            <a:cxnLst/>
            <a:rect l="l" t="t" r="r" b="b"/>
            <a:pathLst>
              <a:path w="1776303" h="1949304">
                <a:moveTo>
                  <a:pt x="0" y="0"/>
                </a:moveTo>
                <a:lnTo>
                  <a:pt x="1776303" y="0"/>
                </a:lnTo>
                <a:lnTo>
                  <a:pt x="1776303" y="1949304"/>
                </a:lnTo>
                <a:lnTo>
                  <a:pt x="0" y="19493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34" name="Freeform 34"/>
          <p:cNvSpPr/>
          <p:nvPr/>
        </p:nvSpPr>
        <p:spPr>
          <a:xfrm>
            <a:off x="11035452" y="2852597"/>
            <a:ext cx="2572548" cy="2263842"/>
          </a:xfrm>
          <a:custGeom>
            <a:avLst/>
            <a:gdLst/>
            <a:ahLst/>
            <a:cxnLst/>
            <a:rect l="l" t="t" r="r" b="b"/>
            <a:pathLst>
              <a:path w="2572548" h="2263842">
                <a:moveTo>
                  <a:pt x="0" y="0"/>
                </a:moveTo>
                <a:lnTo>
                  <a:pt x="2572548" y="0"/>
                </a:lnTo>
                <a:lnTo>
                  <a:pt x="2572548" y="2263843"/>
                </a:lnTo>
                <a:lnTo>
                  <a:pt x="0" y="2263843"/>
                </a:lnTo>
                <a:lnTo>
                  <a:pt x="0" y="0"/>
                </a:lnTo>
                <a:close/>
              </a:path>
            </a:pathLst>
          </a:custGeom>
          <a:blipFill>
            <a:blip r:embed="rId13"/>
            <a:stretch>
              <a:fillRect/>
            </a:stretch>
          </a:blipFill>
        </p:spPr>
        <p:txBody>
          <a:bodyPr/>
          <a:lstStyle/>
          <a:p>
            <a:endParaRPr lang="fr-FR"/>
          </a:p>
        </p:txBody>
      </p:sp>
      <p:sp>
        <p:nvSpPr>
          <p:cNvPr id="35" name="Freeform 35"/>
          <p:cNvSpPr/>
          <p:nvPr/>
        </p:nvSpPr>
        <p:spPr>
          <a:xfrm>
            <a:off x="5747245" y="6979272"/>
            <a:ext cx="1530813" cy="1574100"/>
          </a:xfrm>
          <a:custGeom>
            <a:avLst/>
            <a:gdLst/>
            <a:ahLst/>
            <a:cxnLst/>
            <a:rect l="l" t="t" r="r" b="b"/>
            <a:pathLst>
              <a:path w="1530813" h="1574100">
                <a:moveTo>
                  <a:pt x="0" y="0"/>
                </a:moveTo>
                <a:lnTo>
                  <a:pt x="1530813" y="0"/>
                </a:lnTo>
                <a:lnTo>
                  <a:pt x="1530813" y="1574100"/>
                </a:lnTo>
                <a:lnTo>
                  <a:pt x="0" y="15741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36" name="Freeform 36"/>
          <p:cNvSpPr/>
          <p:nvPr/>
        </p:nvSpPr>
        <p:spPr>
          <a:xfrm>
            <a:off x="11162509" y="6917267"/>
            <a:ext cx="1869834" cy="1636105"/>
          </a:xfrm>
          <a:custGeom>
            <a:avLst/>
            <a:gdLst/>
            <a:ahLst/>
            <a:cxnLst/>
            <a:rect l="l" t="t" r="r" b="b"/>
            <a:pathLst>
              <a:path w="1869834" h="1636105">
                <a:moveTo>
                  <a:pt x="0" y="0"/>
                </a:moveTo>
                <a:lnTo>
                  <a:pt x="1869834" y="0"/>
                </a:lnTo>
                <a:lnTo>
                  <a:pt x="1869834" y="1636105"/>
                </a:lnTo>
                <a:lnTo>
                  <a:pt x="0" y="16361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37" name="Freeform 37"/>
          <p:cNvSpPr/>
          <p:nvPr/>
        </p:nvSpPr>
        <p:spPr>
          <a:xfrm>
            <a:off x="7883405" y="6413770"/>
            <a:ext cx="2071186" cy="2227082"/>
          </a:xfrm>
          <a:custGeom>
            <a:avLst/>
            <a:gdLst/>
            <a:ahLst/>
            <a:cxnLst/>
            <a:rect l="l" t="t" r="r" b="b"/>
            <a:pathLst>
              <a:path w="2071186" h="2227082">
                <a:moveTo>
                  <a:pt x="0" y="0"/>
                </a:moveTo>
                <a:lnTo>
                  <a:pt x="2071186" y="0"/>
                </a:lnTo>
                <a:lnTo>
                  <a:pt x="2071186" y="2227082"/>
                </a:lnTo>
                <a:lnTo>
                  <a:pt x="0" y="22270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38" name="Freeform 38"/>
          <p:cNvSpPr/>
          <p:nvPr/>
        </p:nvSpPr>
        <p:spPr>
          <a:xfrm rot="-4558918">
            <a:off x="4381878" y="6645835"/>
            <a:ext cx="1726531" cy="666873"/>
          </a:xfrm>
          <a:custGeom>
            <a:avLst/>
            <a:gdLst/>
            <a:ahLst/>
            <a:cxnLst/>
            <a:rect l="l" t="t" r="r" b="b"/>
            <a:pathLst>
              <a:path w="1726531" h="666873">
                <a:moveTo>
                  <a:pt x="0" y="0"/>
                </a:moveTo>
                <a:lnTo>
                  <a:pt x="1726531" y="0"/>
                </a:lnTo>
                <a:lnTo>
                  <a:pt x="1726531" y="666873"/>
                </a:lnTo>
                <a:lnTo>
                  <a:pt x="0" y="66687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39" name="TextBox 39"/>
          <p:cNvSpPr txBox="1"/>
          <p:nvPr/>
        </p:nvSpPr>
        <p:spPr>
          <a:xfrm>
            <a:off x="11085964" y="5076394"/>
            <a:ext cx="2669384" cy="1131239"/>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RELATION CLIENTS (GRC)</a:t>
            </a:r>
          </a:p>
        </p:txBody>
      </p:sp>
      <p:sp>
        <p:nvSpPr>
          <p:cNvPr id="40" name="TextBox 40"/>
          <p:cNvSpPr txBox="1"/>
          <p:nvPr/>
        </p:nvSpPr>
        <p:spPr>
          <a:xfrm>
            <a:off x="4712531" y="8886747"/>
            <a:ext cx="3905254"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KPIS QUALITATIFS </a:t>
            </a:r>
          </a:p>
        </p:txBody>
      </p:sp>
      <p:sp>
        <p:nvSpPr>
          <p:cNvPr id="41" name="TextBox 41"/>
          <p:cNvSpPr txBox="1"/>
          <p:nvPr/>
        </p:nvSpPr>
        <p:spPr>
          <a:xfrm>
            <a:off x="10144799" y="8967688"/>
            <a:ext cx="3905254"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KPIS QUANTITATIFS </a:t>
            </a:r>
          </a:p>
        </p:txBody>
      </p:sp>
      <p:sp>
        <p:nvSpPr>
          <p:cNvPr id="42" name="Freeform 42"/>
          <p:cNvSpPr/>
          <p:nvPr/>
        </p:nvSpPr>
        <p:spPr>
          <a:xfrm rot="-1457149">
            <a:off x="6414792" y="3707410"/>
            <a:ext cx="1726531" cy="666873"/>
          </a:xfrm>
          <a:custGeom>
            <a:avLst/>
            <a:gdLst/>
            <a:ahLst/>
            <a:cxnLst/>
            <a:rect l="l" t="t" r="r" b="b"/>
            <a:pathLst>
              <a:path w="1726531" h="666873">
                <a:moveTo>
                  <a:pt x="0" y="0"/>
                </a:moveTo>
                <a:lnTo>
                  <a:pt x="1726531" y="0"/>
                </a:lnTo>
                <a:lnTo>
                  <a:pt x="1726531" y="666872"/>
                </a:lnTo>
                <a:lnTo>
                  <a:pt x="0" y="66687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43" name="Freeform 43"/>
          <p:cNvSpPr/>
          <p:nvPr/>
        </p:nvSpPr>
        <p:spPr>
          <a:xfrm rot="-1457149">
            <a:off x="9298688" y="4124023"/>
            <a:ext cx="1726531" cy="666873"/>
          </a:xfrm>
          <a:custGeom>
            <a:avLst/>
            <a:gdLst/>
            <a:ahLst/>
            <a:cxnLst/>
            <a:rect l="l" t="t" r="r" b="b"/>
            <a:pathLst>
              <a:path w="1726531" h="666873">
                <a:moveTo>
                  <a:pt x="0" y="0"/>
                </a:moveTo>
                <a:lnTo>
                  <a:pt x="1726532" y="0"/>
                </a:lnTo>
                <a:lnTo>
                  <a:pt x="1726532" y="666872"/>
                </a:lnTo>
                <a:lnTo>
                  <a:pt x="0" y="66687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44" name="Freeform 44"/>
          <p:cNvSpPr/>
          <p:nvPr/>
        </p:nvSpPr>
        <p:spPr>
          <a:xfrm rot="-10800000">
            <a:off x="7908291" y="8579023"/>
            <a:ext cx="1726531" cy="666873"/>
          </a:xfrm>
          <a:custGeom>
            <a:avLst/>
            <a:gdLst/>
            <a:ahLst/>
            <a:cxnLst/>
            <a:rect l="l" t="t" r="r" b="b"/>
            <a:pathLst>
              <a:path w="1726531" h="666873">
                <a:moveTo>
                  <a:pt x="0" y="0"/>
                </a:moveTo>
                <a:lnTo>
                  <a:pt x="1726531" y="0"/>
                </a:lnTo>
                <a:lnTo>
                  <a:pt x="1726531" y="666872"/>
                </a:lnTo>
                <a:lnTo>
                  <a:pt x="0" y="66687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45" name="Freeform 45"/>
          <p:cNvSpPr/>
          <p:nvPr/>
        </p:nvSpPr>
        <p:spPr>
          <a:xfrm rot="-10800000">
            <a:off x="10299243" y="8307415"/>
            <a:ext cx="1726531" cy="666873"/>
          </a:xfrm>
          <a:custGeom>
            <a:avLst/>
            <a:gdLst/>
            <a:ahLst/>
            <a:cxnLst/>
            <a:rect l="l" t="t" r="r" b="b"/>
            <a:pathLst>
              <a:path w="1726531" h="666873">
                <a:moveTo>
                  <a:pt x="0" y="0"/>
                </a:moveTo>
                <a:lnTo>
                  <a:pt x="1726531" y="0"/>
                </a:lnTo>
                <a:lnTo>
                  <a:pt x="1726531" y="666873"/>
                </a:lnTo>
                <a:lnTo>
                  <a:pt x="0" y="66687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46" name="Freeform 46"/>
          <p:cNvSpPr/>
          <p:nvPr/>
        </p:nvSpPr>
        <p:spPr>
          <a:xfrm rot="5784650">
            <a:off x="12744734" y="6001951"/>
            <a:ext cx="1726531" cy="666873"/>
          </a:xfrm>
          <a:custGeom>
            <a:avLst/>
            <a:gdLst/>
            <a:ahLst/>
            <a:cxnLst/>
            <a:rect l="l" t="t" r="r" b="b"/>
            <a:pathLst>
              <a:path w="1726531" h="666873">
                <a:moveTo>
                  <a:pt x="0" y="0"/>
                </a:moveTo>
                <a:lnTo>
                  <a:pt x="1726532" y="0"/>
                </a:lnTo>
                <a:lnTo>
                  <a:pt x="1726532" y="666873"/>
                </a:lnTo>
                <a:lnTo>
                  <a:pt x="0" y="66687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47" name="Freeform 47"/>
          <p:cNvSpPr/>
          <p:nvPr/>
        </p:nvSpPr>
        <p:spPr>
          <a:xfrm>
            <a:off x="983944" y="11289818"/>
            <a:ext cx="1012628" cy="2148812"/>
          </a:xfrm>
          <a:custGeom>
            <a:avLst/>
            <a:gdLst/>
            <a:ahLst/>
            <a:cxnLst/>
            <a:rect l="l" t="t" r="r" b="b"/>
            <a:pathLst>
              <a:path w="1012628" h="2148812">
                <a:moveTo>
                  <a:pt x="0" y="0"/>
                </a:moveTo>
                <a:lnTo>
                  <a:pt x="1012627" y="0"/>
                </a:lnTo>
                <a:lnTo>
                  <a:pt x="1012627" y="2148812"/>
                </a:lnTo>
                <a:lnTo>
                  <a:pt x="0" y="2148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grpSp>
        <p:nvGrpSpPr>
          <p:cNvPr id="48" name="Group 48"/>
          <p:cNvGrpSpPr/>
          <p:nvPr/>
        </p:nvGrpSpPr>
        <p:grpSpPr>
          <a:xfrm>
            <a:off x="191111" y="15118597"/>
            <a:ext cx="2524664" cy="2524664"/>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28575" cap="sq">
              <a:solidFill>
                <a:srgbClr val="000000"/>
              </a:solidFill>
              <a:prstDash val="solid"/>
              <a:miter/>
            </a:ln>
          </p:spPr>
          <p:txBody>
            <a:bodyPr/>
            <a:lstStyle/>
            <a:p>
              <a:endParaRPr lang="fr-FR"/>
            </a:p>
          </p:txBody>
        </p:sp>
        <p:sp>
          <p:nvSpPr>
            <p:cNvPr id="50" name="TextBox 50"/>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sp>
        <p:nvSpPr>
          <p:cNvPr id="51" name="Freeform 51"/>
          <p:cNvSpPr/>
          <p:nvPr/>
        </p:nvSpPr>
        <p:spPr>
          <a:xfrm>
            <a:off x="565291" y="15280522"/>
            <a:ext cx="1776303" cy="1949304"/>
          </a:xfrm>
          <a:custGeom>
            <a:avLst/>
            <a:gdLst/>
            <a:ahLst/>
            <a:cxnLst/>
            <a:rect l="l" t="t" r="r" b="b"/>
            <a:pathLst>
              <a:path w="1776303" h="1949304">
                <a:moveTo>
                  <a:pt x="0" y="0"/>
                </a:moveTo>
                <a:lnTo>
                  <a:pt x="1776304" y="0"/>
                </a:lnTo>
                <a:lnTo>
                  <a:pt x="1776304" y="1949304"/>
                </a:lnTo>
                <a:lnTo>
                  <a:pt x="0" y="19493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grpSp>
        <p:nvGrpSpPr>
          <p:cNvPr id="52" name="Group 52"/>
          <p:cNvGrpSpPr/>
          <p:nvPr/>
        </p:nvGrpSpPr>
        <p:grpSpPr>
          <a:xfrm>
            <a:off x="170998" y="18314450"/>
            <a:ext cx="2524664" cy="2524664"/>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28575" cap="sq">
              <a:solidFill>
                <a:srgbClr val="000000"/>
              </a:solidFill>
              <a:prstDash val="solid"/>
              <a:miter/>
            </a:ln>
          </p:spPr>
          <p:txBody>
            <a:bodyPr/>
            <a:lstStyle/>
            <a:p>
              <a:endParaRPr lang="fr-FR"/>
            </a:p>
          </p:txBody>
        </p:sp>
        <p:sp>
          <p:nvSpPr>
            <p:cNvPr id="54" name="TextBox 54"/>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sp>
        <p:nvSpPr>
          <p:cNvPr id="55" name="Freeform 55"/>
          <p:cNvSpPr/>
          <p:nvPr/>
        </p:nvSpPr>
        <p:spPr>
          <a:xfrm>
            <a:off x="525065" y="18824817"/>
            <a:ext cx="1816530" cy="1598546"/>
          </a:xfrm>
          <a:custGeom>
            <a:avLst/>
            <a:gdLst/>
            <a:ahLst/>
            <a:cxnLst/>
            <a:rect l="l" t="t" r="r" b="b"/>
            <a:pathLst>
              <a:path w="1816530" h="1598546">
                <a:moveTo>
                  <a:pt x="0" y="0"/>
                </a:moveTo>
                <a:lnTo>
                  <a:pt x="1816530" y="0"/>
                </a:lnTo>
                <a:lnTo>
                  <a:pt x="1816530" y="1598546"/>
                </a:lnTo>
                <a:lnTo>
                  <a:pt x="0" y="1598546"/>
                </a:lnTo>
                <a:lnTo>
                  <a:pt x="0" y="0"/>
                </a:lnTo>
                <a:close/>
              </a:path>
            </a:pathLst>
          </a:custGeom>
          <a:blipFill>
            <a:blip r:embed="rId13"/>
            <a:stretch>
              <a:fillRect/>
            </a:stretch>
          </a:blipFill>
        </p:spPr>
        <p:txBody>
          <a:bodyPr/>
          <a:lstStyle/>
          <a:p>
            <a:endParaRPr lang="fr-FR"/>
          </a:p>
        </p:txBody>
      </p:sp>
      <p:sp>
        <p:nvSpPr>
          <p:cNvPr id="56" name="Freeform 56"/>
          <p:cNvSpPr/>
          <p:nvPr/>
        </p:nvSpPr>
        <p:spPr>
          <a:xfrm>
            <a:off x="996408" y="6690535"/>
            <a:ext cx="2039547" cy="1950317"/>
          </a:xfrm>
          <a:custGeom>
            <a:avLst/>
            <a:gdLst/>
            <a:ahLst/>
            <a:cxnLst/>
            <a:rect l="l" t="t" r="r" b="b"/>
            <a:pathLst>
              <a:path w="2039547" h="1950317">
                <a:moveTo>
                  <a:pt x="0" y="0"/>
                </a:moveTo>
                <a:lnTo>
                  <a:pt x="2039547" y="0"/>
                </a:lnTo>
                <a:lnTo>
                  <a:pt x="2039547" y="1950317"/>
                </a:lnTo>
                <a:lnTo>
                  <a:pt x="0" y="195031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r-FR"/>
          </a:p>
        </p:txBody>
      </p:sp>
      <p:sp>
        <p:nvSpPr>
          <p:cNvPr id="57" name="TextBox 57"/>
          <p:cNvSpPr txBox="1"/>
          <p:nvPr/>
        </p:nvSpPr>
        <p:spPr>
          <a:xfrm>
            <a:off x="636813" y="562147"/>
            <a:ext cx="13846375" cy="1511589"/>
          </a:xfrm>
          <a:prstGeom prst="rect">
            <a:avLst/>
          </a:prstGeom>
        </p:spPr>
        <p:txBody>
          <a:bodyPr lIns="0" tIns="0" rIns="0" bIns="0" rtlCol="0" anchor="t">
            <a:spAutoFit/>
          </a:bodyPr>
          <a:lstStyle/>
          <a:p>
            <a:pPr algn="ctr">
              <a:lnSpc>
                <a:spcPts val="11666"/>
              </a:lnSpc>
            </a:pPr>
            <a:r>
              <a:rPr lang="en-US" sz="10606">
                <a:solidFill>
                  <a:srgbClr val="000000"/>
                </a:solidFill>
                <a:latin typeface="Handy Casual"/>
                <a:ea typeface="Handy Casual"/>
                <a:cs typeface="Handy Casual"/>
                <a:sym typeface="Handy Casual"/>
              </a:rPr>
              <a:t>DE LA VISION A LA MISSION </a:t>
            </a:r>
          </a:p>
        </p:txBody>
      </p:sp>
      <p:sp>
        <p:nvSpPr>
          <p:cNvPr id="58" name="TextBox 58"/>
          <p:cNvSpPr txBox="1"/>
          <p:nvPr/>
        </p:nvSpPr>
        <p:spPr>
          <a:xfrm>
            <a:off x="5905189" y="2437876"/>
            <a:ext cx="7690005"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LES DIFFERENTES KPIS </a:t>
            </a:r>
          </a:p>
        </p:txBody>
      </p:sp>
      <p:sp>
        <p:nvSpPr>
          <p:cNvPr id="59" name="TextBox 59"/>
          <p:cNvSpPr txBox="1"/>
          <p:nvPr/>
        </p:nvSpPr>
        <p:spPr>
          <a:xfrm>
            <a:off x="4638589" y="2437876"/>
            <a:ext cx="681403"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03.</a:t>
            </a:r>
          </a:p>
        </p:txBody>
      </p:sp>
      <p:sp>
        <p:nvSpPr>
          <p:cNvPr id="60" name="TextBox 60"/>
          <p:cNvSpPr txBox="1"/>
          <p:nvPr/>
        </p:nvSpPr>
        <p:spPr>
          <a:xfrm>
            <a:off x="4712531" y="5384236"/>
            <a:ext cx="2385317"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COMMERCIAUX </a:t>
            </a:r>
          </a:p>
        </p:txBody>
      </p:sp>
      <p:sp>
        <p:nvSpPr>
          <p:cNvPr id="61" name="TextBox 61"/>
          <p:cNvSpPr txBox="1"/>
          <p:nvPr/>
        </p:nvSpPr>
        <p:spPr>
          <a:xfrm>
            <a:off x="7883405" y="5288986"/>
            <a:ext cx="1992377"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FINANCIERS </a:t>
            </a:r>
          </a:p>
        </p:txBody>
      </p:sp>
      <p:sp>
        <p:nvSpPr>
          <p:cNvPr id="62" name="TextBox 62"/>
          <p:cNvSpPr txBox="1"/>
          <p:nvPr/>
        </p:nvSpPr>
        <p:spPr>
          <a:xfrm>
            <a:off x="3035955" y="10282973"/>
            <a:ext cx="10932426" cy="5076808"/>
          </a:xfrm>
          <a:prstGeom prst="rect">
            <a:avLst/>
          </a:prstGeom>
        </p:spPr>
        <p:txBody>
          <a:bodyPr lIns="0" tIns="0" rIns="0" bIns="0" rtlCol="0" anchor="t">
            <a:spAutoFit/>
          </a:bodyPr>
          <a:lstStyle/>
          <a:p>
            <a:pPr algn="ctr">
              <a:lnSpc>
                <a:spcPts val="2100"/>
              </a:lnSpc>
            </a:pPr>
            <a:endParaRPr/>
          </a:p>
          <a:p>
            <a:pPr algn="l">
              <a:lnSpc>
                <a:spcPts val="2643"/>
              </a:lnSpc>
            </a:pPr>
            <a:endParaRPr/>
          </a:p>
          <a:p>
            <a:pPr marL="858371" lvl="2" indent="-286124" algn="l">
              <a:lnSpc>
                <a:spcPts val="2783"/>
              </a:lnSpc>
              <a:buFont typeface="Arial"/>
              <a:buChar char="⚬"/>
            </a:pPr>
            <a:r>
              <a:rPr lang="en-US" sz="1987">
                <a:solidFill>
                  <a:srgbClr val="000000"/>
                </a:solidFill>
                <a:latin typeface="Abril Fatface"/>
                <a:ea typeface="Abril Fatface"/>
                <a:cs typeface="Abril Fatface"/>
                <a:sym typeface="Abril Fatface"/>
              </a:rPr>
              <a:t>Taux de conversion de prospects en clients : Mesure l'efficacité de l'équipe commerciale à transformer les prospects en clients.</a:t>
            </a:r>
          </a:p>
          <a:p>
            <a:pPr marL="1287556" lvl="3" indent="-321889" algn="l">
              <a:lnSpc>
                <a:spcPts val="2783"/>
              </a:lnSpc>
              <a:buFont typeface="Arial"/>
              <a:buChar char="￭"/>
            </a:pPr>
            <a:r>
              <a:rPr lang="en-US" sz="1987">
                <a:solidFill>
                  <a:srgbClr val="000000"/>
                </a:solidFill>
                <a:latin typeface="Arimo"/>
                <a:ea typeface="Arimo"/>
                <a:cs typeface="Arimo"/>
                <a:sym typeface="Arimo"/>
              </a:rPr>
              <a:t>Exemple : Dans l'assurance, cela peut être le pourcentage de personnes ayant demandé un devis qui souscrivent finalement un contrat.</a:t>
            </a:r>
          </a:p>
          <a:p>
            <a:pPr marL="858371" lvl="2" indent="-286124" algn="l">
              <a:lnSpc>
                <a:spcPts val="2783"/>
              </a:lnSpc>
              <a:buFont typeface="Arial"/>
              <a:buChar char="⚬"/>
            </a:pPr>
            <a:r>
              <a:rPr lang="en-US" sz="1987">
                <a:solidFill>
                  <a:srgbClr val="000000"/>
                </a:solidFill>
                <a:latin typeface="Abril Fatface"/>
                <a:ea typeface="Abril Fatface"/>
                <a:cs typeface="Abril Fatface"/>
                <a:sym typeface="Abril Fatface"/>
              </a:rPr>
              <a:t>Valeur moyenne du contrat : Indique le montant moyen des primes payées par les clients.</a:t>
            </a:r>
          </a:p>
          <a:p>
            <a:pPr marL="1287556" lvl="3" indent="-321889" algn="l">
              <a:lnSpc>
                <a:spcPts val="2783"/>
              </a:lnSpc>
              <a:buFont typeface="Arial"/>
              <a:buChar char="￭"/>
            </a:pPr>
            <a:r>
              <a:rPr lang="en-US" sz="1987">
                <a:solidFill>
                  <a:srgbClr val="000000"/>
                </a:solidFill>
                <a:latin typeface="Arimo"/>
                <a:ea typeface="Arimo"/>
                <a:cs typeface="Arimo"/>
                <a:sym typeface="Arimo"/>
              </a:rPr>
              <a:t>Exemple : Cela peut être utile pour évaluer la rentabilité des différents types de contrats d'assurance.</a:t>
            </a:r>
          </a:p>
          <a:p>
            <a:pPr marL="858371" lvl="2" indent="-286124" algn="l">
              <a:lnSpc>
                <a:spcPts val="2783"/>
              </a:lnSpc>
              <a:buFont typeface="Arial"/>
              <a:buChar char="⚬"/>
            </a:pPr>
            <a:r>
              <a:rPr lang="en-US" sz="1987">
                <a:solidFill>
                  <a:srgbClr val="000000"/>
                </a:solidFill>
                <a:latin typeface="Abril Fatface"/>
                <a:ea typeface="Abril Fatface"/>
                <a:cs typeface="Abril Fatface"/>
                <a:sym typeface="Abril Fatface"/>
              </a:rPr>
              <a:t>Taux de rétention client : Mesure la capacité de l'entreprise à fidéliser ses clients.</a:t>
            </a:r>
          </a:p>
          <a:p>
            <a:pPr marL="1287556" lvl="3" indent="-321889" algn="l">
              <a:lnSpc>
                <a:spcPts val="2783"/>
              </a:lnSpc>
              <a:buFont typeface="Arial"/>
              <a:buChar char="￭"/>
            </a:pPr>
            <a:r>
              <a:rPr lang="en-US" sz="1987">
                <a:solidFill>
                  <a:srgbClr val="000000"/>
                </a:solidFill>
                <a:latin typeface="Arimo"/>
                <a:ea typeface="Arimo"/>
                <a:cs typeface="Arimo"/>
                <a:sym typeface="Arimo"/>
              </a:rPr>
              <a:t>Exemple : Dans l'assurance, cela peut être le pourcentage de clients qui renouvellent leur contrat chaque année.</a:t>
            </a:r>
          </a:p>
          <a:p>
            <a:pPr algn="ctr">
              <a:lnSpc>
                <a:spcPts val="2643"/>
              </a:lnSpc>
            </a:pPr>
            <a:endParaRPr lang="en-US" sz="1987">
              <a:solidFill>
                <a:srgbClr val="000000"/>
              </a:solidFill>
              <a:latin typeface="Arimo"/>
              <a:ea typeface="Arimo"/>
              <a:cs typeface="Arimo"/>
              <a:sym typeface="Arimo"/>
            </a:endParaRPr>
          </a:p>
          <a:p>
            <a:pPr algn="ctr">
              <a:lnSpc>
                <a:spcPts val="2100"/>
              </a:lnSpc>
            </a:pPr>
            <a:endParaRPr lang="en-US" sz="1987">
              <a:solidFill>
                <a:srgbClr val="000000"/>
              </a:solidFill>
              <a:latin typeface="Arimo"/>
              <a:ea typeface="Arimo"/>
              <a:cs typeface="Arimo"/>
              <a:sym typeface="Arimo"/>
            </a:endParaRPr>
          </a:p>
        </p:txBody>
      </p:sp>
      <p:sp>
        <p:nvSpPr>
          <p:cNvPr id="63" name="TextBox 63"/>
          <p:cNvSpPr txBox="1"/>
          <p:nvPr/>
        </p:nvSpPr>
        <p:spPr>
          <a:xfrm>
            <a:off x="2454896" y="10165585"/>
            <a:ext cx="12028291" cy="396241"/>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Canva Sans 1 Bold"/>
                <a:ea typeface="Canva Sans 1 Bold"/>
                <a:cs typeface="Canva Sans 1 Bold"/>
                <a:sym typeface="Canva Sans 1 Bold"/>
              </a:rPr>
              <a:t>5. Différents Types de KPIs (avec exemples dans l'assurance)</a:t>
            </a:r>
          </a:p>
        </p:txBody>
      </p:sp>
      <p:sp>
        <p:nvSpPr>
          <p:cNvPr id="64" name="TextBox 64"/>
          <p:cNvSpPr txBox="1"/>
          <p:nvPr/>
        </p:nvSpPr>
        <p:spPr>
          <a:xfrm>
            <a:off x="3002829" y="15702005"/>
            <a:ext cx="10932426" cy="1980549"/>
          </a:xfrm>
          <a:prstGeom prst="rect">
            <a:avLst/>
          </a:prstGeom>
        </p:spPr>
        <p:txBody>
          <a:bodyPr lIns="0" tIns="0" rIns="0" bIns="0" rtlCol="0" anchor="t">
            <a:spAutoFit/>
          </a:bodyPr>
          <a:lstStyle/>
          <a:p>
            <a:pPr marL="820697" lvl="2" indent="-273566" algn="l">
              <a:lnSpc>
                <a:spcPts val="2660"/>
              </a:lnSpc>
              <a:buFont typeface="Arial"/>
              <a:buChar char="⚬"/>
            </a:pPr>
            <a:r>
              <a:rPr lang="en-US" sz="1900">
                <a:solidFill>
                  <a:srgbClr val="000000"/>
                </a:solidFill>
                <a:latin typeface="Abril Fatface"/>
                <a:ea typeface="Abril Fatface"/>
                <a:cs typeface="Abril Fatface"/>
                <a:sym typeface="Abril Fatface"/>
              </a:rPr>
              <a:t>Chiffre d'affaires : Montant total des primes encaissées.</a:t>
            </a:r>
          </a:p>
          <a:p>
            <a:pPr marL="820697" lvl="2" indent="-273566" algn="l">
              <a:lnSpc>
                <a:spcPts val="2660"/>
              </a:lnSpc>
              <a:buFont typeface="Arial"/>
              <a:buChar char="⚬"/>
            </a:pPr>
            <a:r>
              <a:rPr lang="en-US" sz="1900">
                <a:solidFill>
                  <a:srgbClr val="000000"/>
                </a:solidFill>
                <a:latin typeface="Abril Fatface"/>
                <a:ea typeface="Abril Fatface"/>
                <a:cs typeface="Abril Fatface"/>
                <a:sym typeface="Abril Fatface"/>
              </a:rPr>
              <a:t>Marge brute : Différence entre les primes encaissées et les coûts des sinistres.</a:t>
            </a:r>
          </a:p>
          <a:p>
            <a:pPr marL="820697" lvl="2" indent="-273566" algn="l">
              <a:lnSpc>
                <a:spcPts val="2660"/>
              </a:lnSpc>
              <a:buFont typeface="Arial"/>
              <a:buChar char="⚬"/>
            </a:pPr>
            <a:r>
              <a:rPr lang="en-US" sz="1900">
                <a:solidFill>
                  <a:srgbClr val="000000"/>
                </a:solidFill>
                <a:latin typeface="Abril Fatface"/>
                <a:ea typeface="Abril Fatface"/>
                <a:cs typeface="Abril Fatface"/>
                <a:sym typeface="Abril Fatface"/>
              </a:rPr>
              <a:t>Ratio sinistres/primes : Indique la rentabilité de l'activité d'assurance.</a:t>
            </a:r>
          </a:p>
          <a:p>
            <a:pPr marL="1231046" lvl="3" indent="-307762" algn="l">
              <a:lnSpc>
                <a:spcPts val="2660"/>
              </a:lnSpc>
              <a:buFont typeface="Arial"/>
              <a:buChar char="￭"/>
            </a:pPr>
            <a:r>
              <a:rPr lang="en-US" sz="1900">
                <a:solidFill>
                  <a:srgbClr val="000000"/>
                </a:solidFill>
                <a:latin typeface="Arimo"/>
                <a:ea typeface="Arimo"/>
                <a:cs typeface="Arimo"/>
                <a:sym typeface="Arimo"/>
              </a:rPr>
              <a:t>Exemple : Un ratio élevé peut signaler une mauvaise gestion des risques ou une tarification inadéquate.</a:t>
            </a:r>
          </a:p>
          <a:p>
            <a:pPr algn="ctr">
              <a:lnSpc>
                <a:spcPts val="2660"/>
              </a:lnSpc>
            </a:pPr>
            <a:endParaRPr lang="en-US" sz="1900">
              <a:solidFill>
                <a:srgbClr val="000000"/>
              </a:solidFill>
              <a:latin typeface="Arimo"/>
              <a:ea typeface="Arimo"/>
              <a:cs typeface="Arimo"/>
              <a:sym typeface="Arimo"/>
            </a:endParaRPr>
          </a:p>
        </p:txBody>
      </p:sp>
      <p:sp>
        <p:nvSpPr>
          <p:cNvPr id="65" name="TextBox 65"/>
          <p:cNvSpPr txBox="1"/>
          <p:nvPr/>
        </p:nvSpPr>
        <p:spPr>
          <a:xfrm>
            <a:off x="3035955" y="18169107"/>
            <a:ext cx="10932426" cy="2806684"/>
          </a:xfrm>
          <a:prstGeom prst="rect">
            <a:avLst/>
          </a:prstGeom>
        </p:spPr>
        <p:txBody>
          <a:bodyPr lIns="0" tIns="0" rIns="0" bIns="0" rtlCol="0" anchor="t">
            <a:spAutoFit/>
          </a:bodyPr>
          <a:lstStyle/>
          <a:p>
            <a:pPr algn="ctr">
              <a:lnSpc>
                <a:spcPts val="2800"/>
              </a:lnSpc>
            </a:pPr>
            <a:endParaRPr/>
          </a:p>
          <a:p>
            <a:pPr marL="863876" lvl="2" indent="-287959" algn="l">
              <a:lnSpc>
                <a:spcPts val="2800"/>
              </a:lnSpc>
              <a:buFont typeface="Arial"/>
              <a:buChar char="⚬"/>
            </a:pPr>
            <a:r>
              <a:rPr lang="en-US" sz="2000">
                <a:solidFill>
                  <a:srgbClr val="000000"/>
                </a:solidFill>
                <a:latin typeface="Abril Fatface"/>
                <a:ea typeface="Abril Fatface"/>
                <a:cs typeface="Abril Fatface"/>
                <a:sym typeface="Abril Fatface"/>
              </a:rPr>
              <a:t>KPIs Relation Client :**Taux de satisfaction client : Mesure le niveau de satisfaction des clients.</a:t>
            </a:r>
          </a:p>
          <a:p>
            <a:pPr marL="1295815" lvl="3" indent="-323954" algn="l">
              <a:lnSpc>
                <a:spcPts val="2800"/>
              </a:lnSpc>
              <a:buFont typeface="Arial"/>
              <a:buChar char="￭"/>
            </a:pPr>
            <a:r>
              <a:rPr lang="en-US" sz="2000">
                <a:solidFill>
                  <a:srgbClr val="000000"/>
                </a:solidFill>
                <a:latin typeface="Arimo"/>
                <a:ea typeface="Arimo"/>
                <a:cs typeface="Arimo"/>
                <a:sym typeface="Arimo"/>
              </a:rPr>
              <a:t>Exemple : Cela peut être mesuré par des enquêtes ou des sondages.</a:t>
            </a:r>
          </a:p>
          <a:p>
            <a:pPr marL="863876" lvl="2" indent="-287959" algn="l">
              <a:lnSpc>
                <a:spcPts val="2800"/>
              </a:lnSpc>
              <a:buFont typeface="Arial"/>
              <a:buChar char="⚬"/>
            </a:pPr>
            <a:r>
              <a:rPr lang="en-US" sz="2000">
                <a:solidFill>
                  <a:srgbClr val="000000"/>
                </a:solidFill>
                <a:latin typeface="Abril Fatface"/>
                <a:ea typeface="Abril Fatface"/>
                <a:cs typeface="Abril Fatface"/>
                <a:sym typeface="Abril Fatface"/>
              </a:rPr>
              <a:t>Nombre de réclamations : Indique le nombre de clients mécontents.</a:t>
            </a:r>
          </a:p>
          <a:p>
            <a:pPr marL="863876" lvl="2" indent="-287959" algn="l">
              <a:lnSpc>
                <a:spcPts val="2800"/>
              </a:lnSpc>
              <a:buFont typeface="Arial"/>
              <a:buChar char="⚬"/>
            </a:pPr>
            <a:r>
              <a:rPr lang="en-US" sz="2000">
                <a:solidFill>
                  <a:srgbClr val="000000"/>
                </a:solidFill>
                <a:latin typeface="Abril Fatface"/>
                <a:ea typeface="Abril Fatface"/>
                <a:cs typeface="Abril Fatface"/>
                <a:sym typeface="Abril Fatface"/>
              </a:rPr>
              <a:t>Délai de traitement des réclamations : Mesure l'efficacité du service client à traiter les réclamations.</a:t>
            </a:r>
          </a:p>
          <a:p>
            <a:pPr algn="l">
              <a:lnSpc>
                <a:spcPts val="2800"/>
              </a:lnSpc>
            </a:pPr>
            <a:endParaRPr lang="en-US" sz="2000">
              <a:solidFill>
                <a:srgbClr val="000000"/>
              </a:solidFill>
              <a:latin typeface="Abril Fatface"/>
              <a:ea typeface="Abril Fatface"/>
              <a:cs typeface="Abril Fatface"/>
              <a:sym typeface="Abril Fatface"/>
            </a:endParaRPr>
          </a:p>
        </p:txBody>
      </p:sp>
      <p:sp>
        <p:nvSpPr>
          <p:cNvPr id="66" name="TextBox 66"/>
          <p:cNvSpPr txBox="1"/>
          <p:nvPr/>
        </p:nvSpPr>
        <p:spPr>
          <a:xfrm>
            <a:off x="389277" y="10673443"/>
            <a:ext cx="2201962" cy="297180"/>
          </a:xfrm>
          <a:prstGeom prst="rect">
            <a:avLst/>
          </a:prstGeom>
        </p:spPr>
        <p:txBody>
          <a:bodyPr lIns="0" tIns="0" rIns="0" bIns="0" rtlCol="0" anchor="t">
            <a:spAutoFit/>
          </a:bodyPr>
          <a:lstStyle/>
          <a:p>
            <a:pPr algn="ctr">
              <a:lnSpc>
                <a:spcPts val="2519"/>
              </a:lnSpc>
              <a:spcBef>
                <a:spcPct val="0"/>
              </a:spcBef>
            </a:pPr>
            <a:r>
              <a:rPr lang="en-US" sz="1799" b="1">
                <a:solidFill>
                  <a:srgbClr val="000000"/>
                </a:solidFill>
                <a:latin typeface="Canva Sans 1 Bold"/>
                <a:ea typeface="Canva Sans 1 Bold"/>
                <a:cs typeface="Canva Sans 1 Bold"/>
                <a:sym typeface="Canva Sans 1 Bold"/>
              </a:rPr>
              <a:t>KPIs Commerciaux :</a:t>
            </a:r>
          </a:p>
        </p:txBody>
      </p:sp>
      <p:sp>
        <p:nvSpPr>
          <p:cNvPr id="67" name="TextBox 67"/>
          <p:cNvSpPr txBox="1"/>
          <p:nvPr/>
        </p:nvSpPr>
        <p:spPr>
          <a:xfrm>
            <a:off x="496974" y="14483806"/>
            <a:ext cx="1912938" cy="323215"/>
          </a:xfrm>
          <a:prstGeom prst="rect">
            <a:avLst/>
          </a:prstGeom>
        </p:spPr>
        <p:txBody>
          <a:bodyPr lIns="0" tIns="0" rIns="0" bIns="0" rtlCol="0" anchor="t">
            <a:spAutoFit/>
          </a:bodyPr>
          <a:lstStyle/>
          <a:p>
            <a:pPr algn="ctr">
              <a:lnSpc>
                <a:spcPts val="2659"/>
              </a:lnSpc>
              <a:spcBef>
                <a:spcPct val="0"/>
              </a:spcBef>
            </a:pPr>
            <a:r>
              <a:rPr lang="en-US" sz="1899" b="1">
                <a:solidFill>
                  <a:srgbClr val="000000"/>
                </a:solidFill>
                <a:latin typeface="Canva Sans 1 Bold"/>
                <a:ea typeface="Canva Sans 1 Bold"/>
                <a:cs typeface="Canva Sans 1 Bold"/>
                <a:sym typeface="Canva Sans 1 Bold"/>
              </a:rPr>
              <a:t>KPIs Financiers :</a:t>
            </a:r>
          </a:p>
        </p:txBody>
      </p:sp>
      <p:sp>
        <p:nvSpPr>
          <p:cNvPr id="68" name="TextBox 68"/>
          <p:cNvSpPr txBox="1"/>
          <p:nvPr/>
        </p:nvSpPr>
        <p:spPr>
          <a:xfrm>
            <a:off x="878928" y="17761514"/>
            <a:ext cx="1205210" cy="323215"/>
          </a:xfrm>
          <a:prstGeom prst="rect">
            <a:avLst/>
          </a:prstGeom>
        </p:spPr>
        <p:txBody>
          <a:bodyPr lIns="0" tIns="0" rIns="0" bIns="0" rtlCol="0" anchor="t">
            <a:spAutoFit/>
          </a:bodyPr>
          <a:lstStyle/>
          <a:p>
            <a:pPr algn="ctr">
              <a:lnSpc>
                <a:spcPts val="2659"/>
              </a:lnSpc>
              <a:spcBef>
                <a:spcPct val="0"/>
              </a:spcBef>
            </a:pPr>
            <a:r>
              <a:rPr lang="en-US" sz="1899" b="1">
                <a:solidFill>
                  <a:srgbClr val="000000"/>
                </a:solidFill>
                <a:latin typeface="Canva Sans 1 Bold"/>
                <a:ea typeface="Canva Sans 1 Bold"/>
                <a:cs typeface="Canva Sans 1 Bold"/>
                <a:sym typeface="Canva Sans 1 Bold"/>
              </a:rPr>
              <a:t>KPIs GRC :</a:t>
            </a:r>
          </a:p>
        </p:txBody>
      </p:sp>
      <p:sp>
        <p:nvSpPr>
          <p:cNvPr id="69" name="TextBox 69"/>
          <p:cNvSpPr txBox="1"/>
          <p:nvPr/>
        </p:nvSpPr>
        <p:spPr>
          <a:xfrm>
            <a:off x="496974" y="9165367"/>
            <a:ext cx="2889683" cy="529590"/>
          </a:xfrm>
          <a:prstGeom prst="rect">
            <a:avLst/>
          </a:prstGeom>
        </p:spPr>
        <p:txBody>
          <a:bodyPr lIns="0" tIns="0" rIns="0" bIns="0" rtlCol="0" anchor="t">
            <a:spAutoFit/>
          </a:bodyPr>
          <a:lstStyle/>
          <a:p>
            <a:pPr algn="ctr">
              <a:lnSpc>
                <a:spcPts val="4409"/>
              </a:lnSpc>
            </a:pPr>
            <a:r>
              <a:rPr lang="en-US" sz="3150">
                <a:solidFill>
                  <a:srgbClr val="000000"/>
                </a:solidFill>
                <a:latin typeface="Abril Fatface"/>
                <a:ea typeface="Abril Fatface"/>
                <a:cs typeface="Abril Fatface"/>
                <a:sym typeface="Abril Fatface"/>
              </a:rPr>
              <a:t>De mesurable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5515" y="2759781"/>
            <a:ext cx="3653989" cy="365398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94A5"/>
            </a:solidFill>
            <a:ln w="28575" cap="sq">
              <a:solidFill>
                <a:srgbClr val="000000"/>
              </a:solidFill>
              <a:prstDash val="solid"/>
              <a:miter/>
            </a:ln>
          </p:spPr>
          <p:txBody>
            <a:bodyPr/>
            <a:lstStyle/>
            <a:p>
              <a:endParaRPr lang="fr-FR"/>
            </a:p>
          </p:txBody>
        </p:sp>
        <p:sp>
          <p:nvSpPr>
            <p:cNvPr id="4" name="TextBox 4"/>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grpSp>
        <p:nvGrpSpPr>
          <p:cNvPr id="5" name="Group 5"/>
          <p:cNvGrpSpPr/>
          <p:nvPr/>
        </p:nvGrpSpPr>
        <p:grpSpPr>
          <a:xfrm>
            <a:off x="4026686" y="3123077"/>
            <a:ext cx="10882258" cy="2437957"/>
            <a:chOff x="0" y="0"/>
            <a:chExt cx="2066497" cy="462958"/>
          </a:xfrm>
        </p:grpSpPr>
        <p:sp>
          <p:nvSpPr>
            <p:cNvPr id="6" name="Freeform 6"/>
            <p:cNvSpPr/>
            <p:nvPr/>
          </p:nvSpPr>
          <p:spPr>
            <a:xfrm>
              <a:off x="0" y="0"/>
              <a:ext cx="2066497" cy="462958"/>
            </a:xfrm>
            <a:custGeom>
              <a:avLst/>
              <a:gdLst/>
              <a:ahLst/>
              <a:cxnLst/>
              <a:rect l="l" t="t" r="r" b="b"/>
              <a:pathLst>
                <a:path w="2066497" h="462958">
                  <a:moveTo>
                    <a:pt x="26323" y="0"/>
                  </a:moveTo>
                  <a:lnTo>
                    <a:pt x="2040174" y="0"/>
                  </a:lnTo>
                  <a:cubicBezTo>
                    <a:pt x="2047155" y="0"/>
                    <a:pt x="2053850" y="2773"/>
                    <a:pt x="2058787" y="7710"/>
                  </a:cubicBezTo>
                  <a:cubicBezTo>
                    <a:pt x="2063723" y="12646"/>
                    <a:pt x="2066497" y="19342"/>
                    <a:pt x="2066497" y="26323"/>
                  </a:cubicBezTo>
                  <a:lnTo>
                    <a:pt x="2066497" y="436635"/>
                  </a:lnTo>
                  <a:cubicBezTo>
                    <a:pt x="2066497" y="451173"/>
                    <a:pt x="2054712" y="462958"/>
                    <a:pt x="2040174" y="462958"/>
                  </a:cubicBezTo>
                  <a:lnTo>
                    <a:pt x="26323" y="462958"/>
                  </a:lnTo>
                  <a:cubicBezTo>
                    <a:pt x="11785" y="462958"/>
                    <a:pt x="0" y="451173"/>
                    <a:pt x="0" y="436635"/>
                  </a:cubicBezTo>
                  <a:lnTo>
                    <a:pt x="0" y="26323"/>
                  </a:lnTo>
                  <a:cubicBezTo>
                    <a:pt x="0" y="19342"/>
                    <a:pt x="2773" y="12646"/>
                    <a:pt x="7710" y="7710"/>
                  </a:cubicBezTo>
                  <a:cubicBezTo>
                    <a:pt x="12646" y="2773"/>
                    <a:pt x="19342" y="0"/>
                    <a:pt x="26323" y="0"/>
                  </a:cubicBezTo>
                  <a:close/>
                </a:path>
              </a:pathLst>
            </a:custGeom>
            <a:solidFill>
              <a:srgbClr val="FFFFFF"/>
            </a:solidFill>
            <a:ln w="28575" cap="rnd">
              <a:solidFill>
                <a:srgbClr val="000000"/>
              </a:solidFill>
              <a:prstDash val="solid"/>
              <a:round/>
            </a:ln>
          </p:spPr>
          <p:txBody>
            <a:bodyPr/>
            <a:lstStyle/>
            <a:p>
              <a:endParaRPr lang="fr-FR"/>
            </a:p>
          </p:txBody>
        </p:sp>
        <p:sp>
          <p:nvSpPr>
            <p:cNvPr id="7" name="TextBox 7"/>
            <p:cNvSpPr txBox="1"/>
            <p:nvPr/>
          </p:nvSpPr>
          <p:spPr>
            <a:xfrm>
              <a:off x="0" y="-47625"/>
              <a:ext cx="2066497" cy="510583"/>
            </a:xfrm>
            <a:prstGeom prst="rect">
              <a:avLst/>
            </a:prstGeom>
          </p:spPr>
          <p:txBody>
            <a:bodyPr lIns="71838" tIns="71838" rIns="71838" bIns="71838" rtlCol="0" anchor="ctr"/>
            <a:lstStyle/>
            <a:p>
              <a:pPr algn="ctr">
                <a:lnSpc>
                  <a:spcPts val="3959"/>
                </a:lnSpc>
                <a:spcBef>
                  <a:spcPct val="0"/>
                </a:spcBef>
              </a:pPr>
              <a:endParaRPr/>
            </a:p>
          </p:txBody>
        </p:sp>
      </p:grpSp>
      <p:grpSp>
        <p:nvGrpSpPr>
          <p:cNvPr id="8" name="Group 8"/>
          <p:cNvGrpSpPr/>
          <p:nvPr/>
        </p:nvGrpSpPr>
        <p:grpSpPr>
          <a:xfrm>
            <a:off x="522832" y="15087529"/>
            <a:ext cx="3653989" cy="365398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9CFB"/>
            </a:solidFill>
            <a:ln w="28575" cap="sq">
              <a:solidFill>
                <a:srgbClr val="000000"/>
              </a:solidFill>
              <a:prstDash val="solid"/>
              <a:miter/>
            </a:ln>
          </p:spPr>
          <p:txBody>
            <a:bodyPr/>
            <a:lstStyle/>
            <a:p>
              <a:endParaRPr lang="fr-FR"/>
            </a:p>
          </p:txBody>
        </p:sp>
        <p:sp>
          <p:nvSpPr>
            <p:cNvPr id="10" name="TextBox 10"/>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grpSp>
        <p:nvGrpSpPr>
          <p:cNvPr id="11" name="Group 11"/>
          <p:cNvGrpSpPr/>
          <p:nvPr/>
        </p:nvGrpSpPr>
        <p:grpSpPr>
          <a:xfrm>
            <a:off x="4233316" y="13890159"/>
            <a:ext cx="10023355" cy="6812611"/>
            <a:chOff x="0" y="0"/>
            <a:chExt cx="1903395" cy="1293687"/>
          </a:xfrm>
        </p:grpSpPr>
        <p:sp>
          <p:nvSpPr>
            <p:cNvPr id="12" name="Freeform 12"/>
            <p:cNvSpPr/>
            <p:nvPr/>
          </p:nvSpPr>
          <p:spPr>
            <a:xfrm>
              <a:off x="0" y="0"/>
              <a:ext cx="1903394" cy="1293687"/>
            </a:xfrm>
            <a:custGeom>
              <a:avLst/>
              <a:gdLst/>
              <a:ahLst/>
              <a:cxnLst/>
              <a:rect l="l" t="t" r="r" b="b"/>
              <a:pathLst>
                <a:path w="1903394" h="1293687">
                  <a:moveTo>
                    <a:pt x="28578" y="0"/>
                  </a:moveTo>
                  <a:lnTo>
                    <a:pt x="1874816" y="0"/>
                  </a:lnTo>
                  <a:cubicBezTo>
                    <a:pt x="1890600" y="0"/>
                    <a:pt x="1903394" y="12795"/>
                    <a:pt x="1903394" y="28578"/>
                  </a:cubicBezTo>
                  <a:lnTo>
                    <a:pt x="1903394" y="1265109"/>
                  </a:lnTo>
                  <a:cubicBezTo>
                    <a:pt x="1903394" y="1272688"/>
                    <a:pt x="1900384" y="1279957"/>
                    <a:pt x="1895024" y="1285317"/>
                  </a:cubicBezTo>
                  <a:cubicBezTo>
                    <a:pt x="1889665" y="1290676"/>
                    <a:pt x="1882396" y="1293687"/>
                    <a:pt x="1874816" y="1293687"/>
                  </a:cubicBezTo>
                  <a:lnTo>
                    <a:pt x="28578" y="1293687"/>
                  </a:lnTo>
                  <a:cubicBezTo>
                    <a:pt x="20999" y="1293687"/>
                    <a:pt x="13730" y="1290676"/>
                    <a:pt x="8370" y="1285317"/>
                  </a:cubicBezTo>
                  <a:cubicBezTo>
                    <a:pt x="3011" y="1279957"/>
                    <a:pt x="0" y="1272688"/>
                    <a:pt x="0" y="1265109"/>
                  </a:cubicBezTo>
                  <a:lnTo>
                    <a:pt x="0" y="28578"/>
                  </a:lnTo>
                  <a:cubicBezTo>
                    <a:pt x="0" y="20999"/>
                    <a:pt x="3011" y="13730"/>
                    <a:pt x="8370" y="8370"/>
                  </a:cubicBezTo>
                  <a:cubicBezTo>
                    <a:pt x="13730" y="3011"/>
                    <a:pt x="20999" y="0"/>
                    <a:pt x="28578" y="0"/>
                  </a:cubicBezTo>
                  <a:close/>
                </a:path>
              </a:pathLst>
            </a:custGeom>
            <a:solidFill>
              <a:srgbClr val="FFFFFF"/>
            </a:solidFill>
            <a:ln w="28575" cap="rnd">
              <a:solidFill>
                <a:srgbClr val="000000"/>
              </a:solidFill>
              <a:prstDash val="solid"/>
              <a:round/>
            </a:ln>
          </p:spPr>
          <p:txBody>
            <a:bodyPr/>
            <a:lstStyle/>
            <a:p>
              <a:endParaRPr lang="fr-FR"/>
            </a:p>
          </p:txBody>
        </p:sp>
        <p:sp>
          <p:nvSpPr>
            <p:cNvPr id="13" name="TextBox 13"/>
            <p:cNvSpPr txBox="1"/>
            <p:nvPr/>
          </p:nvSpPr>
          <p:spPr>
            <a:xfrm>
              <a:off x="0" y="-47625"/>
              <a:ext cx="1903395" cy="1341312"/>
            </a:xfrm>
            <a:prstGeom prst="rect">
              <a:avLst/>
            </a:prstGeom>
          </p:spPr>
          <p:txBody>
            <a:bodyPr lIns="71838" tIns="71838" rIns="71838" bIns="71838" rtlCol="0" anchor="ctr"/>
            <a:lstStyle/>
            <a:p>
              <a:pPr algn="ctr">
                <a:lnSpc>
                  <a:spcPts val="3959"/>
                </a:lnSpc>
                <a:spcBef>
                  <a:spcPct val="0"/>
                </a:spcBef>
              </a:pPr>
              <a:endParaRPr/>
            </a:p>
          </p:txBody>
        </p:sp>
      </p:grpSp>
      <p:sp>
        <p:nvSpPr>
          <p:cNvPr id="14" name="Freeform 14"/>
          <p:cNvSpPr/>
          <p:nvPr/>
        </p:nvSpPr>
        <p:spPr>
          <a:xfrm>
            <a:off x="-2729003" y="16706567"/>
            <a:ext cx="20127702" cy="4525321"/>
          </a:xfrm>
          <a:custGeom>
            <a:avLst/>
            <a:gdLst/>
            <a:ahLst/>
            <a:cxnLst/>
            <a:rect l="l" t="t" r="r" b="b"/>
            <a:pathLst>
              <a:path w="20127702" h="4525321">
                <a:moveTo>
                  <a:pt x="0" y="0"/>
                </a:moveTo>
                <a:lnTo>
                  <a:pt x="20127703" y="0"/>
                </a:lnTo>
                <a:lnTo>
                  <a:pt x="20127703" y="4525321"/>
                </a:lnTo>
                <a:lnTo>
                  <a:pt x="0" y="4525321"/>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5" name="Freeform 15"/>
          <p:cNvSpPr/>
          <p:nvPr/>
        </p:nvSpPr>
        <p:spPr>
          <a:xfrm>
            <a:off x="0" y="0"/>
            <a:ext cx="2212509" cy="2071462"/>
          </a:xfrm>
          <a:custGeom>
            <a:avLst/>
            <a:gdLst/>
            <a:ahLst/>
            <a:cxnLst/>
            <a:rect l="l" t="t" r="r" b="b"/>
            <a:pathLst>
              <a:path w="2212509" h="2071462">
                <a:moveTo>
                  <a:pt x="0" y="0"/>
                </a:moveTo>
                <a:lnTo>
                  <a:pt x="2212509" y="0"/>
                </a:lnTo>
                <a:lnTo>
                  <a:pt x="2212509" y="2071462"/>
                </a:lnTo>
                <a:lnTo>
                  <a:pt x="0" y="2071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6" name="Freeform 16"/>
          <p:cNvSpPr/>
          <p:nvPr/>
        </p:nvSpPr>
        <p:spPr>
          <a:xfrm flipH="1">
            <a:off x="13373046" y="0"/>
            <a:ext cx="1746954" cy="1635586"/>
          </a:xfrm>
          <a:custGeom>
            <a:avLst/>
            <a:gdLst/>
            <a:ahLst/>
            <a:cxnLst/>
            <a:rect l="l" t="t" r="r" b="b"/>
            <a:pathLst>
              <a:path w="1746954" h="1635586">
                <a:moveTo>
                  <a:pt x="1746954" y="0"/>
                </a:moveTo>
                <a:lnTo>
                  <a:pt x="0" y="0"/>
                </a:lnTo>
                <a:lnTo>
                  <a:pt x="0" y="1635586"/>
                </a:lnTo>
                <a:lnTo>
                  <a:pt x="1746954" y="1635586"/>
                </a:lnTo>
                <a:lnTo>
                  <a:pt x="174695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7" name="AutoShape 17"/>
          <p:cNvSpPr/>
          <p:nvPr/>
        </p:nvSpPr>
        <p:spPr>
          <a:xfrm>
            <a:off x="13298303" y="6526721"/>
            <a:ext cx="2740976" cy="0"/>
          </a:xfrm>
          <a:prstGeom prst="line">
            <a:avLst/>
          </a:prstGeom>
          <a:ln w="28575" cap="flat">
            <a:solidFill>
              <a:srgbClr val="000000"/>
            </a:solidFill>
            <a:prstDash val="solid"/>
            <a:headEnd type="none" w="sm" len="sm"/>
            <a:tailEnd type="none" w="sm" len="sm"/>
          </a:ln>
        </p:spPr>
        <p:txBody>
          <a:bodyPr/>
          <a:lstStyle/>
          <a:p>
            <a:endParaRPr lang="fr-FR"/>
          </a:p>
        </p:txBody>
      </p:sp>
      <p:grpSp>
        <p:nvGrpSpPr>
          <p:cNvPr id="18" name="Group 18"/>
          <p:cNvGrpSpPr/>
          <p:nvPr/>
        </p:nvGrpSpPr>
        <p:grpSpPr>
          <a:xfrm>
            <a:off x="4176821" y="9921894"/>
            <a:ext cx="10023355" cy="3746497"/>
            <a:chOff x="0" y="0"/>
            <a:chExt cx="1903395" cy="711445"/>
          </a:xfrm>
        </p:grpSpPr>
        <p:sp>
          <p:nvSpPr>
            <p:cNvPr id="19" name="Freeform 19"/>
            <p:cNvSpPr/>
            <p:nvPr/>
          </p:nvSpPr>
          <p:spPr>
            <a:xfrm>
              <a:off x="0" y="0"/>
              <a:ext cx="1903394" cy="711445"/>
            </a:xfrm>
            <a:custGeom>
              <a:avLst/>
              <a:gdLst/>
              <a:ahLst/>
              <a:cxnLst/>
              <a:rect l="l" t="t" r="r" b="b"/>
              <a:pathLst>
                <a:path w="1903394" h="711445">
                  <a:moveTo>
                    <a:pt x="28578" y="0"/>
                  </a:moveTo>
                  <a:lnTo>
                    <a:pt x="1874816" y="0"/>
                  </a:lnTo>
                  <a:cubicBezTo>
                    <a:pt x="1890600" y="0"/>
                    <a:pt x="1903394" y="12795"/>
                    <a:pt x="1903394" y="28578"/>
                  </a:cubicBezTo>
                  <a:lnTo>
                    <a:pt x="1903394" y="682866"/>
                  </a:lnTo>
                  <a:cubicBezTo>
                    <a:pt x="1903394" y="690446"/>
                    <a:pt x="1900384" y="697715"/>
                    <a:pt x="1895024" y="703074"/>
                  </a:cubicBezTo>
                  <a:cubicBezTo>
                    <a:pt x="1889665" y="708434"/>
                    <a:pt x="1882396" y="711445"/>
                    <a:pt x="1874816" y="711445"/>
                  </a:cubicBezTo>
                  <a:lnTo>
                    <a:pt x="28578" y="711445"/>
                  </a:lnTo>
                  <a:cubicBezTo>
                    <a:pt x="12795" y="711445"/>
                    <a:pt x="0" y="698650"/>
                    <a:pt x="0" y="682866"/>
                  </a:cubicBezTo>
                  <a:lnTo>
                    <a:pt x="0" y="28578"/>
                  </a:lnTo>
                  <a:cubicBezTo>
                    <a:pt x="0" y="20999"/>
                    <a:pt x="3011" y="13730"/>
                    <a:pt x="8370" y="8370"/>
                  </a:cubicBezTo>
                  <a:cubicBezTo>
                    <a:pt x="13730" y="3011"/>
                    <a:pt x="20999" y="0"/>
                    <a:pt x="28578" y="0"/>
                  </a:cubicBezTo>
                  <a:close/>
                </a:path>
              </a:pathLst>
            </a:custGeom>
            <a:solidFill>
              <a:srgbClr val="FFFFFF"/>
            </a:solidFill>
            <a:ln w="28575" cap="rnd">
              <a:solidFill>
                <a:srgbClr val="000000"/>
              </a:solidFill>
              <a:prstDash val="solid"/>
              <a:round/>
            </a:ln>
          </p:spPr>
          <p:txBody>
            <a:bodyPr/>
            <a:lstStyle/>
            <a:p>
              <a:endParaRPr lang="fr-FR"/>
            </a:p>
          </p:txBody>
        </p:sp>
        <p:sp>
          <p:nvSpPr>
            <p:cNvPr id="20" name="TextBox 20"/>
            <p:cNvSpPr txBox="1"/>
            <p:nvPr/>
          </p:nvSpPr>
          <p:spPr>
            <a:xfrm>
              <a:off x="0" y="-47625"/>
              <a:ext cx="1903395" cy="759070"/>
            </a:xfrm>
            <a:prstGeom prst="rect">
              <a:avLst/>
            </a:prstGeom>
          </p:spPr>
          <p:txBody>
            <a:bodyPr lIns="71838" tIns="71838" rIns="71838" bIns="71838" rtlCol="0" anchor="ctr"/>
            <a:lstStyle/>
            <a:p>
              <a:pPr algn="ctr">
                <a:lnSpc>
                  <a:spcPts val="3959"/>
                </a:lnSpc>
                <a:spcBef>
                  <a:spcPct val="0"/>
                </a:spcBef>
              </a:pPr>
              <a:endParaRPr/>
            </a:p>
          </p:txBody>
        </p:sp>
      </p:grpSp>
      <p:sp>
        <p:nvSpPr>
          <p:cNvPr id="21" name="AutoShape 21"/>
          <p:cNvSpPr/>
          <p:nvPr/>
        </p:nvSpPr>
        <p:spPr>
          <a:xfrm>
            <a:off x="13298303" y="14238789"/>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2" name="AutoShape 22"/>
          <p:cNvSpPr/>
          <p:nvPr/>
        </p:nvSpPr>
        <p:spPr>
          <a:xfrm>
            <a:off x="-919279" y="10382755"/>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3" name="AutoShape 23"/>
          <p:cNvSpPr/>
          <p:nvPr/>
        </p:nvSpPr>
        <p:spPr>
          <a:xfrm>
            <a:off x="-919279" y="18084730"/>
            <a:ext cx="2740976" cy="0"/>
          </a:xfrm>
          <a:prstGeom prst="line">
            <a:avLst/>
          </a:prstGeom>
          <a:ln w="28575" cap="flat">
            <a:solidFill>
              <a:srgbClr val="000000"/>
            </a:solidFill>
            <a:prstDash val="solid"/>
            <a:headEnd type="none" w="sm" len="sm"/>
            <a:tailEnd type="none" w="sm" len="sm"/>
          </a:ln>
        </p:spPr>
        <p:txBody>
          <a:bodyPr/>
          <a:lstStyle/>
          <a:p>
            <a:endParaRPr lang="fr-FR"/>
          </a:p>
        </p:txBody>
      </p:sp>
      <p:grpSp>
        <p:nvGrpSpPr>
          <p:cNvPr id="24" name="Group 24"/>
          <p:cNvGrpSpPr/>
          <p:nvPr/>
        </p:nvGrpSpPr>
        <p:grpSpPr>
          <a:xfrm>
            <a:off x="4026686" y="5619286"/>
            <a:ext cx="10023355" cy="4045433"/>
            <a:chOff x="0" y="0"/>
            <a:chExt cx="1903395" cy="768211"/>
          </a:xfrm>
        </p:grpSpPr>
        <p:sp>
          <p:nvSpPr>
            <p:cNvPr id="25" name="Freeform 25"/>
            <p:cNvSpPr/>
            <p:nvPr/>
          </p:nvSpPr>
          <p:spPr>
            <a:xfrm>
              <a:off x="0" y="0"/>
              <a:ext cx="1903394" cy="768211"/>
            </a:xfrm>
            <a:custGeom>
              <a:avLst/>
              <a:gdLst/>
              <a:ahLst/>
              <a:cxnLst/>
              <a:rect l="l" t="t" r="r" b="b"/>
              <a:pathLst>
                <a:path w="1903394" h="768211">
                  <a:moveTo>
                    <a:pt x="28578" y="0"/>
                  </a:moveTo>
                  <a:lnTo>
                    <a:pt x="1874816" y="0"/>
                  </a:lnTo>
                  <a:cubicBezTo>
                    <a:pt x="1890600" y="0"/>
                    <a:pt x="1903394" y="12795"/>
                    <a:pt x="1903394" y="28578"/>
                  </a:cubicBezTo>
                  <a:lnTo>
                    <a:pt x="1903394" y="739633"/>
                  </a:lnTo>
                  <a:cubicBezTo>
                    <a:pt x="1903394" y="747212"/>
                    <a:pt x="1900384" y="754482"/>
                    <a:pt x="1895024" y="759841"/>
                  </a:cubicBezTo>
                  <a:cubicBezTo>
                    <a:pt x="1889665" y="765200"/>
                    <a:pt x="1882396" y="768211"/>
                    <a:pt x="1874816" y="768211"/>
                  </a:cubicBezTo>
                  <a:lnTo>
                    <a:pt x="28578" y="768211"/>
                  </a:lnTo>
                  <a:cubicBezTo>
                    <a:pt x="20999" y="768211"/>
                    <a:pt x="13730" y="765200"/>
                    <a:pt x="8370" y="759841"/>
                  </a:cubicBezTo>
                  <a:cubicBezTo>
                    <a:pt x="3011" y="754482"/>
                    <a:pt x="0" y="747212"/>
                    <a:pt x="0" y="739633"/>
                  </a:cubicBezTo>
                  <a:lnTo>
                    <a:pt x="0" y="28578"/>
                  </a:lnTo>
                  <a:cubicBezTo>
                    <a:pt x="0" y="20999"/>
                    <a:pt x="3011" y="13730"/>
                    <a:pt x="8370" y="8370"/>
                  </a:cubicBezTo>
                  <a:cubicBezTo>
                    <a:pt x="13730" y="3011"/>
                    <a:pt x="20999" y="0"/>
                    <a:pt x="28578" y="0"/>
                  </a:cubicBezTo>
                  <a:close/>
                </a:path>
              </a:pathLst>
            </a:custGeom>
            <a:solidFill>
              <a:srgbClr val="FFFFFF"/>
            </a:solidFill>
            <a:ln w="28575" cap="rnd">
              <a:solidFill>
                <a:srgbClr val="000000"/>
              </a:solidFill>
              <a:prstDash val="solid"/>
              <a:round/>
            </a:ln>
          </p:spPr>
          <p:txBody>
            <a:bodyPr/>
            <a:lstStyle/>
            <a:p>
              <a:endParaRPr lang="fr-FR"/>
            </a:p>
          </p:txBody>
        </p:sp>
        <p:sp>
          <p:nvSpPr>
            <p:cNvPr id="26" name="TextBox 26"/>
            <p:cNvSpPr txBox="1"/>
            <p:nvPr/>
          </p:nvSpPr>
          <p:spPr>
            <a:xfrm>
              <a:off x="0" y="-47625"/>
              <a:ext cx="1903395" cy="815836"/>
            </a:xfrm>
            <a:prstGeom prst="rect">
              <a:avLst/>
            </a:prstGeom>
          </p:spPr>
          <p:txBody>
            <a:bodyPr lIns="71838" tIns="71838" rIns="71838" bIns="71838" rtlCol="0" anchor="ctr"/>
            <a:lstStyle/>
            <a:p>
              <a:pPr algn="ctr">
                <a:lnSpc>
                  <a:spcPts val="3959"/>
                </a:lnSpc>
                <a:spcBef>
                  <a:spcPct val="0"/>
                </a:spcBef>
              </a:pPr>
              <a:endParaRPr/>
            </a:p>
          </p:txBody>
        </p:sp>
      </p:grpSp>
      <p:grpSp>
        <p:nvGrpSpPr>
          <p:cNvPr id="27" name="Group 27"/>
          <p:cNvGrpSpPr/>
          <p:nvPr/>
        </p:nvGrpSpPr>
        <p:grpSpPr>
          <a:xfrm>
            <a:off x="-1264615" y="20839114"/>
            <a:ext cx="17649230" cy="943147"/>
            <a:chOff x="0" y="0"/>
            <a:chExt cx="3162543" cy="169001"/>
          </a:xfrm>
        </p:grpSpPr>
        <p:sp>
          <p:nvSpPr>
            <p:cNvPr id="28" name="Freeform 28"/>
            <p:cNvSpPr/>
            <p:nvPr/>
          </p:nvSpPr>
          <p:spPr>
            <a:xfrm>
              <a:off x="0" y="0"/>
              <a:ext cx="3162543" cy="169001"/>
            </a:xfrm>
            <a:custGeom>
              <a:avLst/>
              <a:gdLst/>
              <a:ahLst/>
              <a:cxnLst/>
              <a:rect l="l" t="t" r="r" b="b"/>
              <a:pathLst>
                <a:path w="3162543" h="169001">
                  <a:moveTo>
                    <a:pt x="0" y="0"/>
                  </a:moveTo>
                  <a:lnTo>
                    <a:pt x="3162543" y="0"/>
                  </a:lnTo>
                  <a:lnTo>
                    <a:pt x="3162543" y="169001"/>
                  </a:lnTo>
                  <a:lnTo>
                    <a:pt x="0" y="169001"/>
                  </a:lnTo>
                  <a:close/>
                </a:path>
              </a:pathLst>
            </a:custGeom>
            <a:solidFill>
              <a:srgbClr val="4E67A8"/>
            </a:solidFill>
          </p:spPr>
          <p:txBody>
            <a:bodyPr/>
            <a:lstStyle/>
            <a:p>
              <a:endParaRPr lang="fr-FR"/>
            </a:p>
          </p:txBody>
        </p:sp>
        <p:sp>
          <p:nvSpPr>
            <p:cNvPr id="29" name="TextBox 29"/>
            <p:cNvSpPr txBox="1"/>
            <p:nvPr/>
          </p:nvSpPr>
          <p:spPr>
            <a:xfrm>
              <a:off x="0" y="-47625"/>
              <a:ext cx="3162543" cy="216626"/>
            </a:xfrm>
            <a:prstGeom prst="rect">
              <a:avLst/>
            </a:prstGeom>
          </p:spPr>
          <p:txBody>
            <a:bodyPr lIns="71838" tIns="71838" rIns="71838" bIns="71838" rtlCol="0" anchor="ctr"/>
            <a:lstStyle/>
            <a:p>
              <a:pPr algn="ctr">
                <a:lnSpc>
                  <a:spcPts val="3959"/>
                </a:lnSpc>
              </a:pPr>
              <a:endParaRPr/>
            </a:p>
          </p:txBody>
        </p:sp>
      </p:grpSp>
      <p:sp>
        <p:nvSpPr>
          <p:cNvPr id="30" name="Freeform 30"/>
          <p:cNvSpPr/>
          <p:nvPr/>
        </p:nvSpPr>
        <p:spPr>
          <a:xfrm>
            <a:off x="1030626" y="3404892"/>
            <a:ext cx="2363767" cy="2363767"/>
          </a:xfrm>
          <a:custGeom>
            <a:avLst/>
            <a:gdLst/>
            <a:ahLst/>
            <a:cxnLst/>
            <a:rect l="l" t="t" r="r" b="b"/>
            <a:pathLst>
              <a:path w="2363767" h="2363767">
                <a:moveTo>
                  <a:pt x="0" y="0"/>
                </a:moveTo>
                <a:lnTo>
                  <a:pt x="2363767" y="0"/>
                </a:lnTo>
                <a:lnTo>
                  <a:pt x="2363767" y="2363767"/>
                </a:lnTo>
                <a:lnTo>
                  <a:pt x="0" y="23637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31" name="Freeform 31"/>
          <p:cNvSpPr/>
          <p:nvPr/>
        </p:nvSpPr>
        <p:spPr>
          <a:xfrm>
            <a:off x="932180" y="15426238"/>
            <a:ext cx="2560659" cy="2560659"/>
          </a:xfrm>
          <a:custGeom>
            <a:avLst/>
            <a:gdLst/>
            <a:ahLst/>
            <a:cxnLst/>
            <a:rect l="l" t="t" r="r" b="b"/>
            <a:pathLst>
              <a:path w="2560659" h="2560659">
                <a:moveTo>
                  <a:pt x="0" y="0"/>
                </a:moveTo>
                <a:lnTo>
                  <a:pt x="2560658" y="0"/>
                </a:lnTo>
                <a:lnTo>
                  <a:pt x="2560658" y="2560658"/>
                </a:lnTo>
                <a:lnTo>
                  <a:pt x="0" y="25606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32" name="TextBox 32"/>
          <p:cNvSpPr txBox="1"/>
          <p:nvPr/>
        </p:nvSpPr>
        <p:spPr>
          <a:xfrm>
            <a:off x="636813" y="562147"/>
            <a:ext cx="13846375" cy="1511589"/>
          </a:xfrm>
          <a:prstGeom prst="rect">
            <a:avLst/>
          </a:prstGeom>
        </p:spPr>
        <p:txBody>
          <a:bodyPr lIns="0" tIns="0" rIns="0" bIns="0" rtlCol="0" anchor="t">
            <a:spAutoFit/>
          </a:bodyPr>
          <a:lstStyle/>
          <a:p>
            <a:pPr algn="ctr">
              <a:lnSpc>
                <a:spcPts val="11666"/>
              </a:lnSpc>
            </a:pPr>
            <a:r>
              <a:rPr lang="en-US" sz="10606">
                <a:solidFill>
                  <a:srgbClr val="000000"/>
                </a:solidFill>
                <a:latin typeface="Handy Casual"/>
                <a:ea typeface="Handy Casual"/>
                <a:cs typeface="Handy Casual"/>
                <a:sym typeface="Handy Casual"/>
              </a:rPr>
              <a:t>DE LA VISION A LA MISSION </a:t>
            </a:r>
          </a:p>
        </p:txBody>
      </p:sp>
      <p:sp>
        <p:nvSpPr>
          <p:cNvPr id="33" name="TextBox 33"/>
          <p:cNvSpPr txBox="1"/>
          <p:nvPr/>
        </p:nvSpPr>
        <p:spPr>
          <a:xfrm>
            <a:off x="6222871" y="2492836"/>
            <a:ext cx="7839987"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 DE LA VISION À LA STRATÉGIE D'ENTREPRISE</a:t>
            </a:r>
          </a:p>
        </p:txBody>
      </p:sp>
      <p:sp>
        <p:nvSpPr>
          <p:cNvPr id="34" name="TextBox 34"/>
          <p:cNvSpPr txBox="1"/>
          <p:nvPr/>
        </p:nvSpPr>
        <p:spPr>
          <a:xfrm>
            <a:off x="5541468" y="2492836"/>
            <a:ext cx="681403"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01.</a:t>
            </a:r>
          </a:p>
        </p:txBody>
      </p:sp>
      <p:sp>
        <p:nvSpPr>
          <p:cNvPr id="35" name="TextBox 35"/>
          <p:cNvSpPr txBox="1"/>
          <p:nvPr/>
        </p:nvSpPr>
        <p:spPr>
          <a:xfrm>
            <a:off x="4345820" y="3312300"/>
            <a:ext cx="10243990" cy="2049810"/>
          </a:xfrm>
          <a:prstGeom prst="rect">
            <a:avLst/>
          </a:prstGeom>
        </p:spPr>
        <p:txBody>
          <a:bodyPr lIns="0" tIns="0" rIns="0" bIns="0" rtlCol="0" anchor="t">
            <a:spAutoFit/>
          </a:bodyPr>
          <a:lstStyle/>
          <a:p>
            <a:pPr marL="423131" lvl="1" indent="-211565" algn="just">
              <a:lnSpc>
                <a:spcPts val="2743"/>
              </a:lnSpc>
              <a:buFont typeface="Arial"/>
              <a:buChar char="•"/>
            </a:pPr>
            <a:r>
              <a:rPr lang="en-US" sz="1959" b="1">
                <a:solidFill>
                  <a:srgbClr val="000000"/>
                </a:solidFill>
                <a:latin typeface="Canva Sans 1 Bold"/>
                <a:ea typeface="Canva Sans 1 Bold"/>
                <a:cs typeface="Canva Sans 1 Bold"/>
                <a:sym typeface="Canva Sans 1 Bold"/>
              </a:rPr>
              <a:t>La méthode OKR (Objectives and Key Results), ou Objectifs et Résultats Clés en français, est une méthodologie de gestion des objectifs qui permet de définir et de suivre les progrès vers des objectifs ambitieux. </a:t>
            </a:r>
          </a:p>
          <a:p>
            <a:pPr marL="423131" lvl="1" indent="-211565" algn="just">
              <a:lnSpc>
                <a:spcPts val="2743"/>
              </a:lnSpc>
              <a:buFont typeface="Arial"/>
              <a:buChar char="•"/>
            </a:pPr>
            <a:r>
              <a:rPr lang="en-US" sz="1959" b="1">
                <a:solidFill>
                  <a:srgbClr val="000000"/>
                </a:solidFill>
                <a:latin typeface="Canva Sans 1 Bold"/>
                <a:ea typeface="Canva Sans 1 Bold"/>
                <a:cs typeface="Canva Sans 1 Bold"/>
                <a:sym typeface="Canva Sans 1 Bold"/>
              </a:rPr>
              <a:t>Elle a été popularisée par Intel et Google, et est aujourd'hui utilisée par de nombreuses entreprises de toutes tailles.</a:t>
            </a:r>
          </a:p>
          <a:p>
            <a:pPr algn="just">
              <a:lnSpc>
                <a:spcPts val="2743"/>
              </a:lnSpc>
            </a:pPr>
            <a:endParaRPr lang="en-US" sz="1959" b="1">
              <a:solidFill>
                <a:srgbClr val="000000"/>
              </a:solidFill>
              <a:latin typeface="Canva Sans 1 Bold"/>
              <a:ea typeface="Canva Sans 1 Bold"/>
              <a:cs typeface="Canva Sans 1 Bold"/>
              <a:sym typeface="Canva Sans 1 Bold"/>
            </a:endParaRPr>
          </a:p>
        </p:txBody>
      </p:sp>
      <p:sp>
        <p:nvSpPr>
          <p:cNvPr id="36" name="TextBox 36"/>
          <p:cNvSpPr txBox="1"/>
          <p:nvPr/>
        </p:nvSpPr>
        <p:spPr>
          <a:xfrm>
            <a:off x="4292598" y="5933611"/>
            <a:ext cx="9723086" cy="3525521"/>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Canva Sans 2 Bold"/>
                <a:ea typeface="Canva Sans 2 Bold"/>
                <a:cs typeface="Canva Sans 2 Bold"/>
                <a:sym typeface="Canva Sans 2 Bold"/>
              </a:rPr>
              <a:t>Définition de la méthode OKR</a:t>
            </a:r>
          </a:p>
          <a:p>
            <a:pPr algn="ctr">
              <a:lnSpc>
                <a:spcPts val="3079"/>
              </a:lnSpc>
              <a:spcBef>
                <a:spcPct val="0"/>
              </a:spcBef>
            </a:pPr>
            <a:r>
              <a:rPr lang="en-US" sz="2199">
                <a:solidFill>
                  <a:srgbClr val="000000"/>
                </a:solidFill>
                <a:latin typeface="Canva Sans 2"/>
                <a:ea typeface="Canva Sans 2"/>
                <a:cs typeface="Canva Sans 2"/>
                <a:sym typeface="Canva Sans 2"/>
              </a:rPr>
              <a:t>La méthode OKR repose sur deux éléments clés :</a:t>
            </a:r>
          </a:p>
          <a:p>
            <a:pPr algn="ctr">
              <a:lnSpc>
                <a:spcPts val="3079"/>
              </a:lnSpc>
              <a:spcBef>
                <a:spcPct val="0"/>
              </a:spcBef>
            </a:pPr>
            <a:r>
              <a:rPr lang="en-US" sz="2199" b="1">
                <a:solidFill>
                  <a:srgbClr val="000000"/>
                </a:solidFill>
                <a:latin typeface="Canva Sans 2 Bold"/>
                <a:ea typeface="Canva Sans 2 Bold"/>
                <a:cs typeface="Canva Sans 2 Bold"/>
                <a:sym typeface="Canva Sans 2 Bold"/>
              </a:rPr>
              <a:t>Objectifs (Objectives)</a:t>
            </a:r>
            <a:r>
              <a:rPr lang="en-US" sz="2199">
                <a:solidFill>
                  <a:srgbClr val="000000"/>
                </a:solidFill>
                <a:latin typeface="Canva Sans 2"/>
                <a:ea typeface="Canva Sans 2"/>
                <a:cs typeface="Canva Sans 2"/>
                <a:sym typeface="Canva Sans 2"/>
              </a:rPr>
              <a:t> : Ce sont des déclarations qualitatives qui définissent ce que l'on veut accomplir. Ils sont ambitieux, inspirants et donnent une direction claire.</a:t>
            </a:r>
          </a:p>
          <a:p>
            <a:pPr algn="ctr">
              <a:lnSpc>
                <a:spcPts val="3079"/>
              </a:lnSpc>
              <a:spcBef>
                <a:spcPct val="0"/>
              </a:spcBef>
            </a:pPr>
            <a:r>
              <a:rPr lang="en-US" sz="2199" b="1">
                <a:solidFill>
                  <a:srgbClr val="000000"/>
                </a:solidFill>
                <a:latin typeface="Canva Sans 2 Bold"/>
                <a:ea typeface="Canva Sans 2 Bold"/>
                <a:cs typeface="Canva Sans 2 Bold"/>
                <a:sym typeface="Canva Sans 2 Bold"/>
              </a:rPr>
              <a:t>Résultats Clés (Key Results) :</a:t>
            </a:r>
            <a:r>
              <a:rPr lang="en-US" sz="2199">
                <a:solidFill>
                  <a:srgbClr val="000000"/>
                </a:solidFill>
                <a:latin typeface="Canva Sans 2"/>
                <a:ea typeface="Canva Sans 2"/>
                <a:cs typeface="Canva Sans 2"/>
                <a:sym typeface="Canva Sans 2"/>
              </a:rPr>
              <a:t> Ce sont des mesures quantitatives qui indiquent comment on va atteindre l'objectif. Ils sont spécifiques, mesurables, atteignables, pertinents et limités dans le temps (SMART).</a:t>
            </a:r>
          </a:p>
          <a:p>
            <a:pPr algn="ctr">
              <a:lnSpc>
                <a:spcPts val="3079"/>
              </a:lnSpc>
              <a:spcBef>
                <a:spcPct val="0"/>
              </a:spcBef>
            </a:pPr>
            <a:endParaRPr lang="en-US" sz="2199">
              <a:solidFill>
                <a:srgbClr val="000000"/>
              </a:solidFill>
              <a:latin typeface="Canva Sans 2"/>
              <a:ea typeface="Canva Sans 2"/>
              <a:cs typeface="Canva Sans 2"/>
              <a:sym typeface="Canva Sans 2"/>
            </a:endParaRPr>
          </a:p>
        </p:txBody>
      </p:sp>
      <p:sp>
        <p:nvSpPr>
          <p:cNvPr id="37" name="TextBox 37"/>
          <p:cNvSpPr txBox="1"/>
          <p:nvPr/>
        </p:nvSpPr>
        <p:spPr>
          <a:xfrm>
            <a:off x="3752345" y="10175408"/>
            <a:ext cx="10668465" cy="3676651"/>
          </a:xfrm>
          <a:prstGeom prst="rect">
            <a:avLst/>
          </a:prstGeom>
        </p:spPr>
        <p:txBody>
          <a:bodyPr lIns="0" tIns="0" rIns="0" bIns="0" rtlCol="0" anchor="t">
            <a:spAutoFit/>
          </a:bodyPr>
          <a:lstStyle/>
          <a:p>
            <a:pPr algn="ctr">
              <a:lnSpc>
                <a:spcPts val="4199"/>
              </a:lnSpc>
              <a:spcBef>
                <a:spcPct val="0"/>
              </a:spcBef>
            </a:pPr>
            <a:r>
              <a:rPr lang="en-US" sz="2999" b="1">
                <a:solidFill>
                  <a:srgbClr val="000000"/>
                </a:solidFill>
                <a:latin typeface="Canva Sans 2 Bold"/>
                <a:ea typeface="Canva Sans 2 Bold"/>
                <a:cs typeface="Canva Sans 2 Bold"/>
                <a:sym typeface="Canva Sans 2 Bold"/>
              </a:rPr>
              <a:t>Structure d'un OKR</a:t>
            </a:r>
          </a:p>
          <a:p>
            <a:pPr algn="ctr">
              <a:lnSpc>
                <a:spcPts val="4199"/>
              </a:lnSpc>
              <a:spcBef>
                <a:spcPct val="0"/>
              </a:spcBef>
            </a:pPr>
            <a:r>
              <a:rPr lang="en-US" sz="2999">
                <a:solidFill>
                  <a:srgbClr val="000000"/>
                </a:solidFill>
                <a:latin typeface="Canva Sans 2"/>
                <a:ea typeface="Canva Sans 2"/>
                <a:cs typeface="Canva Sans 2"/>
                <a:sym typeface="Canva Sans 2"/>
              </a:rPr>
              <a:t>Un OKR typique se présente de la manière suivante :</a:t>
            </a:r>
          </a:p>
          <a:p>
            <a:pPr algn="ctr">
              <a:lnSpc>
                <a:spcPts val="4199"/>
              </a:lnSpc>
              <a:spcBef>
                <a:spcPct val="0"/>
              </a:spcBef>
            </a:pPr>
            <a:r>
              <a:rPr lang="en-US" sz="2999">
                <a:solidFill>
                  <a:srgbClr val="000000"/>
                </a:solidFill>
                <a:latin typeface="Canva Sans 2"/>
                <a:ea typeface="Canva Sans 2"/>
                <a:cs typeface="Canva Sans 2"/>
                <a:sym typeface="Canva Sans 2"/>
              </a:rPr>
              <a:t>Objectif : (Déclaration qualitative)</a:t>
            </a:r>
          </a:p>
          <a:p>
            <a:pPr algn="ctr">
              <a:lnSpc>
                <a:spcPts val="4199"/>
              </a:lnSpc>
              <a:spcBef>
                <a:spcPct val="0"/>
              </a:spcBef>
            </a:pPr>
            <a:r>
              <a:rPr lang="en-US" sz="2999">
                <a:solidFill>
                  <a:srgbClr val="000000"/>
                </a:solidFill>
                <a:latin typeface="Canva Sans 2"/>
                <a:ea typeface="Canva Sans 2"/>
                <a:cs typeface="Canva Sans 2"/>
                <a:sym typeface="Canva Sans 2"/>
              </a:rPr>
              <a:t>Résultat Clé 1 : (Mesure quantitative)</a:t>
            </a:r>
          </a:p>
          <a:p>
            <a:pPr algn="ctr">
              <a:lnSpc>
                <a:spcPts val="4199"/>
              </a:lnSpc>
              <a:spcBef>
                <a:spcPct val="0"/>
              </a:spcBef>
            </a:pPr>
            <a:r>
              <a:rPr lang="en-US" sz="2999">
                <a:solidFill>
                  <a:srgbClr val="000000"/>
                </a:solidFill>
                <a:latin typeface="Canva Sans 2"/>
                <a:ea typeface="Canva Sans 2"/>
                <a:cs typeface="Canva Sans 2"/>
                <a:sym typeface="Canva Sans 2"/>
              </a:rPr>
              <a:t>Résultat Clé 2 : (Mesure quantitative)</a:t>
            </a:r>
          </a:p>
          <a:p>
            <a:pPr algn="ctr">
              <a:lnSpc>
                <a:spcPts val="4199"/>
              </a:lnSpc>
              <a:spcBef>
                <a:spcPct val="0"/>
              </a:spcBef>
            </a:pPr>
            <a:r>
              <a:rPr lang="en-US" sz="2999">
                <a:solidFill>
                  <a:srgbClr val="000000"/>
                </a:solidFill>
                <a:latin typeface="Canva Sans 2"/>
                <a:ea typeface="Canva Sans 2"/>
                <a:cs typeface="Canva Sans 2"/>
                <a:sym typeface="Canva Sans 2"/>
              </a:rPr>
              <a:t>Résultat Clé 3 : (Mesure quantitative)</a:t>
            </a:r>
          </a:p>
          <a:p>
            <a:pPr algn="ctr">
              <a:lnSpc>
                <a:spcPts val="4199"/>
              </a:lnSpc>
              <a:spcBef>
                <a:spcPct val="0"/>
              </a:spcBef>
            </a:pPr>
            <a:endParaRPr lang="en-US" sz="2999">
              <a:solidFill>
                <a:srgbClr val="000000"/>
              </a:solidFill>
              <a:latin typeface="Canva Sans 2"/>
              <a:ea typeface="Canva Sans 2"/>
              <a:cs typeface="Canva Sans 2"/>
              <a:sym typeface="Canva Sans 2"/>
            </a:endParaRPr>
          </a:p>
        </p:txBody>
      </p:sp>
      <p:sp>
        <p:nvSpPr>
          <p:cNvPr id="38" name="TextBox 38"/>
          <p:cNvSpPr txBox="1"/>
          <p:nvPr/>
        </p:nvSpPr>
        <p:spPr>
          <a:xfrm>
            <a:off x="4474303" y="13735066"/>
            <a:ext cx="9541381" cy="6442507"/>
          </a:xfrm>
          <a:prstGeom prst="rect">
            <a:avLst/>
          </a:prstGeom>
        </p:spPr>
        <p:txBody>
          <a:bodyPr lIns="0" tIns="0" rIns="0" bIns="0" rtlCol="0" anchor="t">
            <a:spAutoFit/>
          </a:bodyPr>
          <a:lstStyle/>
          <a:p>
            <a:pPr algn="ctr">
              <a:lnSpc>
                <a:spcPts val="2426"/>
              </a:lnSpc>
              <a:spcBef>
                <a:spcPct val="0"/>
              </a:spcBef>
            </a:pPr>
            <a:endParaRPr/>
          </a:p>
          <a:p>
            <a:pPr algn="ctr">
              <a:lnSpc>
                <a:spcPts val="2426"/>
              </a:lnSpc>
              <a:spcBef>
                <a:spcPct val="0"/>
              </a:spcBef>
            </a:pPr>
            <a:r>
              <a:rPr lang="en-US" sz="1732" b="1">
                <a:solidFill>
                  <a:srgbClr val="000000"/>
                </a:solidFill>
                <a:latin typeface="Canva Sans 2 Bold"/>
                <a:ea typeface="Canva Sans 2 Bold"/>
                <a:cs typeface="Canva Sans 2 Bold"/>
                <a:sym typeface="Canva Sans 2 Bold"/>
              </a:rPr>
              <a:t>Exemple concret</a:t>
            </a:r>
          </a:p>
          <a:p>
            <a:pPr algn="ctr">
              <a:lnSpc>
                <a:spcPts val="2426"/>
              </a:lnSpc>
              <a:spcBef>
                <a:spcPct val="0"/>
              </a:spcBef>
            </a:pPr>
            <a:r>
              <a:rPr lang="en-US" sz="1732" b="1">
                <a:solidFill>
                  <a:srgbClr val="000000"/>
                </a:solidFill>
                <a:latin typeface="Canva Sans 2 Bold"/>
                <a:ea typeface="Canva Sans 2 Bold"/>
                <a:cs typeface="Canva Sans 2 Bold"/>
                <a:sym typeface="Canva Sans 2 Bold"/>
              </a:rPr>
              <a:t>Objectif : Devenir le leader du marché des assurances pour jeunes conducteurs.</a:t>
            </a:r>
          </a:p>
          <a:p>
            <a:pPr marL="374152" lvl="1" indent="-187076" algn="l">
              <a:lnSpc>
                <a:spcPts val="2426"/>
              </a:lnSpc>
              <a:buFont typeface="Arial"/>
              <a:buChar char="•"/>
            </a:pPr>
            <a:r>
              <a:rPr lang="en-US" sz="1732">
                <a:solidFill>
                  <a:srgbClr val="000000"/>
                </a:solidFill>
                <a:latin typeface="Canva Sans 2"/>
                <a:ea typeface="Canva Sans 2"/>
                <a:cs typeface="Canva Sans 2"/>
                <a:sym typeface="Canva Sans 2"/>
              </a:rPr>
              <a:t>Résultat Clé 1 : Augmenter de 20% le nombre de contrats signés avec des jeunes conducteurs au cours du prochain trimestre.</a:t>
            </a:r>
          </a:p>
          <a:p>
            <a:pPr marL="374152" lvl="1" indent="-187076" algn="l">
              <a:lnSpc>
                <a:spcPts val="2426"/>
              </a:lnSpc>
              <a:buFont typeface="Arial"/>
              <a:buChar char="•"/>
            </a:pPr>
            <a:r>
              <a:rPr lang="en-US" sz="1732">
                <a:solidFill>
                  <a:srgbClr val="000000"/>
                </a:solidFill>
                <a:latin typeface="Canva Sans 2"/>
                <a:ea typeface="Canva Sans 2"/>
                <a:cs typeface="Canva Sans 2"/>
                <a:sym typeface="Canva Sans 2"/>
              </a:rPr>
              <a:t>Résultat Clé 2 : Obtenir un taux de satisfaction client de 90% auprès des jeunes conducteurs.</a:t>
            </a:r>
          </a:p>
          <a:p>
            <a:pPr marL="374152" lvl="1" indent="-187076" algn="l">
              <a:lnSpc>
                <a:spcPts val="2426"/>
              </a:lnSpc>
              <a:buFont typeface="Arial"/>
              <a:buChar char="•"/>
            </a:pPr>
            <a:r>
              <a:rPr lang="en-US" sz="1732">
                <a:solidFill>
                  <a:srgbClr val="000000"/>
                </a:solidFill>
                <a:latin typeface="Canva Sans 2"/>
                <a:ea typeface="Canva Sans 2"/>
                <a:cs typeface="Canva Sans 2"/>
                <a:sym typeface="Canva Sans 2"/>
              </a:rPr>
              <a:t>Résultat Clé 3 : Lancer une nouvelle campagne de marketing ciblée sur les jeunes conducteurs sur les réseaux sociaux.</a:t>
            </a:r>
          </a:p>
          <a:p>
            <a:pPr algn="ctr">
              <a:lnSpc>
                <a:spcPts val="2711"/>
              </a:lnSpc>
              <a:spcBef>
                <a:spcPct val="0"/>
              </a:spcBef>
            </a:pPr>
            <a:r>
              <a:rPr lang="en-US" sz="1936" b="1">
                <a:solidFill>
                  <a:srgbClr val="000000"/>
                </a:solidFill>
                <a:latin typeface="Canva Sans 2 Bold"/>
                <a:ea typeface="Canva Sans 2 Bold"/>
                <a:cs typeface="Canva Sans 2 Bold"/>
                <a:sym typeface="Canva Sans 2 Bold"/>
              </a:rPr>
              <a:t>Usage pour un manager</a:t>
            </a:r>
          </a:p>
          <a:p>
            <a:pPr algn="ctr">
              <a:lnSpc>
                <a:spcPts val="2426"/>
              </a:lnSpc>
              <a:spcBef>
                <a:spcPct val="0"/>
              </a:spcBef>
            </a:pPr>
            <a:r>
              <a:rPr lang="en-US" sz="1732">
                <a:solidFill>
                  <a:srgbClr val="000000"/>
                </a:solidFill>
                <a:latin typeface="Canva Sans 2"/>
                <a:ea typeface="Canva Sans 2"/>
                <a:cs typeface="Canva Sans 2"/>
                <a:sym typeface="Canva Sans 2"/>
              </a:rPr>
              <a:t>Un manager peut utiliser la méthode OKR de différentes manières dans son management :</a:t>
            </a:r>
          </a:p>
          <a:p>
            <a:pPr marL="374152" lvl="1" indent="-187076" algn="l">
              <a:lnSpc>
                <a:spcPts val="2426"/>
              </a:lnSpc>
              <a:buFont typeface="Arial"/>
              <a:buChar char="•"/>
            </a:pPr>
            <a:r>
              <a:rPr lang="en-US" sz="1732">
                <a:solidFill>
                  <a:srgbClr val="000000"/>
                </a:solidFill>
                <a:latin typeface="Canva Sans 2"/>
                <a:ea typeface="Canva Sans 2"/>
                <a:cs typeface="Canva Sans 2"/>
                <a:sym typeface="Canva Sans 2"/>
              </a:rPr>
              <a:t>Fixer des objectifs clairs et ambitieux : Les OKR permettent de définir des objectifs qui motivent les équipes et les poussent à se dépasser.</a:t>
            </a:r>
          </a:p>
          <a:p>
            <a:pPr marL="374152" lvl="1" indent="-187076" algn="l">
              <a:lnSpc>
                <a:spcPts val="2426"/>
              </a:lnSpc>
              <a:buFont typeface="Arial"/>
              <a:buChar char="•"/>
            </a:pPr>
            <a:r>
              <a:rPr lang="en-US" sz="1732">
                <a:solidFill>
                  <a:srgbClr val="000000"/>
                </a:solidFill>
                <a:latin typeface="Canva Sans 2"/>
                <a:ea typeface="Canva Sans 2"/>
                <a:cs typeface="Canva Sans 2"/>
                <a:sym typeface="Canva Sans 2"/>
              </a:rPr>
              <a:t>Aligner les efforts : Les OKR s'assurent que tous les membres de l'équipe travaillent dans la même direction et contribuent à la réalisation des objectifs de l'entreprise.</a:t>
            </a:r>
          </a:p>
          <a:p>
            <a:pPr marL="374152" lvl="1" indent="-187076" algn="l">
              <a:lnSpc>
                <a:spcPts val="2426"/>
              </a:lnSpc>
              <a:buFont typeface="Arial"/>
              <a:buChar char="•"/>
            </a:pPr>
            <a:r>
              <a:rPr lang="en-US" sz="1732">
                <a:solidFill>
                  <a:srgbClr val="000000"/>
                </a:solidFill>
                <a:latin typeface="Canva Sans 2"/>
                <a:ea typeface="Canva Sans 2"/>
                <a:cs typeface="Canva Sans 2"/>
                <a:sym typeface="Canva Sans 2"/>
              </a:rPr>
              <a:t>Suivre les progrès : Les résultats clés permettent de mesurer les progrès accomplis et d'identifier les points à améliorer.</a:t>
            </a:r>
          </a:p>
          <a:p>
            <a:pPr marL="374152" lvl="1" indent="-187076" algn="l">
              <a:lnSpc>
                <a:spcPts val="2426"/>
              </a:lnSpc>
              <a:buFont typeface="Arial"/>
              <a:buChar char="•"/>
            </a:pPr>
            <a:r>
              <a:rPr lang="en-US" sz="1732">
                <a:solidFill>
                  <a:srgbClr val="000000"/>
                </a:solidFill>
                <a:latin typeface="Canva Sans 2"/>
                <a:ea typeface="Canva Sans 2"/>
                <a:cs typeface="Canva Sans 2"/>
                <a:sym typeface="Canva Sans 2"/>
              </a:rPr>
              <a:t>Responsabiliser les équipes : Chaque membre de l'équipe est responsable de la réalisation de ses propres OKR, ce qui favorise l'engagement et la responsabilisation.</a:t>
            </a:r>
          </a:p>
          <a:p>
            <a:pPr marL="374152" lvl="1" indent="-187076" algn="l">
              <a:lnSpc>
                <a:spcPts val="2426"/>
              </a:lnSpc>
              <a:buFont typeface="Arial"/>
              <a:buChar char="•"/>
            </a:pPr>
            <a:r>
              <a:rPr lang="en-US" sz="1732">
                <a:solidFill>
                  <a:srgbClr val="000000"/>
                </a:solidFill>
                <a:latin typeface="Canva Sans 2"/>
                <a:ea typeface="Canva Sans 2"/>
                <a:cs typeface="Canva Sans 2"/>
                <a:sym typeface="Canva Sans 2"/>
              </a:rPr>
              <a:t>Améliorer la communication : Les OKR sont un outil de communication efficace pour partager les objectifs et les progrès avec les équipes et les parties prenantes.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51666" y="9472116"/>
            <a:ext cx="9649612" cy="5299118"/>
            <a:chOff x="0" y="0"/>
            <a:chExt cx="1832422" cy="1006281"/>
          </a:xfrm>
        </p:grpSpPr>
        <p:sp>
          <p:nvSpPr>
            <p:cNvPr id="3" name="Freeform 3"/>
            <p:cNvSpPr/>
            <p:nvPr/>
          </p:nvSpPr>
          <p:spPr>
            <a:xfrm>
              <a:off x="0" y="0"/>
              <a:ext cx="1832422" cy="1006281"/>
            </a:xfrm>
            <a:custGeom>
              <a:avLst/>
              <a:gdLst/>
              <a:ahLst/>
              <a:cxnLst/>
              <a:rect l="l" t="t" r="r" b="b"/>
              <a:pathLst>
                <a:path w="1832422" h="1006281">
                  <a:moveTo>
                    <a:pt x="29685" y="0"/>
                  </a:moveTo>
                  <a:lnTo>
                    <a:pt x="1802737" y="0"/>
                  </a:lnTo>
                  <a:cubicBezTo>
                    <a:pt x="1810610" y="0"/>
                    <a:pt x="1818161" y="3128"/>
                    <a:pt x="1823728" y="8695"/>
                  </a:cubicBezTo>
                  <a:cubicBezTo>
                    <a:pt x="1829295" y="14262"/>
                    <a:pt x="1832422" y="21812"/>
                    <a:pt x="1832422" y="29685"/>
                  </a:cubicBezTo>
                  <a:lnTo>
                    <a:pt x="1832422" y="976596"/>
                  </a:lnTo>
                  <a:cubicBezTo>
                    <a:pt x="1832422" y="992990"/>
                    <a:pt x="1819132" y="1006281"/>
                    <a:pt x="1802737" y="1006281"/>
                  </a:cubicBezTo>
                  <a:lnTo>
                    <a:pt x="29685" y="1006281"/>
                  </a:lnTo>
                  <a:cubicBezTo>
                    <a:pt x="13291" y="1006281"/>
                    <a:pt x="0" y="992990"/>
                    <a:pt x="0" y="976596"/>
                  </a:cubicBezTo>
                  <a:lnTo>
                    <a:pt x="0" y="29685"/>
                  </a:lnTo>
                  <a:cubicBezTo>
                    <a:pt x="0" y="13291"/>
                    <a:pt x="13291" y="0"/>
                    <a:pt x="29685" y="0"/>
                  </a:cubicBezTo>
                  <a:close/>
                </a:path>
              </a:pathLst>
            </a:custGeom>
            <a:solidFill>
              <a:srgbClr val="FFFFFF"/>
            </a:solidFill>
            <a:ln w="28575" cap="rnd">
              <a:solidFill>
                <a:srgbClr val="000000"/>
              </a:solidFill>
              <a:prstDash val="solid"/>
              <a:round/>
            </a:ln>
          </p:spPr>
          <p:txBody>
            <a:bodyPr/>
            <a:lstStyle/>
            <a:p>
              <a:endParaRPr lang="fr-FR"/>
            </a:p>
          </p:txBody>
        </p:sp>
        <p:sp>
          <p:nvSpPr>
            <p:cNvPr id="4" name="TextBox 4"/>
            <p:cNvSpPr txBox="1"/>
            <p:nvPr/>
          </p:nvSpPr>
          <p:spPr>
            <a:xfrm>
              <a:off x="0" y="-47625"/>
              <a:ext cx="1832422" cy="1053906"/>
            </a:xfrm>
            <a:prstGeom prst="rect">
              <a:avLst/>
            </a:prstGeom>
          </p:spPr>
          <p:txBody>
            <a:bodyPr lIns="71838" tIns="71838" rIns="71838" bIns="71838" rtlCol="0" anchor="ctr"/>
            <a:lstStyle/>
            <a:p>
              <a:pPr algn="ctr">
                <a:lnSpc>
                  <a:spcPts val="3959"/>
                </a:lnSpc>
                <a:spcBef>
                  <a:spcPct val="0"/>
                </a:spcBef>
              </a:pPr>
              <a:endParaRPr/>
            </a:p>
          </p:txBody>
        </p:sp>
      </p:grpSp>
      <p:grpSp>
        <p:nvGrpSpPr>
          <p:cNvPr id="5" name="Group 5"/>
          <p:cNvGrpSpPr/>
          <p:nvPr/>
        </p:nvGrpSpPr>
        <p:grpSpPr>
          <a:xfrm>
            <a:off x="-6353485" y="9177552"/>
            <a:ext cx="10177741" cy="5510266"/>
            <a:chOff x="0" y="0"/>
            <a:chExt cx="1932712" cy="1046377"/>
          </a:xfrm>
        </p:grpSpPr>
        <p:sp>
          <p:nvSpPr>
            <p:cNvPr id="6" name="Freeform 6"/>
            <p:cNvSpPr/>
            <p:nvPr/>
          </p:nvSpPr>
          <p:spPr>
            <a:xfrm>
              <a:off x="0" y="0"/>
              <a:ext cx="1932712" cy="1046377"/>
            </a:xfrm>
            <a:custGeom>
              <a:avLst/>
              <a:gdLst/>
              <a:ahLst/>
              <a:cxnLst/>
              <a:rect l="l" t="t" r="r" b="b"/>
              <a:pathLst>
                <a:path w="1932712" h="1046377">
                  <a:moveTo>
                    <a:pt x="28145" y="0"/>
                  </a:moveTo>
                  <a:lnTo>
                    <a:pt x="1904567" y="0"/>
                  </a:lnTo>
                  <a:cubicBezTo>
                    <a:pt x="1920111" y="0"/>
                    <a:pt x="1932712" y="12601"/>
                    <a:pt x="1932712" y="28145"/>
                  </a:cubicBezTo>
                  <a:lnTo>
                    <a:pt x="1932712" y="1018232"/>
                  </a:lnTo>
                  <a:cubicBezTo>
                    <a:pt x="1932712" y="1025697"/>
                    <a:pt x="1929747" y="1032856"/>
                    <a:pt x="1924468" y="1038134"/>
                  </a:cubicBezTo>
                  <a:cubicBezTo>
                    <a:pt x="1919190" y="1043412"/>
                    <a:pt x="1912032" y="1046377"/>
                    <a:pt x="1904567" y="1046377"/>
                  </a:cubicBezTo>
                  <a:lnTo>
                    <a:pt x="28145" y="1046377"/>
                  </a:lnTo>
                  <a:cubicBezTo>
                    <a:pt x="12601" y="1046377"/>
                    <a:pt x="0" y="1033776"/>
                    <a:pt x="0" y="1018232"/>
                  </a:cubicBezTo>
                  <a:lnTo>
                    <a:pt x="0" y="28145"/>
                  </a:lnTo>
                  <a:cubicBezTo>
                    <a:pt x="0" y="12601"/>
                    <a:pt x="12601" y="0"/>
                    <a:pt x="28145" y="0"/>
                  </a:cubicBezTo>
                  <a:close/>
                </a:path>
              </a:pathLst>
            </a:custGeom>
            <a:solidFill>
              <a:srgbClr val="FFFFFF"/>
            </a:solidFill>
            <a:ln w="28575" cap="rnd">
              <a:solidFill>
                <a:srgbClr val="000000"/>
              </a:solidFill>
              <a:prstDash val="solid"/>
              <a:round/>
            </a:ln>
          </p:spPr>
          <p:txBody>
            <a:bodyPr/>
            <a:lstStyle/>
            <a:p>
              <a:endParaRPr lang="fr-FR"/>
            </a:p>
          </p:txBody>
        </p:sp>
        <p:sp>
          <p:nvSpPr>
            <p:cNvPr id="7" name="TextBox 7"/>
            <p:cNvSpPr txBox="1"/>
            <p:nvPr/>
          </p:nvSpPr>
          <p:spPr>
            <a:xfrm>
              <a:off x="0" y="-47625"/>
              <a:ext cx="1932712" cy="1094002"/>
            </a:xfrm>
            <a:prstGeom prst="rect">
              <a:avLst/>
            </a:prstGeom>
          </p:spPr>
          <p:txBody>
            <a:bodyPr lIns="71838" tIns="71838" rIns="71838" bIns="71838" rtlCol="0" anchor="ctr"/>
            <a:lstStyle/>
            <a:p>
              <a:pPr algn="ctr">
                <a:lnSpc>
                  <a:spcPts val="3959"/>
                </a:lnSpc>
                <a:spcBef>
                  <a:spcPct val="0"/>
                </a:spcBef>
              </a:pPr>
              <a:endParaRPr/>
            </a:p>
          </p:txBody>
        </p:sp>
      </p:grpSp>
      <p:grpSp>
        <p:nvGrpSpPr>
          <p:cNvPr id="8" name="Group 8"/>
          <p:cNvGrpSpPr/>
          <p:nvPr/>
        </p:nvGrpSpPr>
        <p:grpSpPr>
          <a:xfrm>
            <a:off x="403160" y="2872732"/>
            <a:ext cx="3653989" cy="365398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28575" cap="sq">
              <a:solidFill>
                <a:srgbClr val="000000"/>
              </a:solidFill>
              <a:prstDash val="solid"/>
              <a:miter/>
            </a:ln>
          </p:spPr>
          <p:txBody>
            <a:bodyPr/>
            <a:lstStyle/>
            <a:p>
              <a:endParaRPr lang="fr-FR"/>
            </a:p>
          </p:txBody>
        </p:sp>
        <p:sp>
          <p:nvSpPr>
            <p:cNvPr id="10" name="TextBox 10"/>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sp>
        <p:nvSpPr>
          <p:cNvPr id="11" name="Freeform 11"/>
          <p:cNvSpPr/>
          <p:nvPr/>
        </p:nvSpPr>
        <p:spPr>
          <a:xfrm>
            <a:off x="-2729003" y="16706567"/>
            <a:ext cx="20127702" cy="4525321"/>
          </a:xfrm>
          <a:custGeom>
            <a:avLst/>
            <a:gdLst/>
            <a:ahLst/>
            <a:cxnLst/>
            <a:rect l="l" t="t" r="r" b="b"/>
            <a:pathLst>
              <a:path w="20127702" h="4525321">
                <a:moveTo>
                  <a:pt x="0" y="0"/>
                </a:moveTo>
                <a:lnTo>
                  <a:pt x="20127703" y="0"/>
                </a:lnTo>
                <a:lnTo>
                  <a:pt x="20127703" y="4525321"/>
                </a:lnTo>
                <a:lnTo>
                  <a:pt x="0" y="4525321"/>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2" name="Freeform 12"/>
          <p:cNvSpPr/>
          <p:nvPr/>
        </p:nvSpPr>
        <p:spPr>
          <a:xfrm>
            <a:off x="0" y="0"/>
            <a:ext cx="2212509" cy="2071462"/>
          </a:xfrm>
          <a:custGeom>
            <a:avLst/>
            <a:gdLst/>
            <a:ahLst/>
            <a:cxnLst/>
            <a:rect l="l" t="t" r="r" b="b"/>
            <a:pathLst>
              <a:path w="2212509" h="2071462">
                <a:moveTo>
                  <a:pt x="0" y="0"/>
                </a:moveTo>
                <a:lnTo>
                  <a:pt x="2212509" y="0"/>
                </a:lnTo>
                <a:lnTo>
                  <a:pt x="2212509" y="2071462"/>
                </a:lnTo>
                <a:lnTo>
                  <a:pt x="0" y="2071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3" name="Freeform 13"/>
          <p:cNvSpPr/>
          <p:nvPr/>
        </p:nvSpPr>
        <p:spPr>
          <a:xfrm flipH="1">
            <a:off x="13373046" y="0"/>
            <a:ext cx="1746954" cy="1635586"/>
          </a:xfrm>
          <a:custGeom>
            <a:avLst/>
            <a:gdLst/>
            <a:ahLst/>
            <a:cxnLst/>
            <a:rect l="l" t="t" r="r" b="b"/>
            <a:pathLst>
              <a:path w="1746954" h="1635586">
                <a:moveTo>
                  <a:pt x="1746954" y="0"/>
                </a:moveTo>
                <a:lnTo>
                  <a:pt x="0" y="0"/>
                </a:lnTo>
                <a:lnTo>
                  <a:pt x="0" y="1635586"/>
                </a:lnTo>
                <a:lnTo>
                  <a:pt x="1746954" y="1635586"/>
                </a:lnTo>
                <a:lnTo>
                  <a:pt x="174695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grpSp>
        <p:nvGrpSpPr>
          <p:cNvPr id="14" name="Group 14"/>
          <p:cNvGrpSpPr/>
          <p:nvPr/>
        </p:nvGrpSpPr>
        <p:grpSpPr>
          <a:xfrm>
            <a:off x="4351666" y="3018875"/>
            <a:ext cx="10177741" cy="5510266"/>
            <a:chOff x="0" y="0"/>
            <a:chExt cx="1932712" cy="1046377"/>
          </a:xfrm>
        </p:grpSpPr>
        <p:sp>
          <p:nvSpPr>
            <p:cNvPr id="15" name="Freeform 15"/>
            <p:cNvSpPr/>
            <p:nvPr/>
          </p:nvSpPr>
          <p:spPr>
            <a:xfrm>
              <a:off x="0" y="0"/>
              <a:ext cx="1932712" cy="1046377"/>
            </a:xfrm>
            <a:custGeom>
              <a:avLst/>
              <a:gdLst/>
              <a:ahLst/>
              <a:cxnLst/>
              <a:rect l="l" t="t" r="r" b="b"/>
              <a:pathLst>
                <a:path w="1932712" h="1046377">
                  <a:moveTo>
                    <a:pt x="28145" y="0"/>
                  </a:moveTo>
                  <a:lnTo>
                    <a:pt x="1904567" y="0"/>
                  </a:lnTo>
                  <a:cubicBezTo>
                    <a:pt x="1920111" y="0"/>
                    <a:pt x="1932712" y="12601"/>
                    <a:pt x="1932712" y="28145"/>
                  </a:cubicBezTo>
                  <a:lnTo>
                    <a:pt x="1932712" y="1018232"/>
                  </a:lnTo>
                  <a:cubicBezTo>
                    <a:pt x="1932712" y="1025697"/>
                    <a:pt x="1929747" y="1032856"/>
                    <a:pt x="1924468" y="1038134"/>
                  </a:cubicBezTo>
                  <a:cubicBezTo>
                    <a:pt x="1919190" y="1043412"/>
                    <a:pt x="1912032" y="1046377"/>
                    <a:pt x="1904567" y="1046377"/>
                  </a:cubicBezTo>
                  <a:lnTo>
                    <a:pt x="28145" y="1046377"/>
                  </a:lnTo>
                  <a:cubicBezTo>
                    <a:pt x="12601" y="1046377"/>
                    <a:pt x="0" y="1033776"/>
                    <a:pt x="0" y="1018232"/>
                  </a:cubicBezTo>
                  <a:lnTo>
                    <a:pt x="0" y="28145"/>
                  </a:lnTo>
                  <a:cubicBezTo>
                    <a:pt x="0" y="12601"/>
                    <a:pt x="12601" y="0"/>
                    <a:pt x="28145" y="0"/>
                  </a:cubicBezTo>
                  <a:close/>
                </a:path>
              </a:pathLst>
            </a:custGeom>
            <a:solidFill>
              <a:srgbClr val="FFFFFF"/>
            </a:solidFill>
            <a:ln w="28575" cap="rnd">
              <a:solidFill>
                <a:srgbClr val="000000"/>
              </a:solidFill>
              <a:prstDash val="solid"/>
              <a:round/>
            </a:ln>
          </p:spPr>
          <p:txBody>
            <a:bodyPr/>
            <a:lstStyle/>
            <a:p>
              <a:endParaRPr lang="fr-FR"/>
            </a:p>
          </p:txBody>
        </p:sp>
        <p:sp>
          <p:nvSpPr>
            <p:cNvPr id="16" name="TextBox 16"/>
            <p:cNvSpPr txBox="1"/>
            <p:nvPr/>
          </p:nvSpPr>
          <p:spPr>
            <a:xfrm>
              <a:off x="0" y="-47625"/>
              <a:ext cx="1932712" cy="1094002"/>
            </a:xfrm>
            <a:prstGeom prst="rect">
              <a:avLst/>
            </a:prstGeom>
          </p:spPr>
          <p:txBody>
            <a:bodyPr lIns="71838" tIns="71838" rIns="71838" bIns="71838" rtlCol="0" anchor="ctr"/>
            <a:lstStyle/>
            <a:p>
              <a:pPr algn="ctr">
                <a:lnSpc>
                  <a:spcPts val="3959"/>
                </a:lnSpc>
                <a:spcBef>
                  <a:spcPct val="0"/>
                </a:spcBef>
              </a:pPr>
              <a:endParaRPr/>
            </a:p>
          </p:txBody>
        </p:sp>
      </p:grpSp>
      <p:sp>
        <p:nvSpPr>
          <p:cNvPr id="17" name="AutoShape 17"/>
          <p:cNvSpPr/>
          <p:nvPr/>
        </p:nvSpPr>
        <p:spPr>
          <a:xfrm>
            <a:off x="13298303" y="6526721"/>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18" name="AutoShape 18"/>
          <p:cNvSpPr/>
          <p:nvPr/>
        </p:nvSpPr>
        <p:spPr>
          <a:xfrm>
            <a:off x="13298303" y="14238789"/>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19" name="AutoShape 19"/>
          <p:cNvSpPr/>
          <p:nvPr/>
        </p:nvSpPr>
        <p:spPr>
          <a:xfrm>
            <a:off x="-919279" y="10382755"/>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0" name="AutoShape 20"/>
          <p:cNvSpPr/>
          <p:nvPr/>
        </p:nvSpPr>
        <p:spPr>
          <a:xfrm>
            <a:off x="-919279" y="18084730"/>
            <a:ext cx="2740976" cy="0"/>
          </a:xfrm>
          <a:prstGeom prst="line">
            <a:avLst/>
          </a:prstGeom>
          <a:ln w="28575" cap="flat">
            <a:solidFill>
              <a:srgbClr val="000000"/>
            </a:solidFill>
            <a:prstDash val="solid"/>
            <a:headEnd type="none" w="sm" len="sm"/>
            <a:tailEnd type="none" w="sm" len="sm"/>
          </a:ln>
        </p:spPr>
        <p:txBody>
          <a:bodyPr/>
          <a:lstStyle/>
          <a:p>
            <a:endParaRPr lang="fr-FR"/>
          </a:p>
        </p:txBody>
      </p:sp>
      <p:grpSp>
        <p:nvGrpSpPr>
          <p:cNvPr id="21" name="Group 21"/>
          <p:cNvGrpSpPr/>
          <p:nvPr/>
        </p:nvGrpSpPr>
        <p:grpSpPr>
          <a:xfrm>
            <a:off x="-1264615" y="20839114"/>
            <a:ext cx="17649230" cy="943147"/>
            <a:chOff x="0" y="0"/>
            <a:chExt cx="3162543" cy="169001"/>
          </a:xfrm>
        </p:grpSpPr>
        <p:sp>
          <p:nvSpPr>
            <p:cNvPr id="22" name="Freeform 22"/>
            <p:cNvSpPr/>
            <p:nvPr/>
          </p:nvSpPr>
          <p:spPr>
            <a:xfrm>
              <a:off x="0" y="0"/>
              <a:ext cx="3162543" cy="169001"/>
            </a:xfrm>
            <a:custGeom>
              <a:avLst/>
              <a:gdLst/>
              <a:ahLst/>
              <a:cxnLst/>
              <a:rect l="l" t="t" r="r" b="b"/>
              <a:pathLst>
                <a:path w="3162543" h="169001">
                  <a:moveTo>
                    <a:pt x="0" y="0"/>
                  </a:moveTo>
                  <a:lnTo>
                    <a:pt x="3162543" y="0"/>
                  </a:lnTo>
                  <a:lnTo>
                    <a:pt x="3162543" y="169001"/>
                  </a:lnTo>
                  <a:lnTo>
                    <a:pt x="0" y="169001"/>
                  </a:lnTo>
                  <a:close/>
                </a:path>
              </a:pathLst>
            </a:custGeom>
            <a:solidFill>
              <a:srgbClr val="4E67A8"/>
            </a:solidFill>
          </p:spPr>
          <p:txBody>
            <a:bodyPr/>
            <a:lstStyle/>
            <a:p>
              <a:endParaRPr lang="fr-FR"/>
            </a:p>
          </p:txBody>
        </p:sp>
        <p:sp>
          <p:nvSpPr>
            <p:cNvPr id="23" name="TextBox 23"/>
            <p:cNvSpPr txBox="1"/>
            <p:nvPr/>
          </p:nvSpPr>
          <p:spPr>
            <a:xfrm>
              <a:off x="0" y="-47625"/>
              <a:ext cx="3162543" cy="216626"/>
            </a:xfrm>
            <a:prstGeom prst="rect">
              <a:avLst/>
            </a:prstGeom>
          </p:spPr>
          <p:txBody>
            <a:bodyPr lIns="71838" tIns="71838" rIns="71838" bIns="71838" rtlCol="0" anchor="ctr"/>
            <a:lstStyle/>
            <a:p>
              <a:pPr algn="ctr">
                <a:lnSpc>
                  <a:spcPts val="3959"/>
                </a:lnSpc>
              </a:pPr>
              <a:endParaRPr/>
            </a:p>
          </p:txBody>
        </p:sp>
      </p:grpSp>
      <p:sp>
        <p:nvSpPr>
          <p:cNvPr id="24" name="Freeform 24"/>
          <p:cNvSpPr/>
          <p:nvPr/>
        </p:nvSpPr>
        <p:spPr>
          <a:xfrm>
            <a:off x="1168204" y="3195476"/>
            <a:ext cx="2088611" cy="2578532"/>
          </a:xfrm>
          <a:custGeom>
            <a:avLst/>
            <a:gdLst/>
            <a:ahLst/>
            <a:cxnLst/>
            <a:rect l="l" t="t" r="r" b="b"/>
            <a:pathLst>
              <a:path w="2088611" h="2578532">
                <a:moveTo>
                  <a:pt x="0" y="0"/>
                </a:moveTo>
                <a:lnTo>
                  <a:pt x="2088611" y="0"/>
                </a:lnTo>
                <a:lnTo>
                  <a:pt x="2088611" y="2578532"/>
                </a:lnTo>
                <a:lnTo>
                  <a:pt x="0" y="2578532"/>
                </a:lnTo>
                <a:lnTo>
                  <a:pt x="0" y="0"/>
                </a:lnTo>
                <a:close/>
              </a:path>
            </a:pathLst>
          </a:custGeom>
          <a:blipFill>
            <a:blip r:embed="rId8"/>
            <a:stretch>
              <a:fillRect/>
            </a:stretch>
          </a:blipFill>
        </p:spPr>
        <p:txBody>
          <a:bodyPr/>
          <a:lstStyle/>
          <a:p>
            <a:endParaRPr lang="fr-FR"/>
          </a:p>
        </p:txBody>
      </p:sp>
      <p:sp>
        <p:nvSpPr>
          <p:cNvPr id="25" name="Freeform 25"/>
          <p:cNvSpPr/>
          <p:nvPr/>
        </p:nvSpPr>
        <p:spPr>
          <a:xfrm>
            <a:off x="815533" y="6736271"/>
            <a:ext cx="2441281" cy="2441281"/>
          </a:xfrm>
          <a:custGeom>
            <a:avLst/>
            <a:gdLst/>
            <a:ahLst/>
            <a:cxnLst/>
            <a:rect l="l" t="t" r="r" b="b"/>
            <a:pathLst>
              <a:path w="2441281" h="2441281">
                <a:moveTo>
                  <a:pt x="0" y="0"/>
                </a:moveTo>
                <a:lnTo>
                  <a:pt x="2441282" y="0"/>
                </a:lnTo>
                <a:lnTo>
                  <a:pt x="2441282" y="2441281"/>
                </a:lnTo>
                <a:lnTo>
                  <a:pt x="0" y="24412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26" name="Freeform 26"/>
          <p:cNvSpPr/>
          <p:nvPr/>
        </p:nvSpPr>
        <p:spPr>
          <a:xfrm>
            <a:off x="4058720" y="15933060"/>
            <a:ext cx="7002559" cy="3938940"/>
          </a:xfrm>
          <a:custGeom>
            <a:avLst/>
            <a:gdLst/>
            <a:ahLst/>
            <a:cxnLst/>
            <a:rect l="l" t="t" r="r" b="b"/>
            <a:pathLst>
              <a:path w="7002559" h="3938940">
                <a:moveTo>
                  <a:pt x="0" y="0"/>
                </a:moveTo>
                <a:lnTo>
                  <a:pt x="7002560" y="0"/>
                </a:lnTo>
                <a:lnTo>
                  <a:pt x="7002560" y="3938940"/>
                </a:lnTo>
                <a:lnTo>
                  <a:pt x="0" y="3938940"/>
                </a:lnTo>
                <a:lnTo>
                  <a:pt x="0" y="0"/>
                </a:lnTo>
                <a:close/>
              </a:path>
            </a:pathLst>
          </a:custGeom>
          <a:blipFill>
            <a:blip r:embed="rId11"/>
            <a:stretch>
              <a:fillRect/>
            </a:stretch>
          </a:blipFill>
        </p:spPr>
        <p:txBody>
          <a:bodyPr/>
          <a:lstStyle/>
          <a:p>
            <a:endParaRPr lang="fr-FR"/>
          </a:p>
        </p:txBody>
      </p:sp>
      <p:sp>
        <p:nvSpPr>
          <p:cNvPr id="27" name="Freeform 27"/>
          <p:cNvSpPr/>
          <p:nvPr/>
        </p:nvSpPr>
        <p:spPr>
          <a:xfrm>
            <a:off x="457966" y="16278613"/>
            <a:ext cx="2798849" cy="2798849"/>
          </a:xfrm>
          <a:custGeom>
            <a:avLst/>
            <a:gdLst/>
            <a:ahLst/>
            <a:cxnLst/>
            <a:rect l="l" t="t" r="r" b="b"/>
            <a:pathLst>
              <a:path w="2798849" h="2798849">
                <a:moveTo>
                  <a:pt x="0" y="0"/>
                </a:moveTo>
                <a:lnTo>
                  <a:pt x="2798849" y="0"/>
                </a:lnTo>
                <a:lnTo>
                  <a:pt x="2798849" y="2798848"/>
                </a:lnTo>
                <a:lnTo>
                  <a:pt x="0" y="27988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28" name="TextBox 28"/>
          <p:cNvSpPr txBox="1"/>
          <p:nvPr/>
        </p:nvSpPr>
        <p:spPr>
          <a:xfrm>
            <a:off x="636813" y="562147"/>
            <a:ext cx="13846375" cy="1511589"/>
          </a:xfrm>
          <a:prstGeom prst="rect">
            <a:avLst/>
          </a:prstGeom>
        </p:spPr>
        <p:txBody>
          <a:bodyPr lIns="0" tIns="0" rIns="0" bIns="0" rtlCol="0" anchor="t">
            <a:spAutoFit/>
          </a:bodyPr>
          <a:lstStyle/>
          <a:p>
            <a:pPr algn="ctr">
              <a:lnSpc>
                <a:spcPts val="11666"/>
              </a:lnSpc>
            </a:pPr>
            <a:r>
              <a:rPr lang="en-US" sz="10606">
                <a:solidFill>
                  <a:srgbClr val="000000"/>
                </a:solidFill>
                <a:latin typeface="Handy Casual"/>
                <a:ea typeface="Handy Casual"/>
                <a:cs typeface="Handy Casual"/>
                <a:sym typeface="Handy Casual"/>
              </a:rPr>
              <a:t>DE LA VISION A LA MISSION </a:t>
            </a:r>
          </a:p>
        </p:txBody>
      </p:sp>
      <p:sp>
        <p:nvSpPr>
          <p:cNvPr id="29" name="TextBox 29"/>
          <p:cNvSpPr txBox="1"/>
          <p:nvPr/>
        </p:nvSpPr>
        <p:spPr>
          <a:xfrm>
            <a:off x="3613525" y="2317321"/>
            <a:ext cx="9994475" cy="565191"/>
          </a:xfrm>
          <a:prstGeom prst="rect">
            <a:avLst/>
          </a:prstGeom>
        </p:spPr>
        <p:txBody>
          <a:bodyPr lIns="0" tIns="0" rIns="0" bIns="0" rtlCol="0" anchor="t">
            <a:spAutoFit/>
          </a:bodyPr>
          <a:lstStyle/>
          <a:p>
            <a:pPr algn="ctr">
              <a:lnSpc>
                <a:spcPts val="4403"/>
              </a:lnSpc>
            </a:pPr>
            <a:r>
              <a:rPr lang="en-US" sz="4003">
                <a:solidFill>
                  <a:srgbClr val="000000"/>
                </a:solidFill>
                <a:latin typeface="Handy Casual"/>
                <a:ea typeface="Handy Casual"/>
                <a:cs typeface="Handy Casual"/>
                <a:sym typeface="Handy Casual"/>
              </a:rPr>
              <a:t>0.2 DE LA STRATÉGIE D'ENTREPRISE À LA MISSION</a:t>
            </a:r>
          </a:p>
        </p:txBody>
      </p:sp>
      <p:sp>
        <p:nvSpPr>
          <p:cNvPr id="30" name="TextBox 30"/>
          <p:cNvSpPr txBox="1"/>
          <p:nvPr/>
        </p:nvSpPr>
        <p:spPr>
          <a:xfrm>
            <a:off x="4413246" y="3147851"/>
            <a:ext cx="9845108" cy="5321028"/>
          </a:xfrm>
          <a:prstGeom prst="rect">
            <a:avLst/>
          </a:prstGeom>
        </p:spPr>
        <p:txBody>
          <a:bodyPr lIns="0" tIns="0" rIns="0" bIns="0" rtlCol="0" anchor="t">
            <a:spAutoFit/>
          </a:bodyPr>
          <a:lstStyle/>
          <a:p>
            <a:pPr marL="434113" lvl="1" indent="-217056" algn="just">
              <a:lnSpc>
                <a:spcPts val="2814"/>
              </a:lnSpc>
              <a:buFont typeface="Arial"/>
              <a:buChar char="•"/>
            </a:pPr>
            <a:r>
              <a:rPr lang="en-US" sz="2010" b="1">
                <a:solidFill>
                  <a:srgbClr val="000000"/>
                </a:solidFill>
                <a:latin typeface="Canva Sans 1 Bold"/>
                <a:ea typeface="Canva Sans 1 Bold"/>
                <a:cs typeface="Canva Sans 1 Bold"/>
                <a:sym typeface="Canva Sans 1 Bold"/>
              </a:rPr>
              <a:t>La Mission : </a:t>
            </a:r>
            <a:r>
              <a:rPr lang="en-US" sz="2010">
                <a:solidFill>
                  <a:srgbClr val="000000"/>
                </a:solidFill>
                <a:latin typeface="Canva Sans 1"/>
                <a:ea typeface="Canva Sans 1"/>
                <a:cs typeface="Canva Sans 1"/>
                <a:sym typeface="Canva Sans 1"/>
              </a:rPr>
              <a:t>C'est la raison d'être de l'entreprise, sa vocation, ce qu'elle fait au quotidien. Elle est plus concrète que la vision.</a:t>
            </a:r>
          </a:p>
          <a:p>
            <a:pPr marL="434113" lvl="1" indent="-217056" algn="just">
              <a:lnSpc>
                <a:spcPts val="2814"/>
              </a:lnSpc>
              <a:buFont typeface="Arial"/>
              <a:buChar char="•"/>
            </a:pPr>
            <a:r>
              <a:rPr lang="en-US" sz="2010">
                <a:solidFill>
                  <a:srgbClr val="000000"/>
                </a:solidFill>
                <a:latin typeface="Canva Sans 1"/>
                <a:ea typeface="Canva Sans 1"/>
                <a:cs typeface="Canva Sans 1"/>
                <a:sym typeface="Canva Sans 1"/>
              </a:rPr>
              <a:t>Exemple : "Offrir des solutions innovantes qui améliorent la vie de nos clients."</a:t>
            </a:r>
          </a:p>
          <a:p>
            <a:pPr marL="434113" lvl="1" indent="-217056" algn="just">
              <a:lnSpc>
                <a:spcPts val="2814"/>
              </a:lnSpc>
              <a:buFont typeface="Arial"/>
              <a:buChar char="•"/>
            </a:pPr>
            <a:r>
              <a:rPr lang="en-US" sz="2010" b="1">
                <a:solidFill>
                  <a:srgbClr val="000000"/>
                </a:solidFill>
                <a:latin typeface="Canva Sans 1 Bold"/>
                <a:ea typeface="Canva Sans 1 Bold"/>
                <a:cs typeface="Canva Sans 1 Bold"/>
                <a:sym typeface="Canva Sans 1 Bold"/>
              </a:rPr>
              <a:t>La Stratégie Commerciale :</a:t>
            </a:r>
            <a:r>
              <a:rPr lang="en-US" sz="2010">
                <a:solidFill>
                  <a:srgbClr val="000000"/>
                </a:solidFill>
                <a:latin typeface="Canva Sans 1"/>
                <a:ea typeface="Canva Sans 1"/>
                <a:cs typeface="Canva Sans 1"/>
                <a:sym typeface="Canva Sans 1"/>
              </a:rPr>
              <a:t> C'est le plan pour atteindre les objectifs de vente et de parts de marché, en accord avec la mission et la stratégie d'entreprise.</a:t>
            </a:r>
          </a:p>
          <a:p>
            <a:pPr marL="868226" lvl="2" indent="-289409" algn="just">
              <a:lnSpc>
                <a:spcPts val="2814"/>
              </a:lnSpc>
              <a:buFont typeface="Arial"/>
              <a:buChar char="⚬"/>
            </a:pPr>
            <a:r>
              <a:rPr lang="en-US" sz="2010">
                <a:solidFill>
                  <a:srgbClr val="000000"/>
                </a:solidFill>
                <a:latin typeface="Canva Sans 1"/>
                <a:ea typeface="Canva Sans 1"/>
                <a:cs typeface="Canva Sans 1"/>
                <a:sym typeface="Canva Sans 1"/>
              </a:rPr>
              <a:t>Exemple : "Développer un réseau de distribution performant, lancer des campagnes de marketing ciblées, offrir un service client exceptionnel."</a:t>
            </a:r>
          </a:p>
          <a:p>
            <a:pPr marL="434113" lvl="1" indent="-217056" algn="just">
              <a:lnSpc>
                <a:spcPts val="2814"/>
              </a:lnSpc>
              <a:buFont typeface="Arial"/>
              <a:buChar char="•"/>
            </a:pPr>
            <a:r>
              <a:rPr lang="en-US" sz="2010" b="1">
                <a:solidFill>
                  <a:srgbClr val="000000"/>
                </a:solidFill>
                <a:latin typeface="Canva Sans 1 Bold"/>
                <a:ea typeface="Canva Sans 1 Bold"/>
                <a:cs typeface="Canva Sans 1 Bold"/>
                <a:sym typeface="Canva Sans 1 Bold"/>
              </a:rPr>
              <a:t>Outils pour la réflexion :</a:t>
            </a:r>
          </a:p>
          <a:p>
            <a:pPr marL="434113" lvl="1" indent="-217056" algn="just">
              <a:lnSpc>
                <a:spcPts val="2814"/>
              </a:lnSpc>
              <a:buFont typeface="Arial"/>
              <a:buChar char="•"/>
            </a:pPr>
            <a:r>
              <a:rPr lang="en-US" sz="2010" b="1">
                <a:solidFill>
                  <a:srgbClr val="000000"/>
                </a:solidFill>
                <a:latin typeface="Canva Sans 1 Bold"/>
                <a:ea typeface="Canva Sans 1 Bold"/>
                <a:cs typeface="Canva Sans 1 Bold"/>
                <a:sym typeface="Canva Sans 1 Bold"/>
              </a:rPr>
              <a:t>Méthode OKR (Objectives and Key Results</a:t>
            </a:r>
            <a:r>
              <a:rPr lang="en-US" sz="2010">
                <a:solidFill>
                  <a:srgbClr val="000000"/>
                </a:solidFill>
                <a:latin typeface="Canva Sans 1"/>
                <a:ea typeface="Canva Sans 1"/>
                <a:cs typeface="Canva Sans 1"/>
                <a:sym typeface="Canva Sans 1"/>
              </a:rPr>
              <a:t>) : Fixer des objectifs ambitieux et mesurables, avec des résultats clés pour suivre les progrès.</a:t>
            </a:r>
          </a:p>
          <a:p>
            <a:pPr marL="455701" lvl="1" indent="-227850" algn="just">
              <a:lnSpc>
                <a:spcPts val="2954"/>
              </a:lnSpc>
              <a:buFont typeface="Arial"/>
              <a:buChar char="•"/>
            </a:pPr>
            <a:r>
              <a:rPr lang="en-US" sz="2110" b="1">
                <a:solidFill>
                  <a:srgbClr val="000000"/>
                </a:solidFill>
                <a:latin typeface="Canva Sans 1 Bold"/>
                <a:ea typeface="Canva Sans 1 Bold"/>
                <a:cs typeface="Canva Sans 1 Bold"/>
                <a:sym typeface="Canva Sans 1 Bold"/>
              </a:rPr>
              <a:t>Matrice RACI</a:t>
            </a:r>
            <a:r>
              <a:rPr lang="en-US" sz="2110">
                <a:solidFill>
                  <a:srgbClr val="000000"/>
                </a:solidFill>
                <a:latin typeface="Canva Sans 1"/>
                <a:ea typeface="Canva Sans 1"/>
                <a:cs typeface="Canva Sans 1"/>
                <a:sym typeface="Canva Sans 1"/>
              </a:rPr>
              <a:t> (Responsable, Autorité, Consulté, Informé) **: Clarifier les rôles et responsabilités de chacun dans la mise en œuvre de la stratégie.</a:t>
            </a:r>
          </a:p>
          <a:p>
            <a:pPr algn="just">
              <a:lnSpc>
                <a:spcPts val="2814"/>
              </a:lnSpc>
            </a:pPr>
            <a:endParaRPr lang="en-US" sz="2110">
              <a:solidFill>
                <a:srgbClr val="000000"/>
              </a:solidFill>
              <a:latin typeface="Canva Sans 1"/>
              <a:ea typeface="Canva Sans 1"/>
              <a:cs typeface="Canva Sans 1"/>
              <a:sym typeface="Canva Sans 1"/>
            </a:endParaRPr>
          </a:p>
        </p:txBody>
      </p:sp>
      <p:sp>
        <p:nvSpPr>
          <p:cNvPr id="31" name="TextBox 31"/>
          <p:cNvSpPr txBox="1"/>
          <p:nvPr/>
        </p:nvSpPr>
        <p:spPr>
          <a:xfrm>
            <a:off x="4539274" y="9742965"/>
            <a:ext cx="9068726" cy="4813936"/>
          </a:xfrm>
          <a:prstGeom prst="rect">
            <a:avLst/>
          </a:prstGeom>
        </p:spPr>
        <p:txBody>
          <a:bodyPr lIns="0" tIns="0" rIns="0" bIns="0" rtlCol="0" anchor="t">
            <a:spAutoFit/>
          </a:bodyPr>
          <a:lstStyle/>
          <a:p>
            <a:pPr marL="453385" lvl="1" indent="-226693" algn="l">
              <a:lnSpc>
                <a:spcPts val="2939"/>
              </a:lnSpc>
              <a:buFont typeface="Arial"/>
              <a:buChar char="•"/>
            </a:pPr>
            <a:r>
              <a:rPr lang="en-US" sz="2099" b="1">
                <a:solidFill>
                  <a:srgbClr val="000000"/>
                </a:solidFill>
                <a:latin typeface="Canva Sans 1 Bold"/>
                <a:ea typeface="Canva Sans 1 Bold"/>
                <a:cs typeface="Canva Sans 1 Bold"/>
                <a:sym typeface="Canva Sans 1 Bold"/>
              </a:rPr>
              <a:t>Responsible (Réalisateur) : </a:t>
            </a:r>
            <a:r>
              <a:rPr lang="en-US" sz="2099">
                <a:solidFill>
                  <a:srgbClr val="000000"/>
                </a:solidFill>
                <a:latin typeface="Canva Sans 1"/>
                <a:ea typeface="Canva Sans 1"/>
                <a:cs typeface="Canva Sans 1"/>
                <a:sym typeface="Canva Sans 1"/>
              </a:rPr>
              <a:t>C'est la personne qui réalise la tâche ou l'activité. Il peut y avoir plusieurs responsables pour une même tâche.</a:t>
            </a:r>
          </a:p>
          <a:p>
            <a:pPr marL="453385" lvl="1" indent="-226693" algn="l">
              <a:lnSpc>
                <a:spcPts val="2939"/>
              </a:lnSpc>
              <a:buFont typeface="Arial"/>
              <a:buChar char="•"/>
            </a:pPr>
            <a:r>
              <a:rPr lang="en-US" sz="2099" b="1">
                <a:solidFill>
                  <a:srgbClr val="000000"/>
                </a:solidFill>
                <a:latin typeface="Canva Sans 1 Bold"/>
                <a:ea typeface="Canva Sans 1 Bold"/>
                <a:cs typeface="Canva Sans 1 Bold"/>
                <a:sym typeface="Canva Sans 1 Bold"/>
              </a:rPr>
              <a:t>Accountable (Approbateur) : </a:t>
            </a:r>
            <a:r>
              <a:rPr lang="en-US" sz="2099">
                <a:solidFill>
                  <a:srgbClr val="000000"/>
                </a:solidFill>
                <a:latin typeface="Canva Sans 1"/>
                <a:ea typeface="Canva Sans 1"/>
                <a:cs typeface="Canva Sans 1"/>
                <a:sym typeface="Canva Sans 1"/>
              </a:rPr>
              <a:t>C'est la personne qui est responsable de la validation ou de l'approbation de la tâche ou de l'activité. Il ne peut y avoir qu'un seul approbateur pour une même tâche.</a:t>
            </a:r>
          </a:p>
          <a:p>
            <a:pPr marL="453385" lvl="1" indent="-226693" algn="l">
              <a:lnSpc>
                <a:spcPts val="2939"/>
              </a:lnSpc>
              <a:buFont typeface="Arial"/>
              <a:buChar char="•"/>
            </a:pPr>
            <a:r>
              <a:rPr lang="en-US" sz="2099" b="1">
                <a:solidFill>
                  <a:srgbClr val="000000"/>
                </a:solidFill>
                <a:latin typeface="Canva Sans 1 Bold"/>
                <a:ea typeface="Canva Sans 1 Bold"/>
                <a:cs typeface="Canva Sans 1 Bold"/>
                <a:sym typeface="Canva Sans 1 Bold"/>
              </a:rPr>
              <a:t>Consulted (Consulté) : </a:t>
            </a:r>
            <a:r>
              <a:rPr lang="en-US" sz="2099">
                <a:solidFill>
                  <a:srgbClr val="000000"/>
                </a:solidFill>
                <a:latin typeface="Canva Sans 1"/>
                <a:ea typeface="Canva Sans 1"/>
                <a:cs typeface="Canva Sans 1"/>
                <a:sym typeface="Canva Sans 1"/>
              </a:rPr>
              <a:t>Ce sont les personnes qui doivent être consultées avant la réalisation de la tâche ou de l'activité. Leur avis est important, mais elles ne sont pas décisionnaires.</a:t>
            </a:r>
          </a:p>
          <a:p>
            <a:pPr marL="453385" lvl="1" indent="-226693" algn="l">
              <a:lnSpc>
                <a:spcPts val="2939"/>
              </a:lnSpc>
              <a:buFont typeface="Arial"/>
              <a:buChar char="•"/>
            </a:pPr>
            <a:r>
              <a:rPr lang="en-US" sz="2099">
                <a:solidFill>
                  <a:srgbClr val="000000"/>
                </a:solidFill>
                <a:latin typeface="Canva Sans 1"/>
                <a:ea typeface="Canva Sans 1"/>
                <a:cs typeface="Canva Sans 1"/>
                <a:sym typeface="Canva Sans 1"/>
              </a:rPr>
              <a:t>I</a:t>
            </a:r>
            <a:r>
              <a:rPr lang="en-US" sz="2099" b="1">
                <a:solidFill>
                  <a:srgbClr val="000000"/>
                </a:solidFill>
                <a:latin typeface="Canva Sans 1 Bold"/>
                <a:ea typeface="Canva Sans 1 Bold"/>
                <a:cs typeface="Canva Sans 1 Bold"/>
                <a:sym typeface="Canva Sans 1 Bold"/>
              </a:rPr>
              <a:t>nformed (Informé) :</a:t>
            </a:r>
            <a:r>
              <a:rPr lang="en-US" sz="2099">
                <a:solidFill>
                  <a:srgbClr val="000000"/>
                </a:solidFill>
                <a:latin typeface="Canva Sans 1"/>
                <a:ea typeface="Canva Sans 1"/>
                <a:cs typeface="Canva Sans 1"/>
                <a:sym typeface="Canva Sans 1"/>
              </a:rPr>
              <a:t> Ce sont les personnes qui doivent être informées de l'avancement ou de la réalisation de la tâche ou de l'activité.</a:t>
            </a:r>
          </a:p>
          <a:p>
            <a:pPr algn="ctr">
              <a:lnSpc>
                <a:spcPts val="2939"/>
              </a:lnSpc>
            </a:pPr>
            <a:endParaRPr lang="en-US" sz="2099">
              <a:solidFill>
                <a:srgbClr val="000000"/>
              </a:solidFill>
              <a:latin typeface="Canva Sans 1"/>
              <a:ea typeface="Canva Sans 1"/>
              <a:cs typeface="Canva Sans 1"/>
              <a:sym typeface="Canva Sans 1"/>
            </a:endParaRPr>
          </a:p>
        </p:txBody>
      </p:sp>
      <p:sp>
        <p:nvSpPr>
          <p:cNvPr id="32" name="TextBox 32"/>
          <p:cNvSpPr txBox="1"/>
          <p:nvPr/>
        </p:nvSpPr>
        <p:spPr>
          <a:xfrm>
            <a:off x="4179234" y="8700591"/>
            <a:ext cx="9994475" cy="565191"/>
          </a:xfrm>
          <a:prstGeom prst="rect">
            <a:avLst/>
          </a:prstGeom>
        </p:spPr>
        <p:txBody>
          <a:bodyPr lIns="0" tIns="0" rIns="0" bIns="0" rtlCol="0" anchor="t">
            <a:spAutoFit/>
          </a:bodyPr>
          <a:lstStyle/>
          <a:p>
            <a:pPr algn="ctr">
              <a:lnSpc>
                <a:spcPts val="4403"/>
              </a:lnSpc>
            </a:pPr>
            <a:r>
              <a:rPr lang="en-US" sz="4003">
                <a:solidFill>
                  <a:srgbClr val="000000"/>
                </a:solidFill>
                <a:latin typeface="Handy Casual"/>
                <a:ea typeface="Handy Casual"/>
                <a:cs typeface="Handy Casual"/>
                <a:sym typeface="Handy Casual"/>
              </a:rPr>
              <a:t>LA MATRICE RACI </a:t>
            </a:r>
          </a:p>
        </p:txBody>
      </p:sp>
      <p:sp>
        <p:nvSpPr>
          <p:cNvPr id="33" name="TextBox 33"/>
          <p:cNvSpPr txBox="1"/>
          <p:nvPr/>
        </p:nvSpPr>
        <p:spPr>
          <a:xfrm>
            <a:off x="216515" y="10531059"/>
            <a:ext cx="3210364" cy="3496946"/>
          </a:xfrm>
          <a:prstGeom prst="rect">
            <a:avLst/>
          </a:prstGeom>
        </p:spPr>
        <p:txBody>
          <a:bodyPr lIns="0" tIns="0" rIns="0" bIns="0" rtlCol="0" anchor="t">
            <a:spAutoFit/>
          </a:bodyPr>
          <a:lstStyle/>
          <a:p>
            <a:pPr algn="ctr">
              <a:lnSpc>
                <a:spcPts val="3079"/>
              </a:lnSpc>
              <a:spcBef>
                <a:spcPct val="0"/>
              </a:spcBef>
            </a:pPr>
            <a:r>
              <a:rPr lang="en-US" sz="2199">
                <a:solidFill>
                  <a:srgbClr val="000000"/>
                </a:solidFill>
                <a:latin typeface="Canva Sans 1"/>
                <a:ea typeface="Canva Sans 1"/>
                <a:cs typeface="Canva Sans 1"/>
                <a:sym typeface="Canva Sans 1"/>
              </a:rPr>
              <a:t>La matrice RACI est un outil de gestion de projet qui permet de clarifier les rôles et les responsabilités de chaque acteur impliqué dans un projet ou une tâche. L'acronyme RACI signifie :</a:t>
            </a:r>
          </a:p>
        </p:txBody>
      </p:sp>
      <p:sp>
        <p:nvSpPr>
          <p:cNvPr id="34" name="TextBox 34"/>
          <p:cNvSpPr txBox="1"/>
          <p:nvPr/>
        </p:nvSpPr>
        <p:spPr>
          <a:xfrm>
            <a:off x="0" y="15119737"/>
            <a:ext cx="15024078" cy="692151"/>
          </a:xfrm>
          <a:prstGeom prst="rect">
            <a:avLst/>
          </a:prstGeom>
        </p:spPr>
        <p:txBody>
          <a:bodyPr lIns="0" tIns="0" rIns="0" bIns="0" rtlCol="0" anchor="t">
            <a:spAutoFit/>
          </a:bodyPr>
          <a:lstStyle/>
          <a:p>
            <a:pPr algn="ctr">
              <a:lnSpc>
                <a:spcPts val="2799"/>
              </a:lnSpc>
              <a:spcBef>
                <a:spcPct val="0"/>
              </a:spcBef>
            </a:pPr>
            <a:r>
              <a:rPr lang="en-US" sz="1999">
                <a:solidFill>
                  <a:srgbClr val="000000"/>
                </a:solidFill>
                <a:latin typeface="Canva Sans 1"/>
                <a:ea typeface="Canva Sans 1"/>
                <a:cs typeface="Canva Sans 1"/>
                <a:sym typeface="Canva Sans 1"/>
              </a:rPr>
              <a:t>La matrice RACI se présente sous la forme d'un tableau qui croise les tâches ou les activités avec les acteurs impliqués. Chaque case du tableau indique le rôle de l'acteur pour la tâche ou l'activité correspondante.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120000" cy="21384000"/>
          </a:xfrm>
          <a:custGeom>
            <a:avLst/>
            <a:gdLst/>
            <a:ahLst/>
            <a:cxnLst/>
            <a:rect l="l" t="t" r="r" b="b"/>
            <a:pathLst>
              <a:path w="15120000" h="21384000">
                <a:moveTo>
                  <a:pt x="0" y="0"/>
                </a:moveTo>
                <a:lnTo>
                  <a:pt x="15120000" y="0"/>
                </a:lnTo>
                <a:lnTo>
                  <a:pt x="15120000" y="21384000"/>
                </a:lnTo>
                <a:lnTo>
                  <a:pt x="0" y="21384000"/>
                </a:lnTo>
                <a:lnTo>
                  <a:pt x="0" y="0"/>
                </a:lnTo>
                <a:close/>
              </a:path>
            </a:pathLst>
          </a:custGeom>
          <a:blipFill>
            <a:blip r:embed="rId2"/>
            <a:stretch>
              <a:fillRect l="-39632" t="-534" r="-15836" b="-9392"/>
            </a:stretch>
          </a:blipFill>
        </p:spPr>
        <p:txBody>
          <a:bodyPr/>
          <a:lstStyle/>
          <a:p>
            <a:endParaRPr lang="fr-FR"/>
          </a:p>
        </p:txBody>
      </p:sp>
      <p:grpSp>
        <p:nvGrpSpPr>
          <p:cNvPr id="3" name="Group 3"/>
          <p:cNvGrpSpPr/>
          <p:nvPr/>
        </p:nvGrpSpPr>
        <p:grpSpPr>
          <a:xfrm>
            <a:off x="5256087" y="17789516"/>
            <a:ext cx="6956728" cy="1855263"/>
            <a:chOff x="0" y="0"/>
            <a:chExt cx="1246567" cy="332442"/>
          </a:xfrm>
        </p:grpSpPr>
        <p:sp>
          <p:nvSpPr>
            <p:cNvPr id="4" name="Freeform 4"/>
            <p:cNvSpPr/>
            <p:nvPr/>
          </p:nvSpPr>
          <p:spPr>
            <a:xfrm>
              <a:off x="0" y="0"/>
              <a:ext cx="1246567" cy="332442"/>
            </a:xfrm>
            <a:custGeom>
              <a:avLst/>
              <a:gdLst/>
              <a:ahLst/>
              <a:cxnLst/>
              <a:rect l="l" t="t" r="r" b="b"/>
              <a:pathLst>
                <a:path w="1246567" h="332442">
                  <a:moveTo>
                    <a:pt x="31160" y="0"/>
                  </a:moveTo>
                  <a:lnTo>
                    <a:pt x="1215407" y="0"/>
                  </a:lnTo>
                  <a:cubicBezTo>
                    <a:pt x="1223671" y="0"/>
                    <a:pt x="1231597" y="3283"/>
                    <a:pt x="1237440" y="9127"/>
                  </a:cubicBezTo>
                  <a:cubicBezTo>
                    <a:pt x="1243284" y="14970"/>
                    <a:pt x="1246567" y="22896"/>
                    <a:pt x="1246567" y="31160"/>
                  </a:cubicBezTo>
                  <a:lnTo>
                    <a:pt x="1246567" y="301282"/>
                  </a:lnTo>
                  <a:cubicBezTo>
                    <a:pt x="1246567" y="318491"/>
                    <a:pt x="1232616" y="332442"/>
                    <a:pt x="1215407" y="332442"/>
                  </a:cubicBezTo>
                  <a:lnTo>
                    <a:pt x="31160" y="332442"/>
                  </a:lnTo>
                  <a:cubicBezTo>
                    <a:pt x="13951" y="332442"/>
                    <a:pt x="0" y="318491"/>
                    <a:pt x="0" y="301282"/>
                  </a:cubicBezTo>
                  <a:lnTo>
                    <a:pt x="0" y="31160"/>
                  </a:lnTo>
                  <a:cubicBezTo>
                    <a:pt x="0" y="13951"/>
                    <a:pt x="13951" y="0"/>
                    <a:pt x="31160" y="0"/>
                  </a:cubicBezTo>
                  <a:close/>
                </a:path>
              </a:pathLst>
            </a:custGeom>
            <a:solidFill>
              <a:srgbClr val="4E67A8"/>
            </a:solidFill>
          </p:spPr>
          <p:txBody>
            <a:bodyPr/>
            <a:lstStyle/>
            <a:p>
              <a:endParaRPr lang="fr-FR"/>
            </a:p>
          </p:txBody>
        </p:sp>
        <p:sp>
          <p:nvSpPr>
            <p:cNvPr id="5" name="TextBox 5"/>
            <p:cNvSpPr txBox="1"/>
            <p:nvPr/>
          </p:nvSpPr>
          <p:spPr>
            <a:xfrm>
              <a:off x="0" y="-66675"/>
              <a:ext cx="1246567" cy="399117"/>
            </a:xfrm>
            <a:prstGeom prst="rect">
              <a:avLst/>
            </a:prstGeom>
          </p:spPr>
          <p:txBody>
            <a:bodyPr lIns="71838" tIns="71838" rIns="71838" bIns="71838" rtlCol="0" anchor="ctr"/>
            <a:lstStyle/>
            <a:p>
              <a:pPr algn="ctr">
                <a:lnSpc>
                  <a:spcPts val="4355"/>
                </a:lnSpc>
              </a:pPr>
              <a:endParaRPr/>
            </a:p>
          </p:txBody>
        </p:sp>
      </p:grpSp>
      <p:grpSp>
        <p:nvGrpSpPr>
          <p:cNvPr id="6" name="Group 6"/>
          <p:cNvGrpSpPr/>
          <p:nvPr/>
        </p:nvGrpSpPr>
        <p:grpSpPr>
          <a:xfrm>
            <a:off x="5270397" y="15455873"/>
            <a:ext cx="6956728" cy="1855263"/>
            <a:chOff x="0" y="0"/>
            <a:chExt cx="1246567" cy="332442"/>
          </a:xfrm>
        </p:grpSpPr>
        <p:sp>
          <p:nvSpPr>
            <p:cNvPr id="7" name="Freeform 7"/>
            <p:cNvSpPr/>
            <p:nvPr/>
          </p:nvSpPr>
          <p:spPr>
            <a:xfrm>
              <a:off x="0" y="0"/>
              <a:ext cx="1246567" cy="332442"/>
            </a:xfrm>
            <a:custGeom>
              <a:avLst/>
              <a:gdLst/>
              <a:ahLst/>
              <a:cxnLst/>
              <a:rect l="l" t="t" r="r" b="b"/>
              <a:pathLst>
                <a:path w="1246567" h="332442">
                  <a:moveTo>
                    <a:pt x="31160" y="0"/>
                  </a:moveTo>
                  <a:lnTo>
                    <a:pt x="1215407" y="0"/>
                  </a:lnTo>
                  <a:cubicBezTo>
                    <a:pt x="1223671" y="0"/>
                    <a:pt x="1231597" y="3283"/>
                    <a:pt x="1237440" y="9127"/>
                  </a:cubicBezTo>
                  <a:cubicBezTo>
                    <a:pt x="1243284" y="14970"/>
                    <a:pt x="1246567" y="22896"/>
                    <a:pt x="1246567" y="31160"/>
                  </a:cubicBezTo>
                  <a:lnTo>
                    <a:pt x="1246567" y="301282"/>
                  </a:lnTo>
                  <a:cubicBezTo>
                    <a:pt x="1246567" y="318491"/>
                    <a:pt x="1232616" y="332442"/>
                    <a:pt x="1215407" y="332442"/>
                  </a:cubicBezTo>
                  <a:lnTo>
                    <a:pt x="31160" y="332442"/>
                  </a:lnTo>
                  <a:cubicBezTo>
                    <a:pt x="13951" y="332442"/>
                    <a:pt x="0" y="318491"/>
                    <a:pt x="0" y="301282"/>
                  </a:cubicBezTo>
                  <a:lnTo>
                    <a:pt x="0" y="31160"/>
                  </a:lnTo>
                  <a:cubicBezTo>
                    <a:pt x="0" y="13951"/>
                    <a:pt x="13951" y="0"/>
                    <a:pt x="31160" y="0"/>
                  </a:cubicBezTo>
                  <a:close/>
                </a:path>
              </a:pathLst>
            </a:custGeom>
            <a:solidFill>
              <a:srgbClr val="4E67A8"/>
            </a:solidFill>
          </p:spPr>
          <p:txBody>
            <a:bodyPr/>
            <a:lstStyle/>
            <a:p>
              <a:endParaRPr lang="fr-FR"/>
            </a:p>
          </p:txBody>
        </p:sp>
        <p:sp>
          <p:nvSpPr>
            <p:cNvPr id="8" name="TextBox 8"/>
            <p:cNvSpPr txBox="1"/>
            <p:nvPr/>
          </p:nvSpPr>
          <p:spPr>
            <a:xfrm>
              <a:off x="0" y="-66675"/>
              <a:ext cx="1246567" cy="399117"/>
            </a:xfrm>
            <a:prstGeom prst="rect">
              <a:avLst/>
            </a:prstGeom>
          </p:spPr>
          <p:txBody>
            <a:bodyPr lIns="71838" tIns="71838" rIns="71838" bIns="71838" rtlCol="0" anchor="ctr"/>
            <a:lstStyle/>
            <a:p>
              <a:pPr algn="ctr">
                <a:lnSpc>
                  <a:spcPts val="4355"/>
                </a:lnSpc>
              </a:pPr>
              <a:endParaRPr/>
            </a:p>
          </p:txBody>
        </p:sp>
      </p:grpSp>
      <p:sp>
        <p:nvSpPr>
          <p:cNvPr id="9" name="Freeform 9"/>
          <p:cNvSpPr/>
          <p:nvPr/>
        </p:nvSpPr>
        <p:spPr>
          <a:xfrm>
            <a:off x="7997108" y="6327735"/>
            <a:ext cx="12124508" cy="15472159"/>
          </a:xfrm>
          <a:custGeom>
            <a:avLst/>
            <a:gdLst/>
            <a:ahLst/>
            <a:cxnLst/>
            <a:rect l="l" t="t" r="r" b="b"/>
            <a:pathLst>
              <a:path w="12124508" h="15472159">
                <a:moveTo>
                  <a:pt x="0" y="0"/>
                </a:moveTo>
                <a:lnTo>
                  <a:pt x="12124508" y="0"/>
                </a:lnTo>
                <a:lnTo>
                  <a:pt x="12124508" y="15472159"/>
                </a:lnTo>
                <a:lnTo>
                  <a:pt x="0" y="154721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0" name="Freeform 10"/>
          <p:cNvSpPr/>
          <p:nvPr/>
        </p:nvSpPr>
        <p:spPr>
          <a:xfrm rot="-597036">
            <a:off x="-1568332" y="1389344"/>
            <a:ext cx="17768700" cy="5366147"/>
          </a:xfrm>
          <a:custGeom>
            <a:avLst/>
            <a:gdLst/>
            <a:ahLst/>
            <a:cxnLst/>
            <a:rect l="l" t="t" r="r" b="b"/>
            <a:pathLst>
              <a:path w="17768700" h="5366147">
                <a:moveTo>
                  <a:pt x="0" y="0"/>
                </a:moveTo>
                <a:lnTo>
                  <a:pt x="17768700" y="0"/>
                </a:lnTo>
                <a:lnTo>
                  <a:pt x="17768700" y="5366147"/>
                </a:lnTo>
                <a:lnTo>
                  <a:pt x="0" y="53661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11" name="AutoShape 11"/>
          <p:cNvSpPr/>
          <p:nvPr/>
        </p:nvSpPr>
        <p:spPr>
          <a:xfrm>
            <a:off x="2526537" y="11595180"/>
            <a:ext cx="0" cy="6811341"/>
          </a:xfrm>
          <a:prstGeom prst="line">
            <a:avLst/>
          </a:prstGeom>
          <a:ln w="66675" cap="rnd">
            <a:solidFill>
              <a:srgbClr val="CACFDB"/>
            </a:solidFill>
            <a:prstDash val="solid"/>
            <a:headEnd type="none" w="sm" len="sm"/>
            <a:tailEnd type="none" w="sm" len="sm"/>
          </a:ln>
        </p:spPr>
        <p:txBody>
          <a:bodyPr/>
          <a:lstStyle/>
          <a:p>
            <a:endParaRPr lang="fr-FR"/>
          </a:p>
        </p:txBody>
      </p:sp>
      <p:grpSp>
        <p:nvGrpSpPr>
          <p:cNvPr id="12" name="Group 12"/>
          <p:cNvGrpSpPr/>
          <p:nvPr/>
        </p:nvGrpSpPr>
        <p:grpSpPr>
          <a:xfrm>
            <a:off x="5133913" y="10361588"/>
            <a:ext cx="7039280" cy="1855263"/>
            <a:chOff x="0" y="0"/>
            <a:chExt cx="1261359" cy="332442"/>
          </a:xfrm>
        </p:grpSpPr>
        <p:sp>
          <p:nvSpPr>
            <p:cNvPr id="13" name="Freeform 13"/>
            <p:cNvSpPr/>
            <p:nvPr/>
          </p:nvSpPr>
          <p:spPr>
            <a:xfrm>
              <a:off x="0" y="0"/>
              <a:ext cx="1261360" cy="332442"/>
            </a:xfrm>
            <a:custGeom>
              <a:avLst/>
              <a:gdLst/>
              <a:ahLst/>
              <a:cxnLst/>
              <a:rect l="l" t="t" r="r" b="b"/>
              <a:pathLst>
                <a:path w="1261360" h="332442">
                  <a:moveTo>
                    <a:pt x="30795" y="0"/>
                  </a:moveTo>
                  <a:lnTo>
                    <a:pt x="1230565" y="0"/>
                  </a:lnTo>
                  <a:cubicBezTo>
                    <a:pt x="1247572" y="0"/>
                    <a:pt x="1261360" y="13787"/>
                    <a:pt x="1261360" y="30795"/>
                  </a:cubicBezTo>
                  <a:lnTo>
                    <a:pt x="1261360" y="301647"/>
                  </a:lnTo>
                  <a:cubicBezTo>
                    <a:pt x="1261360" y="309815"/>
                    <a:pt x="1258115" y="317647"/>
                    <a:pt x="1252340" y="323423"/>
                  </a:cubicBezTo>
                  <a:cubicBezTo>
                    <a:pt x="1246565" y="329198"/>
                    <a:pt x="1238732" y="332442"/>
                    <a:pt x="1230565" y="332442"/>
                  </a:cubicBezTo>
                  <a:lnTo>
                    <a:pt x="30795" y="332442"/>
                  </a:lnTo>
                  <a:cubicBezTo>
                    <a:pt x="13787" y="332442"/>
                    <a:pt x="0" y="318655"/>
                    <a:pt x="0" y="301647"/>
                  </a:cubicBezTo>
                  <a:lnTo>
                    <a:pt x="0" y="30795"/>
                  </a:lnTo>
                  <a:cubicBezTo>
                    <a:pt x="0" y="22628"/>
                    <a:pt x="3244" y="14795"/>
                    <a:pt x="9020" y="9020"/>
                  </a:cubicBezTo>
                  <a:cubicBezTo>
                    <a:pt x="14795" y="3244"/>
                    <a:pt x="22628" y="0"/>
                    <a:pt x="30795" y="0"/>
                  </a:cubicBezTo>
                  <a:close/>
                </a:path>
              </a:pathLst>
            </a:custGeom>
            <a:solidFill>
              <a:srgbClr val="4E67A8"/>
            </a:solidFill>
          </p:spPr>
          <p:txBody>
            <a:bodyPr/>
            <a:lstStyle/>
            <a:p>
              <a:endParaRPr lang="fr-FR"/>
            </a:p>
          </p:txBody>
        </p:sp>
        <p:sp>
          <p:nvSpPr>
            <p:cNvPr id="14" name="TextBox 14"/>
            <p:cNvSpPr txBox="1"/>
            <p:nvPr/>
          </p:nvSpPr>
          <p:spPr>
            <a:xfrm>
              <a:off x="0" y="-66675"/>
              <a:ext cx="1261359" cy="399117"/>
            </a:xfrm>
            <a:prstGeom prst="rect">
              <a:avLst/>
            </a:prstGeom>
          </p:spPr>
          <p:txBody>
            <a:bodyPr lIns="71838" tIns="71838" rIns="71838" bIns="71838" rtlCol="0" anchor="ctr"/>
            <a:lstStyle/>
            <a:p>
              <a:pPr algn="ctr">
                <a:lnSpc>
                  <a:spcPts val="4355"/>
                </a:lnSpc>
              </a:pPr>
              <a:endParaRPr/>
            </a:p>
          </p:txBody>
        </p:sp>
      </p:grpSp>
      <p:grpSp>
        <p:nvGrpSpPr>
          <p:cNvPr id="15" name="Group 15"/>
          <p:cNvGrpSpPr/>
          <p:nvPr/>
        </p:nvGrpSpPr>
        <p:grpSpPr>
          <a:xfrm>
            <a:off x="5216465" y="12942485"/>
            <a:ext cx="6956728" cy="1855263"/>
            <a:chOff x="0" y="0"/>
            <a:chExt cx="1246567" cy="332442"/>
          </a:xfrm>
        </p:grpSpPr>
        <p:sp>
          <p:nvSpPr>
            <p:cNvPr id="16" name="Freeform 16"/>
            <p:cNvSpPr/>
            <p:nvPr/>
          </p:nvSpPr>
          <p:spPr>
            <a:xfrm>
              <a:off x="0" y="0"/>
              <a:ext cx="1246567" cy="332442"/>
            </a:xfrm>
            <a:custGeom>
              <a:avLst/>
              <a:gdLst/>
              <a:ahLst/>
              <a:cxnLst/>
              <a:rect l="l" t="t" r="r" b="b"/>
              <a:pathLst>
                <a:path w="1246567" h="332442">
                  <a:moveTo>
                    <a:pt x="31160" y="0"/>
                  </a:moveTo>
                  <a:lnTo>
                    <a:pt x="1215407" y="0"/>
                  </a:lnTo>
                  <a:cubicBezTo>
                    <a:pt x="1223671" y="0"/>
                    <a:pt x="1231597" y="3283"/>
                    <a:pt x="1237440" y="9127"/>
                  </a:cubicBezTo>
                  <a:cubicBezTo>
                    <a:pt x="1243284" y="14970"/>
                    <a:pt x="1246567" y="22896"/>
                    <a:pt x="1246567" y="31160"/>
                  </a:cubicBezTo>
                  <a:lnTo>
                    <a:pt x="1246567" y="301282"/>
                  </a:lnTo>
                  <a:cubicBezTo>
                    <a:pt x="1246567" y="318491"/>
                    <a:pt x="1232616" y="332442"/>
                    <a:pt x="1215407" y="332442"/>
                  </a:cubicBezTo>
                  <a:lnTo>
                    <a:pt x="31160" y="332442"/>
                  </a:lnTo>
                  <a:cubicBezTo>
                    <a:pt x="13951" y="332442"/>
                    <a:pt x="0" y="318491"/>
                    <a:pt x="0" y="301282"/>
                  </a:cubicBezTo>
                  <a:lnTo>
                    <a:pt x="0" y="31160"/>
                  </a:lnTo>
                  <a:cubicBezTo>
                    <a:pt x="0" y="13951"/>
                    <a:pt x="13951" y="0"/>
                    <a:pt x="31160" y="0"/>
                  </a:cubicBezTo>
                  <a:close/>
                </a:path>
              </a:pathLst>
            </a:custGeom>
            <a:solidFill>
              <a:srgbClr val="4E67A8"/>
            </a:solidFill>
          </p:spPr>
          <p:txBody>
            <a:bodyPr/>
            <a:lstStyle/>
            <a:p>
              <a:endParaRPr lang="fr-FR"/>
            </a:p>
          </p:txBody>
        </p:sp>
        <p:sp>
          <p:nvSpPr>
            <p:cNvPr id="17" name="TextBox 17"/>
            <p:cNvSpPr txBox="1"/>
            <p:nvPr/>
          </p:nvSpPr>
          <p:spPr>
            <a:xfrm>
              <a:off x="0" y="-66675"/>
              <a:ext cx="1246567" cy="399117"/>
            </a:xfrm>
            <a:prstGeom prst="rect">
              <a:avLst/>
            </a:prstGeom>
          </p:spPr>
          <p:txBody>
            <a:bodyPr lIns="71838" tIns="71838" rIns="71838" bIns="71838" rtlCol="0" anchor="ctr"/>
            <a:lstStyle/>
            <a:p>
              <a:pPr algn="ctr">
                <a:lnSpc>
                  <a:spcPts val="4355"/>
                </a:lnSpc>
              </a:pPr>
              <a:endParaRPr/>
            </a:p>
          </p:txBody>
        </p:sp>
      </p:grpSp>
      <p:sp>
        <p:nvSpPr>
          <p:cNvPr id="18" name="Freeform 18"/>
          <p:cNvSpPr/>
          <p:nvPr/>
        </p:nvSpPr>
        <p:spPr>
          <a:xfrm>
            <a:off x="1354235" y="10033830"/>
            <a:ext cx="9116738" cy="7177359"/>
          </a:xfrm>
          <a:custGeom>
            <a:avLst/>
            <a:gdLst/>
            <a:ahLst/>
            <a:cxnLst/>
            <a:rect l="l" t="t" r="r" b="b"/>
            <a:pathLst>
              <a:path w="9116738" h="7177359">
                <a:moveTo>
                  <a:pt x="0" y="0"/>
                </a:moveTo>
                <a:lnTo>
                  <a:pt x="9116738" y="0"/>
                </a:lnTo>
                <a:lnTo>
                  <a:pt x="9116738" y="7177359"/>
                </a:lnTo>
                <a:lnTo>
                  <a:pt x="0" y="71773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grpSp>
        <p:nvGrpSpPr>
          <p:cNvPr id="19" name="Group 19"/>
          <p:cNvGrpSpPr/>
          <p:nvPr/>
        </p:nvGrpSpPr>
        <p:grpSpPr>
          <a:xfrm>
            <a:off x="5369193" y="17617721"/>
            <a:ext cx="4536000" cy="1855263"/>
            <a:chOff x="0" y="0"/>
            <a:chExt cx="812800" cy="332442"/>
          </a:xfrm>
        </p:grpSpPr>
        <p:sp>
          <p:nvSpPr>
            <p:cNvPr id="20" name="Freeform 20"/>
            <p:cNvSpPr/>
            <p:nvPr/>
          </p:nvSpPr>
          <p:spPr>
            <a:xfrm>
              <a:off x="0" y="0"/>
              <a:ext cx="812800" cy="332442"/>
            </a:xfrm>
            <a:custGeom>
              <a:avLst/>
              <a:gdLst/>
              <a:ahLst/>
              <a:cxnLst/>
              <a:rect l="l" t="t" r="r" b="b"/>
              <a:pathLst>
                <a:path w="812800" h="332442">
                  <a:moveTo>
                    <a:pt x="47790" y="0"/>
                  </a:moveTo>
                  <a:lnTo>
                    <a:pt x="765010" y="0"/>
                  </a:lnTo>
                  <a:cubicBezTo>
                    <a:pt x="777685" y="0"/>
                    <a:pt x="789840" y="5035"/>
                    <a:pt x="798803" y="13997"/>
                  </a:cubicBezTo>
                  <a:cubicBezTo>
                    <a:pt x="807765" y="22960"/>
                    <a:pt x="812800" y="35115"/>
                    <a:pt x="812800" y="47790"/>
                  </a:cubicBezTo>
                  <a:lnTo>
                    <a:pt x="812800" y="284653"/>
                  </a:lnTo>
                  <a:cubicBezTo>
                    <a:pt x="812800" y="297327"/>
                    <a:pt x="807765" y="309483"/>
                    <a:pt x="798803" y="318445"/>
                  </a:cubicBezTo>
                  <a:cubicBezTo>
                    <a:pt x="789840" y="327407"/>
                    <a:pt x="777685" y="332442"/>
                    <a:pt x="765010" y="332442"/>
                  </a:cubicBezTo>
                  <a:lnTo>
                    <a:pt x="47790" y="332442"/>
                  </a:lnTo>
                  <a:cubicBezTo>
                    <a:pt x="35115" y="332442"/>
                    <a:pt x="22960" y="327407"/>
                    <a:pt x="13997" y="318445"/>
                  </a:cubicBezTo>
                  <a:cubicBezTo>
                    <a:pt x="5035" y="309483"/>
                    <a:pt x="0" y="297327"/>
                    <a:pt x="0" y="284653"/>
                  </a:cubicBezTo>
                  <a:lnTo>
                    <a:pt x="0" y="47790"/>
                  </a:lnTo>
                  <a:cubicBezTo>
                    <a:pt x="0" y="35115"/>
                    <a:pt x="5035" y="22960"/>
                    <a:pt x="13997" y="13997"/>
                  </a:cubicBezTo>
                  <a:cubicBezTo>
                    <a:pt x="22960" y="5035"/>
                    <a:pt x="35115" y="0"/>
                    <a:pt x="47790" y="0"/>
                  </a:cubicBezTo>
                  <a:close/>
                </a:path>
              </a:pathLst>
            </a:custGeom>
            <a:solidFill>
              <a:srgbClr val="4D6CB3"/>
            </a:solidFill>
          </p:spPr>
          <p:txBody>
            <a:bodyPr/>
            <a:lstStyle/>
            <a:p>
              <a:endParaRPr lang="fr-FR"/>
            </a:p>
          </p:txBody>
        </p:sp>
        <p:sp>
          <p:nvSpPr>
            <p:cNvPr id="21" name="TextBox 21"/>
            <p:cNvSpPr txBox="1"/>
            <p:nvPr/>
          </p:nvSpPr>
          <p:spPr>
            <a:xfrm>
              <a:off x="0" y="-66675"/>
              <a:ext cx="812800" cy="399117"/>
            </a:xfrm>
            <a:prstGeom prst="rect">
              <a:avLst/>
            </a:prstGeom>
          </p:spPr>
          <p:txBody>
            <a:bodyPr lIns="71838" tIns="71838" rIns="71838" bIns="71838" rtlCol="0" anchor="ctr"/>
            <a:lstStyle/>
            <a:p>
              <a:pPr algn="ctr">
                <a:lnSpc>
                  <a:spcPts val="4355"/>
                </a:lnSpc>
              </a:pPr>
              <a:endParaRPr/>
            </a:p>
          </p:txBody>
        </p:sp>
      </p:grpSp>
      <p:sp>
        <p:nvSpPr>
          <p:cNvPr id="22" name="Freeform 22"/>
          <p:cNvSpPr/>
          <p:nvPr/>
        </p:nvSpPr>
        <p:spPr>
          <a:xfrm>
            <a:off x="1512000" y="17473061"/>
            <a:ext cx="8958973" cy="2158335"/>
          </a:xfrm>
          <a:custGeom>
            <a:avLst/>
            <a:gdLst/>
            <a:ahLst/>
            <a:cxnLst/>
            <a:rect l="l" t="t" r="r" b="b"/>
            <a:pathLst>
              <a:path w="8958973" h="2158335">
                <a:moveTo>
                  <a:pt x="0" y="0"/>
                </a:moveTo>
                <a:lnTo>
                  <a:pt x="8958973" y="0"/>
                </a:lnTo>
                <a:lnTo>
                  <a:pt x="8958973" y="2158335"/>
                </a:lnTo>
                <a:lnTo>
                  <a:pt x="0" y="2158335"/>
                </a:lnTo>
                <a:lnTo>
                  <a:pt x="0" y="0"/>
                </a:lnTo>
                <a:close/>
              </a:path>
            </a:pathLst>
          </a:custGeom>
          <a:blipFill>
            <a:blip r:embed="rId9">
              <a:extLst>
                <a:ext uri="{96DAC541-7B7A-43D3-8B79-37D633B846F1}">
                  <asvg:svgBlip xmlns:asvg="http://schemas.microsoft.com/office/drawing/2016/SVG/main" r:embed="rId10"/>
                </a:ext>
              </a:extLst>
            </a:blip>
            <a:stretch>
              <a:fillRect b="-226786"/>
            </a:stretch>
          </a:blipFill>
        </p:spPr>
        <p:txBody>
          <a:bodyPr/>
          <a:lstStyle/>
          <a:p>
            <a:endParaRPr lang="fr-FR"/>
          </a:p>
        </p:txBody>
      </p:sp>
      <p:sp>
        <p:nvSpPr>
          <p:cNvPr id="23" name="Freeform 23"/>
          <p:cNvSpPr/>
          <p:nvPr/>
        </p:nvSpPr>
        <p:spPr>
          <a:xfrm>
            <a:off x="11734098" y="7608812"/>
            <a:ext cx="331232" cy="310296"/>
          </a:xfrm>
          <a:custGeom>
            <a:avLst/>
            <a:gdLst/>
            <a:ahLst/>
            <a:cxnLst/>
            <a:rect l="l" t="t" r="r" b="b"/>
            <a:pathLst>
              <a:path w="331232" h="310296">
                <a:moveTo>
                  <a:pt x="0" y="0"/>
                </a:moveTo>
                <a:lnTo>
                  <a:pt x="331232" y="0"/>
                </a:lnTo>
                <a:lnTo>
                  <a:pt x="331232" y="310296"/>
                </a:lnTo>
                <a:lnTo>
                  <a:pt x="0" y="310296"/>
                </a:lnTo>
                <a:lnTo>
                  <a:pt x="0" y="0"/>
                </a:lnTo>
                <a:close/>
              </a:path>
            </a:pathLst>
          </a:custGeom>
          <a:blipFill>
            <a:blip r:embed="rId11">
              <a:extLst>
                <a:ext uri="{96DAC541-7B7A-43D3-8B79-37D633B846F1}">
                  <asvg:svgBlip xmlns:asvg="http://schemas.microsoft.com/office/drawing/2016/SVG/main" r:embed="rId12"/>
                </a:ext>
              </a:extLst>
            </a:blip>
            <a:stretch>
              <a:fillRect l="-217557"/>
            </a:stretch>
          </a:blipFill>
        </p:spPr>
        <p:txBody>
          <a:bodyPr/>
          <a:lstStyle/>
          <a:p>
            <a:endParaRPr lang="fr-FR"/>
          </a:p>
        </p:txBody>
      </p:sp>
      <p:grpSp>
        <p:nvGrpSpPr>
          <p:cNvPr id="24" name="Group 24"/>
          <p:cNvGrpSpPr/>
          <p:nvPr/>
        </p:nvGrpSpPr>
        <p:grpSpPr>
          <a:xfrm>
            <a:off x="5292000" y="10033830"/>
            <a:ext cx="6773330" cy="2071771"/>
            <a:chOff x="0" y="0"/>
            <a:chExt cx="1213704" cy="371238"/>
          </a:xfrm>
        </p:grpSpPr>
        <p:sp>
          <p:nvSpPr>
            <p:cNvPr id="25" name="Freeform 25"/>
            <p:cNvSpPr/>
            <p:nvPr/>
          </p:nvSpPr>
          <p:spPr>
            <a:xfrm>
              <a:off x="0" y="0"/>
              <a:ext cx="1213704" cy="371238"/>
            </a:xfrm>
            <a:custGeom>
              <a:avLst/>
              <a:gdLst/>
              <a:ahLst/>
              <a:cxnLst/>
              <a:rect l="l" t="t" r="r" b="b"/>
              <a:pathLst>
                <a:path w="1213704" h="371238">
                  <a:moveTo>
                    <a:pt x="43434" y="0"/>
                  </a:moveTo>
                  <a:lnTo>
                    <a:pt x="1170270" y="0"/>
                  </a:lnTo>
                  <a:cubicBezTo>
                    <a:pt x="1181790" y="0"/>
                    <a:pt x="1192837" y="4576"/>
                    <a:pt x="1200983" y="12722"/>
                  </a:cubicBezTo>
                  <a:cubicBezTo>
                    <a:pt x="1209128" y="20867"/>
                    <a:pt x="1213704" y="31915"/>
                    <a:pt x="1213704" y="43434"/>
                  </a:cubicBezTo>
                  <a:lnTo>
                    <a:pt x="1213704" y="327804"/>
                  </a:lnTo>
                  <a:cubicBezTo>
                    <a:pt x="1213704" y="339323"/>
                    <a:pt x="1209128" y="350371"/>
                    <a:pt x="1200983" y="358516"/>
                  </a:cubicBezTo>
                  <a:cubicBezTo>
                    <a:pt x="1192837" y="366662"/>
                    <a:pt x="1181790" y="371238"/>
                    <a:pt x="1170270" y="371238"/>
                  </a:cubicBezTo>
                  <a:lnTo>
                    <a:pt x="43434" y="371238"/>
                  </a:lnTo>
                  <a:cubicBezTo>
                    <a:pt x="31915" y="371238"/>
                    <a:pt x="20867" y="366662"/>
                    <a:pt x="12722" y="358516"/>
                  </a:cubicBezTo>
                  <a:cubicBezTo>
                    <a:pt x="4576" y="350371"/>
                    <a:pt x="0" y="339323"/>
                    <a:pt x="0" y="327804"/>
                  </a:cubicBezTo>
                  <a:lnTo>
                    <a:pt x="0" y="43434"/>
                  </a:lnTo>
                  <a:cubicBezTo>
                    <a:pt x="0" y="31915"/>
                    <a:pt x="4576" y="20867"/>
                    <a:pt x="12722" y="12722"/>
                  </a:cubicBezTo>
                  <a:cubicBezTo>
                    <a:pt x="20867" y="4576"/>
                    <a:pt x="31915" y="0"/>
                    <a:pt x="43434" y="0"/>
                  </a:cubicBezTo>
                  <a:close/>
                </a:path>
              </a:pathLst>
            </a:custGeom>
            <a:solidFill>
              <a:srgbClr val="CACFDB"/>
            </a:solidFill>
          </p:spPr>
          <p:txBody>
            <a:bodyPr/>
            <a:lstStyle/>
            <a:p>
              <a:endParaRPr lang="fr-FR"/>
            </a:p>
          </p:txBody>
        </p:sp>
        <p:sp>
          <p:nvSpPr>
            <p:cNvPr id="26" name="TextBox 26"/>
            <p:cNvSpPr txBox="1"/>
            <p:nvPr/>
          </p:nvSpPr>
          <p:spPr>
            <a:xfrm>
              <a:off x="0" y="-66675"/>
              <a:ext cx="1213704" cy="437913"/>
            </a:xfrm>
            <a:prstGeom prst="rect">
              <a:avLst/>
            </a:prstGeom>
          </p:spPr>
          <p:txBody>
            <a:bodyPr lIns="50800" tIns="50800" rIns="50800" bIns="50800" rtlCol="0" anchor="ctr"/>
            <a:lstStyle/>
            <a:p>
              <a:pPr algn="ctr">
                <a:lnSpc>
                  <a:spcPts val="4355"/>
                </a:lnSpc>
              </a:pPr>
              <a:endParaRPr/>
            </a:p>
          </p:txBody>
        </p:sp>
      </p:grpSp>
      <p:sp>
        <p:nvSpPr>
          <p:cNvPr id="27" name="TextBox 27"/>
          <p:cNvSpPr txBox="1"/>
          <p:nvPr/>
        </p:nvSpPr>
        <p:spPr>
          <a:xfrm>
            <a:off x="1562909" y="10388777"/>
            <a:ext cx="1927256" cy="539770"/>
          </a:xfrm>
          <a:prstGeom prst="rect">
            <a:avLst/>
          </a:prstGeom>
        </p:spPr>
        <p:txBody>
          <a:bodyPr lIns="0" tIns="0" rIns="0" bIns="0" rtlCol="0" anchor="t">
            <a:spAutoFit/>
          </a:bodyPr>
          <a:lstStyle/>
          <a:p>
            <a:pPr algn="ctr">
              <a:lnSpc>
                <a:spcPts val="4355"/>
              </a:lnSpc>
            </a:pPr>
            <a:r>
              <a:rPr lang="en-US" sz="3111" b="1">
                <a:solidFill>
                  <a:srgbClr val="FFFFFF"/>
                </a:solidFill>
                <a:latin typeface="Gotham Bold"/>
                <a:ea typeface="Gotham Bold"/>
                <a:cs typeface="Gotham Bold"/>
                <a:sym typeface="Gotham Bold"/>
              </a:rPr>
              <a:t>Phase</a:t>
            </a:r>
          </a:p>
        </p:txBody>
      </p:sp>
      <p:sp>
        <p:nvSpPr>
          <p:cNvPr id="28" name="TextBox 28"/>
          <p:cNvSpPr txBox="1"/>
          <p:nvPr/>
        </p:nvSpPr>
        <p:spPr>
          <a:xfrm>
            <a:off x="1562909" y="10649951"/>
            <a:ext cx="1927256" cy="1093643"/>
          </a:xfrm>
          <a:prstGeom prst="rect">
            <a:avLst/>
          </a:prstGeom>
        </p:spPr>
        <p:txBody>
          <a:bodyPr lIns="0" tIns="0" rIns="0" bIns="0" rtlCol="0" anchor="t">
            <a:spAutoFit/>
          </a:bodyPr>
          <a:lstStyle/>
          <a:p>
            <a:pPr algn="ctr">
              <a:lnSpc>
                <a:spcPts val="8909"/>
              </a:lnSpc>
            </a:pPr>
            <a:r>
              <a:rPr lang="en-US" sz="6363" b="1">
                <a:solidFill>
                  <a:srgbClr val="FFFFFF"/>
                </a:solidFill>
                <a:latin typeface="Gotham Bold"/>
                <a:ea typeface="Gotham Bold"/>
                <a:cs typeface="Gotham Bold"/>
                <a:sym typeface="Gotham Bold"/>
              </a:rPr>
              <a:t>01</a:t>
            </a:r>
          </a:p>
        </p:txBody>
      </p:sp>
      <p:sp>
        <p:nvSpPr>
          <p:cNvPr id="29" name="TextBox 29"/>
          <p:cNvSpPr txBox="1"/>
          <p:nvPr/>
        </p:nvSpPr>
        <p:spPr>
          <a:xfrm>
            <a:off x="1562909" y="12911810"/>
            <a:ext cx="1927256" cy="539770"/>
          </a:xfrm>
          <a:prstGeom prst="rect">
            <a:avLst/>
          </a:prstGeom>
        </p:spPr>
        <p:txBody>
          <a:bodyPr lIns="0" tIns="0" rIns="0" bIns="0" rtlCol="0" anchor="t">
            <a:spAutoFit/>
          </a:bodyPr>
          <a:lstStyle/>
          <a:p>
            <a:pPr algn="ctr">
              <a:lnSpc>
                <a:spcPts val="4355"/>
              </a:lnSpc>
            </a:pPr>
            <a:r>
              <a:rPr lang="en-US" sz="3111" b="1">
                <a:solidFill>
                  <a:srgbClr val="FFFFFF"/>
                </a:solidFill>
                <a:latin typeface="Gotham Bold"/>
                <a:ea typeface="Gotham Bold"/>
                <a:cs typeface="Gotham Bold"/>
                <a:sym typeface="Gotham Bold"/>
              </a:rPr>
              <a:t>Phase</a:t>
            </a:r>
          </a:p>
        </p:txBody>
      </p:sp>
      <p:sp>
        <p:nvSpPr>
          <p:cNvPr id="30" name="TextBox 30"/>
          <p:cNvSpPr txBox="1"/>
          <p:nvPr/>
        </p:nvSpPr>
        <p:spPr>
          <a:xfrm>
            <a:off x="1562909" y="13172984"/>
            <a:ext cx="1927256" cy="1093643"/>
          </a:xfrm>
          <a:prstGeom prst="rect">
            <a:avLst/>
          </a:prstGeom>
        </p:spPr>
        <p:txBody>
          <a:bodyPr lIns="0" tIns="0" rIns="0" bIns="0" rtlCol="0" anchor="t">
            <a:spAutoFit/>
          </a:bodyPr>
          <a:lstStyle/>
          <a:p>
            <a:pPr algn="ctr">
              <a:lnSpc>
                <a:spcPts val="8909"/>
              </a:lnSpc>
            </a:pPr>
            <a:r>
              <a:rPr lang="en-US" sz="6363" b="1">
                <a:solidFill>
                  <a:srgbClr val="FFFFFF"/>
                </a:solidFill>
                <a:latin typeface="Gotham Bold"/>
                <a:ea typeface="Gotham Bold"/>
                <a:cs typeface="Gotham Bold"/>
                <a:sym typeface="Gotham Bold"/>
              </a:rPr>
              <a:t>02</a:t>
            </a:r>
          </a:p>
        </p:txBody>
      </p:sp>
      <p:sp>
        <p:nvSpPr>
          <p:cNvPr id="31" name="TextBox 31"/>
          <p:cNvSpPr txBox="1"/>
          <p:nvPr/>
        </p:nvSpPr>
        <p:spPr>
          <a:xfrm>
            <a:off x="1562909" y="15476344"/>
            <a:ext cx="1927256" cy="539770"/>
          </a:xfrm>
          <a:prstGeom prst="rect">
            <a:avLst/>
          </a:prstGeom>
        </p:spPr>
        <p:txBody>
          <a:bodyPr lIns="0" tIns="0" rIns="0" bIns="0" rtlCol="0" anchor="t">
            <a:spAutoFit/>
          </a:bodyPr>
          <a:lstStyle/>
          <a:p>
            <a:pPr algn="ctr">
              <a:lnSpc>
                <a:spcPts val="4355"/>
              </a:lnSpc>
            </a:pPr>
            <a:r>
              <a:rPr lang="en-US" sz="3111" b="1">
                <a:solidFill>
                  <a:srgbClr val="FFFFFF"/>
                </a:solidFill>
                <a:latin typeface="Gotham Bold"/>
                <a:ea typeface="Gotham Bold"/>
                <a:cs typeface="Gotham Bold"/>
                <a:sym typeface="Gotham Bold"/>
              </a:rPr>
              <a:t>Phase</a:t>
            </a:r>
          </a:p>
        </p:txBody>
      </p:sp>
      <p:sp>
        <p:nvSpPr>
          <p:cNvPr id="32" name="TextBox 32"/>
          <p:cNvSpPr txBox="1"/>
          <p:nvPr/>
        </p:nvSpPr>
        <p:spPr>
          <a:xfrm>
            <a:off x="1562909" y="15737518"/>
            <a:ext cx="1927256" cy="1093643"/>
          </a:xfrm>
          <a:prstGeom prst="rect">
            <a:avLst/>
          </a:prstGeom>
        </p:spPr>
        <p:txBody>
          <a:bodyPr lIns="0" tIns="0" rIns="0" bIns="0" rtlCol="0" anchor="t">
            <a:spAutoFit/>
          </a:bodyPr>
          <a:lstStyle/>
          <a:p>
            <a:pPr algn="ctr">
              <a:lnSpc>
                <a:spcPts val="8909"/>
              </a:lnSpc>
            </a:pPr>
            <a:r>
              <a:rPr lang="en-US" sz="6363" b="1">
                <a:solidFill>
                  <a:srgbClr val="FFFFFF"/>
                </a:solidFill>
                <a:latin typeface="Gotham Bold"/>
                <a:ea typeface="Gotham Bold"/>
                <a:cs typeface="Gotham Bold"/>
                <a:sym typeface="Gotham Bold"/>
              </a:rPr>
              <a:t>03</a:t>
            </a:r>
          </a:p>
        </p:txBody>
      </p:sp>
      <p:sp>
        <p:nvSpPr>
          <p:cNvPr id="33" name="TextBox 33"/>
          <p:cNvSpPr txBox="1"/>
          <p:nvPr/>
        </p:nvSpPr>
        <p:spPr>
          <a:xfrm>
            <a:off x="1634909" y="17841529"/>
            <a:ext cx="1927256" cy="539770"/>
          </a:xfrm>
          <a:prstGeom prst="rect">
            <a:avLst/>
          </a:prstGeom>
        </p:spPr>
        <p:txBody>
          <a:bodyPr lIns="0" tIns="0" rIns="0" bIns="0" rtlCol="0" anchor="t">
            <a:spAutoFit/>
          </a:bodyPr>
          <a:lstStyle/>
          <a:p>
            <a:pPr algn="ctr">
              <a:lnSpc>
                <a:spcPts val="4355"/>
              </a:lnSpc>
            </a:pPr>
            <a:r>
              <a:rPr lang="en-US" sz="3111" b="1">
                <a:solidFill>
                  <a:srgbClr val="FFFFFF"/>
                </a:solidFill>
                <a:latin typeface="Gotham Bold"/>
                <a:ea typeface="Gotham Bold"/>
                <a:cs typeface="Gotham Bold"/>
                <a:sym typeface="Gotham Bold"/>
              </a:rPr>
              <a:t>Phase</a:t>
            </a:r>
          </a:p>
        </p:txBody>
      </p:sp>
      <p:sp>
        <p:nvSpPr>
          <p:cNvPr id="34" name="TextBox 34"/>
          <p:cNvSpPr txBox="1"/>
          <p:nvPr/>
        </p:nvSpPr>
        <p:spPr>
          <a:xfrm>
            <a:off x="1634909" y="18102703"/>
            <a:ext cx="1927256" cy="1093643"/>
          </a:xfrm>
          <a:prstGeom prst="rect">
            <a:avLst/>
          </a:prstGeom>
        </p:spPr>
        <p:txBody>
          <a:bodyPr lIns="0" tIns="0" rIns="0" bIns="0" rtlCol="0" anchor="t">
            <a:spAutoFit/>
          </a:bodyPr>
          <a:lstStyle/>
          <a:p>
            <a:pPr algn="ctr">
              <a:lnSpc>
                <a:spcPts val="8909"/>
              </a:lnSpc>
            </a:pPr>
            <a:r>
              <a:rPr lang="en-US" sz="6363" b="1">
                <a:solidFill>
                  <a:srgbClr val="FFFFFF"/>
                </a:solidFill>
                <a:latin typeface="Gotham Bold"/>
                <a:ea typeface="Gotham Bold"/>
                <a:cs typeface="Gotham Bold"/>
                <a:sym typeface="Gotham Bold"/>
              </a:rPr>
              <a:t>04</a:t>
            </a:r>
          </a:p>
        </p:txBody>
      </p:sp>
      <p:grpSp>
        <p:nvGrpSpPr>
          <p:cNvPr id="35" name="Group 35"/>
          <p:cNvGrpSpPr/>
          <p:nvPr/>
        </p:nvGrpSpPr>
        <p:grpSpPr>
          <a:xfrm>
            <a:off x="5108602" y="12586370"/>
            <a:ext cx="6956728" cy="2071771"/>
            <a:chOff x="0" y="0"/>
            <a:chExt cx="1246567" cy="371238"/>
          </a:xfrm>
        </p:grpSpPr>
        <p:sp>
          <p:nvSpPr>
            <p:cNvPr id="36" name="Freeform 36"/>
            <p:cNvSpPr/>
            <p:nvPr/>
          </p:nvSpPr>
          <p:spPr>
            <a:xfrm>
              <a:off x="0" y="0"/>
              <a:ext cx="1246567" cy="371238"/>
            </a:xfrm>
            <a:custGeom>
              <a:avLst/>
              <a:gdLst/>
              <a:ahLst/>
              <a:cxnLst/>
              <a:rect l="l" t="t" r="r" b="b"/>
              <a:pathLst>
                <a:path w="1246567" h="371238">
                  <a:moveTo>
                    <a:pt x="42289" y="0"/>
                  </a:moveTo>
                  <a:lnTo>
                    <a:pt x="1204278" y="0"/>
                  </a:lnTo>
                  <a:cubicBezTo>
                    <a:pt x="1215494" y="0"/>
                    <a:pt x="1226250" y="4455"/>
                    <a:pt x="1234181" y="12386"/>
                  </a:cubicBezTo>
                  <a:cubicBezTo>
                    <a:pt x="1242112" y="20317"/>
                    <a:pt x="1246567" y="31073"/>
                    <a:pt x="1246567" y="42289"/>
                  </a:cubicBezTo>
                  <a:lnTo>
                    <a:pt x="1246567" y="328949"/>
                  </a:lnTo>
                  <a:cubicBezTo>
                    <a:pt x="1246567" y="340165"/>
                    <a:pt x="1242112" y="350921"/>
                    <a:pt x="1234181" y="358852"/>
                  </a:cubicBezTo>
                  <a:cubicBezTo>
                    <a:pt x="1226250" y="366783"/>
                    <a:pt x="1215494" y="371238"/>
                    <a:pt x="1204278" y="371238"/>
                  </a:cubicBezTo>
                  <a:lnTo>
                    <a:pt x="42289" y="371238"/>
                  </a:lnTo>
                  <a:cubicBezTo>
                    <a:pt x="31073" y="371238"/>
                    <a:pt x="20317" y="366783"/>
                    <a:pt x="12386" y="358852"/>
                  </a:cubicBezTo>
                  <a:cubicBezTo>
                    <a:pt x="4455" y="350921"/>
                    <a:pt x="0" y="340165"/>
                    <a:pt x="0" y="328949"/>
                  </a:cubicBezTo>
                  <a:lnTo>
                    <a:pt x="0" y="42289"/>
                  </a:lnTo>
                  <a:cubicBezTo>
                    <a:pt x="0" y="31073"/>
                    <a:pt x="4455" y="20317"/>
                    <a:pt x="12386" y="12386"/>
                  </a:cubicBezTo>
                  <a:cubicBezTo>
                    <a:pt x="20317" y="4455"/>
                    <a:pt x="31073" y="0"/>
                    <a:pt x="42289" y="0"/>
                  </a:cubicBezTo>
                  <a:close/>
                </a:path>
              </a:pathLst>
            </a:custGeom>
            <a:solidFill>
              <a:srgbClr val="CACFDB"/>
            </a:solidFill>
          </p:spPr>
          <p:txBody>
            <a:bodyPr/>
            <a:lstStyle/>
            <a:p>
              <a:endParaRPr lang="fr-FR"/>
            </a:p>
          </p:txBody>
        </p:sp>
        <p:sp>
          <p:nvSpPr>
            <p:cNvPr id="37" name="TextBox 37"/>
            <p:cNvSpPr txBox="1"/>
            <p:nvPr/>
          </p:nvSpPr>
          <p:spPr>
            <a:xfrm>
              <a:off x="0" y="-66675"/>
              <a:ext cx="1246567" cy="437913"/>
            </a:xfrm>
            <a:prstGeom prst="rect">
              <a:avLst/>
            </a:prstGeom>
          </p:spPr>
          <p:txBody>
            <a:bodyPr lIns="50800" tIns="50800" rIns="50800" bIns="50800" rtlCol="0" anchor="ctr"/>
            <a:lstStyle/>
            <a:p>
              <a:pPr algn="ctr">
                <a:lnSpc>
                  <a:spcPts val="4355"/>
                </a:lnSpc>
              </a:pPr>
              <a:endParaRPr/>
            </a:p>
          </p:txBody>
        </p:sp>
      </p:grpSp>
      <p:grpSp>
        <p:nvGrpSpPr>
          <p:cNvPr id="38" name="Group 38"/>
          <p:cNvGrpSpPr/>
          <p:nvPr/>
        </p:nvGrpSpPr>
        <p:grpSpPr>
          <a:xfrm>
            <a:off x="5175189" y="15139418"/>
            <a:ext cx="6956728" cy="2071771"/>
            <a:chOff x="0" y="0"/>
            <a:chExt cx="1246567" cy="371238"/>
          </a:xfrm>
        </p:grpSpPr>
        <p:sp>
          <p:nvSpPr>
            <p:cNvPr id="39" name="Freeform 39"/>
            <p:cNvSpPr/>
            <p:nvPr/>
          </p:nvSpPr>
          <p:spPr>
            <a:xfrm>
              <a:off x="0" y="0"/>
              <a:ext cx="1246567" cy="371238"/>
            </a:xfrm>
            <a:custGeom>
              <a:avLst/>
              <a:gdLst/>
              <a:ahLst/>
              <a:cxnLst/>
              <a:rect l="l" t="t" r="r" b="b"/>
              <a:pathLst>
                <a:path w="1246567" h="371238">
                  <a:moveTo>
                    <a:pt x="42289" y="0"/>
                  </a:moveTo>
                  <a:lnTo>
                    <a:pt x="1204278" y="0"/>
                  </a:lnTo>
                  <a:cubicBezTo>
                    <a:pt x="1215494" y="0"/>
                    <a:pt x="1226250" y="4455"/>
                    <a:pt x="1234181" y="12386"/>
                  </a:cubicBezTo>
                  <a:cubicBezTo>
                    <a:pt x="1242112" y="20317"/>
                    <a:pt x="1246567" y="31073"/>
                    <a:pt x="1246567" y="42289"/>
                  </a:cubicBezTo>
                  <a:lnTo>
                    <a:pt x="1246567" y="328949"/>
                  </a:lnTo>
                  <a:cubicBezTo>
                    <a:pt x="1246567" y="340165"/>
                    <a:pt x="1242112" y="350921"/>
                    <a:pt x="1234181" y="358852"/>
                  </a:cubicBezTo>
                  <a:cubicBezTo>
                    <a:pt x="1226250" y="366783"/>
                    <a:pt x="1215494" y="371238"/>
                    <a:pt x="1204278" y="371238"/>
                  </a:cubicBezTo>
                  <a:lnTo>
                    <a:pt x="42289" y="371238"/>
                  </a:lnTo>
                  <a:cubicBezTo>
                    <a:pt x="31073" y="371238"/>
                    <a:pt x="20317" y="366783"/>
                    <a:pt x="12386" y="358852"/>
                  </a:cubicBezTo>
                  <a:cubicBezTo>
                    <a:pt x="4455" y="350921"/>
                    <a:pt x="0" y="340165"/>
                    <a:pt x="0" y="328949"/>
                  </a:cubicBezTo>
                  <a:lnTo>
                    <a:pt x="0" y="42289"/>
                  </a:lnTo>
                  <a:cubicBezTo>
                    <a:pt x="0" y="31073"/>
                    <a:pt x="4455" y="20317"/>
                    <a:pt x="12386" y="12386"/>
                  </a:cubicBezTo>
                  <a:cubicBezTo>
                    <a:pt x="20317" y="4455"/>
                    <a:pt x="31073" y="0"/>
                    <a:pt x="42289" y="0"/>
                  </a:cubicBezTo>
                  <a:close/>
                </a:path>
              </a:pathLst>
            </a:custGeom>
            <a:solidFill>
              <a:srgbClr val="CACFDB"/>
            </a:solidFill>
          </p:spPr>
          <p:txBody>
            <a:bodyPr/>
            <a:lstStyle/>
            <a:p>
              <a:endParaRPr lang="fr-FR"/>
            </a:p>
          </p:txBody>
        </p:sp>
        <p:sp>
          <p:nvSpPr>
            <p:cNvPr id="40" name="TextBox 40"/>
            <p:cNvSpPr txBox="1"/>
            <p:nvPr/>
          </p:nvSpPr>
          <p:spPr>
            <a:xfrm>
              <a:off x="0" y="-66675"/>
              <a:ext cx="1246567" cy="437913"/>
            </a:xfrm>
            <a:prstGeom prst="rect">
              <a:avLst/>
            </a:prstGeom>
          </p:spPr>
          <p:txBody>
            <a:bodyPr lIns="50800" tIns="50800" rIns="50800" bIns="50800" rtlCol="0" anchor="ctr"/>
            <a:lstStyle/>
            <a:p>
              <a:pPr algn="ctr">
                <a:lnSpc>
                  <a:spcPts val="4355"/>
                </a:lnSpc>
              </a:pPr>
              <a:endParaRPr/>
            </a:p>
          </p:txBody>
        </p:sp>
      </p:grpSp>
      <p:grpSp>
        <p:nvGrpSpPr>
          <p:cNvPr id="41" name="Group 41"/>
          <p:cNvGrpSpPr/>
          <p:nvPr/>
        </p:nvGrpSpPr>
        <p:grpSpPr>
          <a:xfrm>
            <a:off x="4874034" y="17474945"/>
            <a:ext cx="7257884" cy="2082239"/>
            <a:chOff x="0" y="0"/>
            <a:chExt cx="1300531" cy="373114"/>
          </a:xfrm>
        </p:grpSpPr>
        <p:sp>
          <p:nvSpPr>
            <p:cNvPr id="42" name="Freeform 42"/>
            <p:cNvSpPr/>
            <p:nvPr/>
          </p:nvSpPr>
          <p:spPr>
            <a:xfrm>
              <a:off x="0" y="0"/>
              <a:ext cx="1300531" cy="373114"/>
            </a:xfrm>
            <a:custGeom>
              <a:avLst/>
              <a:gdLst/>
              <a:ahLst/>
              <a:cxnLst/>
              <a:rect l="l" t="t" r="r" b="b"/>
              <a:pathLst>
                <a:path w="1300531" h="373114">
                  <a:moveTo>
                    <a:pt x="40534" y="0"/>
                  </a:moveTo>
                  <a:lnTo>
                    <a:pt x="1259997" y="0"/>
                  </a:lnTo>
                  <a:cubicBezTo>
                    <a:pt x="1282383" y="0"/>
                    <a:pt x="1300531" y="18148"/>
                    <a:pt x="1300531" y="40534"/>
                  </a:cubicBezTo>
                  <a:lnTo>
                    <a:pt x="1300531" y="332579"/>
                  </a:lnTo>
                  <a:cubicBezTo>
                    <a:pt x="1300531" y="354966"/>
                    <a:pt x="1282383" y="373114"/>
                    <a:pt x="1259997" y="373114"/>
                  </a:cubicBezTo>
                  <a:lnTo>
                    <a:pt x="40534" y="373114"/>
                  </a:lnTo>
                  <a:cubicBezTo>
                    <a:pt x="18148" y="373114"/>
                    <a:pt x="0" y="354966"/>
                    <a:pt x="0" y="332579"/>
                  </a:cubicBezTo>
                  <a:lnTo>
                    <a:pt x="0" y="40534"/>
                  </a:lnTo>
                  <a:cubicBezTo>
                    <a:pt x="0" y="18148"/>
                    <a:pt x="18148" y="0"/>
                    <a:pt x="40534" y="0"/>
                  </a:cubicBezTo>
                  <a:close/>
                </a:path>
              </a:pathLst>
            </a:custGeom>
            <a:solidFill>
              <a:srgbClr val="CACFDB"/>
            </a:solidFill>
          </p:spPr>
          <p:txBody>
            <a:bodyPr/>
            <a:lstStyle/>
            <a:p>
              <a:endParaRPr lang="fr-FR"/>
            </a:p>
          </p:txBody>
        </p:sp>
        <p:sp>
          <p:nvSpPr>
            <p:cNvPr id="43" name="TextBox 43"/>
            <p:cNvSpPr txBox="1"/>
            <p:nvPr/>
          </p:nvSpPr>
          <p:spPr>
            <a:xfrm>
              <a:off x="0" y="-66675"/>
              <a:ext cx="1300531" cy="439789"/>
            </a:xfrm>
            <a:prstGeom prst="rect">
              <a:avLst/>
            </a:prstGeom>
          </p:spPr>
          <p:txBody>
            <a:bodyPr lIns="50800" tIns="50800" rIns="50800" bIns="50800" rtlCol="0" anchor="ctr"/>
            <a:lstStyle/>
            <a:p>
              <a:pPr algn="ctr">
                <a:lnSpc>
                  <a:spcPts val="4355"/>
                </a:lnSpc>
              </a:pPr>
              <a:endParaRPr/>
            </a:p>
          </p:txBody>
        </p:sp>
      </p:grpSp>
      <p:sp>
        <p:nvSpPr>
          <p:cNvPr id="44" name="Freeform 44"/>
          <p:cNvSpPr/>
          <p:nvPr/>
        </p:nvSpPr>
        <p:spPr>
          <a:xfrm>
            <a:off x="4154897" y="785833"/>
            <a:ext cx="5960265" cy="1788079"/>
          </a:xfrm>
          <a:custGeom>
            <a:avLst/>
            <a:gdLst/>
            <a:ahLst/>
            <a:cxnLst/>
            <a:rect l="l" t="t" r="r" b="b"/>
            <a:pathLst>
              <a:path w="5960265" h="1788079">
                <a:moveTo>
                  <a:pt x="0" y="0"/>
                </a:moveTo>
                <a:lnTo>
                  <a:pt x="5960265" y="0"/>
                </a:lnTo>
                <a:lnTo>
                  <a:pt x="5960265" y="1788079"/>
                </a:lnTo>
                <a:lnTo>
                  <a:pt x="0" y="1788079"/>
                </a:lnTo>
                <a:lnTo>
                  <a:pt x="0" y="0"/>
                </a:lnTo>
                <a:close/>
              </a:path>
            </a:pathLst>
          </a:custGeom>
          <a:blipFill>
            <a:blip r:embed="rId13"/>
            <a:stretch>
              <a:fillRect/>
            </a:stretch>
          </a:blipFill>
        </p:spPr>
        <p:txBody>
          <a:bodyPr/>
          <a:lstStyle/>
          <a:p>
            <a:endParaRPr lang="fr-FR"/>
          </a:p>
        </p:txBody>
      </p:sp>
      <p:sp>
        <p:nvSpPr>
          <p:cNvPr id="45" name="TextBox 45"/>
          <p:cNvSpPr txBox="1"/>
          <p:nvPr/>
        </p:nvSpPr>
        <p:spPr>
          <a:xfrm>
            <a:off x="541731" y="6524204"/>
            <a:ext cx="9122259" cy="960800"/>
          </a:xfrm>
          <a:prstGeom prst="rect">
            <a:avLst/>
          </a:prstGeom>
        </p:spPr>
        <p:txBody>
          <a:bodyPr lIns="0" tIns="0" rIns="0" bIns="0" rtlCol="0" anchor="t">
            <a:spAutoFit/>
          </a:bodyPr>
          <a:lstStyle/>
          <a:p>
            <a:pPr algn="l">
              <a:lnSpc>
                <a:spcPts val="7282"/>
              </a:lnSpc>
            </a:pPr>
            <a:r>
              <a:rPr lang="en-US" sz="6935" b="1">
                <a:solidFill>
                  <a:srgbClr val="4D6CB3"/>
                </a:solidFill>
                <a:latin typeface="Gotham Bold"/>
                <a:ea typeface="Gotham Bold"/>
                <a:cs typeface="Gotham Bold"/>
                <a:sym typeface="Gotham Bold"/>
              </a:rPr>
              <a:t>MODULE 2 </a:t>
            </a:r>
          </a:p>
        </p:txBody>
      </p:sp>
      <p:sp>
        <p:nvSpPr>
          <p:cNvPr id="46" name="TextBox 46"/>
          <p:cNvSpPr txBox="1"/>
          <p:nvPr/>
        </p:nvSpPr>
        <p:spPr>
          <a:xfrm>
            <a:off x="541731" y="7703334"/>
            <a:ext cx="11439662" cy="739821"/>
          </a:xfrm>
          <a:prstGeom prst="rect">
            <a:avLst/>
          </a:prstGeom>
        </p:spPr>
        <p:txBody>
          <a:bodyPr lIns="0" tIns="0" rIns="0" bIns="0" rtlCol="0" anchor="t">
            <a:spAutoFit/>
          </a:bodyPr>
          <a:lstStyle/>
          <a:p>
            <a:pPr algn="l">
              <a:lnSpc>
                <a:spcPts val="5602"/>
              </a:lnSpc>
            </a:pPr>
            <a:r>
              <a:rPr lang="en-US" sz="5335" b="1">
                <a:solidFill>
                  <a:srgbClr val="2B3011"/>
                </a:solidFill>
                <a:latin typeface="Gotham Bold"/>
                <a:ea typeface="Gotham Bold"/>
                <a:cs typeface="Gotham Bold"/>
                <a:sym typeface="Gotham Bold"/>
              </a:rPr>
              <a:t>Coordination &amp; Plan d’action</a:t>
            </a:r>
          </a:p>
        </p:txBody>
      </p:sp>
      <p:sp>
        <p:nvSpPr>
          <p:cNvPr id="47" name="TextBox 47"/>
          <p:cNvSpPr txBox="1"/>
          <p:nvPr/>
        </p:nvSpPr>
        <p:spPr>
          <a:xfrm>
            <a:off x="5133913" y="10307815"/>
            <a:ext cx="6817053" cy="449080"/>
          </a:xfrm>
          <a:prstGeom prst="rect">
            <a:avLst/>
          </a:prstGeom>
        </p:spPr>
        <p:txBody>
          <a:bodyPr lIns="0" tIns="0" rIns="0" bIns="0" rtlCol="0" anchor="t">
            <a:spAutoFit/>
          </a:bodyPr>
          <a:lstStyle/>
          <a:p>
            <a:pPr marL="0" lvl="0" indent="0" algn="l">
              <a:lnSpc>
                <a:spcPts val="3639"/>
              </a:lnSpc>
              <a:spcBef>
                <a:spcPct val="0"/>
              </a:spcBef>
            </a:pPr>
            <a:r>
              <a:rPr lang="en-US" sz="2599" b="1">
                <a:solidFill>
                  <a:srgbClr val="2B3011"/>
                </a:solidFill>
                <a:latin typeface="Gotham Bold"/>
                <a:ea typeface="Gotham Bold"/>
                <a:cs typeface="Gotham Bold"/>
                <a:sym typeface="Gotham Bold"/>
              </a:rPr>
              <a:t>FÉDÉRER LE COLLECTIF </a:t>
            </a:r>
          </a:p>
        </p:txBody>
      </p:sp>
      <p:sp>
        <p:nvSpPr>
          <p:cNvPr id="48" name="Freeform 48"/>
          <p:cNvSpPr/>
          <p:nvPr/>
        </p:nvSpPr>
        <p:spPr>
          <a:xfrm>
            <a:off x="1069209" y="420049"/>
            <a:ext cx="2127225" cy="2798981"/>
          </a:xfrm>
          <a:custGeom>
            <a:avLst/>
            <a:gdLst/>
            <a:ahLst/>
            <a:cxnLst/>
            <a:rect l="l" t="t" r="r" b="b"/>
            <a:pathLst>
              <a:path w="2127225" h="2798981">
                <a:moveTo>
                  <a:pt x="0" y="0"/>
                </a:moveTo>
                <a:lnTo>
                  <a:pt x="2127226" y="0"/>
                </a:lnTo>
                <a:lnTo>
                  <a:pt x="2127226" y="2798980"/>
                </a:lnTo>
                <a:lnTo>
                  <a:pt x="0" y="2798980"/>
                </a:lnTo>
                <a:lnTo>
                  <a:pt x="0" y="0"/>
                </a:lnTo>
                <a:close/>
              </a:path>
            </a:pathLst>
          </a:custGeom>
          <a:blipFill>
            <a:blip r:embed="rId14"/>
            <a:stretch>
              <a:fillRect/>
            </a:stretch>
          </a:blipFill>
        </p:spPr>
        <p:txBody>
          <a:bodyPr/>
          <a:lstStyle/>
          <a:p>
            <a:endParaRPr lang="fr-FR"/>
          </a:p>
        </p:txBody>
      </p:sp>
      <p:sp>
        <p:nvSpPr>
          <p:cNvPr id="49" name="Freeform 49"/>
          <p:cNvSpPr/>
          <p:nvPr/>
        </p:nvSpPr>
        <p:spPr>
          <a:xfrm>
            <a:off x="11077187" y="-417801"/>
            <a:ext cx="4845807" cy="4845807"/>
          </a:xfrm>
          <a:custGeom>
            <a:avLst/>
            <a:gdLst/>
            <a:ahLst/>
            <a:cxnLst/>
            <a:rect l="l" t="t" r="r" b="b"/>
            <a:pathLst>
              <a:path w="4845807" h="4845807">
                <a:moveTo>
                  <a:pt x="0" y="0"/>
                </a:moveTo>
                <a:lnTo>
                  <a:pt x="4845806" y="0"/>
                </a:lnTo>
                <a:lnTo>
                  <a:pt x="4845806" y="4845807"/>
                </a:lnTo>
                <a:lnTo>
                  <a:pt x="0" y="484580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FR"/>
          </a:p>
        </p:txBody>
      </p:sp>
      <p:sp>
        <p:nvSpPr>
          <p:cNvPr id="50" name="TextBox 50"/>
          <p:cNvSpPr txBox="1"/>
          <p:nvPr/>
        </p:nvSpPr>
        <p:spPr>
          <a:xfrm>
            <a:off x="5159697" y="10937870"/>
            <a:ext cx="6765486" cy="767927"/>
          </a:xfrm>
          <a:prstGeom prst="rect">
            <a:avLst/>
          </a:prstGeom>
        </p:spPr>
        <p:txBody>
          <a:bodyPr lIns="0" tIns="0" rIns="0" bIns="0" rtlCol="0" anchor="t">
            <a:spAutoFit/>
          </a:bodyPr>
          <a:lstStyle/>
          <a:p>
            <a:pPr algn="l">
              <a:lnSpc>
                <a:spcPts val="2951"/>
              </a:lnSpc>
            </a:pPr>
            <a:r>
              <a:rPr lang="en-US" sz="2811">
                <a:solidFill>
                  <a:srgbClr val="2B3011"/>
                </a:solidFill>
                <a:latin typeface="Gotham"/>
                <a:ea typeface="Gotham"/>
                <a:cs typeface="Gotham"/>
                <a:sym typeface="Gotham"/>
              </a:rPr>
              <a:t>La capacité de fédérer le collecttif au service de l’individu</a:t>
            </a:r>
          </a:p>
        </p:txBody>
      </p:sp>
      <p:sp>
        <p:nvSpPr>
          <p:cNvPr id="51" name="TextBox 51"/>
          <p:cNvSpPr txBox="1"/>
          <p:nvPr/>
        </p:nvSpPr>
        <p:spPr>
          <a:xfrm>
            <a:off x="5133913" y="13355735"/>
            <a:ext cx="6346463" cy="449080"/>
          </a:xfrm>
          <a:prstGeom prst="rect">
            <a:avLst/>
          </a:prstGeom>
        </p:spPr>
        <p:txBody>
          <a:bodyPr lIns="0" tIns="0" rIns="0" bIns="0" rtlCol="0" anchor="t">
            <a:spAutoFit/>
          </a:bodyPr>
          <a:lstStyle/>
          <a:p>
            <a:pPr marL="0" lvl="0" indent="0" algn="l">
              <a:lnSpc>
                <a:spcPts val="3639"/>
              </a:lnSpc>
              <a:spcBef>
                <a:spcPct val="0"/>
              </a:spcBef>
            </a:pPr>
            <a:r>
              <a:rPr lang="en-US" sz="2599" b="1" u="none" strike="noStrike">
                <a:solidFill>
                  <a:srgbClr val="2B3011"/>
                </a:solidFill>
                <a:latin typeface="Gotham Bold"/>
                <a:ea typeface="Gotham Bold"/>
                <a:cs typeface="Gotham Bold"/>
                <a:sym typeface="Gotham Bold"/>
              </a:rPr>
              <a:t>6C DE LA DYNAMIQUE D’ ÉQUIPE </a:t>
            </a:r>
          </a:p>
        </p:txBody>
      </p:sp>
      <p:sp>
        <p:nvSpPr>
          <p:cNvPr id="52" name="TextBox 52"/>
          <p:cNvSpPr txBox="1"/>
          <p:nvPr/>
        </p:nvSpPr>
        <p:spPr>
          <a:xfrm>
            <a:off x="5108602" y="15727429"/>
            <a:ext cx="5525657" cy="449080"/>
          </a:xfrm>
          <a:prstGeom prst="rect">
            <a:avLst/>
          </a:prstGeom>
        </p:spPr>
        <p:txBody>
          <a:bodyPr lIns="0" tIns="0" rIns="0" bIns="0" rtlCol="0" anchor="t">
            <a:spAutoFit/>
          </a:bodyPr>
          <a:lstStyle/>
          <a:p>
            <a:pPr marL="0" lvl="0" indent="0" algn="l">
              <a:lnSpc>
                <a:spcPts val="3639"/>
              </a:lnSpc>
              <a:spcBef>
                <a:spcPct val="0"/>
              </a:spcBef>
            </a:pPr>
            <a:r>
              <a:rPr lang="en-US" sz="2599" b="1" u="none" strike="noStrike">
                <a:solidFill>
                  <a:srgbClr val="2B3011"/>
                </a:solidFill>
                <a:latin typeface="Gotham Bold"/>
                <a:ea typeface="Gotham Bold"/>
                <a:cs typeface="Gotham Bold"/>
                <a:sym typeface="Gotham Bold"/>
              </a:rPr>
              <a:t>LETTRE DE CADRAGE </a:t>
            </a:r>
          </a:p>
        </p:txBody>
      </p:sp>
      <p:sp>
        <p:nvSpPr>
          <p:cNvPr id="53" name="TextBox 53"/>
          <p:cNvSpPr txBox="1"/>
          <p:nvPr/>
        </p:nvSpPr>
        <p:spPr>
          <a:xfrm>
            <a:off x="5133913" y="18067754"/>
            <a:ext cx="5006560" cy="448311"/>
          </a:xfrm>
          <a:prstGeom prst="rect">
            <a:avLst/>
          </a:prstGeom>
        </p:spPr>
        <p:txBody>
          <a:bodyPr lIns="0" tIns="0" rIns="0" bIns="0" rtlCol="0" anchor="t">
            <a:spAutoFit/>
          </a:bodyPr>
          <a:lstStyle/>
          <a:p>
            <a:pPr marL="0" lvl="0" indent="0" algn="l">
              <a:lnSpc>
                <a:spcPts val="3639"/>
              </a:lnSpc>
              <a:spcBef>
                <a:spcPct val="0"/>
              </a:spcBef>
            </a:pPr>
            <a:r>
              <a:rPr lang="en-US" sz="2599" b="1" u="none" strike="noStrike">
                <a:solidFill>
                  <a:srgbClr val="2B3011"/>
                </a:solidFill>
                <a:latin typeface="Gotham Bold"/>
                <a:ea typeface="Gotham Bold"/>
                <a:cs typeface="Gotham Bold"/>
                <a:sym typeface="Gotham Bold"/>
              </a:rPr>
              <a:t>LES OUTILS </a:t>
            </a:r>
          </a:p>
        </p:txBody>
      </p:sp>
      <p:sp>
        <p:nvSpPr>
          <p:cNvPr id="54" name="TextBox 54"/>
          <p:cNvSpPr txBox="1"/>
          <p:nvPr/>
        </p:nvSpPr>
        <p:spPr>
          <a:xfrm>
            <a:off x="5133913" y="16281284"/>
            <a:ext cx="5006560" cy="388659"/>
          </a:xfrm>
          <a:prstGeom prst="rect">
            <a:avLst/>
          </a:prstGeom>
        </p:spPr>
        <p:txBody>
          <a:bodyPr lIns="0" tIns="0" rIns="0" bIns="0" rtlCol="0" anchor="t">
            <a:spAutoFit/>
          </a:bodyPr>
          <a:lstStyle/>
          <a:p>
            <a:pPr marL="0" lvl="0" indent="0" algn="l">
              <a:lnSpc>
                <a:spcPts val="2951"/>
              </a:lnSpc>
              <a:spcBef>
                <a:spcPct val="0"/>
              </a:spcBef>
            </a:pPr>
            <a:r>
              <a:rPr lang="en-US" sz="2811">
                <a:solidFill>
                  <a:srgbClr val="2B3011"/>
                </a:solidFill>
                <a:latin typeface="Gotham"/>
                <a:ea typeface="Gotham"/>
                <a:cs typeface="Gotham"/>
                <a:sym typeface="Gotham"/>
              </a:rPr>
              <a:t>Analyse</a:t>
            </a:r>
          </a:p>
        </p:txBody>
      </p:sp>
      <p:sp>
        <p:nvSpPr>
          <p:cNvPr id="55" name="TextBox 55"/>
          <p:cNvSpPr txBox="1"/>
          <p:nvPr/>
        </p:nvSpPr>
        <p:spPr>
          <a:xfrm>
            <a:off x="5102860" y="18617983"/>
            <a:ext cx="5746006" cy="388659"/>
          </a:xfrm>
          <a:prstGeom prst="rect">
            <a:avLst/>
          </a:prstGeom>
        </p:spPr>
        <p:txBody>
          <a:bodyPr lIns="0" tIns="0" rIns="0" bIns="0" rtlCol="0" anchor="t">
            <a:spAutoFit/>
          </a:bodyPr>
          <a:lstStyle/>
          <a:p>
            <a:pPr marL="0" lvl="0" indent="0" algn="l">
              <a:lnSpc>
                <a:spcPts val="2951"/>
              </a:lnSpc>
              <a:spcBef>
                <a:spcPct val="0"/>
              </a:spcBef>
            </a:pPr>
            <a:r>
              <a:rPr lang="en-US" sz="2811" u="none" strike="noStrike">
                <a:solidFill>
                  <a:srgbClr val="2B3011"/>
                </a:solidFill>
                <a:latin typeface="Gotham"/>
                <a:ea typeface="Gotham"/>
                <a:cs typeface="Gotham"/>
                <a:sym typeface="Gotham"/>
              </a:rPr>
              <a:t>Performance - KPIS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5515" y="2759781"/>
            <a:ext cx="3653989" cy="365398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94A5"/>
            </a:solidFill>
            <a:ln w="28575" cap="sq">
              <a:solidFill>
                <a:srgbClr val="000000"/>
              </a:solidFill>
              <a:prstDash val="solid"/>
              <a:miter/>
            </a:ln>
          </p:spPr>
          <p:txBody>
            <a:bodyPr/>
            <a:lstStyle/>
            <a:p>
              <a:endParaRPr lang="fr-FR"/>
            </a:p>
          </p:txBody>
        </p:sp>
        <p:sp>
          <p:nvSpPr>
            <p:cNvPr id="4" name="TextBox 4"/>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grpSp>
        <p:nvGrpSpPr>
          <p:cNvPr id="5" name="Group 5"/>
          <p:cNvGrpSpPr/>
          <p:nvPr/>
        </p:nvGrpSpPr>
        <p:grpSpPr>
          <a:xfrm>
            <a:off x="4400441" y="2195287"/>
            <a:ext cx="9649612" cy="5299118"/>
            <a:chOff x="0" y="0"/>
            <a:chExt cx="1832422" cy="1006281"/>
          </a:xfrm>
        </p:grpSpPr>
        <p:sp>
          <p:nvSpPr>
            <p:cNvPr id="6" name="Freeform 6"/>
            <p:cNvSpPr/>
            <p:nvPr/>
          </p:nvSpPr>
          <p:spPr>
            <a:xfrm>
              <a:off x="0" y="0"/>
              <a:ext cx="1832422" cy="1006281"/>
            </a:xfrm>
            <a:custGeom>
              <a:avLst/>
              <a:gdLst/>
              <a:ahLst/>
              <a:cxnLst/>
              <a:rect l="l" t="t" r="r" b="b"/>
              <a:pathLst>
                <a:path w="1832422" h="1006281">
                  <a:moveTo>
                    <a:pt x="29685" y="0"/>
                  </a:moveTo>
                  <a:lnTo>
                    <a:pt x="1802737" y="0"/>
                  </a:lnTo>
                  <a:cubicBezTo>
                    <a:pt x="1810610" y="0"/>
                    <a:pt x="1818161" y="3128"/>
                    <a:pt x="1823728" y="8695"/>
                  </a:cubicBezTo>
                  <a:cubicBezTo>
                    <a:pt x="1829295" y="14262"/>
                    <a:pt x="1832422" y="21812"/>
                    <a:pt x="1832422" y="29685"/>
                  </a:cubicBezTo>
                  <a:lnTo>
                    <a:pt x="1832422" y="976596"/>
                  </a:lnTo>
                  <a:cubicBezTo>
                    <a:pt x="1832422" y="992990"/>
                    <a:pt x="1819132" y="1006281"/>
                    <a:pt x="1802737" y="1006281"/>
                  </a:cubicBezTo>
                  <a:lnTo>
                    <a:pt x="29685" y="1006281"/>
                  </a:lnTo>
                  <a:cubicBezTo>
                    <a:pt x="13291" y="1006281"/>
                    <a:pt x="0" y="992990"/>
                    <a:pt x="0" y="976596"/>
                  </a:cubicBezTo>
                  <a:lnTo>
                    <a:pt x="0" y="29685"/>
                  </a:lnTo>
                  <a:cubicBezTo>
                    <a:pt x="0" y="13291"/>
                    <a:pt x="13291" y="0"/>
                    <a:pt x="29685" y="0"/>
                  </a:cubicBezTo>
                  <a:close/>
                </a:path>
              </a:pathLst>
            </a:custGeom>
            <a:solidFill>
              <a:srgbClr val="FFFFFF"/>
            </a:solidFill>
            <a:ln w="28575" cap="rnd">
              <a:solidFill>
                <a:srgbClr val="000000"/>
              </a:solidFill>
              <a:prstDash val="solid"/>
              <a:round/>
            </a:ln>
          </p:spPr>
          <p:txBody>
            <a:bodyPr/>
            <a:lstStyle/>
            <a:p>
              <a:endParaRPr lang="fr-FR"/>
            </a:p>
          </p:txBody>
        </p:sp>
        <p:sp>
          <p:nvSpPr>
            <p:cNvPr id="7" name="TextBox 7"/>
            <p:cNvSpPr txBox="1"/>
            <p:nvPr/>
          </p:nvSpPr>
          <p:spPr>
            <a:xfrm>
              <a:off x="0" y="-47625"/>
              <a:ext cx="1832422" cy="1053906"/>
            </a:xfrm>
            <a:prstGeom prst="rect">
              <a:avLst/>
            </a:prstGeom>
          </p:spPr>
          <p:txBody>
            <a:bodyPr lIns="71838" tIns="71838" rIns="71838" bIns="71838" rtlCol="0" anchor="ctr"/>
            <a:lstStyle/>
            <a:p>
              <a:pPr algn="ctr">
                <a:lnSpc>
                  <a:spcPts val="3959"/>
                </a:lnSpc>
                <a:spcBef>
                  <a:spcPct val="0"/>
                </a:spcBef>
              </a:pPr>
              <a:endParaRPr/>
            </a:p>
          </p:txBody>
        </p:sp>
      </p:grpSp>
      <p:grpSp>
        <p:nvGrpSpPr>
          <p:cNvPr id="8" name="Group 8"/>
          <p:cNvGrpSpPr/>
          <p:nvPr/>
        </p:nvGrpSpPr>
        <p:grpSpPr>
          <a:xfrm>
            <a:off x="522832" y="15087529"/>
            <a:ext cx="3653989" cy="365398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9CFB"/>
            </a:solidFill>
            <a:ln w="28575" cap="sq">
              <a:solidFill>
                <a:srgbClr val="000000"/>
              </a:solidFill>
              <a:prstDash val="solid"/>
              <a:miter/>
            </a:ln>
          </p:spPr>
          <p:txBody>
            <a:bodyPr/>
            <a:lstStyle/>
            <a:p>
              <a:endParaRPr lang="fr-FR"/>
            </a:p>
          </p:txBody>
        </p:sp>
        <p:sp>
          <p:nvSpPr>
            <p:cNvPr id="10" name="TextBox 10"/>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grpSp>
        <p:nvGrpSpPr>
          <p:cNvPr id="11" name="Group 11"/>
          <p:cNvGrpSpPr/>
          <p:nvPr/>
        </p:nvGrpSpPr>
        <p:grpSpPr>
          <a:xfrm>
            <a:off x="10783463" y="7590590"/>
            <a:ext cx="2514840" cy="251484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28575" cap="sq">
              <a:solidFill>
                <a:srgbClr val="000000"/>
              </a:solidFill>
              <a:prstDash val="solid"/>
              <a:miter/>
            </a:ln>
          </p:spPr>
          <p:txBody>
            <a:bodyPr/>
            <a:lstStyle/>
            <a:p>
              <a:endParaRPr lang="fr-FR"/>
            </a:p>
          </p:txBody>
        </p:sp>
        <p:sp>
          <p:nvSpPr>
            <p:cNvPr id="13" name="TextBox 13"/>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sp>
        <p:nvSpPr>
          <p:cNvPr id="14" name="Freeform 14"/>
          <p:cNvSpPr/>
          <p:nvPr/>
        </p:nvSpPr>
        <p:spPr>
          <a:xfrm>
            <a:off x="-2729003" y="16706567"/>
            <a:ext cx="20127702" cy="4525321"/>
          </a:xfrm>
          <a:custGeom>
            <a:avLst/>
            <a:gdLst/>
            <a:ahLst/>
            <a:cxnLst/>
            <a:rect l="l" t="t" r="r" b="b"/>
            <a:pathLst>
              <a:path w="20127702" h="4525321">
                <a:moveTo>
                  <a:pt x="0" y="0"/>
                </a:moveTo>
                <a:lnTo>
                  <a:pt x="20127703" y="0"/>
                </a:lnTo>
                <a:lnTo>
                  <a:pt x="20127703" y="4525321"/>
                </a:lnTo>
                <a:lnTo>
                  <a:pt x="0" y="4525321"/>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5" name="Freeform 15"/>
          <p:cNvSpPr/>
          <p:nvPr/>
        </p:nvSpPr>
        <p:spPr>
          <a:xfrm>
            <a:off x="0" y="0"/>
            <a:ext cx="2212509" cy="2071462"/>
          </a:xfrm>
          <a:custGeom>
            <a:avLst/>
            <a:gdLst/>
            <a:ahLst/>
            <a:cxnLst/>
            <a:rect l="l" t="t" r="r" b="b"/>
            <a:pathLst>
              <a:path w="2212509" h="2071462">
                <a:moveTo>
                  <a:pt x="0" y="0"/>
                </a:moveTo>
                <a:lnTo>
                  <a:pt x="2212509" y="0"/>
                </a:lnTo>
                <a:lnTo>
                  <a:pt x="2212509" y="2071462"/>
                </a:lnTo>
                <a:lnTo>
                  <a:pt x="0" y="2071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6" name="Freeform 16"/>
          <p:cNvSpPr/>
          <p:nvPr/>
        </p:nvSpPr>
        <p:spPr>
          <a:xfrm flipH="1">
            <a:off x="13373046" y="0"/>
            <a:ext cx="1746954" cy="1635586"/>
          </a:xfrm>
          <a:custGeom>
            <a:avLst/>
            <a:gdLst/>
            <a:ahLst/>
            <a:cxnLst/>
            <a:rect l="l" t="t" r="r" b="b"/>
            <a:pathLst>
              <a:path w="1746954" h="1635586">
                <a:moveTo>
                  <a:pt x="1746954" y="0"/>
                </a:moveTo>
                <a:lnTo>
                  <a:pt x="0" y="0"/>
                </a:lnTo>
                <a:lnTo>
                  <a:pt x="0" y="1635586"/>
                </a:lnTo>
                <a:lnTo>
                  <a:pt x="1746954" y="1635586"/>
                </a:lnTo>
                <a:lnTo>
                  <a:pt x="174695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7" name="AutoShape 17"/>
          <p:cNvSpPr/>
          <p:nvPr/>
        </p:nvSpPr>
        <p:spPr>
          <a:xfrm>
            <a:off x="13298303" y="6526721"/>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18" name="AutoShape 18"/>
          <p:cNvSpPr/>
          <p:nvPr/>
        </p:nvSpPr>
        <p:spPr>
          <a:xfrm>
            <a:off x="13298303" y="14238789"/>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19" name="AutoShape 19"/>
          <p:cNvSpPr/>
          <p:nvPr/>
        </p:nvSpPr>
        <p:spPr>
          <a:xfrm>
            <a:off x="-919279" y="10382755"/>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0" name="AutoShape 20"/>
          <p:cNvSpPr/>
          <p:nvPr/>
        </p:nvSpPr>
        <p:spPr>
          <a:xfrm>
            <a:off x="-919279" y="18084730"/>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1" name="AutoShape 21"/>
          <p:cNvSpPr/>
          <p:nvPr/>
        </p:nvSpPr>
        <p:spPr>
          <a:xfrm flipH="1" flipV="1">
            <a:off x="7522375" y="8265663"/>
            <a:ext cx="0" cy="759149"/>
          </a:xfrm>
          <a:prstGeom prst="line">
            <a:avLst/>
          </a:prstGeom>
          <a:ln w="28575" cap="flat">
            <a:solidFill>
              <a:srgbClr val="000000"/>
            </a:solidFill>
            <a:prstDash val="solid"/>
            <a:headEnd type="none" w="sm" len="sm"/>
            <a:tailEnd type="none" w="sm" len="sm"/>
          </a:ln>
        </p:spPr>
        <p:txBody>
          <a:bodyPr/>
          <a:lstStyle/>
          <a:p>
            <a:endParaRPr lang="fr-FR"/>
          </a:p>
        </p:txBody>
      </p:sp>
      <p:sp>
        <p:nvSpPr>
          <p:cNvPr id="22" name="AutoShape 22"/>
          <p:cNvSpPr/>
          <p:nvPr/>
        </p:nvSpPr>
        <p:spPr>
          <a:xfrm flipH="1" flipV="1">
            <a:off x="5427457" y="15292018"/>
            <a:ext cx="0" cy="759149"/>
          </a:xfrm>
          <a:prstGeom prst="line">
            <a:avLst/>
          </a:prstGeom>
          <a:ln w="28575" cap="flat">
            <a:solidFill>
              <a:srgbClr val="000000"/>
            </a:solidFill>
            <a:prstDash val="solid"/>
            <a:headEnd type="none" w="sm" len="sm"/>
            <a:tailEnd type="none" w="sm" len="sm"/>
          </a:ln>
        </p:spPr>
        <p:txBody>
          <a:bodyPr/>
          <a:lstStyle/>
          <a:p>
            <a:endParaRPr lang="fr-FR"/>
          </a:p>
        </p:txBody>
      </p:sp>
      <p:grpSp>
        <p:nvGrpSpPr>
          <p:cNvPr id="23" name="Group 23"/>
          <p:cNvGrpSpPr/>
          <p:nvPr/>
        </p:nvGrpSpPr>
        <p:grpSpPr>
          <a:xfrm>
            <a:off x="-1264615" y="20839114"/>
            <a:ext cx="17649230" cy="943147"/>
            <a:chOff x="0" y="0"/>
            <a:chExt cx="3162543" cy="169001"/>
          </a:xfrm>
        </p:grpSpPr>
        <p:sp>
          <p:nvSpPr>
            <p:cNvPr id="24" name="Freeform 24"/>
            <p:cNvSpPr/>
            <p:nvPr/>
          </p:nvSpPr>
          <p:spPr>
            <a:xfrm>
              <a:off x="0" y="0"/>
              <a:ext cx="3162543" cy="169001"/>
            </a:xfrm>
            <a:custGeom>
              <a:avLst/>
              <a:gdLst/>
              <a:ahLst/>
              <a:cxnLst/>
              <a:rect l="l" t="t" r="r" b="b"/>
              <a:pathLst>
                <a:path w="3162543" h="169001">
                  <a:moveTo>
                    <a:pt x="0" y="0"/>
                  </a:moveTo>
                  <a:lnTo>
                    <a:pt x="3162543" y="0"/>
                  </a:lnTo>
                  <a:lnTo>
                    <a:pt x="3162543" y="169001"/>
                  </a:lnTo>
                  <a:lnTo>
                    <a:pt x="0" y="169001"/>
                  </a:lnTo>
                  <a:close/>
                </a:path>
              </a:pathLst>
            </a:custGeom>
            <a:solidFill>
              <a:srgbClr val="4E67A8"/>
            </a:solidFill>
          </p:spPr>
          <p:txBody>
            <a:bodyPr/>
            <a:lstStyle/>
            <a:p>
              <a:endParaRPr lang="fr-FR"/>
            </a:p>
          </p:txBody>
        </p:sp>
        <p:sp>
          <p:nvSpPr>
            <p:cNvPr id="25" name="TextBox 25"/>
            <p:cNvSpPr txBox="1"/>
            <p:nvPr/>
          </p:nvSpPr>
          <p:spPr>
            <a:xfrm>
              <a:off x="0" y="-47625"/>
              <a:ext cx="3162543" cy="216626"/>
            </a:xfrm>
            <a:prstGeom prst="rect">
              <a:avLst/>
            </a:prstGeom>
          </p:spPr>
          <p:txBody>
            <a:bodyPr lIns="71838" tIns="71838" rIns="71838" bIns="71838" rtlCol="0" anchor="ctr"/>
            <a:lstStyle/>
            <a:p>
              <a:pPr algn="ctr">
                <a:lnSpc>
                  <a:spcPts val="3959"/>
                </a:lnSpc>
              </a:pPr>
              <a:endParaRPr/>
            </a:p>
          </p:txBody>
        </p:sp>
      </p:grpSp>
      <p:sp>
        <p:nvSpPr>
          <p:cNvPr id="26" name="Freeform 26"/>
          <p:cNvSpPr/>
          <p:nvPr/>
        </p:nvSpPr>
        <p:spPr>
          <a:xfrm>
            <a:off x="1048532" y="3175895"/>
            <a:ext cx="2327953" cy="2821762"/>
          </a:xfrm>
          <a:custGeom>
            <a:avLst/>
            <a:gdLst/>
            <a:ahLst/>
            <a:cxnLst/>
            <a:rect l="l" t="t" r="r" b="b"/>
            <a:pathLst>
              <a:path w="2327953" h="2821762">
                <a:moveTo>
                  <a:pt x="0" y="0"/>
                </a:moveTo>
                <a:lnTo>
                  <a:pt x="2327954" y="0"/>
                </a:lnTo>
                <a:lnTo>
                  <a:pt x="2327954" y="2821761"/>
                </a:lnTo>
                <a:lnTo>
                  <a:pt x="0" y="2821761"/>
                </a:lnTo>
                <a:lnTo>
                  <a:pt x="0" y="0"/>
                </a:lnTo>
                <a:close/>
              </a:path>
            </a:pathLst>
          </a:custGeom>
          <a:blipFill>
            <a:blip r:embed="rId8"/>
            <a:stretch>
              <a:fillRect/>
            </a:stretch>
          </a:blipFill>
        </p:spPr>
        <p:txBody>
          <a:bodyPr/>
          <a:lstStyle/>
          <a:p>
            <a:endParaRPr lang="fr-FR"/>
          </a:p>
        </p:txBody>
      </p:sp>
      <p:grpSp>
        <p:nvGrpSpPr>
          <p:cNvPr id="27" name="Group 27"/>
          <p:cNvGrpSpPr/>
          <p:nvPr/>
        </p:nvGrpSpPr>
        <p:grpSpPr>
          <a:xfrm>
            <a:off x="522832" y="7756795"/>
            <a:ext cx="9649612" cy="2194893"/>
            <a:chOff x="0" y="0"/>
            <a:chExt cx="1832422" cy="416801"/>
          </a:xfrm>
        </p:grpSpPr>
        <p:sp>
          <p:nvSpPr>
            <p:cNvPr id="28" name="Freeform 28"/>
            <p:cNvSpPr/>
            <p:nvPr/>
          </p:nvSpPr>
          <p:spPr>
            <a:xfrm>
              <a:off x="0" y="0"/>
              <a:ext cx="1832422" cy="416801"/>
            </a:xfrm>
            <a:custGeom>
              <a:avLst/>
              <a:gdLst/>
              <a:ahLst/>
              <a:cxnLst/>
              <a:rect l="l" t="t" r="r" b="b"/>
              <a:pathLst>
                <a:path w="1832422" h="416801">
                  <a:moveTo>
                    <a:pt x="29685" y="0"/>
                  </a:moveTo>
                  <a:lnTo>
                    <a:pt x="1802737" y="0"/>
                  </a:lnTo>
                  <a:cubicBezTo>
                    <a:pt x="1810610" y="0"/>
                    <a:pt x="1818161" y="3128"/>
                    <a:pt x="1823728" y="8695"/>
                  </a:cubicBezTo>
                  <a:cubicBezTo>
                    <a:pt x="1829295" y="14262"/>
                    <a:pt x="1832422" y="21812"/>
                    <a:pt x="1832422" y="29685"/>
                  </a:cubicBezTo>
                  <a:lnTo>
                    <a:pt x="1832422" y="387116"/>
                  </a:lnTo>
                  <a:cubicBezTo>
                    <a:pt x="1832422" y="403511"/>
                    <a:pt x="1819132" y="416801"/>
                    <a:pt x="1802737" y="416801"/>
                  </a:cubicBezTo>
                  <a:lnTo>
                    <a:pt x="29685" y="416801"/>
                  </a:lnTo>
                  <a:cubicBezTo>
                    <a:pt x="13291" y="416801"/>
                    <a:pt x="0" y="403511"/>
                    <a:pt x="0" y="387116"/>
                  </a:cubicBezTo>
                  <a:lnTo>
                    <a:pt x="0" y="29685"/>
                  </a:lnTo>
                  <a:cubicBezTo>
                    <a:pt x="0" y="13291"/>
                    <a:pt x="13291" y="0"/>
                    <a:pt x="29685" y="0"/>
                  </a:cubicBezTo>
                  <a:close/>
                </a:path>
              </a:pathLst>
            </a:custGeom>
            <a:solidFill>
              <a:srgbClr val="FFFFFF"/>
            </a:solidFill>
            <a:ln w="28575" cap="rnd">
              <a:solidFill>
                <a:srgbClr val="000000"/>
              </a:solidFill>
              <a:prstDash val="solid"/>
              <a:round/>
            </a:ln>
          </p:spPr>
          <p:txBody>
            <a:bodyPr/>
            <a:lstStyle/>
            <a:p>
              <a:endParaRPr lang="fr-FR"/>
            </a:p>
          </p:txBody>
        </p:sp>
        <p:sp>
          <p:nvSpPr>
            <p:cNvPr id="29" name="TextBox 29"/>
            <p:cNvSpPr txBox="1"/>
            <p:nvPr/>
          </p:nvSpPr>
          <p:spPr>
            <a:xfrm>
              <a:off x="0" y="-47625"/>
              <a:ext cx="1832422" cy="464426"/>
            </a:xfrm>
            <a:prstGeom prst="rect">
              <a:avLst/>
            </a:prstGeom>
          </p:spPr>
          <p:txBody>
            <a:bodyPr lIns="71838" tIns="71838" rIns="71838" bIns="71838" rtlCol="0" anchor="ctr"/>
            <a:lstStyle/>
            <a:p>
              <a:pPr algn="ctr">
                <a:lnSpc>
                  <a:spcPts val="3959"/>
                </a:lnSpc>
                <a:spcBef>
                  <a:spcPct val="0"/>
                </a:spcBef>
              </a:pPr>
              <a:endParaRPr/>
            </a:p>
          </p:txBody>
        </p:sp>
      </p:grpSp>
      <p:grpSp>
        <p:nvGrpSpPr>
          <p:cNvPr id="30" name="Group 30"/>
          <p:cNvGrpSpPr/>
          <p:nvPr/>
        </p:nvGrpSpPr>
        <p:grpSpPr>
          <a:xfrm>
            <a:off x="4979291" y="14815052"/>
            <a:ext cx="9649612" cy="5750999"/>
            <a:chOff x="0" y="0"/>
            <a:chExt cx="1832422" cy="1092091"/>
          </a:xfrm>
        </p:grpSpPr>
        <p:sp>
          <p:nvSpPr>
            <p:cNvPr id="31" name="Freeform 31"/>
            <p:cNvSpPr/>
            <p:nvPr/>
          </p:nvSpPr>
          <p:spPr>
            <a:xfrm>
              <a:off x="0" y="0"/>
              <a:ext cx="1832422" cy="1092091"/>
            </a:xfrm>
            <a:custGeom>
              <a:avLst/>
              <a:gdLst/>
              <a:ahLst/>
              <a:cxnLst/>
              <a:rect l="l" t="t" r="r" b="b"/>
              <a:pathLst>
                <a:path w="1832422" h="1092091">
                  <a:moveTo>
                    <a:pt x="29685" y="0"/>
                  </a:moveTo>
                  <a:lnTo>
                    <a:pt x="1802737" y="0"/>
                  </a:lnTo>
                  <a:cubicBezTo>
                    <a:pt x="1810610" y="0"/>
                    <a:pt x="1818161" y="3128"/>
                    <a:pt x="1823728" y="8695"/>
                  </a:cubicBezTo>
                  <a:cubicBezTo>
                    <a:pt x="1829295" y="14262"/>
                    <a:pt x="1832422" y="21812"/>
                    <a:pt x="1832422" y="29685"/>
                  </a:cubicBezTo>
                  <a:lnTo>
                    <a:pt x="1832422" y="1062406"/>
                  </a:lnTo>
                  <a:cubicBezTo>
                    <a:pt x="1832422" y="1078801"/>
                    <a:pt x="1819132" y="1092091"/>
                    <a:pt x="1802737" y="1092091"/>
                  </a:cubicBezTo>
                  <a:lnTo>
                    <a:pt x="29685" y="1092091"/>
                  </a:lnTo>
                  <a:cubicBezTo>
                    <a:pt x="13291" y="1092091"/>
                    <a:pt x="0" y="1078801"/>
                    <a:pt x="0" y="1062406"/>
                  </a:cubicBezTo>
                  <a:lnTo>
                    <a:pt x="0" y="29685"/>
                  </a:lnTo>
                  <a:cubicBezTo>
                    <a:pt x="0" y="13291"/>
                    <a:pt x="13291" y="0"/>
                    <a:pt x="29685" y="0"/>
                  </a:cubicBezTo>
                  <a:close/>
                </a:path>
              </a:pathLst>
            </a:custGeom>
            <a:solidFill>
              <a:srgbClr val="FFFFFF"/>
            </a:solidFill>
            <a:ln w="28575" cap="rnd">
              <a:solidFill>
                <a:srgbClr val="000000"/>
              </a:solidFill>
              <a:prstDash val="solid"/>
              <a:round/>
            </a:ln>
          </p:spPr>
          <p:txBody>
            <a:bodyPr/>
            <a:lstStyle/>
            <a:p>
              <a:endParaRPr lang="fr-FR"/>
            </a:p>
          </p:txBody>
        </p:sp>
        <p:sp>
          <p:nvSpPr>
            <p:cNvPr id="32" name="TextBox 32"/>
            <p:cNvSpPr txBox="1"/>
            <p:nvPr/>
          </p:nvSpPr>
          <p:spPr>
            <a:xfrm>
              <a:off x="0" y="-47625"/>
              <a:ext cx="1832422" cy="1139716"/>
            </a:xfrm>
            <a:prstGeom prst="rect">
              <a:avLst/>
            </a:prstGeom>
          </p:spPr>
          <p:txBody>
            <a:bodyPr lIns="71838" tIns="71838" rIns="71838" bIns="71838" rtlCol="0" anchor="ctr"/>
            <a:lstStyle/>
            <a:p>
              <a:pPr algn="ctr">
                <a:lnSpc>
                  <a:spcPts val="3959"/>
                </a:lnSpc>
                <a:spcBef>
                  <a:spcPct val="0"/>
                </a:spcBef>
              </a:pPr>
              <a:endParaRPr/>
            </a:p>
          </p:txBody>
        </p:sp>
      </p:grpSp>
      <p:grpSp>
        <p:nvGrpSpPr>
          <p:cNvPr id="33" name="Group 33"/>
          <p:cNvGrpSpPr/>
          <p:nvPr/>
        </p:nvGrpSpPr>
        <p:grpSpPr>
          <a:xfrm>
            <a:off x="227926" y="11101893"/>
            <a:ext cx="2524664" cy="252466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28575" cap="sq">
              <a:solidFill>
                <a:srgbClr val="000000"/>
              </a:solidFill>
              <a:prstDash val="solid"/>
              <a:miter/>
            </a:ln>
          </p:spPr>
          <p:txBody>
            <a:bodyPr/>
            <a:lstStyle/>
            <a:p>
              <a:endParaRPr lang="fr-FR"/>
            </a:p>
          </p:txBody>
        </p:sp>
        <p:sp>
          <p:nvSpPr>
            <p:cNvPr id="35" name="TextBox 35"/>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grpSp>
        <p:nvGrpSpPr>
          <p:cNvPr id="36" name="Group 36"/>
          <p:cNvGrpSpPr/>
          <p:nvPr/>
        </p:nvGrpSpPr>
        <p:grpSpPr>
          <a:xfrm>
            <a:off x="2954283" y="10692000"/>
            <a:ext cx="11292240" cy="3815614"/>
            <a:chOff x="0" y="0"/>
            <a:chExt cx="2144351" cy="724570"/>
          </a:xfrm>
        </p:grpSpPr>
        <p:sp>
          <p:nvSpPr>
            <p:cNvPr id="37" name="Freeform 37"/>
            <p:cNvSpPr/>
            <p:nvPr/>
          </p:nvSpPr>
          <p:spPr>
            <a:xfrm>
              <a:off x="0" y="0"/>
              <a:ext cx="2144351" cy="724570"/>
            </a:xfrm>
            <a:custGeom>
              <a:avLst/>
              <a:gdLst/>
              <a:ahLst/>
              <a:cxnLst/>
              <a:rect l="l" t="t" r="r" b="b"/>
              <a:pathLst>
                <a:path w="2144351" h="724570">
                  <a:moveTo>
                    <a:pt x="25367" y="0"/>
                  </a:moveTo>
                  <a:lnTo>
                    <a:pt x="2118984" y="0"/>
                  </a:lnTo>
                  <a:cubicBezTo>
                    <a:pt x="2132993" y="0"/>
                    <a:pt x="2144351" y="11357"/>
                    <a:pt x="2144351" y="25367"/>
                  </a:cubicBezTo>
                  <a:lnTo>
                    <a:pt x="2144351" y="699203"/>
                  </a:lnTo>
                  <a:cubicBezTo>
                    <a:pt x="2144351" y="705930"/>
                    <a:pt x="2141678" y="712383"/>
                    <a:pt x="2136921" y="717140"/>
                  </a:cubicBezTo>
                  <a:cubicBezTo>
                    <a:pt x="2132164" y="721897"/>
                    <a:pt x="2125711" y="724570"/>
                    <a:pt x="2118984" y="724570"/>
                  </a:cubicBezTo>
                  <a:lnTo>
                    <a:pt x="25367" y="724570"/>
                  </a:lnTo>
                  <a:cubicBezTo>
                    <a:pt x="18639" y="724570"/>
                    <a:pt x="12187" y="721897"/>
                    <a:pt x="7430" y="717140"/>
                  </a:cubicBezTo>
                  <a:cubicBezTo>
                    <a:pt x="2673" y="712383"/>
                    <a:pt x="0" y="705930"/>
                    <a:pt x="0" y="699203"/>
                  </a:cubicBezTo>
                  <a:lnTo>
                    <a:pt x="0" y="25367"/>
                  </a:lnTo>
                  <a:cubicBezTo>
                    <a:pt x="0" y="11357"/>
                    <a:pt x="11357" y="0"/>
                    <a:pt x="25367" y="0"/>
                  </a:cubicBezTo>
                  <a:close/>
                </a:path>
              </a:pathLst>
            </a:custGeom>
            <a:solidFill>
              <a:srgbClr val="FFFFFF"/>
            </a:solidFill>
            <a:ln w="28575" cap="rnd">
              <a:solidFill>
                <a:srgbClr val="000000"/>
              </a:solidFill>
              <a:prstDash val="solid"/>
              <a:round/>
            </a:ln>
          </p:spPr>
          <p:txBody>
            <a:bodyPr/>
            <a:lstStyle/>
            <a:p>
              <a:endParaRPr lang="fr-FR"/>
            </a:p>
          </p:txBody>
        </p:sp>
        <p:sp>
          <p:nvSpPr>
            <p:cNvPr id="38" name="TextBox 38"/>
            <p:cNvSpPr txBox="1"/>
            <p:nvPr/>
          </p:nvSpPr>
          <p:spPr>
            <a:xfrm>
              <a:off x="0" y="-47625"/>
              <a:ext cx="2144351" cy="772195"/>
            </a:xfrm>
            <a:prstGeom prst="rect">
              <a:avLst/>
            </a:prstGeom>
          </p:spPr>
          <p:txBody>
            <a:bodyPr lIns="71838" tIns="71838" rIns="71838" bIns="71838" rtlCol="0" anchor="ctr"/>
            <a:lstStyle/>
            <a:p>
              <a:pPr algn="ctr">
                <a:lnSpc>
                  <a:spcPts val="3959"/>
                </a:lnSpc>
                <a:spcBef>
                  <a:spcPct val="0"/>
                </a:spcBef>
              </a:pPr>
              <a:endParaRPr/>
            </a:p>
          </p:txBody>
        </p:sp>
      </p:grpSp>
      <p:sp>
        <p:nvSpPr>
          <p:cNvPr id="39" name="Freeform 39"/>
          <p:cNvSpPr/>
          <p:nvPr/>
        </p:nvSpPr>
        <p:spPr>
          <a:xfrm>
            <a:off x="11270669" y="7900148"/>
            <a:ext cx="1540428" cy="1908187"/>
          </a:xfrm>
          <a:custGeom>
            <a:avLst/>
            <a:gdLst/>
            <a:ahLst/>
            <a:cxnLst/>
            <a:rect l="l" t="t" r="r" b="b"/>
            <a:pathLst>
              <a:path w="1540428" h="1908187">
                <a:moveTo>
                  <a:pt x="0" y="0"/>
                </a:moveTo>
                <a:lnTo>
                  <a:pt x="1540428" y="0"/>
                </a:lnTo>
                <a:lnTo>
                  <a:pt x="1540428" y="1908187"/>
                </a:lnTo>
                <a:lnTo>
                  <a:pt x="0" y="19081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40" name="Freeform 40"/>
          <p:cNvSpPr/>
          <p:nvPr/>
        </p:nvSpPr>
        <p:spPr>
          <a:xfrm>
            <a:off x="327492" y="11247881"/>
            <a:ext cx="2325530" cy="1744148"/>
          </a:xfrm>
          <a:custGeom>
            <a:avLst/>
            <a:gdLst/>
            <a:ahLst/>
            <a:cxnLst/>
            <a:rect l="l" t="t" r="r" b="b"/>
            <a:pathLst>
              <a:path w="2325530" h="1744148">
                <a:moveTo>
                  <a:pt x="0" y="0"/>
                </a:moveTo>
                <a:lnTo>
                  <a:pt x="2325531" y="0"/>
                </a:lnTo>
                <a:lnTo>
                  <a:pt x="2325531" y="1744148"/>
                </a:lnTo>
                <a:lnTo>
                  <a:pt x="0" y="1744148"/>
                </a:lnTo>
                <a:lnTo>
                  <a:pt x="0" y="0"/>
                </a:lnTo>
                <a:close/>
              </a:path>
            </a:pathLst>
          </a:custGeom>
          <a:blipFill>
            <a:blip r:embed="rId11"/>
            <a:stretch>
              <a:fillRect/>
            </a:stretch>
          </a:blipFill>
        </p:spPr>
        <p:txBody>
          <a:bodyPr/>
          <a:lstStyle/>
          <a:p>
            <a:endParaRPr lang="fr-FR"/>
          </a:p>
        </p:txBody>
      </p:sp>
      <p:sp>
        <p:nvSpPr>
          <p:cNvPr id="41" name="Freeform 41"/>
          <p:cNvSpPr/>
          <p:nvPr/>
        </p:nvSpPr>
        <p:spPr>
          <a:xfrm>
            <a:off x="522832" y="16477821"/>
            <a:ext cx="3484583" cy="875501"/>
          </a:xfrm>
          <a:custGeom>
            <a:avLst/>
            <a:gdLst/>
            <a:ahLst/>
            <a:cxnLst/>
            <a:rect l="l" t="t" r="r" b="b"/>
            <a:pathLst>
              <a:path w="3484583" h="875501">
                <a:moveTo>
                  <a:pt x="0" y="0"/>
                </a:moveTo>
                <a:lnTo>
                  <a:pt x="3484583" y="0"/>
                </a:lnTo>
                <a:lnTo>
                  <a:pt x="3484583" y="875501"/>
                </a:lnTo>
                <a:lnTo>
                  <a:pt x="0" y="8755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42" name="TextBox 42"/>
          <p:cNvSpPr txBox="1"/>
          <p:nvPr/>
        </p:nvSpPr>
        <p:spPr>
          <a:xfrm>
            <a:off x="636813" y="562147"/>
            <a:ext cx="13846375" cy="1511589"/>
          </a:xfrm>
          <a:prstGeom prst="rect">
            <a:avLst/>
          </a:prstGeom>
        </p:spPr>
        <p:txBody>
          <a:bodyPr lIns="0" tIns="0" rIns="0" bIns="0" rtlCol="0" anchor="t">
            <a:spAutoFit/>
          </a:bodyPr>
          <a:lstStyle/>
          <a:p>
            <a:pPr algn="ctr">
              <a:lnSpc>
                <a:spcPts val="11666"/>
              </a:lnSpc>
            </a:pPr>
            <a:r>
              <a:rPr lang="en-US" sz="10606">
                <a:solidFill>
                  <a:srgbClr val="000000"/>
                </a:solidFill>
                <a:latin typeface="Handy Casual"/>
                <a:ea typeface="Handy Casual"/>
                <a:cs typeface="Handy Casual"/>
                <a:sym typeface="Handy Casual"/>
              </a:rPr>
              <a:t>DE LA VISION A LA MISSION </a:t>
            </a:r>
          </a:p>
        </p:txBody>
      </p:sp>
      <p:sp>
        <p:nvSpPr>
          <p:cNvPr id="43" name="TextBox 43"/>
          <p:cNvSpPr txBox="1"/>
          <p:nvPr/>
        </p:nvSpPr>
        <p:spPr>
          <a:xfrm>
            <a:off x="5905189" y="2437876"/>
            <a:ext cx="7690005"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MESURER ET SUIVRE LES PROGRÈS</a:t>
            </a:r>
          </a:p>
        </p:txBody>
      </p:sp>
      <p:sp>
        <p:nvSpPr>
          <p:cNvPr id="44" name="TextBox 44"/>
          <p:cNvSpPr txBox="1"/>
          <p:nvPr/>
        </p:nvSpPr>
        <p:spPr>
          <a:xfrm>
            <a:off x="4638589" y="2437876"/>
            <a:ext cx="681403"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03.</a:t>
            </a:r>
          </a:p>
        </p:txBody>
      </p:sp>
      <p:sp>
        <p:nvSpPr>
          <p:cNvPr id="45" name="TextBox 45"/>
          <p:cNvSpPr txBox="1"/>
          <p:nvPr/>
        </p:nvSpPr>
        <p:spPr>
          <a:xfrm>
            <a:off x="4770783" y="3118755"/>
            <a:ext cx="9042844" cy="4587208"/>
          </a:xfrm>
          <a:prstGeom prst="rect">
            <a:avLst/>
          </a:prstGeom>
        </p:spPr>
        <p:txBody>
          <a:bodyPr lIns="0" tIns="0" rIns="0" bIns="0" rtlCol="0" anchor="t">
            <a:spAutoFit/>
          </a:bodyPr>
          <a:lstStyle/>
          <a:p>
            <a:pPr marL="518434" lvl="1" indent="-259217" algn="just">
              <a:lnSpc>
                <a:spcPts val="3361"/>
              </a:lnSpc>
              <a:buFont typeface="Arial"/>
              <a:buChar char="•"/>
            </a:pPr>
            <a:r>
              <a:rPr lang="en-US" sz="2401" b="1">
                <a:solidFill>
                  <a:srgbClr val="000000"/>
                </a:solidFill>
                <a:latin typeface="Canva Sans 1 Bold"/>
                <a:ea typeface="Canva Sans 1 Bold"/>
                <a:cs typeface="Canva Sans 1 Bold"/>
                <a:sym typeface="Canva Sans 1 Bold"/>
              </a:rPr>
              <a:t>KPIs (Key Performance Indicators) :</a:t>
            </a:r>
            <a:r>
              <a:rPr lang="en-US" sz="2401">
                <a:solidFill>
                  <a:srgbClr val="000000"/>
                </a:solidFill>
                <a:latin typeface="Canva Sans 1"/>
                <a:ea typeface="Canva Sans 1"/>
                <a:cs typeface="Canva Sans 1"/>
                <a:sym typeface="Canva Sans 1"/>
              </a:rPr>
              <a:t> Indicateurs clés de performance pour mesurer les résultats et le succès de la stratégie.</a:t>
            </a:r>
          </a:p>
          <a:p>
            <a:pPr marL="1036867" lvl="2" indent="-345622" algn="just">
              <a:lnSpc>
                <a:spcPts val="3361"/>
              </a:lnSpc>
              <a:buFont typeface="Arial"/>
              <a:buChar char="⚬"/>
            </a:pPr>
            <a:r>
              <a:rPr lang="en-US" sz="2401">
                <a:solidFill>
                  <a:srgbClr val="000000"/>
                </a:solidFill>
                <a:latin typeface="Canva Sans 1"/>
                <a:ea typeface="Canva Sans 1"/>
                <a:cs typeface="Canva Sans 1"/>
                <a:sym typeface="Canva Sans 1"/>
              </a:rPr>
              <a:t>Exemples : chiffre d'affaires, taux de satisfaction client, parts de marché.</a:t>
            </a:r>
          </a:p>
          <a:p>
            <a:pPr marL="518434" lvl="1" indent="-259217" algn="just">
              <a:lnSpc>
                <a:spcPts val="3361"/>
              </a:lnSpc>
              <a:buFont typeface="Arial"/>
              <a:buChar char="•"/>
            </a:pPr>
            <a:r>
              <a:rPr lang="en-US" sz="2401" b="1">
                <a:solidFill>
                  <a:srgbClr val="000000"/>
                </a:solidFill>
                <a:latin typeface="Canva Sans 1 Bold"/>
                <a:ea typeface="Canva Sans 1 Bold"/>
                <a:cs typeface="Canva Sans 1 Bold"/>
                <a:sym typeface="Canva Sans 1 Bold"/>
              </a:rPr>
              <a:t>Balanced Scorecard (Tableau de Bord Équilibré)</a:t>
            </a:r>
            <a:r>
              <a:rPr lang="en-US" sz="2401">
                <a:solidFill>
                  <a:srgbClr val="000000"/>
                </a:solidFill>
                <a:latin typeface="Canva Sans 1"/>
                <a:ea typeface="Canva Sans 1"/>
                <a:cs typeface="Canva Sans 1"/>
                <a:sym typeface="Canva Sans 1"/>
              </a:rPr>
              <a:t> : Outil de gestion stratégique qui permet de mesurer la performance de l'entreprise selon quatre perspectives : financière, client, processus internes et apprentissage &amp; développement.</a:t>
            </a:r>
          </a:p>
          <a:p>
            <a:pPr algn="just">
              <a:lnSpc>
                <a:spcPts val="3361"/>
              </a:lnSpc>
            </a:pPr>
            <a:endParaRPr lang="en-US" sz="2401">
              <a:solidFill>
                <a:srgbClr val="000000"/>
              </a:solidFill>
              <a:latin typeface="Canva Sans 1"/>
              <a:ea typeface="Canva Sans 1"/>
              <a:cs typeface="Canva Sans 1"/>
              <a:sym typeface="Canva Sans 1"/>
            </a:endParaRPr>
          </a:p>
        </p:txBody>
      </p:sp>
      <p:sp>
        <p:nvSpPr>
          <p:cNvPr id="46" name="TextBox 46"/>
          <p:cNvSpPr txBox="1"/>
          <p:nvPr/>
        </p:nvSpPr>
        <p:spPr>
          <a:xfrm>
            <a:off x="980277" y="7991713"/>
            <a:ext cx="8679431" cy="1674495"/>
          </a:xfrm>
          <a:prstGeom prst="rect">
            <a:avLst/>
          </a:prstGeom>
        </p:spPr>
        <p:txBody>
          <a:bodyPr lIns="0" tIns="0" rIns="0" bIns="0" rtlCol="0" anchor="t">
            <a:spAutoFit/>
          </a:bodyPr>
          <a:lstStyle/>
          <a:p>
            <a:pPr algn="ctr">
              <a:lnSpc>
                <a:spcPts val="2799"/>
              </a:lnSpc>
              <a:spcBef>
                <a:spcPct val="0"/>
              </a:spcBef>
            </a:pPr>
            <a:r>
              <a:rPr lang="en-US" sz="1999" b="1">
                <a:solidFill>
                  <a:srgbClr val="000000"/>
                </a:solidFill>
                <a:latin typeface="Canva Sans 1 Bold"/>
                <a:ea typeface="Canva Sans 1 Bold"/>
                <a:cs typeface="Canva Sans 1 Bold"/>
                <a:sym typeface="Canva Sans 1 Bold"/>
              </a:rPr>
              <a:t>1. Qu'est-ce qu'un Indicateur de Performance ?</a:t>
            </a:r>
          </a:p>
          <a:p>
            <a:pPr algn="ctr">
              <a:lnSpc>
                <a:spcPts val="2659"/>
              </a:lnSpc>
              <a:spcBef>
                <a:spcPct val="0"/>
              </a:spcBef>
            </a:pPr>
            <a:r>
              <a:rPr lang="en-US" sz="1899">
                <a:solidFill>
                  <a:srgbClr val="000000"/>
                </a:solidFill>
                <a:latin typeface="Canva Sans 1"/>
                <a:ea typeface="Canva Sans 1"/>
                <a:cs typeface="Canva Sans 1"/>
                <a:sym typeface="Canva Sans 1"/>
              </a:rPr>
              <a:t>Un indicateur de performance (KPI) est une </a:t>
            </a:r>
            <a:r>
              <a:rPr lang="en-US" sz="1899" b="1">
                <a:solidFill>
                  <a:srgbClr val="000000"/>
                </a:solidFill>
                <a:latin typeface="Canva Sans 1 Bold"/>
                <a:ea typeface="Canva Sans 1 Bold"/>
                <a:cs typeface="Canva Sans 1 Bold"/>
                <a:sym typeface="Canva Sans 1 Bold"/>
              </a:rPr>
              <a:t>mesure quantifiable qui évalue le progrès accompli dans la réalisation d'un objectif</a:t>
            </a:r>
            <a:r>
              <a:rPr lang="en-US" sz="1899">
                <a:solidFill>
                  <a:srgbClr val="000000"/>
                </a:solidFill>
                <a:latin typeface="Canva Sans 1"/>
                <a:ea typeface="Canva Sans 1"/>
                <a:cs typeface="Canva Sans 1"/>
                <a:sym typeface="Canva Sans 1"/>
              </a:rPr>
              <a:t>. </a:t>
            </a:r>
          </a:p>
          <a:p>
            <a:pPr algn="ctr">
              <a:lnSpc>
                <a:spcPts val="2659"/>
              </a:lnSpc>
              <a:spcBef>
                <a:spcPct val="0"/>
              </a:spcBef>
            </a:pPr>
            <a:r>
              <a:rPr lang="en-US" sz="1899">
                <a:solidFill>
                  <a:srgbClr val="000000"/>
                </a:solidFill>
                <a:latin typeface="Canva Sans 1"/>
                <a:ea typeface="Canva Sans 1"/>
                <a:cs typeface="Canva Sans 1"/>
                <a:sym typeface="Canva Sans 1"/>
              </a:rPr>
              <a:t>Il est un outil d’aide à la décision sur l'efficacité et l'efficience des actions entreprises.</a:t>
            </a:r>
          </a:p>
        </p:txBody>
      </p:sp>
      <p:sp>
        <p:nvSpPr>
          <p:cNvPr id="47" name="TextBox 47"/>
          <p:cNvSpPr txBox="1"/>
          <p:nvPr/>
        </p:nvSpPr>
        <p:spPr>
          <a:xfrm>
            <a:off x="3301743" y="10881226"/>
            <a:ext cx="10944780" cy="3442971"/>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Canva Sans 1 Bold"/>
                <a:ea typeface="Canva Sans 1 Bold"/>
                <a:cs typeface="Canva Sans 1 Bold"/>
                <a:sym typeface="Canva Sans 1 Bold"/>
              </a:rPr>
              <a:t>2. Qu'est-ce que la Performance ?</a:t>
            </a:r>
          </a:p>
          <a:p>
            <a:pPr algn="ctr">
              <a:lnSpc>
                <a:spcPts val="2939"/>
              </a:lnSpc>
              <a:spcBef>
                <a:spcPct val="0"/>
              </a:spcBef>
            </a:pPr>
            <a:r>
              <a:rPr lang="en-US" sz="2099" b="1">
                <a:solidFill>
                  <a:srgbClr val="000000"/>
                </a:solidFill>
                <a:latin typeface="Canva Sans 1 Bold"/>
                <a:ea typeface="Canva Sans 1 Bold"/>
                <a:cs typeface="Canva Sans 1 Bold"/>
                <a:sym typeface="Canva Sans 1 Bold"/>
              </a:rPr>
              <a:t>La performance est la capacité d'une entreprise, d'une équipe ou d'un individu à atteindre ses objectifs de manière efficace et efficiente. Elle englobe plusieurs dimensions :</a:t>
            </a:r>
          </a:p>
          <a:p>
            <a:pPr marL="453385" lvl="1" indent="-226693" algn="l">
              <a:lnSpc>
                <a:spcPts val="2939"/>
              </a:lnSpc>
              <a:spcBef>
                <a:spcPct val="0"/>
              </a:spcBef>
              <a:buFont typeface="Arial"/>
              <a:buChar char="•"/>
            </a:pPr>
            <a:r>
              <a:rPr lang="en-US" sz="2099">
                <a:solidFill>
                  <a:srgbClr val="000000"/>
                </a:solidFill>
                <a:latin typeface="Canva Sans 1"/>
                <a:ea typeface="Canva Sans 1"/>
                <a:cs typeface="Canva Sans 1"/>
                <a:sym typeface="Canva Sans 1"/>
              </a:rPr>
              <a:t>Efficacité : Atteindre les résultats escomptés.</a:t>
            </a:r>
          </a:p>
          <a:p>
            <a:pPr marL="453385" lvl="1" indent="-226693" algn="l">
              <a:lnSpc>
                <a:spcPts val="2939"/>
              </a:lnSpc>
              <a:spcBef>
                <a:spcPct val="0"/>
              </a:spcBef>
              <a:buFont typeface="Arial"/>
              <a:buChar char="•"/>
            </a:pPr>
            <a:r>
              <a:rPr lang="en-US" sz="2099">
                <a:solidFill>
                  <a:srgbClr val="000000"/>
                </a:solidFill>
                <a:latin typeface="Canva Sans 1"/>
                <a:ea typeface="Canva Sans 1"/>
                <a:cs typeface="Canva Sans 1"/>
                <a:sym typeface="Canva Sans 1"/>
              </a:rPr>
              <a:t>Efficience : Utiliser les ressources de manière optimale (temps, budget, etc.).</a:t>
            </a:r>
          </a:p>
          <a:p>
            <a:pPr marL="453385" lvl="1" indent="-226693" algn="l">
              <a:lnSpc>
                <a:spcPts val="2939"/>
              </a:lnSpc>
              <a:spcBef>
                <a:spcPct val="0"/>
              </a:spcBef>
              <a:buFont typeface="Arial"/>
              <a:buChar char="•"/>
            </a:pPr>
            <a:r>
              <a:rPr lang="en-US" sz="2099">
                <a:solidFill>
                  <a:srgbClr val="000000"/>
                </a:solidFill>
                <a:latin typeface="Canva Sans 1"/>
                <a:ea typeface="Canva Sans 1"/>
                <a:cs typeface="Canva Sans 1"/>
                <a:sym typeface="Canva Sans 1"/>
              </a:rPr>
              <a:t>Qualité : Fournir des produits ou services conformes aux attentes des clients.</a:t>
            </a:r>
          </a:p>
          <a:p>
            <a:pPr marL="453385" lvl="1" indent="-226693" algn="l">
              <a:lnSpc>
                <a:spcPts val="2939"/>
              </a:lnSpc>
              <a:spcBef>
                <a:spcPct val="0"/>
              </a:spcBef>
              <a:buFont typeface="Arial"/>
              <a:buChar char="•"/>
            </a:pPr>
            <a:r>
              <a:rPr lang="en-US" sz="2099">
                <a:solidFill>
                  <a:srgbClr val="000000"/>
                </a:solidFill>
                <a:latin typeface="Canva Sans 1"/>
                <a:ea typeface="Canva Sans 1"/>
                <a:cs typeface="Canva Sans 1"/>
                <a:sym typeface="Canva Sans 1"/>
              </a:rPr>
              <a:t>Satisfaction client : Répondre aux besoins et aux attentes des clients.</a:t>
            </a:r>
          </a:p>
          <a:p>
            <a:pPr algn="ctr">
              <a:lnSpc>
                <a:spcPts val="3359"/>
              </a:lnSpc>
              <a:spcBef>
                <a:spcPct val="0"/>
              </a:spcBef>
            </a:pPr>
            <a:endParaRPr lang="en-US" sz="2099">
              <a:solidFill>
                <a:srgbClr val="000000"/>
              </a:solidFill>
              <a:latin typeface="Canva Sans 1"/>
              <a:ea typeface="Canva Sans 1"/>
              <a:cs typeface="Canva Sans 1"/>
              <a:sym typeface="Canva Sans 1"/>
            </a:endParaRPr>
          </a:p>
        </p:txBody>
      </p:sp>
      <p:sp>
        <p:nvSpPr>
          <p:cNvPr id="48" name="TextBox 48"/>
          <p:cNvSpPr txBox="1"/>
          <p:nvPr/>
        </p:nvSpPr>
        <p:spPr>
          <a:xfrm>
            <a:off x="5268377" y="14967452"/>
            <a:ext cx="9214811" cy="5227321"/>
          </a:xfrm>
          <a:prstGeom prst="rect">
            <a:avLst/>
          </a:prstGeom>
        </p:spPr>
        <p:txBody>
          <a:bodyPr lIns="0" tIns="0" rIns="0" bIns="0" rtlCol="0" anchor="t">
            <a:spAutoFit/>
          </a:bodyPr>
          <a:lstStyle/>
          <a:p>
            <a:pPr algn="ctr">
              <a:lnSpc>
                <a:spcPts val="3779"/>
              </a:lnSpc>
              <a:spcBef>
                <a:spcPct val="0"/>
              </a:spcBef>
            </a:pPr>
            <a:r>
              <a:rPr lang="en-US" sz="2699" b="1">
                <a:solidFill>
                  <a:srgbClr val="000000"/>
                </a:solidFill>
                <a:latin typeface="Canva Sans 1 Bold"/>
                <a:ea typeface="Canva Sans 1 Bold"/>
                <a:cs typeface="Canva Sans 1 Bold"/>
                <a:sym typeface="Canva Sans 1 Bold"/>
              </a:rPr>
              <a:t>3. Comment Mesurer la Performance ?</a:t>
            </a:r>
          </a:p>
          <a:p>
            <a:pPr algn="ctr">
              <a:lnSpc>
                <a:spcPts val="3779"/>
              </a:lnSpc>
              <a:spcBef>
                <a:spcPct val="0"/>
              </a:spcBef>
            </a:pPr>
            <a:r>
              <a:rPr lang="en-US" sz="2699">
                <a:solidFill>
                  <a:srgbClr val="000000"/>
                </a:solidFill>
                <a:latin typeface="Canva Sans 1"/>
                <a:ea typeface="Canva Sans 1"/>
                <a:cs typeface="Canva Sans 1"/>
                <a:sym typeface="Canva Sans 1"/>
              </a:rPr>
              <a:t>La performance se mesure à l'aide d'indicateurs de performance (KPI). </a:t>
            </a:r>
            <a:r>
              <a:rPr lang="en-US" sz="2699" b="1">
                <a:solidFill>
                  <a:srgbClr val="000000"/>
                </a:solidFill>
                <a:latin typeface="Canva Sans 1 Bold"/>
                <a:ea typeface="Canva Sans 1 Bold"/>
                <a:cs typeface="Canva Sans 1 Bold"/>
                <a:sym typeface="Canva Sans 1 Bold"/>
              </a:rPr>
              <a:t>Ces indicateurs doivent être :</a:t>
            </a:r>
          </a:p>
          <a:p>
            <a:pPr algn="ctr">
              <a:lnSpc>
                <a:spcPts val="3779"/>
              </a:lnSpc>
              <a:spcBef>
                <a:spcPct val="0"/>
              </a:spcBef>
            </a:pPr>
            <a:r>
              <a:rPr lang="en-US" sz="2699" b="1">
                <a:solidFill>
                  <a:srgbClr val="000000"/>
                </a:solidFill>
                <a:latin typeface="Canva Sans 1 Bold"/>
                <a:ea typeface="Canva Sans 1 Bold"/>
                <a:cs typeface="Canva Sans 1 Bold"/>
                <a:sym typeface="Canva Sans 1 Bold"/>
              </a:rPr>
              <a:t>Mesurables :</a:t>
            </a:r>
            <a:r>
              <a:rPr lang="en-US" sz="2699">
                <a:solidFill>
                  <a:srgbClr val="000000"/>
                </a:solidFill>
                <a:latin typeface="Canva Sans 1"/>
                <a:ea typeface="Canva Sans 1"/>
                <a:cs typeface="Canva Sans 1"/>
                <a:sym typeface="Canva Sans 1"/>
              </a:rPr>
              <a:t> Quantifiables pour permettre un suivi précis.</a:t>
            </a:r>
          </a:p>
          <a:p>
            <a:pPr algn="ctr">
              <a:lnSpc>
                <a:spcPts val="3779"/>
              </a:lnSpc>
              <a:spcBef>
                <a:spcPct val="0"/>
              </a:spcBef>
            </a:pPr>
            <a:r>
              <a:rPr lang="en-US" sz="2699" b="1">
                <a:solidFill>
                  <a:srgbClr val="000000"/>
                </a:solidFill>
                <a:latin typeface="Canva Sans 1 Bold"/>
                <a:ea typeface="Canva Sans 1 Bold"/>
                <a:cs typeface="Canva Sans 1 Bold"/>
                <a:sym typeface="Canva Sans 1 Bold"/>
              </a:rPr>
              <a:t>Pertinents :</a:t>
            </a:r>
            <a:r>
              <a:rPr lang="en-US" sz="2699">
                <a:solidFill>
                  <a:srgbClr val="000000"/>
                </a:solidFill>
                <a:latin typeface="Canva Sans 1"/>
                <a:ea typeface="Canva Sans 1"/>
                <a:cs typeface="Canva Sans 1"/>
                <a:sym typeface="Canva Sans 1"/>
              </a:rPr>
              <a:t> Alignés sur les objectifs stratégiques de l'entreprise.</a:t>
            </a:r>
          </a:p>
          <a:p>
            <a:pPr algn="ctr">
              <a:lnSpc>
                <a:spcPts val="3779"/>
              </a:lnSpc>
              <a:spcBef>
                <a:spcPct val="0"/>
              </a:spcBef>
            </a:pPr>
            <a:r>
              <a:rPr lang="en-US" sz="2699" b="1">
                <a:solidFill>
                  <a:srgbClr val="000000"/>
                </a:solidFill>
                <a:latin typeface="Canva Sans 1 Bold"/>
                <a:ea typeface="Canva Sans 1 Bold"/>
                <a:cs typeface="Canva Sans 1 Bold"/>
                <a:sym typeface="Canva Sans 1 Bold"/>
              </a:rPr>
              <a:t>Temporels : </a:t>
            </a:r>
            <a:r>
              <a:rPr lang="en-US" sz="2699">
                <a:solidFill>
                  <a:srgbClr val="000000"/>
                </a:solidFill>
                <a:latin typeface="Canva Sans 1"/>
                <a:ea typeface="Canva Sans 1"/>
                <a:cs typeface="Canva Sans 1"/>
                <a:sym typeface="Canva Sans 1"/>
              </a:rPr>
              <a:t>Définis dans le temps pour évaluer les progrès.</a:t>
            </a:r>
          </a:p>
          <a:p>
            <a:pPr algn="ctr">
              <a:lnSpc>
                <a:spcPts val="3779"/>
              </a:lnSpc>
              <a:spcBef>
                <a:spcPct val="0"/>
              </a:spcBef>
            </a:pPr>
            <a:r>
              <a:rPr lang="en-US" sz="2699">
                <a:solidFill>
                  <a:srgbClr val="C90000"/>
                </a:solidFill>
                <a:latin typeface="Canva Sans 1"/>
                <a:ea typeface="Canva Sans 1"/>
                <a:cs typeface="Canva Sans 1"/>
                <a:sym typeface="Canva Sans 1"/>
              </a:rPr>
              <a:t>Actionnables : Fournir des informations qui permettent de prendre des décisions.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5515" y="2759781"/>
            <a:ext cx="3653989" cy="365398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94A5"/>
            </a:solidFill>
            <a:ln w="28575" cap="sq">
              <a:solidFill>
                <a:srgbClr val="000000"/>
              </a:solidFill>
              <a:prstDash val="solid"/>
              <a:miter/>
            </a:ln>
          </p:spPr>
          <p:txBody>
            <a:bodyPr/>
            <a:lstStyle/>
            <a:p>
              <a:endParaRPr lang="fr-FR"/>
            </a:p>
          </p:txBody>
        </p:sp>
        <p:sp>
          <p:nvSpPr>
            <p:cNvPr id="4" name="TextBox 4"/>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grpSp>
        <p:nvGrpSpPr>
          <p:cNvPr id="5" name="Group 5"/>
          <p:cNvGrpSpPr/>
          <p:nvPr/>
        </p:nvGrpSpPr>
        <p:grpSpPr>
          <a:xfrm>
            <a:off x="4400441" y="2195287"/>
            <a:ext cx="9649612" cy="7525163"/>
            <a:chOff x="0" y="0"/>
            <a:chExt cx="1832422" cy="1428998"/>
          </a:xfrm>
        </p:grpSpPr>
        <p:sp>
          <p:nvSpPr>
            <p:cNvPr id="6" name="Freeform 6"/>
            <p:cNvSpPr/>
            <p:nvPr/>
          </p:nvSpPr>
          <p:spPr>
            <a:xfrm>
              <a:off x="0" y="0"/>
              <a:ext cx="1832422" cy="1428998"/>
            </a:xfrm>
            <a:custGeom>
              <a:avLst/>
              <a:gdLst/>
              <a:ahLst/>
              <a:cxnLst/>
              <a:rect l="l" t="t" r="r" b="b"/>
              <a:pathLst>
                <a:path w="1832422" h="1428998">
                  <a:moveTo>
                    <a:pt x="29685" y="0"/>
                  </a:moveTo>
                  <a:lnTo>
                    <a:pt x="1802737" y="0"/>
                  </a:lnTo>
                  <a:cubicBezTo>
                    <a:pt x="1810610" y="0"/>
                    <a:pt x="1818161" y="3128"/>
                    <a:pt x="1823728" y="8695"/>
                  </a:cubicBezTo>
                  <a:cubicBezTo>
                    <a:pt x="1829295" y="14262"/>
                    <a:pt x="1832422" y="21812"/>
                    <a:pt x="1832422" y="29685"/>
                  </a:cubicBezTo>
                  <a:lnTo>
                    <a:pt x="1832422" y="1399313"/>
                  </a:lnTo>
                  <a:cubicBezTo>
                    <a:pt x="1832422" y="1415708"/>
                    <a:pt x="1819132" y="1428998"/>
                    <a:pt x="1802737" y="1428998"/>
                  </a:cubicBezTo>
                  <a:lnTo>
                    <a:pt x="29685" y="1428998"/>
                  </a:lnTo>
                  <a:cubicBezTo>
                    <a:pt x="13291" y="1428998"/>
                    <a:pt x="0" y="1415708"/>
                    <a:pt x="0" y="1399313"/>
                  </a:cubicBezTo>
                  <a:lnTo>
                    <a:pt x="0" y="29685"/>
                  </a:lnTo>
                  <a:cubicBezTo>
                    <a:pt x="0" y="13291"/>
                    <a:pt x="13291" y="0"/>
                    <a:pt x="29685" y="0"/>
                  </a:cubicBezTo>
                  <a:close/>
                </a:path>
              </a:pathLst>
            </a:custGeom>
            <a:solidFill>
              <a:srgbClr val="FFFFFF"/>
            </a:solidFill>
            <a:ln w="28575" cap="rnd">
              <a:solidFill>
                <a:srgbClr val="000000"/>
              </a:solidFill>
              <a:prstDash val="solid"/>
              <a:round/>
            </a:ln>
          </p:spPr>
          <p:txBody>
            <a:bodyPr/>
            <a:lstStyle/>
            <a:p>
              <a:endParaRPr lang="fr-FR"/>
            </a:p>
          </p:txBody>
        </p:sp>
        <p:sp>
          <p:nvSpPr>
            <p:cNvPr id="7" name="TextBox 7"/>
            <p:cNvSpPr txBox="1"/>
            <p:nvPr/>
          </p:nvSpPr>
          <p:spPr>
            <a:xfrm>
              <a:off x="0" y="-47625"/>
              <a:ext cx="1832422" cy="1476623"/>
            </a:xfrm>
            <a:prstGeom prst="rect">
              <a:avLst/>
            </a:prstGeom>
          </p:spPr>
          <p:txBody>
            <a:bodyPr lIns="71838" tIns="71838" rIns="71838" bIns="71838" rtlCol="0" anchor="ctr"/>
            <a:lstStyle/>
            <a:p>
              <a:pPr algn="ctr">
                <a:lnSpc>
                  <a:spcPts val="3959"/>
                </a:lnSpc>
                <a:spcBef>
                  <a:spcPct val="0"/>
                </a:spcBef>
              </a:pPr>
              <a:endParaRPr/>
            </a:p>
          </p:txBody>
        </p:sp>
      </p:grpSp>
      <p:grpSp>
        <p:nvGrpSpPr>
          <p:cNvPr id="8" name="Group 8"/>
          <p:cNvGrpSpPr/>
          <p:nvPr/>
        </p:nvGrpSpPr>
        <p:grpSpPr>
          <a:xfrm>
            <a:off x="2825173" y="15600526"/>
            <a:ext cx="11488710" cy="2197106"/>
            <a:chOff x="0" y="0"/>
            <a:chExt cx="2181660" cy="417222"/>
          </a:xfrm>
        </p:grpSpPr>
        <p:sp>
          <p:nvSpPr>
            <p:cNvPr id="9" name="Freeform 9"/>
            <p:cNvSpPr/>
            <p:nvPr/>
          </p:nvSpPr>
          <p:spPr>
            <a:xfrm>
              <a:off x="0" y="0"/>
              <a:ext cx="2181659" cy="417222"/>
            </a:xfrm>
            <a:custGeom>
              <a:avLst/>
              <a:gdLst/>
              <a:ahLst/>
              <a:cxnLst/>
              <a:rect l="l" t="t" r="r" b="b"/>
              <a:pathLst>
                <a:path w="2181659" h="417222">
                  <a:moveTo>
                    <a:pt x="24933" y="0"/>
                  </a:moveTo>
                  <a:lnTo>
                    <a:pt x="2156726" y="0"/>
                  </a:lnTo>
                  <a:cubicBezTo>
                    <a:pt x="2163339" y="0"/>
                    <a:pt x="2169681" y="2627"/>
                    <a:pt x="2174357" y="7303"/>
                  </a:cubicBezTo>
                  <a:cubicBezTo>
                    <a:pt x="2179032" y="11979"/>
                    <a:pt x="2181659" y="18321"/>
                    <a:pt x="2181659" y="24933"/>
                  </a:cubicBezTo>
                  <a:lnTo>
                    <a:pt x="2181659" y="392288"/>
                  </a:lnTo>
                  <a:cubicBezTo>
                    <a:pt x="2181659" y="406059"/>
                    <a:pt x="2170496" y="417222"/>
                    <a:pt x="2156726" y="417222"/>
                  </a:cubicBezTo>
                  <a:lnTo>
                    <a:pt x="24933" y="417222"/>
                  </a:lnTo>
                  <a:cubicBezTo>
                    <a:pt x="18321" y="417222"/>
                    <a:pt x="11979" y="414595"/>
                    <a:pt x="7303" y="409919"/>
                  </a:cubicBezTo>
                  <a:cubicBezTo>
                    <a:pt x="2627" y="405243"/>
                    <a:pt x="0" y="398901"/>
                    <a:pt x="0" y="392288"/>
                  </a:cubicBezTo>
                  <a:lnTo>
                    <a:pt x="0" y="24933"/>
                  </a:lnTo>
                  <a:cubicBezTo>
                    <a:pt x="0" y="11163"/>
                    <a:pt x="11163" y="0"/>
                    <a:pt x="24933" y="0"/>
                  </a:cubicBezTo>
                  <a:close/>
                </a:path>
              </a:pathLst>
            </a:custGeom>
            <a:solidFill>
              <a:srgbClr val="FFFFFF"/>
            </a:solidFill>
            <a:ln w="28575" cap="rnd">
              <a:solidFill>
                <a:srgbClr val="000000"/>
              </a:solidFill>
              <a:prstDash val="solid"/>
              <a:round/>
            </a:ln>
          </p:spPr>
          <p:txBody>
            <a:bodyPr/>
            <a:lstStyle/>
            <a:p>
              <a:endParaRPr lang="fr-FR"/>
            </a:p>
          </p:txBody>
        </p:sp>
        <p:sp>
          <p:nvSpPr>
            <p:cNvPr id="10" name="TextBox 10"/>
            <p:cNvSpPr txBox="1"/>
            <p:nvPr/>
          </p:nvSpPr>
          <p:spPr>
            <a:xfrm>
              <a:off x="0" y="-38100"/>
              <a:ext cx="2181660" cy="455322"/>
            </a:xfrm>
            <a:prstGeom prst="rect">
              <a:avLst/>
            </a:prstGeom>
          </p:spPr>
          <p:txBody>
            <a:bodyPr lIns="71838" tIns="71838" rIns="71838" bIns="71838" rtlCol="0" anchor="ctr"/>
            <a:lstStyle/>
            <a:p>
              <a:pPr algn="ctr">
                <a:lnSpc>
                  <a:spcPts val="3399"/>
                </a:lnSpc>
                <a:spcBef>
                  <a:spcPct val="0"/>
                </a:spcBef>
              </a:pPr>
              <a:endParaRPr/>
            </a:p>
          </p:txBody>
        </p:sp>
      </p:grpSp>
      <p:grpSp>
        <p:nvGrpSpPr>
          <p:cNvPr id="11" name="Group 11"/>
          <p:cNvGrpSpPr/>
          <p:nvPr/>
        </p:nvGrpSpPr>
        <p:grpSpPr>
          <a:xfrm>
            <a:off x="2724687" y="18226257"/>
            <a:ext cx="11488710" cy="2612857"/>
            <a:chOff x="0" y="0"/>
            <a:chExt cx="2181660" cy="496171"/>
          </a:xfrm>
        </p:grpSpPr>
        <p:sp>
          <p:nvSpPr>
            <p:cNvPr id="12" name="Freeform 12"/>
            <p:cNvSpPr/>
            <p:nvPr/>
          </p:nvSpPr>
          <p:spPr>
            <a:xfrm>
              <a:off x="0" y="0"/>
              <a:ext cx="2181659" cy="496171"/>
            </a:xfrm>
            <a:custGeom>
              <a:avLst/>
              <a:gdLst/>
              <a:ahLst/>
              <a:cxnLst/>
              <a:rect l="l" t="t" r="r" b="b"/>
              <a:pathLst>
                <a:path w="2181659" h="496171">
                  <a:moveTo>
                    <a:pt x="24933" y="0"/>
                  </a:moveTo>
                  <a:lnTo>
                    <a:pt x="2156726" y="0"/>
                  </a:lnTo>
                  <a:cubicBezTo>
                    <a:pt x="2163339" y="0"/>
                    <a:pt x="2169681" y="2627"/>
                    <a:pt x="2174357" y="7303"/>
                  </a:cubicBezTo>
                  <a:cubicBezTo>
                    <a:pt x="2179032" y="11979"/>
                    <a:pt x="2181659" y="18321"/>
                    <a:pt x="2181659" y="24933"/>
                  </a:cubicBezTo>
                  <a:lnTo>
                    <a:pt x="2181659" y="471238"/>
                  </a:lnTo>
                  <a:cubicBezTo>
                    <a:pt x="2181659" y="485008"/>
                    <a:pt x="2170496" y="496171"/>
                    <a:pt x="2156726" y="496171"/>
                  </a:cubicBezTo>
                  <a:lnTo>
                    <a:pt x="24933" y="496171"/>
                  </a:lnTo>
                  <a:cubicBezTo>
                    <a:pt x="18321" y="496171"/>
                    <a:pt x="11979" y="493544"/>
                    <a:pt x="7303" y="488868"/>
                  </a:cubicBezTo>
                  <a:cubicBezTo>
                    <a:pt x="2627" y="484192"/>
                    <a:pt x="0" y="477850"/>
                    <a:pt x="0" y="471238"/>
                  </a:cubicBezTo>
                  <a:lnTo>
                    <a:pt x="0" y="24933"/>
                  </a:lnTo>
                  <a:cubicBezTo>
                    <a:pt x="0" y="11163"/>
                    <a:pt x="11163" y="0"/>
                    <a:pt x="24933" y="0"/>
                  </a:cubicBezTo>
                  <a:close/>
                </a:path>
              </a:pathLst>
            </a:custGeom>
            <a:solidFill>
              <a:srgbClr val="FFFFFF"/>
            </a:solidFill>
            <a:ln w="28575" cap="rnd">
              <a:solidFill>
                <a:srgbClr val="000000"/>
              </a:solidFill>
              <a:prstDash val="solid"/>
              <a:round/>
            </a:ln>
          </p:spPr>
          <p:txBody>
            <a:bodyPr/>
            <a:lstStyle/>
            <a:p>
              <a:endParaRPr lang="fr-FR"/>
            </a:p>
          </p:txBody>
        </p:sp>
        <p:sp>
          <p:nvSpPr>
            <p:cNvPr id="13" name="TextBox 13"/>
            <p:cNvSpPr txBox="1"/>
            <p:nvPr/>
          </p:nvSpPr>
          <p:spPr>
            <a:xfrm>
              <a:off x="0" y="-38100"/>
              <a:ext cx="2181660" cy="534271"/>
            </a:xfrm>
            <a:prstGeom prst="rect">
              <a:avLst/>
            </a:prstGeom>
          </p:spPr>
          <p:txBody>
            <a:bodyPr lIns="71838" tIns="71838" rIns="71838" bIns="71838" rtlCol="0" anchor="ctr"/>
            <a:lstStyle/>
            <a:p>
              <a:pPr algn="ctr">
                <a:lnSpc>
                  <a:spcPts val="3399"/>
                </a:lnSpc>
                <a:spcBef>
                  <a:spcPct val="0"/>
                </a:spcBef>
              </a:pPr>
              <a:endParaRPr/>
            </a:p>
          </p:txBody>
        </p:sp>
      </p:grpSp>
      <p:sp>
        <p:nvSpPr>
          <p:cNvPr id="14" name="Freeform 14"/>
          <p:cNvSpPr/>
          <p:nvPr/>
        </p:nvSpPr>
        <p:spPr>
          <a:xfrm>
            <a:off x="-2621733" y="17797632"/>
            <a:ext cx="20127702" cy="4525321"/>
          </a:xfrm>
          <a:custGeom>
            <a:avLst/>
            <a:gdLst/>
            <a:ahLst/>
            <a:cxnLst/>
            <a:rect l="l" t="t" r="r" b="b"/>
            <a:pathLst>
              <a:path w="20127702" h="4525321">
                <a:moveTo>
                  <a:pt x="0" y="0"/>
                </a:moveTo>
                <a:lnTo>
                  <a:pt x="20127702" y="0"/>
                </a:lnTo>
                <a:lnTo>
                  <a:pt x="20127702" y="4525321"/>
                </a:lnTo>
                <a:lnTo>
                  <a:pt x="0" y="4525321"/>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5" name="Freeform 15"/>
          <p:cNvSpPr/>
          <p:nvPr/>
        </p:nvSpPr>
        <p:spPr>
          <a:xfrm>
            <a:off x="0" y="0"/>
            <a:ext cx="2212509" cy="2071462"/>
          </a:xfrm>
          <a:custGeom>
            <a:avLst/>
            <a:gdLst/>
            <a:ahLst/>
            <a:cxnLst/>
            <a:rect l="l" t="t" r="r" b="b"/>
            <a:pathLst>
              <a:path w="2212509" h="2071462">
                <a:moveTo>
                  <a:pt x="0" y="0"/>
                </a:moveTo>
                <a:lnTo>
                  <a:pt x="2212509" y="0"/>
                </a:lnTo>
                <a:lnTo>
                  <a:pt x="2212509" y="2071462"/>
                </a:lnTo>
                <a:lnTo>
                  <a:pt x="0" y="2071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6" name="Freeform 16"/>
          <p:cNvSpPr/>
          <p:nvPr/>
        </p:nvSpPr>
        <p:spPr>
          <a:xfrm flipH="1">
            <a:off x="13373046" y="0"/>
            <a:ext cx="1746954" cy="1635586"/>
          </a:xfrm>
          <a:custGeom>
            <a:avLst/>
            <a:gdLst/>
            <a:ahLst/>
            <a:cxnLst/>
            <a:rect l="l" t="t" r="r" b="b"/>
            <a:pathLst>
              <a:path w="1746954" h="1635586">
                <a:moveTo>
                  <a:pt x="1746954" y="0"/>
                </a:moveTo>
                <a:lnTo>
                  <a:pt x="0" y="0"/>
                </a:lnTo>
                <a:lnTo>
                  <a:pt x="0" y="1635586"/>
                </a:lnTo>
                <a:lnTo>
                  <a:pt x="1746954" y="1635586"/>
                </a:lnTo>
                <a:lnTo>
                  <a:pt x="174695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7" name="AutoShape 17"/>
          <p:cNvSpPr/>
          <p:nvPr/>
        </p:nvSpPr>
        <p:spPr>
          <a:xfrm>
            <a:off x="13298303" y="6526721"/>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18" name="AutoShape 18"/>
          <p:cNvSpPr/>
          <p:nvPr/>
        </p:nvSpPr>
        <p:spPr>
          <a:xfrm>
            <a:off x="13298303" y="14238789"/>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19" name="AutoShape 19"/>
          <p:cNvSpPr/>
          <p:nvPr/>
        </p:nvSpPr>
        <p:spPr>
          <a:xfrm>
            <a:off x="-919279" y="10382755"/>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0" name="AutoShape 20"/>
          <p:cNvSpPr/>
          <p:nvPr/>
        </p:nvSpPr>
        <p:spPr>
          <a:xfrm>
            <a:off x="-919279" y="18084730"/>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1" name="AutoShape 21"/>
          <p:cNvSpPr/>
          <p:nvPr/>
        </p:nvSpPr>
        <p:spPr>
          <a:xfrm flipH="1" flipV="1">
            <a:off x="5427457" y="15292018"/>
            <a:ext cx="0" cy="759149"/>
          </a:xfrm>
          <a:prstGeom prst="line">
            <a:avLst/>
          </a:prstGeom>
          <a:ln w="28575" cap="flat">
            <a:solidFill>
              <a:srgbClr val="000000"/>
            </a:solidFill>
            <a:prstDash val="solid"/>
            <a:headEnd type="none" w="sm" len="sm"/>
            <a:tailEnd type="none" w="sm" len="sm"/>
          </a:ln>
        </p:spPr>
        <p:txBody>
          <a:bodyPr/>
          <a:lstStyle/>
          <a:p>
            <a:endParaRPr lang="fr-FR"/>
          </a:p>
        </p:txBody>
      </p:sp>
      <p:grpSp>
        <p:nvGrpSpPr>
          <p:cNvPr id="22" name="Group 22"/>
          <p:cNvGrpSpPr/>
          <p:nvPr/>
        </p:nvGrpSpPr>
        <p:grpSpPr>
          <a:xfrm>
            <a:off x="-1264615" y="20839114"/>
            <a:ext cx="17649230" cy="943147"/>
            <a:chOff x="0" y="0"/>
            <a:chExt cx="3162543" cy="169001"/>
          </a:xfrm>
        </p:grpSpPr>
        <p:sp>
          <p:nvSpPr>
            <p:cNvPr id="23" name="Freeform 23"/>
            <p:cNvSpPr/>
            <p:nvPr/>
          </p:nvSpPr>
          <p:spPr>
            <a:xfrm>
              <a:off x="0" y="0"/>
              <a:ext cx="3162543" cy="169001"/>
            </a:xfrm>
            <a:custGeom>
              <a:avLst/>
              <a:gdLst/>
              <a:ahLst/>
              <a:cxnLst/>
              <a:rect l="l" t="t" r="r" b="b"/>
              <a:pathLst>
                <a:path w="3162543" h="169001">
                  <a:moveTo>
                    <a:pt x="0" y="0"/>
                  </a:moveTo>
                  <a:lnTo>
                    <a:pt x="3162543" y="0"/>
                  </a:lnTo>
                  <a:lnTo>
                    <a:pt x="3162543" y="169001"/>
                  </a:lnTo>
                  <a:lnTo>
                    <a:pt x="0" y="169001"/>
                  </a:lnTo>
                  <a:close/>
                </a:path>
              </a:pathLst>
            </a:custGeom>
            <a:solidFill>
              <a:srgbClr val="4E67A8"/>
            </a:solidFill>
          </p:spPr>
          <p:txBody>
            <a:bodyPr/>
            <a:lstStyle/>
            <a:p>
              <a:endParaRPr lang="fr-FR"/>
            </a:p>
          </p:txBody>
        </p:sp>
        <p:sp>
          <p:nvSpPr>
            <p:cNvPr id="24" name="TextBox 24"/>
            <p:cNvSpPr txBox="1"/>
            <p:nvPr/>
          </p:nvSpPr>
          <p:spPr>
            <a:xfrm>
              <a:off x="0" y="-47625"/>
              <a:ext cx="3162543" cy="216626"/>
            </a:xfrm>
            <a:prstGeom prst="rect">
              <a:avLst/>
            </a:prstGeom>
          </p:spPr>
          <p:txBody>
            <a:bodyPr lIns="71838" tIns="71838" rIns="71838" bIns="71838" rtlCol="0" anchor="ctr"/>
            <a:lstStyle/>
            <a:p>
              <a:pPr algn="ctr">
                <a:lnSpc>
                  <a:spcPts val="3959"/>
                </a:lnSpc>
              </a:pPr>
              <a:endParaRPr/>
            </a:p>
          </p:txBody>
        </p:sp>
      </p:grpSp>
      <p:sp>
        <p:nvSpPr>
          <p:cNvPr id="25" name="Freeform 25"/>
          <p:cNvSpPr/>
          <p:nvPr/>
        </p:nvSpPr>
        <p:spPr>
          <a:xfrm>
            <a:off x="1048532" y="3175895"/>
            <a:ext cx="2327953" cy="2821762"/>
          </a:xfrm>
          <a:custGeom>
            <a:avLst/>
            <a:gdLst/>
            <a:ahLst/>
            <a:cxnLst/>
            <a:rect l="l" t="t" r="r" b="b"/>
            <a:pathLst>
              <a:path w="2327953" h="2821762">
                <a:moveTo>
                  <a:pt x="0" y="0"/>
                </a:moveTo>
                <a:lnTo>
                  <a:pt x="2327954" y="0"/>
                </a:lnTo>
                <a:lnTo>
                  <a:pt x="2327954" y="2821761"/>
                </a:lnTo>
                <a:lnTo>
                  <a:pt x="0" y="2821761"/>
                </a:lnTo>
                <a:lnTo>
                  <a:pt x="0" y="0"/>
                </a:lnTo>
                <a:close/>
              </a:path>
            </a:pathLst>
          </a:custGeom>
          <a:blipFill>
            <a:blip r:embed="rId8"/>
            <a:stretch>
              <a:fillRect/>
            </a:stretch>
          </a:blipFill>
        </p:spPr>
        <p:txBody>
          <a:bodyPr/>
          <a:lstStyle/>
          <a:p>
            <a:endParaRPr lang="fr-FR"/>
          </a:p>
        </p:txBody>
      </p:sp>
      <p:grpSp>
        <p:nvGrpSpPr>
          <p:cNvPr id="26" name="Group 26"/>
          <p:cNvGrpSpPr/>
          <p:nvPr/>
        </p:nvGrpSpPr>
        <p:grpSpPr>
          <a:xfrm>
            <a:off x="227926" y="11101893"/>
            <a:ext cx="2524664" cy="2524664"/>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28575" cap="sq">
              <a:solidFill>
                <a:srgbClr val="000000"/>
              </a:solidFill>
              <a:prstDash val="solid"/>
              <a:miter/>
            </a:ln>
          </p:spPr>
          <p:txBody>
            <a:bodyPr/>
            <a:lstStyle/>
            <a:p>
              <a:endParaRPr lang="fr-FR"/>
            </a:p>
          </p:txBody>
        </p:sp>
        <p:sp>
          <p:nvSpPr>
            <p:cNvPr id="28" name="TextBox 28"/>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grpSp>
        <p:nvGrpSpPr>
          <p:cNvPr id="29" name="Group 29"/>
          <p:cNvGrpSpPr/>
          <p:nvPr/>
        </p:nvGrpSpPr>
        <p:grpSpPr>
          <a:xfrm>
            <a:off x="2757813" y="10644375"/>
            <a:ext cx="11488710" cy="4765651"/>
            <a:chOff x="0" y="0"/>
            <a:chExt cx="2181660" cy="904978"/>
          </a:xfrm>
        </p:grpSpPr>
        <p:sp>
          <p:nvSpPr>
            <p:cNvPr id="30" name="Freeform 30"/>
            <p:cNvSpPr/>
            <p:nvPr/>
          </p:nvSpPr>
          <p:spPr>
            <a:xfrm>
              <a:off x="0" y="0"/>
              <a:ext cx="2181659" cy="904978"/>
            </a:xfrm>
            <a:custGeom>
              <a:avLst/>
              <a:gdLst/>
              <a:ahLst/>
              <a:cxnLst/>
              <a:rect l="l" t="t" r="r" b="b"/>
              <a:pathLst>
                <a:path w="2181659" h="904978">
                  <a:moveTo>
                    <a:pt x="24933" y="0"/>
                  </a:moveTo>
                  <a:lnTo>
                    <a:pt x="2156726" y="0"/>
                  </a:lnTo>
                  <a:cubicBezTo>
                    <a:pt x="2163339" y="0"/>
                    <a:pt x="2169681" y="2627"/>
                    <a:pt x="2174357" y="7303"/>
                  </a:cubicBezTo>
                  <a:cubicBezTo>
                    <a:pt x="2179032" y="11979"/>
                    <a:pt x="2181659" y="18321"/>
                    <a:pt x="2181659" y="24933"/>
                  </a:cubicBezTo>
                  <a:lnTo>
                    <a:pt x="2181659" y="880045"/>
                  </a:lnTo>
                  <a:cubicBezTo>
                    <a:pt x="2181659" y="893815"/>
                    <a:pt x="2170496" y="904978"/>
                    <a:pt x="2156726" y="904978"/>
                  </a:cubicBezTo>
                  <a:lnTo>
                    <a:pt x="24933" y="904978"/>
                  </a:lnTo>
                  <a:cubicBezTo>
                    <a:pt x="11163" y="904978"/>
                    <a:pt x="0" y="893815"/>
                    <a:pt x="0" y="880045"/>
                  </a:cubicBezTo>
                  <a:lnTo>
                    <a:pt x="0" y="24933"/>
                  </a:lnTo>
                  <a:cubicBezTo>
                    <a:pt x="0" y="11163"/>
                    <a:pt x="11163" y="0"/>
                    <a:pt x="24933" y="0"/>
                  </a:cubicBezTo>
                  <a:close/>
                </a:path>
              </a:pathLst>
            </a:custGeom>
            <a:solidFill>
              <a:srgbClr val="FFFFFF"/>
            </a:solidFill>
            <a:ln w="28575" cap="rnd">
              <a:solidFill>
                <a:srgbClr val="000000"/>
              </a:solidFill>
              <a:prstDash val="solid"/>
              <a:round/>
            </a:ln>
          </p:spPr>
          <p:txBody>
            <a:bodyPr/>
            <a:lstStyle/>
            <a:p>
              <a:endParaRPr lang="fr-FR"/>
            </a:p>
          </p:txBody>
        </p:sp>
        <p:sp>
          <p:nvSpPr>
            <p:cNvPr id="31" name="TextBox 31"/>
            <p:cNvSpPr txBox="1"/>
            <p:nvPr/>
          </p:nvSpPr>
          <p:spPr>
            <a:xfrm>
              <a:off x="0" y="-38100"/>
              <a:ext cx="2181660" cy="943078"/>
            </a:xfrm>
            <a:prstGeom prst="rect">
              <a:avLst/>
            </a:prstGeom>
          </p:spPr>
          <p:txBody>
            <a:bodyPr lIns="71838" tIns="71838" rIns="71838" bIns="71838" rtlCol="0" anchor="ctr"/>
            <a:lstStyle/>
            <a:p>
              <a:pPr algn="ctr">
                <a:lnSpc>
                  <a:spcPts val="3399"/>
                </a:lnSpc>
                <a:spcBef>
                  <a:spcPct val="0"/>
                </a:spcBef>
              </a:pPr>
              <a:endParaRPr/>
            </a:p>
          </p:txBody>
        </p:sp>
      </p:grpSp>
      <p:sp>
        <p:nvSpPr>
          <p:cNvPr id="32" name="Freeform 32"/>
          <p:cNvSpPr/>
          <p:nvPr/>
        </p:nvSpPr>
        <p:spPr>
          <a:xfrm>
            <a:off x="5398876" y="3102074"/>
            <a:ext cx="1012628" cy="2148812"/>
          </a:xfrm>
          <a:custGeom>
            <a:avLst/>
            <a:gdLst/>
            <a:ahLst/>
            <a:cxnLst/>
            <a:rect l="l" t="t" r="r" b="b"/>
            <a:pathLst>
              <a:path w="1012628" h="2148812">
                <a:moveTo>
                  <a:pt x="0" y="0"/>
                </a:moveTo>
                <a:lnTo>
                  <a:pt x="1012627" y="0"/>
                </a:lnTo>
                <a:lnTo>
                  <a:pt x="1012627" y="2148812"/>
                </a:lnTo>
                <a:lnTo>
                  <a:pt x="0" y="2148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33" name="Freeform 33"/>
          <p:cNvSpPr/>
          <p:nvPr/>
        </p:nvSpPr>
        <p:spPr>
          <a:xfrm>
            <a:off x="7883405" y="3009866"/>
            <a:ext cx="1776303" cy="1949304"/>
          </a:xfrm>
          <a:custGeom>
            <a:avLst/>
            <a:gdLst/>
            <a:ahLst/>
            <a:cxnLst/>
            <a:rect l="l" t="t" r="r" b="b"/>
            <a:pathLst>
              <a:path w="1776303" h="1949304">
                <a:moveTo>
                  <a:pt x="0" y="0"/>
                </a:moveTo>
                <a:lnTo>
                  <a:pt x="1776303" y="0"/>
                </a:lnTo>
                <a:lnTo>
                  <a:pt x="1776303" y="1949304"/>
                </a:lnTo>
                <a:lnTo>
                  <a:pt x="0" y="19493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34" name="Freeform 34"/>
          <p:cNvSpPr/>
          <p:nvPr/>
        </p:nvSpPr>
        <p:spPr>
          <a:xfrm>
            <a:off x="11035452" y="2852597"/>
            <a:ext cx="2572548" cy="2263842"/>
          </a:xfrm>
          <a:custGeom>
            <a:avLst/>
            <a:gdLst/>
            <a:ahLst/>
            <a:cxnLst/>
            <a:rect l="l" t="t" r="r" b="b"/>
            <a:pathLst>
              <a:path w="2572548" h="2263842">
                <a:moveTo>
                  <a:pt x="0" y="0"/>
                </a:moveTo>
                <a:lnTo>
                  <a:pt x="2572548" y="0"/>
                </a:lnTo>
                <a:lnTo>
                  <a:pt x="2572548" y="2263843"/>
                </a:lnTo>
                <a:lnTo>
                  <a:pt x="0" y="2263843"/>
                </a:lnTo>
                <a:lnTo>
                  <a:pt x="0" y="0"/>
                </a:lnTo>
                <a:close/>
              </a:path>
            </a:pathLst>
          </a:custGeom>
          <a:blipFill>
            <a:blip r:embed="rId13"/>
            <a:stretch>
              <a:fillRect/>
            </a:stretch>
          </a:blipFill>
        </p:spPr>
        <p:txBody>
          <a:bodyPr/>
          <a:lstStyle/>
          <a:p>
            <a:endParaRPr lang="fr-FR"/>
          </a:p>
        </p:txBody>
      </p:sp>
      <p:sp>
        <p:nvSpPr>
          <p:cNvPr id="35" name="Freeform 35"/>
          <p:cNvSpPr/>
          <p:nvPr/>
        </p:nvSpPr>
        <p:spPr>
          <a:xfrm>
            <a:off x="5747245" y="6979272"/>
            <a:ext cx="1530813" cy="1574100"/>
          </a:xfrm>
          <a:custGeom>
            <a:avLst/>
            <a:gdLst/>
            <a:ahLst/>
            <a:cxnLst/>
            <a:rect l="l" t="t" r="r" b="b"/>
            <a:pathLst>
              <a:path w="1530813" h="1574100">
                <a:moveTo>
                  <a:pt x="0" y="0"/>
                </a:moveTo>
                <a:lnTo>
                  <a:pt x="1530813" y="0"/>
                </a:lnTo>
                <a:lnTo>
                  <a:pt x="1530813" y="1574100"/>
                </a:lnTo>
                <a:lnTo>
                  <a:pt x="0" y="15741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36" name="Freeform 36"/>
          <p:cNvSpPr/>
          <p:nvPr/>
        </p:nvSpPr>
        <p:spPr>
          <a:xfrm>
            <a:off x="11162509" y="6917267"/>
            <a:ext cx="1869834" cy="1636105"/>
          </a:xfrm>
          <a:custGeom>
            <a:avLst/>
            <a:gdLst/>
            <a:ahLst/>
            <a:cxnLst/>
            <a:rect l="l" t="t" r="r" b="b"/>
            <a:pathLst>
              <a:path w="1869834" h="1636105">
                <a:moveTo>
                  <a:pt x="0" y="0"/>
                </a:moveTo>
                <a:lnTo>
                  <a:pt x="1869834" y="0"/>
                </a:lnTo>
                <a:lnTo>
                  <a:pt x="1869834" y="1636105"/>
                </a:lnTo>
                <a:lnTo>
                  <a:pt x="0" y="16361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37" name="Freeform 37"/>
          <p:cNvSpPr/>
          <p:nvPr/>
        </p:nvSpPr>
        <p:spPr>
          <a:xfrm>
            <a:off x="7883405" y="6413770"/>
            <a:ext cx="2071186" cy="2227082"/>
          </a:xfrm>
          <a:custGeom>
            <a:avLst/>
            <a:gdLst/>
            <a:ahLst/>
            <a:cxnLst/>
            <a:rect l="l" t="t" r="r" b="b"/>
            <a:pathLst>
              <a:path w="2071186" h="2227082">
                <a:moveTo>
                  <a:pt x="0" y="0"/>
                </a:moveTo>
                <a:lnTo>
                  <a:pt x="2071186" y="0"/>
                </a:lnTo>
                <a:lnTo>
                  <a:pt x="2071186" y="2227082"/>
                </a:lnTo>
                <a:lnTo>
                  <a:pt x="0" y="22270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38" name="Freeform 38"/>
          <p:cNvSpPr/>
          <p:nvPr/>
        </p:nvSpPr>
        <p:spPr>
          <a:xfrm rot="-4558918">
            <a:off x="4381878" y="6645835"/>
            <a:ext cx="1726531" cy="666873"/>
          </a:xfrm>
          <a:custGeom>
            <a:avLst/>
            <a:gdLst/>
            <a:ahLst/>
            <a:cxnLst/>
            <a:rect l="l" t="t" r="r" b="b"/>
            <a:pathLst>
              <a:path w="1726531" h="666873">
                <a:moveTo>
                  <a:pt x="0" y="0"/>
                </a:moveTo>
                <a:lnTo>
                  <a:pt x="1726531" y="0"/>
                </a:lnTo>
                <a:lnTo>
                  <a:pt x="1726531" y="666873"/>
                </a:lnTo>
                <a:lnTo>
                  <a:pt x="0" y="66687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39" name="TextBox 39"/>
          <p:cNvSpPr txBox="1"/>
          <p:nvPr/>
        </p:nvSpPr>
        <p:spPr>
          <a:xfrm>
            <a:off x="636813" y="562147"/>
            <a:ext cx="13846375" cy="1511589"/>
          </a:xfrm>
          <a:prstGeom prst="rect">
            <a:avLst/>
          </a:prstGeom>
        </p:spPr>
        <p:txBody>
          <a:bodyPr lIns="0" tIns="0" rIns="0" bIns="0" rtlCol="0" anchor="t">
            <a:spAutoFit/>
          </a:bodyPr>
          <a:lstStyle/>
          <a:p>
            <a:pPr algn="ctr">
              <a:lnSpc>
                <a:spcPts val="11666"/>
              </a:lnSpc>
            </a:pPr>
            <a:r>
              <a:rPr lang="en-US" sz="10606">
                <a:solidFill>
                  <a:srgbClr val="000000"/>
                </a:solidFill>
                <a:latin typeface="Handy Casual"/>
                <a:ea typeface="Handy Casual"/>
                <a:cs typeface="Handy Casual"/>
                <a:sym typeface="Handy Casual"/>
              </a:rPr>
              <a:t>DE LA VISION A LA MISSION </a:t>
            </a:r>
          </a:p>
        </p:txBody>
      </p:sp>
      <p:sp>
        <p:nvSpPr>
          <p:cNvPr id="40" name="TextBox 40"/>
          <p:cNvSpPr txBox="1"/>
          <p:nvPr/>
        </p:nvSpPr>
        <p:spPr>
          <a:xfrm>
            <a:off x="5905189" y="2437876"/>
            <a:ext cx="7690005"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LES DIFFERENTES KPIS </a:t>
            </a:r>
          </a:p>
        </p:txBody>
      </p:sp>
      <p:sp>
        <p:nvSpPr>
          <p:cNvPr id="41" name="TextBox 41"/>
          <p:cNvSpPr txBox="1"/>
          <p:nvPr/>
        </p:nvSpPr>
        <p:spPr>
          <a:xfrm>
            <a:off x="4638589" y="2437876"/>
            <a:ext cx="681403"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03.</a:t>
            </a:r>
          </a:p>
        </p:txBody>
      </p:sp>
      <p:sp>
        <p:nvSpPr>
          <p:cNvPr id="42" name="TextBox 42"/>
          <p:cNvSpPr txBox="1"/>
          <p:nvPr/>
        </p:nvSpPr>
        <p:spPr>
          <a:xfrm>
            <a:off x="4712531" y="5384236"/>
            <a:ext cx="2385317"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COMMERCIAUX </a:t>
            </a:r>
          </a:p>
        </p:txBody>
      </p:sp>
      <p:sp>
        <p:nvSpPr>
          <p:cNvPr id="43" name="TextBox 43"/>
          <p:cNvSpPr txBox="1"/>
          <p:nvPr/>
        </p:nvSpPr>
        <p:spPr>
          <a:xfrm>
            <a:off x="7883405" y="5288986"/>
            <a:ext cx="1992377"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FINANCIERS </a:t>
            </a:r>
          </a:p>
        </p:txBody>
      </p:sp>
      <p:sp>
        <p:nvSpPr>
          <p:cNvPr id="44" name="TextBox 44"/>
          <p:cNvSpPr txBox="1"/>
          <p:nvPr/>
        </p:nvSpPr>
        <p:spPr>
          <a:xfrm>
            <a:off x="11085964" y="5076394"/>
            <a:ext cx="2669384" cy="1131239"/>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RELATION CLIENTS (GRC)</a:t>
            </a:r>
          </a:p>
        </p:txBody>
      </p:sp>
      <p:sp>
        <p:nvSpPr>
          <p:cNvPr id="45" name="TextBox 45"/>
          <p:cNvSpPr txBox="1"/>
          <p:nvPr/>
        </p:nvSpPr>
        <p:spPr>
          <a:xfrm>
            <a:off x="4712531" y="8886747"/>
            <a:ext cx="3905254"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KPIS QUALITATIFS </a:t>
            </a:r>
          </a:p>
        </p:txBody>
      </p:sp>
      <p:sp>
        <p:nvSpPr>
          <p:cNvPr id="46" name="TextBox 46"/>
          <p:cNvSpPr txBox="1"/>
          <p:nvPr/>
        </p:nvSpPr>
        <p:spPr>
          <a:xfrm>
            <a:off x="10144799" y="8967688"/>
            <a:ext cx="3905254" cy="571990"/>
          </a:xfrm>
          <a:prstGeom prst="rect">
            <a:avLst/>
          </a:prstGeom>
        </p:spPr>
        <p:txBody>
          <a:bodyPr lIns="0" tIns="0" rIns="0" bIns="0" rtlCol="0" anchor="t">
            <a:spAutoFit/>
          </a:bodyPr>
          <a:lstStyle/>
          <a:p>
            <a:pPr algn="l">
              <a:lnSpc>
                <a:spcPts val="4403"/>
              </a:lnSpc>
            </a:pPr>
            <a:r>
              <a:rPr lang="en-US" sz="4003">
                <a:solidFill>
                  <a:srgbClr val="000000"/>
                </a:solidFill>
                <a:latin typeface="Handy Casual"/>
                <a:ea typeface="Handy Casual"/>
                <a:cs typeface="Handy Casual"/>
                <a:sym typeface="Handy Casual"/>
              </a:rPr>
              <a:t>KPIS QUANTITATIFS </a:t>
            </a:r>
          </a:p>
        </p:txBody>
      </p:sp>
      <p:sp>
        <p:nvSpPr>
          <p:cNvPr id="47" name="Freeform 47"/>
          <p:cNvSpPr/>
          <p:nvPr/>
        </p:nvSpPr>
        <p:spPr>
          <a:xfrm rot="-1457149">
            <a:off x="6414792" y="3707410"/>
            <a:ext cx="1726531" cy="666873"/>
          </a:xfrm>
          <a:custGeom>
            <a:avLst/>
            <a:gdLst/>
            <a:ahLst/>
            <a:cxnLst/>
            <a:rect l="l" t="t" r="r" b="b"/>
            <a:pathLst>
              <a:path w="1726531" h="666873">
                <a:moveTo>
                  <a:pt x="0" y="0"/>
                </a:moveTo>
                <a:lnTo>
                  <a:pt x="1726531" y="0"/>
                </a:lnTo>
                <a:lnTo>
                  <a:pt x="1726531" y="666872"/>
                </a:lnTo>
                <a:lnTo>
                  <a:pt x="0" y="66687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48" name="Freeform 48"/>
          <p:cNvSpPr/>
          <p:nvPr/>
        </p:nvSpPr>
        <p:spPr>
          <a:xfrm rot="-1457149">
            <a:off x="9298688" y="4124023"/>
            <a:ext cx="1726531" cy="666873"/>
          </a:xfrm>
          <a:custGeom>
            <a:avLst/>
            <a:gdLst/>
            <a:ahLst/>
            <a:cxnLst/>
            <a:rect l="l" t="t" r="r" b="b"/>
            <a:pathLst>
              <a:path w="1726531" h="666873">
                <a:moveTo>
                  <a:pt x="0" y="0"/>
                </a:moveTo>
                <a:lnTo>
                  <a:pt x="1726532" y="0"/>
                </a:lnTo>
                <a:lnTo>
                  <a:pt x="1726532" y="666872"/>
                </a:lnTo>
                <a:lnTo>
                  <a:pt x="0" y="66687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49" name="Freeform 49"/>
          <p:cNvSpPr/>
          <p:nvPr/>
        </p:nvSpPr>
        <p:spPr>
          <a:xfrm rot="-10800000">
            <a:off x="7908291" y="8579023"/>
            <a:ext cx="1726531" cy="666873"/>
          </a:xfrm>
          <a:custGeom>
            <a:avLst/>
            <a:gdLst/>
            <a:ahLst/>
            <a:cxnLst/>
            <a:rect l="l" t="t" r="r" b="b"/>
            <a:pathLst>
              <a:path w="1726531" h="666873">
                <a:moveTo>
                  <a:pt x="0" y="0"/>
                </a:moveTo>
                <a:lnTo>
                  <a:pt x="1726531" y="0"/>
                </a:lnTo>
                <a:lnTo>
                  <a:pt x="1726531" y="666872"/>
                </a:lnTo>
                <a:lnTo>
                  <a:pt x="0" y="66687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50" name="Freeform 50"/>
          <p:cNvSpPr/>
          <p:nvPr/>
        </p:nvSpPr>
        <p:spPr>
          <a:xfrm rot="-10800000">
            <a:off x="10299243" y="8307415"/>
            <a:ext cx="1726531" cy="666873"/>
          </a:xfrm>
          <a:custGeom>
            <a:avLst/>
            <a:gdLst/>
            <a:ahLst/>
            <a:cxnLst/>
            <a:rect l="l" t="t" r="r" b="b"/>
            <a:pathLst>
              <a:path w="1726531" h="666873">
                <a:moveTo>
                  <a:pt x="0" y="0"/>
                </a:moveTo>
                <a:lnTo>
                  <a:pt x="1726531" y="0"/>
                </a:lnTo>
                <a:lnTo>
                  <a:pt x="1726531" y="666873"/>
                </a:lnTo>
                <a:lnTo>
                  <a:pt x="0" y="66687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51" name="Freeform 51"/>
          <p:cNvSpPr/>
          <p:nvPr/>
        </p:nvSpPr>
        <p:spPr>
          <a:xfrm rot="5784650">
            <a:off x="12744734" y="6001951"/>
            <a:ext cx="1726531" cy="666873"/>
          </a:xfrm>
          <a:custGeom>
            <a:avLst/>
            <a:gdLst/>
            <a:ahLst/>
            <a:cxnLst/>
            <a:rect l="l" t="t" r="r" b="b"/>
            <a:pathLst>
              <a:path w="1726531" h="666873">
                <a:moveTo>
                  <a:pt x="0" y="0"/>
                </a:moveTo>
                <a:lnTo>
                  <a:pt x="1726532" y="0"/>
                </a:lnTo>
                <a:lnTo>
                  <a:pt x="1726532" y="666873"/>
                </a:lnTo>
                <a:lnTo>
                  <a:pt x="0" y="66687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52" name="TextBox 52"/>
          <p:cNvSpPr txBox="1"/>
          <p:nvPr/>
        </p:nvSpPr>
        <p:spPr>
          <a:xfrm>
            <a:off x="3035955" y="10282973"/>
            <a:ext cx="10932426" cy="5076808"/>
          </a:xfrm>
          <a:prstGeom prst="rect">
            <a:avLst/>
          </a:prstGeom>
        </p:spPr>
        <p:txBody>
          <a:bodyPr lIns="0" tIns="0" rIns="0" bIns="0" rtlCol="0" anchor="t">
            <a:spAutoFit/>
          </a:bodyPr>
          <a:lstStyle/>
          <a:p>
            <a:pPr algn="ctr">
              <a:lnSpc>
                <a:spcPts val="2100"/>
              </a:lnSpc>
            </a:pPr>
            <a:endParaRPr/>
          </a:p>
          <a:p>
            <a:pPr algn="l">
              <a:lnSpc>
                <a:spcPts val="2643"/>
              </a:lnSpc>
            </a:pPr>
            <a:endParaRPr/>
          </a:p>
          <a:p>
            <a:pPr marL="858371" lvl="2" indent="-286124" algn="l">
              <a:lnSpc>
                <a:spcPts val="2783"/>
              </a:lnSpc>
              <a:buFont typeface="Arial"/>
              <a:buChar char="⚬"/>
            </a:pPr>
            <a:r>
              <a:rPr lang="en-US" sz="1987">
                <a:solidFill>
                  <a:srgbClr val="000000"/>
                </a:solidFill>
                <a:latin typeface="Abril Fatface"/>
                <a:ea typeface="Abril Fatface"/>
                <a:cs typeface="Abril Fatface"/>
                <a:sym typeface="Abril Fatface"/>
              </a:rPr>
              <a:t>Taux de conversion de prospects en clients : Mesure l'efficacité de l'équipe commerciale à transformer les prospects en clients.</a:t>
            </a:r>
          </a:p>
          <a:p>
            <a:pPr marL="1287556" lvl="3" indent="-321889" algn="l">
              <a:lnSpc>
                <a:spcPts val="2783"/>
              </a:lnSpc>
              <a:buFont typeface="Arial"/>
              <a:buChar char="￭"/>
            </a:pPr>
            <a:r>
              <a:rPr lang="en-US" sz="1987">
                <a:solidFill>
                  <a:srgbClr val="000000"/>
                </a:solidFill>
                <a:latin typeface="Arimo"/>
                <a:ea typeface="Arimo"/>
                <a:cs typeface="Arimo"/>
                <a:sym typeface="Arimo"/>
              </a:rPr>
              <a:t>Exemple : Dans l'assurance, cela peut être le pourcentage de personnes ayant demandé un devis qui souscrivent finalement un contrat.</a:t>
            </a:r>
          </a:p>
          <a:p>
            <a:pPr marL="858371" lvl="2" indent="-286124" algn="l">
              <a:lnSpc>
                <a:spcPts val="2783"/>
              </a:lnSpc>
              <a:buFont typeface="Arial"/>
              <a:buChar char="⚬"/>
            </a:pPr>
            <a:r>
              <a:rPr lang="en-US" sz="1987">
                <a:solidFill>
                  <a:srgbClr val="000000"/>
                </a:solidFill>
                <a:latin typeface="Abril Fatface"/>
                <a:ea typeface="Abril Fatface"/>
                <a:cs typeface="Abril Fatface"/>
                <a:sym typeface="Abril Fatface"/>
              </a:rPr>
              <a:t>Valeur moyenne du contrat : Indique le montant moyen des primes payées par les clients.</a:t>
            </a:r>
          </a:p>
          <a:p>
            <a:pPr marL="1287556" lvl="3" indent="-321889" algn="l">
              <a:lnSpc>
                <a:spcPts val="2783"/>
              </a:lnSpc>
              <a:buFont typeface="Arial"/>
              <a:buChar char="￭"/>
            </a:pPr>
            <a:r>
              <a:rPr lang="en-US" sz="1987">
                <a:solidFill>
                  <a:srgbClr val="000000"/>
                </a:solidFill>
                <a:latin typeface="Arimo"/>
                <a:ea typeface="Arimo"/>
                <a:cs typeface="Arimo"/>
                <a:sym typeface="Arimo"/>
              </a:rPr>
              <a:t>Exemple : Cela peut être utile pour évaluer la rentabilité des différents types de contrats d'assurance.</a:t>
            </a:r>
          </a:p>
          <a:p>
            <a:pPr marL="858371" lvl="2" indent="-286124" algn="l">
              <a:lnSpc>
                <a:spcPts val="2783"/>
              </a:lnSpc>
              <a:buFont typeface="Arial"/>
              <a:buChar char="⚬"/>
            </a:pPr>
            <a:r>
              <a:rPr lang="en-US" sz="1987">
                <a:solidFill>
                  <a:srgbClr val="000000"/>
                </a:solidFill>
                <a:latin typeface="Abril Fatface"/>
                <a:ea typeface="Abril Fatface"/>
                <a:cs typeface="Abril Fatface"/>
                <a:sym typeface="Abril Fatface"/>
              </a:rPr>
              <a:t>Taux de rétention client : Mesure la capacité de l'entreprise à fidéliser ses clients.</a:t>
            </a:r>
          </a:p>
          <a:p>
            <a:pPr marL="1287556" lvl="3" indent="-321889" algn="l">
              <a:lnSpc>
                <a:spcPts val="2783"/>
              </a:lnSpc>
              <a:buFont typeface="Arial"/>
              <a:buChar char="￭"/>
            </a:pPr>
            <a:r>
              <a:rPr lang="en-US" sz="1987">
                <a:solidFill>
                  <a:srgbClr val="000000"/>
                </a:solidFill>
                <a:latin typeface="Arimo"/>
                <a:ea typeface="Arimo"/>
                <a:cs typeface="Arimo"/>
                <a:sym typeface="Arimo"/>
              </a:rPr>
              <a:t>Exemple : Dans l'assurance, cela peut être le pourcentage de clients qui renouvellent leur contrat chaque année.</a:t>
            </a:r>
          </a:p>
          <a:p>
            <a:pPr algn="ctr">
              <a:lnSpc>
                <a:spcPts val="2643"/>
              </a:lnSpc>
            </a:pPr>
            <a:endParaRPr lang="en-US" sz="1987">
              <a:solidFill>
                <a:srgbClr val="000000"/>
              </a:solidFill>
              <a:latin typeface="Arimo"/>
              <a:ea typeface="Arimo"/>
              <a:cs typeface="Arimo"/>
              <a:sym typeface="Arimo"/>
            </a:endParaRPr>
          </a:p>
          <a:p>
            <a:pPr algn="ctr">
              <a:lnSpc>
                <a:spcPts val="2100"/>
              </a:lnSpc>
            </a:pPr>
            <a:endParaRPr lang="en-US" sz="1987">
              <a:solidFill>
                <a:srgbClr val="000000"/>
              </a:solidFill>
              <a:latin typeface="Arimo"/>
              <a:ea typeface="Arimo"/>
              <a:cs typeface="Arimo"/>
              <a:sym typeface="Arimo"/>
            </a:endParaRPr>
          </a:p>
        </p:txBody>
      </p:sp>
      <p:sp>
        <p:nvSpPr>
          <p:cNvPr id="53" name="TextBox 53"/>
          <p:cNvSpPr txBox="1"/>
          <p:nvPr/>
        </p:nvSpPr>
        <p:spPr>
          <a:xfrm>
            <a:off x="2454896" y="10165585"/>
            <a:ext cx="12028291" cy="396241"/>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Canva Sans 1 Bold"/>
                <a:ea typeface="Canva Sans 1 Bold"/>
                <a:cs typeface="Canva Sans 1 Bold"/>
                <a:sym typeface="Canva Sans 1 Bold"/>
              </a:rPr>
              <a:t>5. Différents Types de KPIs (avec exemples dans l'assurance)</a:t>
            </a:r>
          </a:p>
        </p:txBody>
      </p:sp>
      <p:sp>
        <p:nvSpPr>
          <p:cNvPr id="54" name="TextBox 54"/>
          <p:cNvSpPr txBox="1"/>
          <p:nvPr/>
        </p:nvSpPr>
        <p:spPr>
          <a:xfrm>
            <a:off x="3002829" y="15702005"/>
            <a:ext cx="10932426" cy="1980549"/>
          </a:xfrm>
          <a:prstGeom prst="rect">
            <a:avLst/>
          </a:prstGeom>
        </p:spPr>
        <p:txBody>
          <a:bodyPr lIns="0" tIns="0" rIns="0" bIns="0" rtlCol="0" anchor="t">
            <a:spAutoFit/>
          </a:bodyPr>
          <a:lstStyle/>
          <a:p>
            <a:pPr marL="820697" lvl="2" indent="-273566" algn="l">
              <a:lnSpc>
                <a:spcPts val="2660"/>
              </a:lnSpc>
              <a:buFont typeface="Arial"/>
              <a:buChar char="⚬"/>
            </a:pPr>
            <a:r>
              <a:rPr lang="en-US" sz="1900">
                <a:solidFill>
                  <a:srgbClr val="000000"/>
                </a:solidFill>
                <a:latin typeface="Abril Fatface"/>
                <a:ea typeface="Abril Fatface"/>
                <a:cs typeface="Abril Fatface"/>
                <a:sym typeface="Abril Fatface"/>
              </a:rPr>
              <a:t>Chiffre d'affaires : Montant total des primes encaissées.</a:t>
            </a:r>
          </a:p>
          <a:p>
            <a:pPr marL="820697" lvl="2" indent="-273566" algn="l">
              <a:lnSpc>
                <a:spcPts val="2660"/>
              </a:lnSpc>
              <a:buFont typeface="Arial"/>
              <a:buChar char="⚬"/>
            </a:pPr>
            <a:r>
              <a:rPr lang="en-US" sz="1900">
                <a:solidFill>
                  <a:srgbClr val="000000"/>
                </a:solidFill>
                <a:latin typeface="Abril Fatface"/>
                <a:ea typeface="Abril Fatface"/>
                <a:cs typeface="Abril Fatface"/>
                <a:sym typeface="Abril Fatface"/>
              </a:rPr>
              <a:t>Marge brute : Différence entre les primes encaissées et les coûts des sinistres.</a:t>
            </a:r>
          </a:p>
          <a:p>
            <a:pPr marL="820697" lvl="2" indent="-273566" algn="l">
              <a:lnSpc>
                <a:spcPts val="2660"/>
              </a:lnSpc>
              <a:buFont typeface="Arial"/>
              <a:buChar char="⚬"/>
            </a:pPr>
            <a:r>
              <a:rPr lang="en-US" sz="1900">
                <a:solidFill>
                  <a:srgbClr val="000000"/>
                </a:solidFill>
                <a:latin typeface="Abril Fatface"/>
                <a:ea typeface="Abril Fatface"/>
                <a:cs typeface="Abril Fatface"/>
                <a:sym typeface="Abril Fatface"/>
              </a:rPr>
              <a:t>Ratio sinistres/primes : Indique la rentabilité de l'activité d'assurance.</a:t>
            </a:r>
          </a:p>
          <a:p>
            <a:pPr marL="1231046" lvl="3" indent="-307762" algn="l">
              <a:lnSpc>
                <a:spcPts val="2660"/>
              </a:lnSpc>
              <a:buFont typeface="Arial"/>
              <a:buChar char="￭"/>
            </a:pPr>
            <a:r>
              <a:rPr lang="en-US" sz="1900">
                <a:solidFill>
                  <a:srgbClr val="000000"/>
                </a:solidFill>
                <a:latin typeface="Arimo"/>
                <a:ea typeface="Arimo"/>
                <a:cs typeface="Arimo"/>
                <a:sym typeface="Arimo"/>
              </a:rPr>
              <a:t>Exemple : Un ratio élevé peut signaler une mauvaise gestion des risques ou une tarification inadéquate.</a:t>
            </a:r>
          </a:p>
          <a:p>
            <a:pPr algn="ctr">
              <a:lnSpc>
                <a:spcPts val="2660"/>
              </a:lnSpc>
            </a:pPr>
            <a:endParaRPr lang="en-US" sz="1900">
              <a:solidFill>
                <a:srgbClr val="000000"/>
              </a:solidFill>
              <a:latin typeface="Arimo"/>
              <a:ea typeface="Arimo"/>
              <a:cs typeface="Arimo"/>
              <a:sym typeface="Arimo"/>
            </a:endParaRPr>
          </a:p>
        </p:txBody>
      </p:sp>
      <p:sp>
        <p:nvSpPr>
          <p:cNvPr id="55" name="TextBox 55"/>
          <p:cNvSpPr txBox="1"/>
          <p:nvPr/>
        </p:nvSpPr>
        <p:spPr>
          <a:xfrm>
            <a:off x="3035955" y="18169107"/>
            <a:ext cx="10932426" cy="2806684"/>
          </a:xfrm>
          <a:prstGeom prst="rect">
            <a:avLst/>
          </a:prstGeom>
        </p:spPr>
        <p:txBody>
          <a:bodyPr lIns="0" tIns="0" rIns="0" bIns="0" rtlCol="0" anchor="t">
            <a:spAutoFit/>
          </a:bodyPr>
          <a:lstStyle/>
          <a:p>
            <a:pPr algn="ctr">
              <a:lnSpc>
                <a:spcPts val="2800"/>
              </a:lnSpc>
            </a:pPr>
            <a:endParaRPr/>
          </a:p>
          <a:p>
            <a:pPr marL="863876" lvl="2" indent="-287959" algn="l">
              <a:lnSpc>
                <a:spcPts val="2800"/>
              </a:lnSpc>
              <a:buFont typeface="Arial"/>
              <a:buChar char="⚬"/>
            </a:pPr>
            <a:r>
              <a:rPr lang="en-US" sz="2000">
                <a:solidFill>
                  <a:srgbClr val="000000"/>
                </a:solidFill>
                <a:latin typeface="Abril Fatface"/>
                <a:ea typeface="Abril Fatface"/>
                <a:cs typeface="Abril Fatface"/>
                <a:sym typeface="Abril Fatface"/>
              </a:rPr>
              <a:t>KPIs Relation Client :**Taux de satisfaction client : Mesure le niveau de satisfaction des clients.</a:t>
            </a:r>
          </a:p>
          <a:p>
            <a:pPr marL="1295815" lvl="3" indent="-323954" algn="l">
              <a:lnSpc>
                <a:spcPts val="2800"/>
              </a:lnSpc>
              <a:buFont typeface="Arial"/>
              <a:buChar char="￭"/>
            </a:pPr>
            <a:r>
              <a:rPr lang="en-US" sz="2000">
                <a:solidFill>
                  <a:srgbClr val="000000"/>
                </a:solidFill>
                <a:latin typeface="Arimo"/>
                <a:ea typeface="Arimo"/>
                <a:cs typeface="Arimo"/>
                <a:sym typeface="Arimo"/>
              </a:rPr>
              <a:t>Exemple : Cela peut être mesuré par des enquêtes ou des sondages.</a:t>
            </a:r>
          </a:p>
          <a:p>
            <a:pPr marL="863876" lvl="2" indent="-287959" algn="l">
              <a:lnSpc>
                <a:spcPts val="2800"/>
              </a:lnSpc>
              <a:buFont typeface="Arial"/>
              <a:buChar char="⚬"/>
            </a:pPr>
            <a:r>
              <a:rPr lang="en-US" sz="2000">
                <a:solidFill>
                  <a:srgbClr val="000000"/>
                </a:solidFill>
                <a:latin typeface="Abril Fatface"/>
                <a:ea typeface="Abril Fatface"/>
                <a:cs typeface="Abril Fatface"/>
                <a:sym typeface="Abril Fatface"/>
              </a:rPr>
              <a:t>Nombre de réclamations : Indique le nombre de clients mécontents.</a:t>
            </a:r>
          </a:p>
          <a:p>
            <a:pPr marL="863876" lvl="2" indent="-287959" algn="l">
              <a:lnSpc>
                <a:spcPts val="2800"/>
              </a:lnSpc>
              <a:buFont typeface="Arial"/>
              <a:buChar char="⚬"/>
            </a:pPr>
            <a:r>
              <a:rPr lang="en-US" sz="2000">
                <a:solidFill>
                  <a:srgbClr val="000000"/>
                </a:solidFill>
                <a:latin typeface="Abril Fatface"/>
                <a:ea typeface="Abril Fatface"/>
                <a:cs typeface="Abril Fatface"/>
                <a:sym typeface="Abril Fatface"/>
              </a:rPr>
              <a:t>Délai de traitement des réclamations : Mesure l'efficacité du service client à traiter les réclamations.</a:t>
            </a:r>
          </a:p>
          <a:p>
            <a:pPr algn="l">
              <a:lnSpc>
                <a:spcPts val="2800"/>
              </a:lnSpc>
            </a:pPr>
            <a:endParaRPr lang="en-US" sz="2000">
              <a:solidFill>
                <a:srgbClr val="000000"/>
              </a:solidFill>
              <a:latin typeface="Abril Fatface"/>
              <a:ea typeface="Abril Fatface"/>
              <a:cs typeface="Abril Fatface"/>
              <a:sym typeface="Abril Fatface"/>
            </a:endParaRPr>
          </a:p>
        </p:txBody>
      </p:sp>
      <p:sp>
        <p:nvSpPr>
          <p:cNvPr id="56" name="Freeform 56"/>
          <p:cNvSpPr/>
          <p:nvPr/>
        </p:nvSpPr>
        <p:spPr>
          <a:xfrm>
            <a:off x="983944" y="11289818"/>
            <a:ext cx="1012628" cy="2148812"/>
          </a:xfrm>
          <a:custGeom>
            <a:avLst/>
            <a:gdLst/>
            <a:ahLst/>
            <a:cxnLst/>
            <a:rect l="l" t="t" r="r" b="b"/>
            <a:pathLst>
              <a:path w="1012628" h="2148812">
                <a:moveTo>
                  <a:pt x="0" y="0"/>
                </a:moveTo>
                <a:lnTo>
                  <a:pt x="1012627" y="0"/>
                </a:lnTo>
                <a:lnTo>
                  <a:pt x="1012627" y="2148812"/>
                </a:lnTo>
                <a:lnTo>
                  <a:pt x="0" y="2148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grpSp>
        <p:nvGrpSpPr>
          <p:cNvPr id="57" name="Group 57"/>
          <p:cNvGrpSpPr/>
          <p:nvPr/>
        </p:nvGrpSpPr>
        <p:grpSpPr>
          <a:xfrm>
            <a:off x="191111" y="15118597"/>
            <a:ext cx="2524664" cy="2524664"/>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28575" cap="sq">
              <a:solidFill>
                <a:srgbClr val="000000"/>
              </a:solidFill>
              <a:prstDash val="solid"/>
              <a:miter/>
            </a:ln>
          </p:spPr>
          <p:txBody>
            <a:bodyPr/>
            <a:lstStyle/>
            <a:p>
              <a:endParaRPr lang="fr-FR"/>
            </a:p>
          </p:txBody>
        </p:sp>
        <p:sp>
          <p:nvSpPr>
            <p:cNvPr id="59" name="TextBox 59"/>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sp>
        <p:nvSpPr>
          <p:cNvPr id="60" name="TextBox 60"/>
          <p:cNvSpPr txBox="1"/>
          <p:nvPr/>
        </p:nvSpPr>
        <p:spPr>
          <a:xfrm>
            <a:off x="389277" y="10673443"/>
            <a:ext cx="2201962" cy="297180"/>
          </a:xfrm>
          <a:prstGeom prst="rect">
            <a:avLst/>
          </a:prstGeom>
        </p:spPr>
        <p:txBody>
          <a:bodyPr lIns="0" tIns="0" rIns="0" bIns="0" rtlCol="0" anchor="t">
            <a:spAutoFit/>
          </a:bodyPr>
          <a:lstStyle/>
          <a:p>
            <a:pPr algn="ctr">
              <a:lnSpc>
                <a:spcPts val="2519"/>
              </a:lnSpc>
              <a:spcBef>
                <a:spcPct val="0"/>
              </a:spcBef>
            </a:pPr>
            <a:r>
              <a:rPr lang="en-US" sz="1799" b="1">
                <a:solidFill>
                  <a:srgbClr val="000000"/>
                </a:solidFill>
                <a:latin typeface="Canva Sans 1 Bold"/>
                <a:ea typeface="Canva Sans 1 Bold"/>
                <a:cs typeface="Canva Sans 1 Bold"/>
                <a:sym typeface="Canva Sans 1 Bold"/>
              </a:rPr>
              <a:t>KPIs Commerciaux :</a:t>
            </a:r>
          </a:p>
        </p:txBody>
      </p:sp>
      <p:sp>
        <p:nvSpPr>
          <p:cNvPr id="61" name="TextBox 61"/>
          <p:cNvSpPr txBox="1"/>
          <p:nvPr/>
        </p:nvSpPr>
        <p:spPr>
          <a:xfrm>
            <a:off x="496974" y="14483806"/>
            <a:ext cx="1912938" cy="323215"/>
          </a:xfrm>
          <a:prstGeom prst="rect">
            <a:avLst/>
          </a:prstGeom>
        </p:spPr>
        <p:txBody>
          <a:bodyPr lIns="0" tIns="0" rIns="0" bIns="0" rtlCol="0" anchor="t">
            <a:spAutoFit/>
          </a:bodyPr>
          <a:lstStyle/>
          <a:p>
            <a:pPr algn="ctr">
              <a:lnSpc>
                <a:spcPts val="2659"/>
              </a:lnSpc>
              <a:spcBef>
                <a:spcPct val="0"/>
              </a:spcBef>
            </a:pPr>
            <a:r>
              <a:rPr lang="en-US" sz="1899" b="1">
                <a:solidFill>
                  <a:srgbClr val="000000"/>
                </a:solidFill>
                <a:latin typeface="Canva Sans 1 Bold"/>
                <a:ea typeface="Canva Sans 1 Bold"/>
                <a:cs typeface="Canva Sans 1 Bold"/>
                <a:sym typeface="Canva Sans 1 Bold"/>
              </a:rPr>
              <a:t>KPIs Financiers :</a:t>
            </a:r>
          </a:p>
        </p:txBody>
      </p:sp>
      <p:sp>
        <p:nvSpPr>
          <p:cNvPr id="62" name="Freeform 62"/>
          <p:cNvSpPr/>
          <p:nvPr/>
        </p:nvSpPr>
        <p:spPr>
          <a:xfrm>
            <a:off x="565291" y="15280522"/>
            <a:ext cx="1776303" cy="1949304"/>
          </a:xfrm>
          <a:custGeom>
            <a:avLst/>
            <a:gdLst/>
            <a:ahLst/>
            <a:cxnLst/>
            <a:rect l="l" t="t" r="r" b="b"/>
            <a:pathLst>
              <a:path w="1776303" h="1949304">
                <a:moveTo>
                  <a:pt x="0" y="0"/>
                </a:moveTo>
                <a:lnTo>
                  <a:pt x="1776304" y="0"/>
                </a:lnTo>
                <a:lnTo>
                  <a:pt x="1776304" y="1949304"/>
                </a:lnTo>
                <a:lnTo>
                  <a:pt x="0" y="19493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grpSp>
        <p:nvGrpSpPr>
          <p:cNvPr id="63" name="Group 63"/>
          <p:cNvGrpSpPr/>
          <p:nvPr/>
        </p:nvGrpSpPr>
        <p:grpSpPr>
          <a:xfrm>
            <a:off x="170998" y="18314450"/>
            <a:ext cx="2524664" cy="2524664"/>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28575" cap="sq">
              <a:solidFill>
                <a:srgbClr val="000000"/>
              </a:solidFill>
              <a:prstDash val="solid"/>
              <a:miter/>
            </a:ln>
          </p:spPr>
          <p:txBody>
            <a:bodyPr/>
            <a:lstStyle/>
            <a:p>
              <a:endParaRPr lang="fr-FR"/>
            </a:p>
          </p:txBody>
        </p:sp>
        <p:sp>
          <p:nvSpPr>
            <p:cNvPr id="65" name="TextBox 65"/>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sp>
        <p:nvSpPr>
          <p:cNvPr id="66" name="Freeform 66"/>
          <p:cNvSpPr/>
          <p:nvPr/>
        </p:nvSpPr>
        <p:spPr>
          <a:xfrm>
            <a:off x="525065" y="18824817"/>
            <a:ext cx="1816530" cy="1598546"/>
          </a:xfrm>
          <a:custGeom>
            <a:avLst/>
            <a:gdLst/>
            <a:ahLst/>
            <a:cxnLst/>
            <a:rect l="l" t="t" r="r" b="b"/>
            <a:pathLst>
              <a:path w="1816530" h="1598546">
                <a:moveTo>
                  <a:pt x="0" y="0"/>
                </a:moveTo>
                <a:lnTo>
                  <a:pt x="1816530" y="0"/>
                </a:lnTo>
                <a:lnTo>
                  <a:pt x="1816530" y="1598546"/>
                </a:lnTo>
                <a:lnTo>
                  <a:pt x="0" y="1598546"/>
                </a:lnTo>
                <a:lnTo>
                  <a:pt x="0" y="0"/>
                </a:lnTo>
                <a:close/>
              </a:path>
            </a:pathLst>
          </a:custGeom>
          <a:blipFill>
            <a:blip r:embed="rId13"/>
            <a:stretch>
              <a:fillRect/>
            </a:stretch>
          </a:blipFill>
        </p:spPr>
        <p:txBody>
          <a:bodyPr/>
          <a:lstStyle/>
          <a:p>
            <a:endParaRPr lang="fr-FR"/>
          </a:p>
        </p:txBody>
      </p:sp>
      <p:sp>
        <p:nvSpPr>
          <p:cNvPr id="67" name="TextBox 67"/>
          <p:cNvSpPr txBox="1"/>
          <p:nvPr/>
        </p:nvSpPr>
        <p:spPr>
          <a:xfrm>
            <a:off x="878928" y="17761514"/>
            <a:ext cx="1205210" cy="323215"/>
          </a:xfrm>
          <a:prstGeom prst="rect">
            <a:avLst/>
          </a:prstGeom>
        </p:spPr>
        <p:txBody>
          <a:bodyPr lIns="0" tIns="0" rIns="0" bIns="0" rtlCol="0" anchor="t">
            <a:spAutoFit/>
          </a:bodyPr>
          <a:lstStyle/>
          <a:p>
            <a:pPr algn="ctr">
              <a:lnSpc>
                <a:spcPts val="2659"/>
              </a:lnSpc>
              <a:spcBef>
                <a:spcPct val="0"/>
              </a:spcBef>
            </a:pPr>
            <a:r>
              <a:rPr lang="en-US" sz="1899" b="1">
                <a:solidFill>
                  <a:srgbClr val="000000"/>
                </a:solidFill>
                <a:latin typeface="Canva Sans 1 Bold"/>
                <a:ea typeface="Canva Sans 1 Bold"/>
                <a:cs typeface="Canva Sans 1 Bold"/>
                <a:sym typeface="Canva Sans 1 Bold"/>
              </a:rPr>
              <a:t>KPIs GRC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39504" y="2759781"/>
            <a:ext cx="11080496" cy="1416885"/>
            <a:chOff x="0" y="0"/>
            <a:chExt cx="2104141" cy="269061"/>
          </a:xfrm>
        </p:grpSpPr>
        <p:sp>
          <p:nvSpPr>
            <p:cNvPr id="3" name="Freeform 3"/>
            <p:cNvSpPr/>
            <p:nvPr/>
          </p:nvSpPr>
          <p:spPr>
            <a:xfrm>
              <a:off x="0" y="0"/>
              <a:ext cx="2104142" cy="269061"/>
            </a:xfrm>
            <a:custGeom>
              <a:avLst/>
              <a:gdLst/>
              <a:ahLst/>
              <a:cxnLst/>
              <a:rect l="l" t="t" r="r" b="b"/>
              <a:pathLst>
                <a:path w="2104142" h="269061">
                  <a:moveTo>
                    <a:pt x="25852" y="0"/>
                  </a:moveTo>
                  <a:lnTo>
                    <a:pt x="2078290" y="0"/>
                  </a:lnTo>
                  <a:cubicBezTo>
                    <a:pt x="2092567" y="0"/>
                    <a:pt x="2104142" y="11574"/>
                    <a:pt x="2104142" y="25852"/>
                  </a:cubicBezTo>
                  <a:lnTo>
                    <a:pt x="2104142" y="243209"/>
                  </a:lnTo>
                  <a:cubicBezTo>
                    <a:pt x="2104142" y="250065"/>
                    <a:pt x="2101418" y="256641"/>
                    <a:pt x="2096570" y="261489"/>
                  </a:cubicBezTo>
                  <a:cubicBezTo>
                    <a:pt x="2091722" y="266337"/>
                    <a:pt x="2085146" y="269061"/>
                    <a:pt x="2078290" y="269061"/>
                  </a:cubicBezTo>
                  <a:lnTo>
                    <a:pt x="25852" y="269061"/>
                  </a:lnTo>
                  <a:cubicBezTo>
                    <a:pt x="11574" y="269061"/>
                    <a:pt x="0" y="257487"/>
                    <a:pt x="0" y="243209"/>
                  </a:cubicBezTo>
                  <a:lnTo>
                    <a:pt x="0" y="25852"/>
                  </a:lnTo>
                  <a:cubicBezTo>
                    <a:pt x="0" y="11574"/>
                    <a:pt x="11574" y="0"/>
                    <a:pt x="25852" y="0"/>
                  </a:cubicBezTo>
                  <a:close/>
                </a:path>
              </a:pathLst>
            </a:custGeom>
            <a:solidFill>
              <a:srgbClr val="FFFFFF"/>
            </a:solidFill>
            <a:ln w="28575" cap="rnd">
              <a:solidFill>
                <a:srgbClr val="000000"/>
              </a:solidFill>
              <a:prstDash val="solid"/>
              <a:round/>
            </a:ln>
          </p:spPr>
          <p:txBody>
            <a:bodyPr/>
            <a:lstStyle/>
            <a:p>
              <a:endParaRPr lang="fr-FR"/>
            </a:p>
          </p:txBody>
        </p:sp>
        <p:sp>
          <p:nvSpPr>
            <p:cNvPr id="4" name="TextBox 4"/>
            <p:cNvSpPr txBox="1"/>
            <p:nvPr/>
          </p:nvSpPr>
          <p:spPr>
            <a:xfrm>
              <a:off x="0" y="-38100"/>
              <a:ext cx="2104141" cy="307161"/>
            </a:xfrm>
            <a:prstGeom prst="rect">
              <a:avLst/>
            </a:prstGeom>
          </p:spPr>
          <p:txBody>
            <a:bodyPr lIns="71838" tIns="71838" rIns="71838" bIns="71838" rtlCol="0" anchor="ctr"/>
            <a:lstStyle/>
            <a:p>
              <a:pPr algn="ctr">
                <a:lnSpc>
                  <a:spcPts val="3399"/>
                </a:lnSpc>
                <a:spcBef>
                  <a:spcPct val="0"/>
                </a:spcBef>
              </a:pPr>
              <a:endParaRPr/>
            </a:p>
          </p:txBody>
        </p:sp>
      </p:grpSp>
      <p:grpSp>
        <p:nvGrpSpPr>
          <p:cNvPr id="5" name="Group 5"/>
          <p:cNvGrpSpPr/>
          <p:nvPr/>
        </p:nvGrpSpPr>
        <p:grpSpPr>
          <a:xfrm>
            <a:off x="385515" y="2759781"/>
            <a:ext cx="3653989" cy="365398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94A5"/>
            </a:solidFill>
            <a:ln w="28575" cap="sq">
              <a:solidFill>
                <a:srgbClr val="000000"/>
              </a:solidFill>
              <a:prstDash val="solid"/>
              <a:miter/>
            </a:ln>
          </p:spPr>
          <p:txBody>
            <a:bodyPr/>
            <a:lstStyle/>
            <a:p>
              <a:endParaRPr lang="fr-FR"/>
            </a:p>
          </p:txBody>
        </p:sp>
        <p:sp>
          <p:nvSpPr>
            <p:cNvPr id="7" name="TextBox 7"/>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sp>
        <p:nvSpPr>
          <p:cNvPr id="8" name="Freeform 8"/>
          <p:cNvSpPr/>
          <p:nvPr/>
        </p:nvSpPr>
        <p:spPr>
          <a:xfrm>
            <a:off x="0" y="0"/>
            <a:ext cx="2212509" cy="2071462"/>
          </a:xfrm>
          <a:custGeom>
            <a:avLst/>
            <a:gdLst/>
            <a:ahLst/>
            <a:cxnLst/>
            <a:rect l="l" t="t" r="r" b="b"/>
            <a:pathLst>
              <a:path w="2212509" h="2071462">
                <a:moveTo>
                  <a:pt x="0" y="0"/>
                </a:moveTo>
                <a:lnTo>
                  <a:pt x="2212509" y="0"/>
                </a:lnTo>
                <a:lnTo>
                  <a:pt x="2212509" y="2071462"/>
                </a:lnTo>
                <a:lnTo>
                  <a:pt x="0" y="20714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9" name="Freeform 9"/>
          <p:cNvSpPr/>
          <p:nvPr/>
        </p:nvSpPr>
        <p:spPr>
          <a:xfrm flipH="1">
            <a:off x="13373046" y="0"/>
            <a:ext cx="1746954" cy="1635586"/>
          </a:xfrm>
          <a:custGeom>
            <a:avLst/>
            <a:gdLst/>
            <a:ahLst/>
            <a:cxnLst/>
            <a:rect l="l" t="t" r="r" b="b"/>
            <a:pathLst>
              <a:path w="1746954" h="1635586">
                <a:moveTo>
                  <a:pt x="1746954" y="0"/>
                </a:moveTo>
                <a:lnTo>
                  <a:pt x="0" y="0"/>
                </a:lnTo>
                <a:lnTo>
                  <a:pt x="0" y="1635586"/>
                </a:lnTo>
                <a:lnTo>
                  <a:pt x="1746954" y="1635586"/>
                </a:lnTo>
                <a:lnTo>
                  <a:pt x="174695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0" name="AutoShape 10"/>
          <p:cNvSpPr/>
          <p:nvPr/>
        </p:nvSpPr>
        <p:spPr>
          <a:xfrm>
            <a:off x="13298303" y="6526721"/>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11" name="AutoShape 11"/>
          <p:cNvSpPr/>
          <p:nvPr/>
        </p:nvSpPr>
        <p:spPr>
          <a:xfrm>
            <a:off x="13298303" y="14238789"/>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12" name="AutoShape 12"/>
          <p:cNvSpPr/>
          <p:nvPr/>
        </p:nvSpPr>
        <p:spPr>
          <a:xfrm>
            <a:off x="-919279" y="10382755"/>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13" name="AutoShape 13"/>
          <p:cNvSpPr/>
          <p:nvPr/>
        </p:nvSpPr>
        <p:spPr>
          <a:xfrm>
            <a:off x="-919279" y="18084730"/>
            <a:ext cx="2740976" cy="0"/>
          </a:xfrm>
          <a:prstGeom prst="line">
            <a:avLst/>
          </a:prstGeom>
          <a:ln w="28575" cap="flat">
            <a:solidFill>
              <a:srgbClr val="000000"/>
            </a:solidFill>
            <a:prstDash val="solid"/>
            <a:headEnd type="none" w="sm" len="sm"/>
            <a:tailEnd type="none" w="sm" len="sm"/>
          </a:ln>
        </p:spPr>
        <p:txBody>
          <a:bodyPr/>
          <a:lstStyle/>
          <a:p>
            <a:endParaRPr lang="fr-FR"/>
          </a:p>
        </p:txBody>
      </p:sp>
      <p:grpSp>
        <p:nvGrpSpPr>
          <p:cNvPr id="14" name="Group 14"/>
          <p:cNvGrpSpPr/>
          <p:nvPr/>
        </p:nvGrpSpPr>
        <p:grpSpPr>
          <a:xfrm>
            <a:off x="-1264615" y="20839114"/>
            <a:ext cx="17649230" cy="943147"/>
            <a:chOff x="0" y="0"/>
            <a:chExt cx="3162543" cy="169001"/>
          </a:xfrm>
        </p:grpSpPr>
        <p:sp>
          <p:nvSpPr>
            <p:cNvPr id="15" name="Freeform 15"/>
            <p:cNvSpPr/>
            <p:nvPr/>
          </p:nvSpPr>
          <p:spPr>
            <a:xfrm>
              <a:off x="0" y="0"/>
              <a:ext cx="3162543" cy="169001"/>
            </a:xfrm>
            <a:custGeom>
              <a:avLst/>
              <a:gdLst/>
              <a:ahLst/>
              <a:cxnLst/>
              <a:rect l="l" t="t" r="r" b="b"/>
              <a:pathLst>
                <a:path w="3162543" h="169001">
                  <a:moveTo>
                    <a:pt x="0" y="0"/>
                  </a:moveTo>
                  <a:lnTo>
                    <a:pt x="3162543" y="0"/>
                  </a:lnTo>
                  <a:lnTo>
                    <a:pt x="3162543" y="169001"/>
                  </a:lnTo>
                  <a:lnTo>
                    <a:pt x="0" y="169001"/>
                  </a:lnTo>
                  <a:close/>
                </a:path>
              </a:pathLst>
            </a:custGeom>
            <a:solidFill>
              <a:srgbClr val="4E67A8"/>
            </a:solidFill>
          </p:spPr>
          <p:txBody>
            <a:bodyPr/>
            <a:lstStyle/>
            <a:p>
              <a:endParaRPr lang="fr-FR"/>
            </a:p>
          </p:txBody>
        </p:sp>
        <p:sp>
          <p:nvSpPr>
            <p:cNvPr id="16" name="TextBox 16"/>
            <p:cNvSpPr txBox="1"/>
            <p:nvPr/>
          </p:nvSpPr>
          <p:spPr>
            <a:xfrm>
              <a:off x="0" y="-47625"/>
              <a:ext cx="3162543" cy="216626"/>
            </a:xfrm>
            <a:prstGeom prst="rect">
              <a:avLst/>
            </a:prstGeom>
          </p:spPr>
          <p:txBody>
            <a:bodyPr lIns="71838" tIns="71838" rIns="71838" bIns="71838" rtlCol="0" anchor="ctr"/>
            <a:lstStyle/>
            <a:p>
              <a:pPr algn="ctr">
                <a:lnSpc>
                  <a:spcPts val="3959"/>
                </a:lnSpc>
              </a:pPr>
              <a:endParaRPr/>
            </a:p>
          </p:txBody>
        </p:sp>
      </p:grpSp>
      <p:sp>
        <p:nvSpPr>
          <p:cNvPr id="17" name="Freeform 17"/>
          <p:cNvSpPr/>
          <p:nvPr/>
        </p:nvSpPr>
        <p:spPr>
          <a:xfrm>
            <a:off x="1048532" y="3175895"/>
            <a:ext cx="2327953" cy="2821762"/>
          </a:xfrm>
          <a:custGeom>
            <a:avLst/>
            <a:gdLst/>
            <a:ahLst/>
            <a:cxnLst/>
            <a:rect l="l" t="t" r="r" b="b"/>
            <a:pathLst>
              <a:path w="2327953" h="2821762">
                <a:moveTo>
                  <a:pt x="0" y="0"/>
                </a:moveTo>
                <a:lnTo>
                  <a:pt x="2327954" y="0"/>
                </a:lnTo>
                <a:lnTo>
                  <a:pt x="2327954" y="2821761"/>
                </a:lnTo>
                <a:lnTo>
                  <a:pt x="0" y="2821761"/>
                </a:lnTo>
                <a:lnTo>
                  <a:pt x="0" y="0"/>
                </a:lnTo>
                <a:close/>
              </a:path>
            </a:pathLst>
          </a:custGeom>
          <a:blipFill>
            <a:blip r:embed="rId6"/>
            <a:stretch>
              <a:fillRect/>
            </a:stretch>
          </a:blipFill>
        </p:spPr>
        <p:txBody>
          <a:bodyPr/>
          <a:lstStyle/>
          <a:p>
            <a:endParaRPr lang="fr-FR"/>
          </a:p>
        </p:txBody>
      </p:sp>
      <p:grpSp>
        <p:nvGrpSpPr>
          <p:cNvPr id="18" name="Group 18"/>
          <p:cNvGrpSpPr/>
          <p:nvPr/>
        </p:nvGrpSpPr>
        <p:grpSpPr>
          <a:xfrm>
            <a:off x="249668" y="7272304"/>
            <a:ext cx="2524664" cy="252466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28575" cap="sq">
              <a:solidFill>
                <a:srgbClr val="000000"/>
              </a:solidFill>
              <a:prstDash val="solid"/>
              <a:miter/>
            </a:ln>
          </p:spPr>
          <p:txBody>
            <a:bodyPr/>
            <a:lstStyle/>
            <a:p>
              <a:endParaRPr lang="fr-FR"/>
            </a:p>
          </p:txBody>
        </p:sp>
        <p:sp>
          <p:nvSpPr>
            <p:cNvPr id="20" name="TextBox 20"/>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sp>
        <p:nvSpPr>
          <p:cNvPr id="21" name="Freeform 21"/>
          <p:cNvSpPr/>
          <p:nvPr/>
        </p:nvSpPr>
        <p:spPr>
          <a:xfrm>
            <a:off x="878928" y="7552906"/>
            <a:ext cx="1012628" cy="2148812"/>
          </a:xfrm>
          <a:custGeom>
            <a:avLst/>
            <a:gdLst/>
            <a:ahLst/>
            <a:cxnLst/>
            <a:rect l="l" t="t" r="r" b="b"/>
            <a:pathLst>
              <a:path w="1012628" h="2148812">
                <a:moveTo>
                  <a:pt x="0" y="0"/>
                </a:moveTo>
                <a:lnTo>
                  <a:pt x="1012628" y="0"/>
                </a:lnTo>
                <a:lnTo>
                  <a:pt x="1012628" y="2148812"/>
                </a:lnTo>
                <a:lnTo>
                  <a:pt x="0" y="21488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grpSp>
        <p:nvGrpSpPr>
          <p:cNvPr id="22" name="Group 22"/>
          <p:cNvGrpSpPr/>
          <p:nvPr/>
        </p:nvGrpSpPr>
        <p:grpSpPr>
          <a:xfrm>
            <a:off x="332349" y="11748958"/>
            <a:ext cx="2524664" cy="252466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28575" cap="sq">
              <a:solidFill>
                <a:srgbClr val="000000"/>
              </a:solidFill>
              <a:prstDash val="solid"/>
              <a:miter/>
            </a:ln>
          </p:spPr>
          <p:txBody>
            <a:bodyPr/>
            <a:lstStyle/>
            <a:p>
              <a:endParaRPr lang="fr-FR"/>
            </a:p>
          </p:txBody>
        </p:sp>
        <p:sp>
          <p:nvSpPr>
            <p:cNvPr id="24" name="TextBox 24"/>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sp>
        <p:nvSpPr>
          <p:cNvPr id="25" name="Freeform 25"/>
          <p:cNvSpPr/>
          <p:nvPr/>
        </p:nvSpPr>
        <p:spPr>
          <a:xfrm>
            <a:off x="758007" y="11988193"/>
            <a:ext cx="1776303" cy="1949304"/>
          </a:xfrm>
          <a:custGeom>
            <a:avLst/>
            <a:gdLst/>
            <a:ahLst/>
            <a:cxnLst/>
            <a:rect l="l" t="t" r="r" b="b"/>
            <a:pathLst>
              <a:path w="1776303" h="1949304">
                <a:moveTo>
                  <a:pt x="0" y="0"/>
                </a:moveTo>
                <a:lnTo>
                  <a:pt x="1776304" y="0"/>
                </a:lnTo>
                <a:lnTo>
                  <a:pt x="1776304" y="1949304"/>
                </a:lnTo>
                <a:lnTo>
                  <a:pt x="0" y="19493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grpSp>
        <p:nvGrpSpPr>
          <p:cNvPr id="26" name="Group 26"/>
          <p:cNvGrpSpPr/>
          <p:nvPr/>
        </p:nvGrpSpPr>
        <p:grpSpPr>
          <a:xfrm>
            <a:off x="170998" y="14741638"/>
            <a:ext cx="2524664" cy="2524664"/>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28575" cap="sq">
              <a:solidFill>
                <a:srgbClr val="000000"/>
              </a:solidFill>
              <a:prstDash val="solid"/>
              <a:miter/>
            </a:ln>
          </p:spPr>
          <p:txBody>
            <a:bodyPr/>
            <a:lstStyle/>
            <a:p>
              <a:endParaRPr lang="fr-FR"/>
            </a:p>
          </p:txBody>
        </p:sp>
        <p:sp>
          <p:nvSpPr>
            <p:cNvPr id="28" name="TextBox 28"/>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sp>
        <p:nvSpPr>
          <p:cNvPr id="29" name="Freeform 29"/>
          <p:cNvSpPr/>
          <p:nvPr/>
        </p:nvSpPr>
        <p:spPr>
          <a:xfrm>
            <a:off x="525065" y="15237345"/>
            <a:ext cx="1816530" cy="1598546"/>
          </a:xfrm>
          <a:custGeom>
            <a:avLst/>
            <a:gdLst/>
            <a:ahLst/>
            <a:cxnLst/>
            <a:rect l="l" t="t" r="r" b="b"/>
            <a:pathLst>
              <a:path w="1816530" h="1598546">
                <a:moveTo>
                  <a:pt x="0" y="0"/>
                </a:moveTo>
                <a:lnTo>
                  <a:pt x="1816530" y="0"/>
                </a:lnTo>
                <a:lnTo>
                  <a:pt x="1816530" y="1598546"/>
                </a:lnTo>
                <a:lnTo>
                  <a:pt x="0" y="1598546"/>
                </a:lnTo>
                <a:lnTo>
                  <a:pt x="0" y="0"/>
                </a:lnTo>
                <a:close/>
              </a:path>
            </a:pathLst>
          </a:custGeom>
          <a:blipFill>
            <a:blip r:embed="rId11"/>
            <a:stretch>
              <a:fillRect/>
            </a:stretch>
          </a:blipFill>
        </p:spPr>
        <p:txBody>
          <a:bodyPr/>
          <a:lstStyle/>
          <a:p>
            <a:endParaRPr lang="fr-FR"/>
          </a:p>
        </p:txBody>
      </p:sp>
      <p:sp>
        <p:nvSpPr>
          <p:cNvPr id="30" name="Freeform 30"/>
          <p:cNvSpPr/>
          <p:nvPr/>
        </p:nvSpPr>
        <p:spPr>
          <a:xfrm>
            <a:off x="4005871" y="11988193"/>
            <a:ext cx="9292432" cy="6909757"/>
          </a:xfrm>
          <a:custGeom>
            <a:avLst/>
            <a:gdLst/>
            <a:ahLst/>
            <a:cxnLst/>
            <a:rect l="l" t="t" r="r" b="b"/>
            <a:pathLst>
              <a:path w="9292432" h="6909757">
                <a:moveTo>
                  <a:pt x="0" y="0"/>
                </a:moveTo>
                <a:lnTo>
                  <a:pt x="9292432" y="0"/>
                </a:lnTo>
                <a:lnTo>
                  <a:pt x="9292432" y="6909757"/>
                </a:lnTo>
                <a:lnTo>
                  <a:pt x="0" y="6909757"/>
                </a:lnTo>
                <a:lnTo>
                  <a:pt x="0" y="0"/>
                </a:lnTo>
                <a:close/>
              </a:path>
            </a:pathLst>
          </a:custGeom>
          <a:blipFill>
            <a:blip r:embed="rId12"/>
            <a:stretch>
              <a:fillRect/>
            </a:stretch>
          </a:blipFill>
        </p:spPr>
        <p:txBody>
          <a:bodyPr/>
          <a:lstStyle/>
          <a:p>
            <a:endParaRPr lang="fr-FR"/>
          </a:p>
        </p:txBody>
      </p:sp>
      <p:grpSp>
        <p:nvGrpSpPr>
          <p:cNvPr id="31" name="Group 31"/>
          <p:cNvGrpSpPr/>
          <p:nvPr/>
        </p:nvGrpSpPr>
        <p:grpSpPr>
          <a:xfrm>
            <a:off x="315510" y="18241892"/>
            <a:ext cx="2524664" cy="2524664"/>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28575" cap="sq">
              <a:solidFill>
                <a:srgbClr val="000000"/>
              </a:solidFill>
              <a:prstDash val="solid"/>
              <a:miter/>
            </a:ln>
          </p:spPr>
          <p:txBody>
            <a:bodyPr/>
            <a:lstStyle/>
            <a:p>
              <a:endParaRPr lang="fr-FR"/>
            </a:p>
          </p:txBody>
        </p:sp>
        <p:sp>
          <p:nvSpPr>
            <p:cNvPr id="33" name="TextBox 33"/>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sp>
        <p:nvSpPr>
          <p:cNvPr id="34" name="Freeform 34"/>
          <p:cNvSpPr/>
          <p:nvPr/>
        </p:nvSpPr>
        <p:spPr>
          <a:xfrm>
            <a:off x="315510" y="18269001"/>
            <a:ext cx="2470447" cy="2470447"/>
          </a:xfrm>
          <a:custGeom>
            <a:avLst/>
            <a:gdLst/>
            <a:ahLst/>
            <a:cxnLst/>
            <a:rect l="l" t="t" r="r" b="b"/>
            <a:pathLst>
              <a:path w="2470447" h="2470447">
                <a:moveTo>
                  <a:pt x="0" y="0"/>
                </a:moveTo>
                <a:lnTo>
                  <a:pt x="2470447" y="0"/>
                </a:lnTo>
                <a:lnTo>
                  <a:pt x="2470447" y="2470447"/>
                </a:lnTo>
                <a:lnTo>
                  <a:pt x="0" y="2470447"/>
                </a:lnTo>
                <a:lnTo>
                  <a:pt x="0" y="0"/>
                </a:lnTo>
                <a:close/>
              </a:path>
            </a:pathLst>
          </a:custGeom>
          <a:blipFill>
            <a:blip r:embed="rId13"/>
            <a:stretch>
              <a:fillRect/>
            </a:stretch>
          </a:blipFill>
        </p:spPr>
        <p:txBody>
          <a:bodyPr/>
          <a:lstStyle/>
          <a:p>
            <a:endParaRPr lang="fr-FR"/>
          </a:p>
        </p:txBody>
      </p:sp>
      <p:sp>
        <p:nvSpPr>
          <p:cNvPr id="35" name="Freeform 35"/>
          <p:cNvSpPr/>
          <p:nvPr/>
        </p:nvSpPr>
        <p:spPr>
          <a:xfrm>
            <a:off x="13124930" y="18456470"/>
            <a:ext cx="1632415" cy="2099569"/>
          </a:xfrm>
          <a:custGeom>
            <a:avLst/>
            <a:gdLst/>
            <a:ahLst/>
            <a:cxnLst/>
            <a:rect l="l" t="t" r="r" b="b"/>
            <a:pathLst>
              <a:path w="1632415" h="2099569">
                <a:moveTo>
                  <a:pt x="0" y="0"/>
                </a:moveTo>
                <a:lnTo>
                  <a:pt x="1632415" y="0"/>
                </a:lnTo>
                <a:lnTo>
                  <a:pt x="1632415" y="2099569"/>
                </a:lnTo>
                <a:lnTo>
                  <a:pt x="0" y="20995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36" name="TextBox 36"/>
          <p:cNvSpPr txBox="1"/>
          <p:nvPr/>
        </p:nvSpPr>
        <p:spPr>
          <a:xfrm>
            <a:off x="4291846" y="8512837"/>
            <a:ext cx="10144132" cy="3189606"/>
          </a:xfrm>
          <a:prstGeom prst="rect">
            <a:avLst/>
          </a:prstGeom>
        </p:spPr>
        <p:txBody>
          <a:bodyPr lIns="0" tIns="0" rIns="0" bIns="0" rtlCol="0" anchor="t">
            <a:spAutoFit/>
          </a:bodyPr>
          <a:lstStyle/>
          <a:p>
            <a:pPr algn="ctr">
              <a:lnSpc>
                <a:spcPts val="3219"/>
              </a:lnSpc>
              <a:spcBef>
                <a:spcPct val="0"/>
              </a:spcBef>
            </a:pPr>
            <a:r>
              <a:rPr lang="en-US" sz="2299" b="1">
                <a:solidFill>
                  <a:srgbClr val="000000"/>
                </a:solidFill>
                <a:latin typeface="Canva Sans 1 Bold"/>
                <a:ea typeface="Canva Sans 1 Bold"/>
                <a:cs typeface="Canva Sans 1 Bold"/>
                <a:sym typeface="Canva Sans 1 Bold"/>
              </a:rPr>
              <a:t>Perspective Financière </a:t>
            </a:r>
            <a:r>
              <a:rPr lang="en-US" sz="2299">
                <a:solidFill>
                  <a:srgbClr val="000000"/>
                </a:solidFill>
                <a:latin typeface="Canva Sans 1"/>
                <a:ea typeface="Canva Sans 1"/>
                <a:cs typeface="Canva Sans 1"/>
                <a:sym typeface="Canva Sans 1"/>
              </a:rPr>
              <a:t>: Mesure les résultats financiers (chiffre d'affaires, rentabilité, etc.).</a:t>
            </a:r>
          </a:p>
          <a:p>
            <a:pPr algn="ctr">
              <a:lnSpc>
                <a:spcPts val="3219"/>
              </a:lnSpc>
              <a:spcBef>
                <a:spcPct val="0"/>
              </a:spcBef>
            </a:pPr>
            <a:r>
              <a:rPr lang="en-US" sz="2299" b="1">
                <a:solidFill>
                  <a:srgbClr val="000000"/>
                </a:solidFill>
                <a:latin typeface="Canva Sans 1 Bold"/>
                <a:ea typeface="Canva Sans 1 Bold"/>
                <a:cs typeface="Canva Sans 1 Bold"/>
                <a:sym typeface="Canva Sans 1 Bold"/>
              </a:rPr>
              <a:t>Perspective Client</a:t>
            </a:r>
            <a:r>
              <a:rPr lang="en-US" sz="2299">
                <a:solidFill>
                  <a:srgbClr val="000000"/>
                </a:solidFill>
                <a:latin typeface="Canva Sans 1"/>
                <a:ea typeface="Canva Sans 1"/>
                <a:cs typeface="Canva Sans 1"/>
                <a:sym typeface="Canva Sans 1"/>
              </a:rPr>
              <a:t> : Mesure la satisfaction et la fidélité des clients.</a:t>
            </a:r>
          </a:p>
          <a:p>
            <a:pPr algn="ctr">
              <a:lnSpc>
                <a:spcPts val="3219"/>
              </a:lnSpc>
              <a:spcBef>
                <a:spcPct val="0"/>
              </a:spcBef>
            </a:pPr>
            <a:r>
              <a:rPr lang="en-US" sz="2299" b="1">
                <a:solidFill>
                  <a:srgbClr val="000000"/>
                </a:solidFill>
                <a:latin typeface="Canva Sans 1 Bold"/>
                <a:ea typeface="Canva Sans 1 Bold"/>
                <a:cs typeface="Canva Sans 1 Bold"/>
                <a:sym typeface="Canva Sans 1 Bold"/>
              </a:rPr>
              <a:t>Perspective Processus Internes :</a:t>
            </a:r>
            <a:r>
              <a:rPr lang="en-US" sz="2299">
                <a:solidFill>
                  <a:srgbClr val="000000"/>
                </a:solidFill>
                <a:latin typeface="Canva Sans 1"/>
                <a:ea typeface="Canva Sans 1"/>
                <a:cs typeface="Canva Sans 1"/>
                <a:sym typeface="Canva Sans 1"/>
              </a:rPr>
              <a:t> Mesure l'efficacité et l'efficience des processus clés de l'entreprise.</a:t>
            </a:r>
          </a:p>
          <a:p>
            <a:pPr algn="ctr">
              <a:lnSpc>
                <a:spcPts val="3219"/>
              </a:lnSpc>
              <a:spcBef>
                <a:spcPct val="0"/>
              </a:spcBef>
            </a:pPr>
            <a:r>
              <a:rPr lang="en-US" sz="2299" b="1">
                <a:solidFill>
                  <a:srgbClr val="000000"/>
                </a:solidFill>
                <a:latin typeface="Canva Sans 1 Bold"/>
                <a:ea typeface="Canva Sans 1 Bold"/>
                <a:cs typeface="Canva Sans 1 Bold"/>
                <a:sym typeface="Canva Sans 1 Bold"/>
              </a:rPr>
              <a:t>Perspective Apprentissage et Développement </a:t>
            </a:r>
            <a:r>
              <a:rPr lang="en-US" sz="2299">
                <a:solidFill>
                  <a:srgbClr val="000000"/>
                </a:solidFill>
                <a:latin typeface="Canva Sans 1"/>
                <a:ea typeface="Canva Sans 1"/>
                <a:cs typeface="Canva Sans 1"/>
                <a:sym typeface="Canva Sans 1"/>
              </a:rPr>
              <a:t>: Mesure la capacité de l'entreprise à innover et à se développer (compétences des employés, culture d'entreprise, etc.).</a:t>
            </a:r>
          </a:p>
        </p:txBody>
      </p:sp>
      <p:sp>
        <p:nvSpPr>
          <p:cNvPr id="37" name="TextBox 37"/>
          <p:cNvSpPr txBox="1"/>
          <p:nvPr/>
        </p:nvSpPr>
        <p:spPr>
          <a:xfrm>
            <a:off x="636813" y="788675"/>
            <a:ext cx="13846375" cy="920837"/>
          </a:xfrm>
          <a:prstGeom prst="rect">
            <a:avLst/>
          </a:prstGeom>
        </p:spPr>
        <p:txBody>
          <a:bodyPr lIns="0" tIns="0" rIns="0" bIns="0" rtlCol="0" anchor="t">
            <a:spAutoFit/>
          </a:bodyPr>
          <a:lstStyle/>
          <a:p>
            <a:pPr algn="ctr">
              <a:lnSpc>
                <a:spcPts val="7157"/>
              </a:lnSpc>
            </a:pPr>
            <a:r>
              <a:rPr lang="en-US" sz="6506">
                <a:solidFill>
                  <a:srgbClr val="000000"/>
                </a:solidFill>
                <a:latin typeface="Handy Casual"/>
                <a:ea typeface="Handy Casual"/>
                <a:cs typeface="Handy Casual"/>
                <a:sym typeface="Handy Casual"/>
              </a:rPr>
              <a:t>BALANCED SCORECARD (TABLEAU DE BORD ÉQUILIBRÉ)</a:t>
            </a:r>
          </a:p>
        </p:txBody>
      </p:sp>
      <p:sp>
        <p:nvSpPr>
          <p:cNvPr id="38" name="TextBox 38"/>
          <p:cNvSpPr txBox="1"/>
          <p:nvPr/>
        </p:nvSpPr>
        <p:spPr>
          <a:xfrm>
            <a:off x="4339056" y="2857751"/>
            <a:ext cx="10780944" cy="2616457"/>
          </a:xfrm>
          <a:prstGeom prst="rect">
            <a:avLst/>
          </a:prstGeom>
        </p:spPr>
        <p:txBody>
          <a:bodyPr lIns="0" tIns="0" rIns="0" bIns="0" rtlCol="0" anchor="t">
            <a:spAutoFit/>
          </a:bodyPr>
          <a:lstStyle/>
          <a:p>
            <a:pPr algn="ctr">
              <a:lnSpc>
                <a:spcPts val="2707"/>
              </a:lnSpc>
            </a:pPr>
            <a:endParaRPr/>
          </a:p>
          <a:p>
            <a:pPr algn="l">
              <a:lnSpc>
                <a:spcPts val="3110"/>
              </a:lnSpc>
            </a:pPr>
            <a:r>
              <a:rPr lang="en-US" sz="2221">
                <a:solidFill>
                  <a:srgbClr val="000000"/>
                </a:solidFill>
                <a:latin typeface="Abril Fatface"/>
                <a:ea typeface="Abril Fatface"/>
                <a:cs typeface="Abril Fatface"/>
                <a:sym typeface="Abril Fatface"/>
              </a:rPr>
              <a:t>Le Balanced Scorecard est un outil de gestion stratégique qui permet de mesurer la performance de l'entreprise selon quatre perspectives :</a:t>
            </a:r>
          </a:p>
          <a:p>
            <a:pPr algn="l">
              <a:lnSpc>
                <a:spcPts val="3110"/>
              </a:lnSpc>
            </a:pPr>
            <a:endParaRPr lang="en-US" sz="2221">
              <a:solidFill>
                <a:srgbClr val="000000"/>
              </a:solidFill>
              <a:latin typeface="Abril Fatface"/>
              <a:ea typeface="Abril Fatface"/>
              <a:cs typeface="Abril Fatface"/>
              <a:sym typeface="Abril Fatface"/>
            </a:endParaRPr>
          </a:p>
          <a:p>
            <a:pPr algn="l">
              <a:lnSpc>
                <a:spcPts val="3110"/>
              </a:lnSpc>
            </a:pPr>
            <a:endParaRPr lang="en-US" sz="2221">
              <a:solidFill>
                <a:srgbClr val="000000"/>
              </a:solidFill>
              <a:latin typeface="Abril Fatface"/>
              <a:ea typeface="Abril Fatface"/>
              <a:cs typeface="Abril Fatface"/>
              <a:sym typeface="Abril Fatface"/>
            </a:endParaRPr>
          </a:p>
          <a:p>
            <a:pPr algn="ctr">
              <a:lnSpc>
                <a:spcPts val="3110"/>
              </a:lnSpc>
            </a:pPr>
            <a:endParaRPr lang="en-US" sz="2221">
              <a:solidFill>
                <a:srgbClr val="000000"/>
              </a:solidFill>
              <a:latin typeface="Abril Fatface"/>
              <a:ea typeface="Abril Fatface"/>
              <a:cs typeface="Abril Fatface"/>
              <a:sym typeface="Abril Fatface"/>
            </a:endParaRPr>
          </a:p>
          <a:p>
            <a:pPr algn="ctr">
              <a:lnSpc>
                <a:spcPts val="2707"/>
              </a:lnSpc>
            </a:pPr>
            <a:endParaRPr lang="en-US" sz="2221">
              <a:solidFill>
                <a:srgbClr val="000000"/>
              </a:solidFill>
              <a:latin typeface="Abril Fatface"/>
              <a:ea typeface="Abril Fatface"/>
              <a:cs typeface="Abril Fatface"/>
              <a:sym typeface="Abril Fatface"/>
            </a:endParaRPr>
          </a:p>
        </p:txBody>
      </p:sp>
      <p:sp>
        <p:nvSpPr>
          <p:cNvPr id="39" name="TextBox 39"/>
          <p:cNvSpPr txBox="1"/>
          <p:nvPr/>
        </p:nvSpPr>
        <p:spPr>
          <a:xfrm>
            <a:off x="332349" y="6724398"/>
            <a:ext cx="2201962" cy="297180"/>
          </a:xfrm>
          <a:prstGeom prst="rect">
            <a:avLst/>
          </a:prstGeom>
        </p:spPr>
        <p:txBody>
          <a:bodyPr lIns="0" tIns="0" rIns="0" bIns="0" rtlCol="0" anchor="t">
            <a:spAutoFit/>
          </a:bodyPr>
          <a:lstStyle/>
          <a:p>
            <a:pPr algn="ctr">
              <a:lnSpc>
                <a:spcPts val="2519"/>
              </a:lnSpc>
              <a:spcBef>
                <a:spcPct val="0"/>
              </a:spcBef>
            </a:pPr>
            <a:r>
              <a:rPr lang="en-US" sz="1799" b="1">
                <a:solidFill>
                  <a:srgbClr val="000000"/>
                </a:solidFill>
                <a:latin typeface="Canva Sans 1 Bold"/>
                <a:ea typeface="Canva Sans 1 Bold"/>
                <a:cs typeface="Canva Sans 1 Bold"/>
                <a:sym typeface="Canva Sans 1 Bold"/>
              </a:rPr>
              <a:t>KPIs Commerciaux :</a:t>
            </a:r>
          </a:p>
        </p:txBody>
      </p:sp>
      <p:sp>
        <p:nvSpPr>
          <p:cNvPr id="40" name="TextBox 40"/>
          <p:cNvSpPr txBox="1"/>
          <p:nvPr/>
        </p:nvSpPr>
        <p:spPr>
          <a:xfrm>
            <a:off x="621373" y="10892343"/>
            <a:ext cx="1912938" cy="323215"/>
          </a:xfrm>
          <a:prstGeom prst="rect">
            <a:avLst/>
          </a:prstGeom>
        </p:spPr>
        <p:txBody>
          <a:bodyPr lIns="0" tIns="0" rIns="0" bIns="0" rtlCol="0" anchor="t">
            <a:spAutoFit/>
          </a:bodyPr>
          <a:lstStyle/>
          <a:p>
            <a:pPr algn="ctr">
              <a:lnSpc>
                <a:spcPts val="2659"/>
              </a:lnSpc>
              <a:spcBef>
                <a:spcPct val="0"/>
              </a:spcBef>
            </a:pPr>
            <a:r>
              <a:rPr lang="en-US" sz="1899" b="1">
                <a:solidFill>
                  <a:srgbClr val="000000"/>
                </a:solidFill>
                <a:latin typeface="Canva Sans 1 Bold"/>
                <a:ea typeface="Canva Sans 1 Bold"/>
                <a:cs typeface="Canva Sans 1 Bold"/>
                <a:sym typeface="Canva Sans 1 Bold"/>
              </a:rPr>
              <a:t>KPIs Financiers :</a:t>
            </a:r>
          </a:p>
        </p:txBody>
      </p:sp>
      <p:sp>
        <p:nvSpPr>
          <p:cNvPr id="41" name="TextBox 41"/>
          <p:cNvSpPr txBox="1"/>
          <p:nvPr/>
        </p:nvSpPr>
        <p:spPr>
          <a:xfrm>
            <a:off x="909395" y="14768922"/>
            <a:ext cx="1205210" cy="323215"/>
          </a:xfrm>
          <a:prstGeom prst="rect">
            <a:avLst/>
          </a:prstGeom>
        </p:spPr>
        <p:txBody>
          <a:bodyPr lIns="0" tIns="0" rIns="0" bIns="0" rtlCol="0" anchor="t">
            <a:spAutoFit/>
          </a:bodyPr>
          <a:lstStyle/>
          <a:p>
            <a:pPr algn="ctr">
              <a:lnSpc>
                <a:spcPts val="2659"/>
              </a:lnSpc>
              <a:spcBef>
                <a:spcPct val="0"/>
              </a:spcBef>
            </a:pPr>
            <a:r>
              <a:rPr lang="en-US" sz="1899" b="1">
                <a:solidFill>
                  <a:srgbClr val="000000"/>
                </a:solidFill>
                <a:latin typeface="Canva Sans 1 Bold"/>
                <a:ea typeface="Canva Sans 1 Bold"/>
                <a:cs typeface="Canva Sans 1 Bold"/>
                <a:sym typeface="Canva Sans 1 Bold"/>
              </a:rPr>
              <a:t>KPIs GRC :</a:t>
            </a:r>
          </a:p>
        </p:txBody>
      </p:sp>
      <p:sp>
        <p:nvSpPr>
          <p:cNvPr id="42" name="TextBox 42"/>
          <p:cNvSpPr txBox="1"/>
          <p:nvPr/>
        </p:nvSpPr>
        <p:spPr>
          <a:xfrm>
            <a:off x="4481300" y="4529625"/>
            <a:ext cx="9765223" cy="3595371"/>
          </a:xfrm>
          <a:prstGeom prst="rect">
            <a:avLst/>
          </a:prstGeom>
        </p:spPr>
        <p:txBody>
          <a:bodyPr lIns="0" tIns="0" rIns="0" bIns="0" rtlCol="0" anchor="t">
            <a:spAutoFit/>
          </a:bodyPr>
          <a:lstStyle/>
          <a:p>
            <a:pPr algn="ctr">
              <a:lnSpc>
                <a:spcPts val="3779"/>
              </a:lnSpc>
              <a:spcBef>
                <a:spcPct val="0"/>
              </a:spcBef>
            </a:pPr>
            <a:r>
              <a:rPr lang="en-US" sz="2699" b="1">
                <a:solidFill>
                  <a:srgbClr val="000000"/>
                </a:solidFill>
                <a:latin typeface="Canva Sans 1 Bold"/>
                <a:ea typeface="Canva Sans 1 Bold"/>
                <a:cs typeface="Canva Sans 1 Bold"/>
                <a:sym typeface="Canva Sans 1 Bold"/>
              </a:rPr>
              <a:t>Le Balanced Scorecard permet de :</a:t>
            </a:r>
          </a:p>
          <a:p>
            <a:pPr marL="474975" lvl="1" indent="-237487" algn="l">
              <a:lnSpc>
                <a:spcPts val="3079"/>
              </a:lnSpc>
              <a:buFont typeface="Arial"/>
              <a:buChar char="•"/>
            </a:pPr>
            <a:r>
              <a:rPr lang="en-US" sz="2199">
                <a:solidFill>
                  <a:srgbClr val="000000"/>
                </a:solidFill>
                <a:latin typeface="Canva Sans 1"/>
                <a:ea typeface="Canva Sans 1"/>
                <a:cs typeface="Canva Sans 1"/>
                <a:sym typeface="Canva Sans 1"/>
              </a:rPr>
              <a:t>Avoir une vision globale de la performance : Il prend en compte toutes les dimensions de l'entreprise.</a:t>
            </a:r>
          </a:p>
          <a:p>
            <a:pPr algn="l">
              <a:lnSpc>
                <a:spcPts val="3079"/>
              </a:lnSpc>
            </a:pPr>
            <a:endParaRPr lang="en-US" sz="2199">
              <a:solidFill>
                <a:srgbClr val="000000"/>
              </a:solidFill>
              <a:latin typeface="Canva Sans 1"/>
              <a:ea typeface="Canva Sans 1"/>
              <a:cs typeface="Canva Sans 1"/>
              <a:sym typeface="Canva Sans 1"/>
            </a:endParaRPr>
          </a:p>
          <a:p>
            <a:pPr marL="474975" lvl="1" indent="-237487" algn="l">
              <a:lnSpc>
                <a:spcPts val="3079"/>
              </a:lnSpc>
              <a:buFont typeface="Arial"/>
              <a:buChar char="•"/>
            </a:pPr>
            <a:r>
              <a:rPr lang="en-US" sz="2199">
                <a:solidFill>
                  <a:srgbClr val="000000"/>
                </a:solidFill>
                <a:latin typeface="Canva Sans 1"/>
                <a:ea typeface="Canva Sans 1"/>
                <a:cs typeface="Canva Sans 1"/>
                <a:sym typeface="Canva Sans 1"/>
              </a:rPr>
              <a:t>Aligner les objectifs : Il permet de s'assurer que tous les objectifs sont alignés sur la stratégie de l'entreprise.</a:t>
            </a:r>
          </a:p>
          <a:p>
            <a:pPr algn="l">
              <a:lnSpc>
                <a:spcPts val="3079"/>
              </a:lnSpc>
            </a:pPr>
            <a:endParaRPr lang="en-US" sz="2199">
              <a:solidFill>
                <a:srgbClr val="000000"/>
              </a:solidFill>
              <a:latin typeface="Canva Sans 1"/>
              <a:ea typeface="Canva Sans 1"/>
              <a:cs typeface="Canva Sans 1"/>
              <a:sym typeface="Canva Sans 1"/>
            </a:endParaRPr>
          </a:p>
          <a:p>
            <a:pPr marL="474975" lvl="1" indent="-237487" algn="l">
              <a:lnSpc>
                <a:spcPts val="3079"/>
              </a:lnSpc>
              <a:buFont typeface="Arial"/>
              <a:buChar char="•"/>
            </a:pPr>
            <a:r>
              <a:rPr lang="en-US" sz="2199">
                <a:solidFill>
                  <a:srgbClr val="000000"/>
                </a:solidFill>
                <a:latin typeface="Canva Sans 1"/>
                <a:ea typeface="Canva Sans 1"/>
                <a:cs typeface="Canva Sans 1"/>
                <a:sym typeface="Canva Sans 1"/>
              </a:rPr>
              <a:t>Améliorer la communication : Il facilite la communication autour de la stratégie et des objectifs.</a:t>
            </a:r>
          </a:p>
        </p:txBody>
      </p:sp>
      <p:sp>
        <p:nvSpPr>
          <p:cNvPr id="43" name="TextBox 43"/>
          <p:cNvSpPr txBox="1"/>
          <p:nvPr/>
        </p:nvSpPr>
        <p:spPr>
          <a:xfrm>
            <a:off x="3082463" y="19022712"/>
            <a:ext cx="10042467" cy="1082040"/>
          </a:xfrm>
          <a:prstGeom prst="rect">
            <a:avLst/>
          </a:prstGeom>
        </p:spPr>
        <p:txBody>
          <a:bodyPr lIns="0" tIns="0" rIns="0" bIns="0" rtlCol="0" anchor="t">
            <a:spAutoFit/>
          </a:bodyPr>
          <a:lstStyle/>
          <a:p>
            <a:pPr algn="ctr">
              <a:lnSpc>
                <a:spcPts val="4409"/>
              </a:lnSpc>
            </a:pPr>
            <a:r>
              <a:rPr lang="en-US" sz="3150">
                <a:solidFill>
                  <a:srgbClr val="000000"/>
                </a:solidFill>
                <a:latin typeface="Abril Fatface"/>
                <a:ea typeface="Abril Fatface"/>
                <a:cs typeface="Abril Fatface"/>
                <a:sym typeface="Abril Fatface"/>
              </a:rPr>
              <a:t>Que constatons nous ? (manager) Comment pourrions nous améliorer les processus ?( leader)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5515" y="2759781"/>
            <a:ext cx="3653989" cy="365398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94A5"/>
            </a:solidFill>
            <a:ln w="28575" cap="sq">
              <a:solidFill>
                <a:srgbClr val="000000"/>
              </a:solidFill>
              <a:prstDash val="solid"/>
              <a:miter/>
            </a:ln>
          </p:spPr>
          <p:txBody>
            <a:bodyPr/>
            <a:lstStyle/>
            <a:p>
              <a:endParaRPr lang="fr-FR"/>
            </a:p>
          </p:txBody>
        </p:sp>
        <p:sp>
          <p:nvSpPr>
            <p:cNvPr id="4" name="TextBox 4"/>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sp>
        <p:nvSpPr>
          <p:cNvPr id="5" name="Freeform 5"/>
          <p:cNvSpPr/>
          <p:nvPr/>
        </p:nvSpPr>
        <p:spPr>
          <a:xfrm>
            <a:off x="0" y="0"/>
            <a:ext cx="2212509" cy="2071462"/>
          </a:xfrm>
          <a:custGeom>
            <a:avLst/>
            <a:gdLst/>
            <a:ahLst/>
            <a:cxnLst/>
            <a:rect l="l" t="t" r="r" b="b"/>
            <a:pathLst>
              <a:path w="2212509" h="2071462">
                <a:moveTo>
                  <a:pt x="0" y="0"/>
                </a:moveTo>
                <a:lnTo>
                  <a:pt x="2212509" y="0"/>
                </a:lnTo>
                <a:lnTo>
                  <a:pt x="2212509" y="2071462"/>
                </a:lnTo>
                <a:lnTo>
                  <a:pt x="0" y="20714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6" name="Freeform 6"/>
          <p:cNvSpPr/>
          <p:nvPr/>
        </p:nvSpPr>
        <p:spPr>
          <a:xfrm flipH="1">
            <a:off x="13373046" y="0"/>
            <a:ext cx="1746954" cy="1635586"/>
          </a:xfrm>
          <a:custGeom>
            <a:avLst/>
            <a:gdLst/>
            <a:ahLst/>
            <a:cxnLst/>
            <a:rect l="l" t="t" r="r" b="b"/>
            <a:pathLst>
              <a:path w="1746954" h="1635586">
                <a:moveTo>
                  <a:pt x="1746954" y="0"/>
                </a:moveTo>
                <a:lnTo>
                  <a:pt x="0" y="0"/>
                </a:lnTo>
                <a:lnTo>
                  <a:pt x="0" y="1635586"/>
                </a:lnTo>
                <a:lnTo>
                  <a:pt x="1746954" y="1635586"/>
                </a:lnTo>
                <a:lnTo>
                  <a:pt x="174695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7" name="AutoShape 7"/>
          <p:cNvSpPr/>
          <p:nvPr/>
        </p:nvSpPr>
        <p:spPr>
          <a:xfrm>
            <a:off x="13298303" y="6526721"/>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8" name="AutoShape 8"/>
          <p:cNvSpPr/>
          <p:nvPr/>
        </p:nvSpPr>
        <p:spPr>
          <a:xfrm>
            <a:off x="13298303" y="14238789"/>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9" name="AutoShape 9"/>
          <p:cNvSpPr/>
          <p:nvPr/>
        </p:nvSpPr>
        <p:spPr>
          <a:xfrm>
            <a:off x="-919279" y="10382755"/>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10" name="AutoShape 10"/>
          <p:cNvSpPr/>
          <p:nvPr/>
        </p:nvSpPr>
        <p:spPr>
          <a:xfrm>
            <a:off x="-919279" y="18084730"/>
            <a:ext cx="2740976" cy="0"/>
          </a:xfrm>
          <a:prstGeom prst="line">
            <a:avLst/>
          </a:prstGeom>
          <a:ln w="28575" cap="flat">
            <a:solidFill>
              <a:srgbClr val="000000"/>
            </a:solidFill>
            <a:prstDash val="solid"/>
            <a:headEnd type="none" w="sm" len="sm"/>
            <a:tailEnd type="none" w="sm" len="sm"/>
          </a:ln>
        </p:spPr>
        <p:txBody>
          <a:bodyPr/>
          <a:lstStyle/>
          <a:p>
            <a:endParaRPr lang="fr-FR"/>
          </a:p>
        </p:txBody>
      </p:sp>
      <p:grpSp>
        <p:nvGrpSpPr>
          <p:cNvPr id="11" name="Group 11"/>
          <p:cNvGrpSpPr/>
          <p:nvPr/>
        </p:nvGrpSpPr>
        <p:grpSpPr>
          <a:xfrm>
            <a:off x="-1264615" y="20839114"/>
            <a:ext cx="17649230" cy="943147"/>
            <a:chOff x="0" y="0"/>
            <a:chExt cx="3162543" cy="169001"/>
          </a:xfrm>
        </p:grpSpPr>
        <p:sp>
          <p:nvSpPr>
            <p:cNvPr id="12" name="Freeform 12"/>
            <p:cNvSpPr/>
            <p:nvPr/>
          </p:nvSpPr>
          <p:spPr>
            <a:xfrm>
              <a:off x="0" y="0"/>
              <a:ext cx="3162543" cy="169001"/>
            </a:xfrm>
            <a:custGeom>
              <a:avLst/>
              <a:gdLst/>
              <a:ahLst/>
              <a:cxnLst/>
              <a:rect l="l" t="t" r="r" b="b"/>
              <a:pathLst>
                <a:path w="3162543" h="169001">
                  <a:moveTo>
                    <a:pt x="0" y="0"/>
                  </a:moveTo>
                  <a:lnTo>
                    <a:pt x="3162543" y="0"/>
                  </a:lnTo>
                  <a:lnTo>
                    <a:pt x="3162543" y="169001"/>
                  </a:lnTo>
                  <a:lnTo>
                    <a:pt x="0" y="169001"/>
                  </a:lnTo>
                  <a:close/>
                </a:path>
              </a:pathLst>
            </a:custGeom>
            <a:solidFill>
              <a:srgbClr val="4E67A8"/>
            </a:solidFill>
          </p:spPr>
          <p:txBody>
            <a:bodyPr/>
            <a:lstStyle/>
            <a:p>
              <a:endParaRPr lang="fr-FR"/>
            </a:p>
          </p:txBody>
        </p:sp>
        <p:sp>
          <p:nvSpPr>
            <p:cNvPr id="13" name="TextBox 13"/>
            <p:cNvSpPr txBox="1"/>
            <p:nvPr/>
          </p:nvSpPr>
          <p:spPr>
            <a:xfrm>
              <a:off x="0" y="-47625"/>
              <a:ext cx="3162543" cy="216626"/>
            </a:xfrm>
            <a:prstGeom prst="rect">
              <a:avLst/>
            </a:prstGeom>
          </p:spPr>
          <p:txBody>
            <a:bodyPr lIns="71838" tIns="71838" rIns="71838" bIns="71838" rtlCol="0" anchor="ctr"/>
            <a:lstStyle/>
            <a:p>
              <a:pPr algn="ctr">
                <a:lnSpc>
                  <a:spcPts val="3959"/>
                </a:lnSpc>
              </a:pPr>
              <a:endParaRPr/>
            </a:p>
          </p:txBody>
        </p:sp>
      </p:grpSp>
      <p:sp>
        <p:nvSpPr>
          <p:cNvPr id="14" name="Freeform 14"/>
          <p:cNvSpPr/>
          <p:nvPr/>
        </p:nvSpPr>
        <p:spPr>
          <a:xfrm>
            <a:off x="1048532" y="3175895"/>
            <a:ext cx="2327953" cy="2821762"/>
          </a:xfrm>
          <a:custGeom>
            <a:avLst/>
            <a:gdLst/>
            <a:ahLst/>
            <a:cxnLst/>
            <a:rect l="l" t="t" r="r" b="b"/>
            <a:pathLst>
              <a:path w="2327953" h="2821762">
                <a:moveTo>
                  <a:pt x="0" y="0"/>
                </a:moveTo>
                <a:lnTo>
                  <a:pt x="2327954" y="0"/>
                </a:lnTo>
                <a:lnTo>
                  <a:pt x="2327954" y="2821761"/>
                </a:lnTo>
                <a:lnTo>
                  <a:pt x="0" y="2821761"/>
                </a:lnTo>
                <a:lnTo>
                  <a:pt x="0" y="0"/>
                </a:lnTo>
                <a:close/>
              </a:path>
            </a:pathLst>
          </a:custGeom>
          <a:blipFill>
            <a:blip r:embed="rId6"/>
            <a:stretch>
              <a:fillRect/>
            </a:stretch>
          </a:blipFill>
        </p:spPr>
        <p:txBody>
          <a:bodyPr/>
          <a:lstStyle/>
          <a:p>
            <a:endParaRPr lang="fr-FR"/>
          </a:p>
        </p:txBody>
      </p:sp>
      <p:sp>
        <p:nvSpPr>
          <p:cNvPr id="15" name="Freeform 15"/>
          <p:cNvSpPr/>
          <p:nvPr/>
        </p:nvSpPr>
        <p:spPr>
          <a:xfrm>
            <a:off x="4352053" y="2071462"/>
            <a:ext cx="8633701" cy="8018008"/>
          </a:xfrm>
          <a:custGeom>
            <a:avLst/>
            <a:gdLst/>
            <a:ahLst/>
            <a:cxnLst/>
            <a:rect l="l" t="t" r="r" b="b"/>
            <a:pathLst>
              <a:path w="8633701" h="8018008">
                <a:moveTo>
                  <a:pt x="0" y="0"/>
                </a:moveTo>
                <a:lnTo>
                  <a:pt x="8633701" y="0"/>
                </a:lnTo>
                <a:lnTo>
                  <a:pt x="8633701" y="8018008"/>
                </a:lnTo>
                <a:lnTo>
                  <a:pt x="0" y="8018008"/>
                </a:lnTo>
                <a:lnTo>
                  <a:pt x="0" y="0"/>
                </a:lnTo>
                <a:close/>
              </a:path>
            </a:pathLst>
          </a:custGeom>
          <a:blipFill>
            <a:blip r:embed="rId7"/>
            <a:stretch>
              <a:fillRect/>
            </a:stretch>
          </a:blipFill>
        </p:spPr>
        <p:txBody>
          <a:bodyPr/>
          <a:lstStyle/>
          <a:p>
            <a:endParaRPr lang="fr-FR"/>
          </a:p>
        </p:txBody>
      </p:sp>
      <p:sp>
        <p:nvSpPr>
          <p:cNvPr id="16" name="Freeform 16"/>
          <p:cNvSpPr/>
          <p:nvPr/>
        </p:nvSpPr>
        <p:spPr>
          <a:xfrm>
            <a:off x="4352053" y="11051380"/>
            <a:ext cx="8688787" cy="7773436"/>
          </a:xfrm>
          <a:custGeom>
            <a:avLst/>
            <a:gdLst/>
            <a:ahLst/>
            <a:cxnLst/>
            <a:rect l="l" t="t" r="r" b="b"/>
            <a:pathLst>
              <a:path w="8688787" h="7773436">
                <a:moveTo>
                  <a:pt x="0" y="0"/>
                </a:moveTo>
                <a:lnTo>
                  <a:pt x="8688786" y="0"/>
                </a:lnTo>
                <a:lnTo>
                  <a:pt x="8688786" y="7773437"/>
                </a:lnTo>
                <a:lnTo>
                  <a:pt x="0" y="7773437"/>
                </a:lnTo>
                <a:lnTo>
                  <a:pt x="0" y="0"/>
                </a:lnTo>
                <a:close/>
              </a:path>
            </a:pathLst>
          </a:custGeom>
          <a:blipFill>
            <a:blip r:embed="rId8"/>
            <a:stretch>
              <a:fillRect/>
            </a:stretch>
          </a:blipFill>
        </p:spPr>
        <p:txBody>
          <a:bodyPr/>
          <a:lstStyle/>
          <a:p>
            <a:endParaRPr lang="fr-FR"/>
          </a:p>
        </p:txBody>
      </p:sp>
      <p:sp>
        <p:nvSpPr>
          <p:cNvPr id="17" name="Freeform 17"/>
          <p:cNvSpPr/>
          <p:nvPr/>
        </p:nvSpPr>
        <p:spPr>
          <a:xfrm>
            <a:off x="636813" y="9083916"/>
            <a:ext cx="3024000" cy="3621557"/>
          </a:xfrm>
          <a:custGeom>
            <a:avLst/>
            <a:gdLst/>
            <a:ahLst/>
            <a:cxnLst/>
            <a:rect l="l" t="t" r="r" b="b"/>
            <a:pathLst>
              <a:path w="3024000" h="3621557">
                <a:moveTo>
                  <a:pt x="0" y="0"/>
                </a:moveTo>
                <a:lnTo>
                  <a:pt x="3024000" y="0"/>
                </a:lnTo>
                <a:lnTo>
                  <a:pt x="3024000" y="3621557"/>
                </a:lnTo>
                <a:lnTo>
                  <a:pt x="0" y="36215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18" name="TextBox 18"/>
          <p:cNvSpPr txBox="1"/>
          <p:nvPr/>
        </p:nvSpPr>
        <p:spPr>
          <a:xfrm>
            <a:off x="636813" y="788675"/>
            <a:ext cx="13846375" cy="920837"/>
          </a:xfrm>
          <a:prstGeom prst="rect">
            <a:avLst/>
          </a:prstGeom>
        </p:spPr>
        <p:txBody>
          <a:bodyPr lIns="0" tIns="0" rIns="0" bIns="0" rtlCol="0" anchor="t">
            <a:spAutoFit/>
          </a:bodyPr>
          <a:lstStyle/>
          <a:p>
            <a:pPr algn="ctr">
              <a:lnSpc>
                <a:spcPts val="7157"/>
              </a:lnSpc>
            </a:pPr>
            <a:r>
              <a:rPr lang="en-US" sz="6506">
                <a:solidFill>
                  <a:srgbClr val="000000"/>
                </a:solidFill>
                <a:latin typeface="Handy Casual"/>
                <a:ea typeface="Handy Casual"/>
                <a:cs typeface="Handy Casual"/>
                <a:sym typeface="Handy Casual"/>
              </a:rPr>
              <a:t>BALANCED SCORECARD (TABLEAU DE BORD ÉQUILIBRÉ)</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26638" y="9190018"/>
            <a:ext cx="14677276" cy="1467727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CB3"/>
            </a:solidFill>
            <a:ln w="266700" cap="sq">
              <a:solidFill>
                <a:srgbClr val="FFFFFF"/>
              </a:solidFill>
              <a:prstDash val="solid"/>
              <a:miter/>
            </a:ln>
          </p:spPr>
          <p:txBody>
            <a:bodyPr/>
            <a:lstStyle/>
            <a:p>
              <a:endParaRPr lang="fr-FR"/>
            </a:p>
          </p:txBody>
        </p:sp>
        <p:sp>
          <p:nvSpPr>
            <p:cNvPr id="4" name="TextBox 4"/>
            <p:cNvSpPr txBox="1"/>
            <p:nvPr/>
          </p:nvSpPr>
          <p:spPr>
            <a:xfrm>
              <a:off x="76200" y="0"/>
              <a:ext cx="660400" cy="736600"/>
            </a:xfrm>
            <a:prstGeom prst="rect">
              <a:avLst/>
            </a:prstGeom>
          </p:spPr>
          <p:txBody>
            <a:bodyPr lIns="71838" tIns="71838" rIns="71838" bIns="71838" rtlCol="0" anchor="ctr"/>
            <a:lstStyle/>
            <a:p>
              <a:pPr algn="ctr">
                <a:lnSpc>
                  <a:spcPts val="5037"/>
                </a:lnSpc>
              </a:pPr>
              <a:endParaRPr/>
            </a:p>
          </p:txBody>
        </p:sp>
      </p:grpSp>
      <p:grpSp>
        <p:nvGrpSpPr>
          <p:cNvPr id="5" name="Group 5"/>
          <p:cNvGrpSpPr/>
          <p:nvPr/>
        </p:nvGrpSpPr>
        <p:grpSpPr>
          <a:xfrm>
            <a:off x="3675734" y="7408194"/>
            <a:ext cx="15792997" cy="1579299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CB3"/>
            </a:solidFill>
            <a:ln w="266700" cap="sq">
              <a:solidFill>
                <a:srgbClr val="FFFFFF"/>
              </a:solidFill>
              <a:prstDash val="solid"/>
              <a:miter/>
            </a:ln>
          </p:spPr>
          <p:txBody>
            <a:bodyPr/>
            <a:lstStyle/>
            <a:p>
              <a:endParaRPr lang="fr-FR"/>
            </a:p>
          </p:txBody>
        </p:sp>
        <p:sp>
          <p:nvSpPr>
            <p:cNvPr id="7" name="TextBox 7"/>
            <p:cNvSpPr txBox="1"/>
            <p:nvPr/>
          </p:nvSpPr>
          <p:spPr>
            <a:xfrm>
              <a:off x="76200" y="0"/>
              <a:ext cx="660400" cy="736600"/>
            </a:xfrm>
            <a:prstGeom prst="rect">
              <a:avLst/>
            </a:prstGeom>
          </p:spPr>
          <p:txBody>
            <a:bodyPr lIns="71838" tIns="71838" rIns="71838" bIns="71838" rtlCol="0" anchor="ctr"/>
            <a:lstStyle/>
            <a:p>
              <a:pPr algn="ctr">
                <a:lnSpc>
                  <a:spcPts val="5037"/>
                </a:lnSpc>
              </a:pPr>
              <a:endParaRPr/>
            </a:p>
          </p:txBody>
        </p:sp>
      </p:grpSp>
      <p:grpSp>
        <p:nvGrpSpPr>
          <p:cNvPr id="8" name="Group 8"/>
          <p:cNvGrpSpPr/>
          <p:nvPr/>
        </p:nvGrpSpPr>
        <p:grpSpPr>
          <a:xfrm>
            <a:off x="1512000" y="8057644"/>
            <a:ext cx="6367781" cy="63677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fr-FR"/>
            </a:p>
          </p:txBody>
        </p:sp>
        <p:sp>
          <p:nvSpPr>
            <p:cNvPr id="10" name="TextBox 10"/>
            <p:cNvSpPr txBox="1"/>
            <p:nvPr/>
          </p:nvSpPr>
          <p:spPr>
            <a:xfrm>
              <a:off x="76200" y="0"/>
              <a:ext cx="660400" cy="736600"/>
            </a:xfrm>
            <a:prstGeom prst="rect">
              <a:avLst/>
            </a:prstGeom>
          </p:spPr>
          <p:txBody>
            <a:bodyPr lIns="71838" tIns="71838" rIns="71838" bIns="71838" rtlCol="0" anchor="ctr"/>
            <a:lstStyle/>
            <a:p>
              <a:pPr algn="ctr">
                <a:lnSpc>
                  <a:spcPts val="5037"/>
                </a:lnSpc>
              </a:pPr>
              <a:endParaRPr/>
            </a:p>
          </p:txBody>
        </p:sp>
      </p:grpSp>
      <p:grpSp>
        <p:nvGrpSpPr>
          <p:cNvPr id="11" name="Group 11"/>
          <p:cNvGrpSpPr/>
          <p:nvPr/>
        </p:nvGrpSpPr>
        <p:grpSpPr>
          <a:xfrm>
            <a:off x="7036233" y="12477623"/>
            <a:ext cx="9798208" cy="297966"/>
            <a:chOff x="0" y="0"/>
            <a:chExt cx="1755728" cy="53392"/>
          </a:xfrm>
        </p:grpSpPr>
        <p:sp>
          <p:nvSpPr>
            <p:cNvPr id="12" name="Freeform 12"/>
            <p:cNvSpPr/>
            <p:nvPr/>
          </p:nvSpPr>
          <p:spPr>
            <a:xfrm>
              <a:off x="0" y="0"/>
              <a:ext cx="1755728" cy="53392"/>
            </a:xfrm>
            <a:custGeom>
              <a:avLst/>
              <a:gdLst/>
              <a:ahLst/>
              <a:cxnLst/>
              <a:rect l="l" t="t" r="r" b="b"/>
              <a:pathLst>
                <a:path w="1755728" h="53392">
                  <a:moveTo>
                    <a:pt x="0" y="0"/>
                  </a:moveTo>
                  <a:lnTo>
                    <a:pt x="1755728" y="0"/>
                  </a:lnTo>
                  <a:lnTo>
                    <a:pt x="1755728" y="53392"/>
                  </a:lnTo>
                  <a:lnTo>
                    <a:pt x="0" y="53392"/>
                  </a:lnTo>
                  <a:close/>
                </a:path>
              </a:pathLst>
            </a:custGeom>
            <a:solidFill>
              <a:srgbClr val="FFFFFF"/>
            </a:solidFill>
          </p:spPr>
          <p:txBody>
            <a:bodyPr/>
            <a:lstStyle/>
            <a:p>
              <a:endParaRPr lang="fr-FR"/>
            </a:p>
          </p:txBody>
        </p:sp>
        <p:sp>
          <p:nvSpPr>
            <p:cNvPr id="13" name="TextBox 13"/>
            <p:cNvSpPr txBox="1"/>
            <p:nvPr/>
          </p:nvSpPr>
          <p:spPr>
            <a:xfrm>
              <a:off x="0" y="-76200"/>
              <a:ext cx="1755728" cy="129592"/>
            </a:xfrm>
            <a:prstGeom prst="rect">
              <a:avLst/>
            </a:prstGeom>
          </p:spPr>
          <p:txBody>
            <a:bodyPr lIns="71838" tIns="71838" rIns="71838" bIns="71838" rtlCol="0" anchor="ctr"/>
            <a:lstStyle/>
            <a:p>
              <a:pPr algn="ctr">
                <a:lnSpc>
                  <a:spcPts val="5037"/>
                </a:lnSpc>
              </a:pPr>
              <a:endParaRPr/>
            </a:p>
          </p:txBody>
        </p:sp>
      </p:grpSp>
      <p:grpSp>
        <p:nvGrpSpPr>
          <p:cNvPr id="14" name="Group 14"/>
          <p:cNvGrpSpPr/>
          <p:nvPr/>
        </p:nvGrpSpPr>
        <p:grpSpPr>
          <a:xfrm>
            <a:off x="1864920" y="8410564"/>
            <a:ext cx="5661940" cy="566194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700" r="-2700"/>
              </a:stretch>
            </a:blipFill>
          </p:spPr>
          <p:txBody>
            <a:bodyPr/>
            <a:lstStyle/>
            <a:p>
              <a:endParaRPr lang="fr-FR"/>
            </a:p>
          </p:txBody>
        </p:sp>
      </p:grpSp>
      <p:grpSp>
        <p:nvGrpSpPr>
          <p:cNvPr id="16" name="Group 16"/>
          <p:cNvGrpSpPr/>
          <p:nvPr/>
        </p:nvGrpSpPr>
        <p:grpSpPr>
          <a:xfrm>
            <a:off x="794521" y="12775590"/>
            <a:ext cx="5058206" cy="505820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fr-FR"/>
            </a:p>
          </p:txBody>
        </p:sp>
        <p:sp>
          <p:nvSpPr>
            <p:cNvPr id="18" name="TextBox 18"/>
            <p:cNvSpPr txBox="1"/>
            <p:nvPr/>
          </p:nvSpPr>
          <p:spPr>
            <a:xfrm>
              <a:off x="76200" y="0"/>
              <a:ext cx="660400" cy="736600"/>
            </a:xfrm>
            <a:prstGeom prst="rect">
              <a:avLst/>
            </a:prstGeom>
          </p:spPr>
          <p:txBody>
            <a:bodyPr lIns="71838" tIns="71838" rIns="71838" bIns="71838" rtlCol="0" anchor="ctr"/>
            <a:lstStyle/>
            <a:p>
              <a:pPr algn="ctr">
                <a:lnSpc>
                  <a:spcPts val="5037"/>
                </a:lnSpc>
              </a:pPr>
              <a:endParaRPr/>
            </a:p>
          </p:txBody>
        </p:sp>
      </p:grpSp>
      <p:grpSp>
        <p:nvGrpSpPr>
          <p:cNvPr id="19" name="Group 19"/>
          <p:cNvGrpSpPr/>
          <p:nvPr/>
        </p:nvGrpSpPr>
        <p:grpSpPr>
          <a:xfrm>
            <a:off x="5252013" y="16517703"/>
            <a:ext cx="10630835" cy="297966"/>
            <a:chOff x="0" y="0"/>
            <a:chExt cx="1904926" cy="53392"/>
          </a:xfrm>
        </p:grpSpPr>
        <p:sp>
          <p:nvSpPr>
            <p:cNvPr id="20" name="Freeform 20"/>
            <p:cNvSpPr/>
            <p:nvPr/>
          </p:nvSpPr>
          <p:spPr>
            <a:xfrm>
              <a:off x="0" y="0"/>
              <a:ext cx="1904926" cy="53392"/>
            </a:xfrm>
            <a:custGeom>
              <a:avLst/>
              <a:gdLst/>
              <a:ahLst/>
              <a:cxnLst/>
              <a:rect l="l" t="t" r="r" b="b"/>
              <a:pathLst>
                <a:path w="1904926" h="53392">
                  <a:moveTo>
                    <a:pt x="0" y="0"/>
                  </a:moveTo>
                  <a:lnTo>
                    <a:pt x="1904926" y="0"/>
                  </a:lnTo>
                  <a:lnTo>
                    <a:pt x="1904926" y="53392"/>
                  </a:lnTo>
                  <a:lnTo>
                    <a:pt x="0" y="53392"/>
                  </a:lnTo>
                  <a:close/>
                </a:path>
              </a:pathLst>
            </a:custGeom>
            <a:solidFill>
              <a:srgbClr val="FFFFFF"/>
            </a:solidFill>
          </p:spPr>
          <p:txBody>
            <a:bodyPr/>
            <a:lstStyle/>
            <a:p>
              <a:endParaRPr lang="fr-FR"/>
            </a:p>
          </p:txBody>
        </p:sp>
        <p:sp>
          <p:nvSpPr>
            <p:cNvPr id="21" name="TextBox 21"/>
            <p:cNvSpPr txBox="1"/>
            <p:nvPr/>
          </p:nvSpPr>
          <p:spPr>
            <a:xfrm>
              <a:off x="0" y="-76200"/>
              <a:ext cx="1904926" cy="129592"/>
            </a:xfrm>
            <a:prstGeom prst="rect">
              <a:avLst/>
            </a:prstGeom>
          </p:spPr>
          <p:txBody>
            <a:bodyPr lIns="71838" tIns="71838" rIns="71838" bIns="71838" rtlCol="0" anchor="ctr"/>
            <a:lstStyle/>
            <a:p>
              <a:pPr algn="ctr">
                <a:lnSpc>
                  <a:spcPts val="5037"/>
                </a:lnSpc>
              </a:pPr>
              <a:endParaRPr/>
            </a:p>
          </p:txBody>
        </p:sp>
      </p:grpSp>
      <p:grpSp>
        <p:nvGrpSpPr>
          <p:cNvPr id="22" name="Group 22"/>
          <p:cNvGrpSpPr/>
          <p:nvPr/>
        </p:nvGrpSpPr>
        <p:grpSpPr>
          <a:xfrm>
            <a:off x="1149797" y="13130866"/>
            <a:ext cx="4347653" cy="434765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906" r="-24906"/>
              </a:stretch>
            </a:blipFill>
          </p:spPr>
          <p:txBody>
            <a:bodyPr/>
            <a:lstStyle/>
            <a:p>
              <a:endParaRPr lang="fr-FR"/>
            </a:p>
          </p:txBody>
        </p:sp>
      </p:grpSp>
      <p:grpSp>
        <p:nvGrpSpPr>
          <p:cNvPr id="24" name="Group 24"/>
          <p:cNvGrpSpPr/>
          <p:nvPr/>
        </p:nvGrpSpPr>
        <p:grpSpPr>
          <a:xfrm>
            <a:off x="-1685421" y="20339159"/>
            <a:ext cx="18490842" cy="4536000"/>
            <a:chOff x="0" y="0"/>
            <a:chExt cx="3313350" cy="812800"/>
          </a:xfrm>
        </p:grpSpPr>
        <p:sp>
          <p:nvSpPr>
            <p:cNvPr id="25" name="Freeform 25"/>
            <p:cNvSpPr/>
            <p:nvPr/>
          </p:nvSpPr>
          <p:spPr>
            <a:xfrm>
              <a:off x="0" y="0"/>
              <a:ext cx="3313350" cy="812800"/>
            </a:xfrm>
            <a:custGeom>
              <a:avLst/>
              <a:gdLst/>
              <a:ahLst/>
              <a:cxnLst/>
              <a:rect l="l" t="t" r="r" b="b"/>
              <a:pathLst>
                <a:path w="3313350" h="812800">
                  <a:moveTo>
                    <a:pt x="0" y="0"/>
                  </a:moveTo>
                  <a:lnTo>
                    <a:pt x="3313350" y="0"/>
                  </a:lnTo>
                  <a:lnTo>
                    <a:pt x="3313350" y="812800"/>
                  </a:lnTo>
                  <a:lnTo>
                    <a:pt x="0" y="812800"/>
                  </a:lnTo>
                  <a:close/>
                </a:path>
              </a:pathLst>
            </a:custGeom>
            <a:solidFill>
              <a:srgbClr val="FFFFFF"/>
            </a:solidFill>
          </p:spPr>
          <p:txBody>
            <a:bodyPr/>
            <a:lstStyle/>
            <a:p>
              <a:endParaRPr lang="fr-FR"/>
            </a:p>
          </p:txBody>
        </p:sp>
        <p:sp>
          <p:nvSpPr>
            <p:cNvPr id="26" name="TextBox 26"/>
            <p:cNvSpPr txBox="1"/>
            <p:nvPr/>
          </p:nvSpPr>
          <p:spPr>
            <a:xfrm>
              <a:off x="0" y="-76200"/>
              <a:ext cx="3313350" cy="889000"/>
            </a:xfrm>
            <a:prstGeom prst="rect">
              <a:avLst/>
            </a:prstGeom>
          </p:spPr>
          <p:txBody>
            <a:bodyPr lIns="71838" tIns="71838" rIns="71838" bIns="71838" rtlCol="0" anchor="ctr"/>
            <a:lstStyle/>
            <a:p>
              <a:pPr algn="ctr">
                <a:lnSpc>
                  <a:spcPts val="5037"/>
                </a:lnSpc>
              </a:pPr>
              <a:endParaRPr/>
            </a:p>
          </p:txBody>
        </p:sp>
      </p:grpSp>
      <p:grpSp>
        <p:nvGrpSpPr>
          <p:cNvPr id="27" name="Group 27"/>
          <p:cNvGrpSpPr/>
          <p:nvPr/>
        </p:nvGrpSpPr>
        <p:grpSpPr>
          <a:xfrm>
            <a:off x="10109167" y="3589537"/>
            <a:ext cx="3498833" cy="3498833"/>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CB3"/>
            </a:solidFill>
          </p:spPr>
          <p:txBody>
            <a:bodyPr/>
            <a:lstStyle/>
            <a:p>
              <a:endParaRPr lang="fr-FR"/>
            </a:p>
          </p:txBody>
        </p:sp>
        <p:sp>
          <p:nvSpPr>
            <p:cNvPr id="29" name="TextBox 29"/>
            <p:cNvSpPr txBox="1"/>
            <p:nvPr/>
          </p:nvSpPr>
          <p:spPr>
            <a:xfrm>
              <a:off x="76200" y="0"/>
              <a:ext cx="660400" cy="736600"/>
            </a:xfrm>
            <a:prstGeom prst="rect">
              <a:avLst/>
            </a:prstGeom>
          </p:spPr>
          <p:txBody>
            <a:bodyPr lIns="71838" tIns="71838" rIns="71838" bIns="71838" rtlCol="0" anchor="ctr"/>
            <a:lstStyle/>
            <a:p>
              <a:pPr algn="ctr">
                <a:lnSpc>
                  <a:spcPts val="5037"/>
                </a:lnSpc>
              </a:pPr>
              <a:endParaRPr/>
            </a:p>
          </p:txBody>
        </p:sp>
      </p:grpSp>
      <p:sp>
        <p:nvSpPr>
          <p:cNvPr id="30" name="Freeform 30"/>
          <p:cNvSpPr/>
          <p:nvPr/>
        </p:nvSpPr>
        <p:spPr>
          <a:xfrm>
            <a:off x="11950151" y="1645715"/>
            <a:ext cx="712805" cy="750321"/>
          </a:xfrm>
          <a:custGeom>
            <a:avLst/>
            <a:gdLst/>
            <a:ahLst/>
            <a:cxnLst/>
            <a:rect l="l" t="t" r="r" b="b"/>
            <a:pathLst>
              <a:path w="712805" h="750321">
                <a:moveTo>
                  <a:pt x="0" y="0"/>
                </a:moveTo>
                <a:lnTo>
                  <a:pt x="712805" y="0"/>
                </a:lnTo>
                <a:lnTo>
                  <a:pt x="712805" y="750321"/>
                </a:lnTo>
                <a:lnTo>
                  <a:pt x="0" y="7503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31" name="Freeform 31"/>
          <p:cNvSpPr/>
          <p:nvPr/>
        </p:nvSpPr>
        <p:spPr>
          <a:xfrm>
            <a:off x="12075311" y="1763006"/>
            <a:ext cx="462485" cy="462485"/>
          </a:xfrm>
          <a:custGeom>
            <a:avLst/>
            <a:gdLst/>
            <a:ahLst/>
            <a:cxnLst/>
            <a:rect l="l" t="t" r="r" b="b"/>
            <a:pathLst>
              <a:path w="462485" h="462485">
                <a:moveTo>
                  <a:pt x="0" y="0"/>
                </a:moveTo>
                <a:lnTo>
                  <a:pt x="462485" y="0"/>
                </a:lnTo>
                <a:lnTo>
                  <a:pt x="462485" y="462484"/>
                </a:lnTo>
                <a:lnTo>
                  <a:pt x="0" y="4624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32" name="Freeform 32"/>
          <p:cNvSpPr/>
          <p:nvPr/>
        </p:nvSpPr>
        <p:spPr>
          <a:xfrm>
            <a:off x="12895195" y="1619088"/>
            <a:ext cx="712805" cy="750321"/>
          </a:xfrm>
          <a:custGeom>
            <a:avLst/>
            <a:gdLst/>
            <a:ahLst/>
            <a:cxnLst/>
            <a:rect l="l" t="t" r="r" b="b"/>
            <a:pathLst>
              <a:path w="712805" h="750321">
                <a:moveTo>
                  <a:pt x="0" y="0"/>
                </a:moveTo>
                <a:lnTo>
                  <a:pt x="712805" y="0"/>
                </a:lnTo>
                <a:lnTo>
                  <a:pt x="712805" y="750321"/>
                </a:lnTo>
                <a:lnTo>
                  <a:pt x="0" y="7503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33" name="Freeform 33"/>
          <p:cNvSpPr/>
          <p:nvPr/>
        </p:nvSpPr>
        <p:spPr>
          <a:xfrm>
            <a:off x="13020355" y="1763006"/>
            <a:ext cx="462485" cy="462485"/>
          </a:xfrm>
          <a:custGeom>
            <a:avLst/>
            <a:gdLst/>
            <a:ahLst/>
            <a:cxnLst/>
            <a:rect l="l" t="t" r="r" b="b"/>
            <a:pathLst>
              <a:path w="462485" h="462485">
                <a:moveTo>
                  <a:pt x="0" y="0"/>
                </a:moveTo>
                <a:lnTo>
                  <a:pt x="462485" y="0"/>
                </a:lnTo>
                <a:lnTo>
                  <a:pt x="462485" y="462484"/>
                </a:lnTo>
                <a:lnTo>
                  <a:pt x="0" y="4624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34" name="Freeform 34"/>
          <p:cNvSpPr/>
          <p:nvPr/>
        </p:nvSpPr>
        <p:spPr>
          <a:xfrm>
            <a:off x="3829455" y="331897"/>
            <a:ext cx="4290634" cy="1287190"/>
          </a:xfrm>
          <a:custGeom>
            <a:avLst/>
            <a:gdLst/>
            <a:ahLst/>
            <a:cxnLst/>
            <a:rect l="l" t="t" r="r" b="b"/>
            <a:pathLst>
              <a:path w="4290634" h="1287190">
                <a:moveTo>
                  <a:pt x="0" y="0"/>
                </a:moveTo>
                <a:lnTo>
                  <a:pt x="4290634" y="0"/>
                </a:lnTo>
                <a:lnTo>
                  <a:pt x="4290634" y="1287191"/>
                </a:lnTo>
                <a:lnTo>
                  <a:pt x="0" y="1287191"/>
                </a:lnTo>
                <a:lnTo>
                  <a:pt x="0" y="0"/>
                </a:lnTo>
                <a:close/>
              </a:path>
            </a:pathLst>
          </a:custGeom>
          <a:blipFill>
            <a:blip r:embed="rId8"/>
            <a:stretch>
              <a:fillRect/>
            </a:stretch>
          </a:blipFill>
        </p:spPr>
        <p:txBody>
          <a:bodyPr/>
          <a:lstStyle/>
          <a:p>
            <a:endParaRPr lang="fr-FR"/>
          </a:p>
        </p:txBody>
      </p:sp>
      <p:sp>
        <p:nvSpPr>
          <p:cNvPr id="35" name="TextBox 35"/>
          <p:cNvSpPr txBox="1"/>
          <p:nvPr/>
        </p:nvSpPr>
        <p:spPr>
          <a:xfrm>
            <a:off x="1512000" y="3441164"/>
            <a:ext cx="8681453" cy="2344537"/>
          </a:xfrm>
          <a:prstGeom prst="rect">
            <a:avLst/>
          </a:prstGeom>
        </p:spPr>
        <p:txBody>
          <a:bodyPr lIns="0" tIns="0" rIns="0" bIns="0" rtlCol="0" anchor="t">
            <a:spAutoFit/>
          </a:bodyPr>
          <a:lstStyle/>
          <a:p>
            <a:pPr algn="l">
              <a:lnSpc>
                <a:spcPts val="9054"/>
              </a:lnSpc>
            </a:pPr>
            <a:r>
              <a:rPr lang="en-US" sz="9054" b="1">
                <a:solidFill>
                  <a:srgbClr val="4D6CB3"/>
                </a:solidFill>
                <a:latin typeface="Open Sauce Bold"/>
                <a:ea typeface="Open Sauce Bold"/>
                <a:cs typeface="Open Sauce Bold"/>
                <a:sym typeface="Open Sauce Bold"/>
              </a:rPr>
              <a:t>LA LETTRE DE CADRAGE </a:t>
            </a:r>
          </a:p>
        </p:txBody>
      </p:sp>
      <p:sp>
        <p:nvSpPr>
          <p:cNvPr id="36" name="TextBox 36"/>
          <p:cNvSpPr txBox="1"/>
          <p:nvPr/>
        </p:nvSpPr>
        <p:spPr>
          <a:xfrm>
            <a:off x="1512000" y="1732166"/>
            <a:ext cx="8681453" cy="1537548"/>
          </a:xfrm>
          <a:prstGeom prst="rect">
            <a:avLst/>
          </a:prstGeom>
        </p:spPr>
        <p:txBody>
          <a:bodyPr lIns="0" tIns="0" rIns="0" bIns="0" rtlCol="0" anchor="t">
            <a:spAutoFit/>
          </a:bodyPr>
          <a:lstStyle/>
          <a:p>
            <a:pPr algn="l">
              <a:lnSpc>
                <a:spcPts val="11553"/>
              </a:lnSpc>
            </a:pPr>
            <a:r>
              <a:rPr lang="en-US" sz="11553">
                <a:solidFill>
                  <a:srgbClr val="4D6CB3"/>
                </a:solidFill>
                <a:latin typeface="Open Sauce"/>
                <a:ea typeface="Open Sauce"/>
                <a:cs typeface="Open Sauce"/>
                <a:sym typeface="Open Sauce"/>
              </a:rPr>
              <a:t>TRAINING </a:t>
            </a:r>
          </a:p>
        </p:txBody>
      </p:sp>
      <p:sp>
        <p:nvSpPr>
          <p:cNvPr id="37" name="TextBox 37"/>
          <p:cNvSpPr txBox="1"/>
          <p:nvPr/>
        </p:nvSpPr>
        <p:spPr>
          <a:xfrm>
            <a:off x="8495803" y="8322362"/>
            <a:ext cx="6152859" cy="1233575"/>
          </a:xfrm>
          <a:prstGeom prst="rect">
            <a:avLst/>
          </a:prstGeom>
        </p:spPr>
        <p:txBody>
          <a:bodyPr lIns="0" tIns="0" rIns="0" bIns="0" rtlCol="0" anchor="t">
            <a:spAutoFit/>
          </a:bodyPr>
          <a:lstStyle/>
          <a:p>
            <a:pPr algn="ctr">
              <a:lnSpc>
                <a:spcPts val="4982"/>
              </a:lnSpc>
            </a:pPr>
            <a:r>
              <a:rPr lang="en-US" sz="3559" b="1">
                <a:solidFill>
                  <a:srgbClr val="FFFFFF"/>
                </a:solidFill>
                <a:latin typeface="Open Sauce Bold"/>
                <a:ea typeface="Open Sauce Bold"/>
                <a:cs typeface="Open Sauce Bold"/>
                <a:sym typeface="Open Sauce Bold"/>
              </a:rPr>
              <a:t>DISPONIBLE SUR DIGIFORMA  </a:t>
            </a:r>
          </a:p>
        </p:txBody>
      </p:sp>
      <p:sp>
        <p:nvSpPr>
          <p:cNvPr id="38" name="TextBox 38"/>
          <p:cNvSpPr txBox="1"/>
          <p:nvPr/>
        </p:nvSpPr>
        <p:spPr>
          <a:xfrm>
            <a:off x="8633961" y="9749009"/>
            <a:ext cx="4974039" cy="417945"/>
          </a:xfrm>
          <a:prstGeom prst="rect">
            <a:avLst/>
          </a:prstGeom>
        </p:spPr>
        <p:txBody>
          <a:bodyPr lIns="0" tIns="0" rIns="0" bIns="0" rtlCol="0" anchor="t">
            <a:spAutoFit/>
          </a:bodyPr>
          <a:lstStyle/>
          <a:p>
            <a:pPr marL="549564" lvl="1" indent="-274782" algn="just">
              <a:lnSpc>
                <a:spcPts val="3563"/>
              </a:lnSpc>
              <a:buFont typeface="Arial"/>
              <a:buChar char="•"/>
            </a:pPr>
            <a:r>
              <a:rPr lang="en-US" sz="2545">
                <a:solidFill>
                  <a:srgbClr val="FFFFFF"/>
                </a:solidFill>
                <a:latin typeface="Open Sauce"/>
                <a:ea typeface="Open Sauce"/>
                <a:cs typeface="Open Sauce"/>
                <a:sym typeface="Open Sauce"/>
              </a:rPr>
              <a:t>A FINIR </a:t>
            </a:r>
          </a:p>
        </p:txBody>
      </p:sp>
      <p:sp>
        <p:nvSpPr>
          <p:cNvPr id="39" name="TextBox 39"/>
          <p:cNvSpPr txBox="1"/>
          <p:nvPr/>
        </p:nvSpPr>
        <p:spPr>
          <a:xfrm>
            <a:off x="8633961" y="10205055"/>
            <a:ext cx="4974039" cy="417945"/>
          </a:xfrm>
          <a:prstGeom prst="rect">
            <a:avLst/>
          </a:prstGeom>
        </p:spPr>
        <p:txBody>
          <a:bodyPr lIns="0" tIns="0" rIns="0" bIns="0" rtlCol="0" anchor="t">
            <a:spAutoFit/>
          </a:bodyPr>
          <a:lstStyle/>
          <a:p>
            <a:pPr marL="549564" lvl="1" indent="-274782" algn="just">
              <a:lnSpc>
                <a:spcPts val="3563"/>
              </a:lnSpc>
              <a:buFont typeface="Arial"/>
              <a:buChar char="•"/>
            </a:pPr>
            <a:r>
              <a:rPr lang="en-US" sz="2545">
                <a:solidFill>
                  <a:srgbClr val="FFFFFF"/>
                </a:solidFill>
                <a:latin typeface="Open Sauce"/>
                <a:ea typeface="Open Sauce"/>
                <a:cs typeface="Open Sauce"/>
                <a:sym typeface="Open Sauce"/>
              </a:rPr>
              <a:t>12 MAI- GROUPE 1</a:t>
            </a:r>
          </a:p>
        </p:txBody>
      </p:sp>
      <p:sp>
        <p:nvSpPr>
          <p:cNvPr id="40" name="TextBox 40"/>
          <p:cNvSpPr txBox="1"/>
          <p:nvPr/>
        </p:nvSpPr>
        <p:spPr>
          <a:xfrm>
            <a:off x="8633961" y="10800415"/>
            <a:ext cx="4974039" cy="417945"/>
          </a:xfrm>
          <a:prstGeom prst="rect">
            <a:avLst/>
          </a:prstGeom>
        </p:spPr>
        <p:txBody>
          <a:bodyPr lIns="0" tIns="0" rIns="0" bIns="0" rtlCol="0" anchor="t">
            <a:spAutoFit/>
          </a:bodyPr>
          <a:lstStyle/>
          <a:p>
            <a:pPr marL="549564" lvl="1" indent="-274782" algn="just">
              <a:lnSpc>
                <a:spcPts val="3563"/>
              </a:lnSpc>
              <a:buFont typeface="Arial"/>
              <a:buChar char="•"/>
            </a:pPr>
            <a:r>
              <a:rPr lang="en-US" sz="2545">
                <a:solidFill>
                  <a:srgbClr val="FFFFFF"/>
                </a:solidFill>
                <a:latin typeface="Open Sauce"/>
                <a:ea typeface="Open Sauce"/>
                <a:cs typeface="Open Sauce"/>
                <a:sym typeface="Open Sauce"/>
              </a:rPr>
              <a:t>28 MAI- GROUPE 2</a:t>
            </a:r>
          </a:p>
        </p:txBody>
      </p:sp>
      <p:sp>
        <p:nvSpPr>
          <p:cNvPr id="41" name="TextBox 41"/>
          <p:cNvSpPr txBox="1"/>
          <p:nvPr/>
        </p:nvSpPr>
        <p:spPr>
          <a:xfrm>
            <a:off x="8633961" y="11395776"/>
            <a:ext cx="4974039" cy="417945"/>
          </a:xfrm>
          <a:prstGeom prst="rect">
            <a:avLst/>
          </a:prstGeom>
        </p:spPr>
        <p:txBody>
          <a:bodyPr lIns="0" tIns="0" rIns="0" bIns="0" rtlCol="0" anchor="t">
            <a:spAutoFit/>
          </a:bodyPr>
          <a:lstStyle/>
          <a:p>
            <a:pPr marL="549564" lvl="1" indent="-274782" algn="just">
              <a:lnSpc>
                <a:spcPts val="3563"/>
              </a:lnSpc>
              <a:buFont typeface="Arial"/>
              <a:buChar char="•"/>
            </a:pPr>
            <a:r>
              <a:rPr lang="en-US" sz="2545">
                <a:solidFill>
                  <a:srgbClr val="FFFFFF"/>
                </a:solidFill>
                <a:latin typeface="Open Sauce"/>
                <a:ea typeface="Open Sauce"/>
                <a:cs typeface="Open Sauce"/>
                <a:sym typeface="Open Sauce"/>
              </a:rPr>
              <a:t>13 JUIN - GROUPE 3</a:t>
            </a:r>
          </a:p>
        </p:txBody>
      </p:sp>
      <p:sp>
        <p:nvSpPr>
          <p:cNvPr id="42" name="TextBox 42"/>
          <p:cNvSpPr txBox="1"/>
          <p:nvPr/>
        </p:nvSpPr>
        <p:spPr>
          <a:xfrm>
            <a:off x="7526861" y="14577825"/>
            <a:ext cx="6912468" cy="553695"/>
          </a:xfrm>
          <a:prstGeom prst="rect">
            <a:avLst/>
          </a:prstGeom>
        </p:spPr>
        <p:txBody>
          <a:bodyPr lIns="0" tIns="0" rIns="0" bIns="0" rtlCol="0" anchor="t">
            <a:spAutoFit/>
          </a:bodyPr>
          <a:lstStyle/>
          <a:p>
            <a:pPr algn="l">
              <a:lnSpc>
                <a:spcPts val="4569"/>
              </a:lnSpc>
              <a:spcBef>
                <a:spcPct val="0"/>
              </a:spcBef>
            </a:pPr>
            <a:r>
              <a:rPr lang="en-US" sz="3263" b="1">
                <a:solidFill>
                  <a:srgbClr val="FFFFFF"/>
                </a:solidFill>
                <a:latin typeface="Open Sauce Bold"/>
                <a:ea typeface="Open Sauce Bold"/>
                <a:cs typeface="Open Sauce Bold"/>
                <a:sym typeface="Open Sauce Bold"/>
              </a:rPr>
              <a:t>DEPOSER SUR LA PLATEFORME </a:t>
            </a:r>
          </a:p>
        </p:txBody>
      </p:sp>
      <p:sp>
        <p:nvSpPr>
          <p:cNvPr id="43" name="TextBox 43"/>
          <p:cNvSpPr txBox="1"/>
          <p:nvPr/>
        </p:nvSpPr>
        <p:spPr>
          <a:xfrm>
            <a:off x="10361285" y="4683589"/>
            <a:ext cx="2890312" cy="978638"/>
          </a:xfrm>
          <a:prstGeom prst="rect">
            <a:avLst/>
          </a:prstGeom>
        </p:spPr>
        <p:txBody>
          <a:bodyPr lIns="0" tIns="0" rIns="0" bIns="0" rtlCol="0" anchor="t">
            <a:spAutoFit/>
          </a:bodyPr>
          <a:lstStyle/>
          <a:p>
            <a:pPr algn="ctr">
              <a:lnSpc>
                <a:spcPts val="2597"/>
              </a:lnSpc>
            </a:pPr>
            <a:r>
              <a:rPr lang="en-US" sz="2597" b="1">
                <a:solidFill>
                  <a:srgbClr val="FFFFFF"/>
                </a:solidFill>
                <a:latin typeface="Open Sauce Bold"/>
                <a:ea typeface="Open Sauce Bold"/>
                <a:cs typeface="Open Sauce Bold"/>
                <a:sym typeface="Open Sauce Bold"/>
              </a:rPr>
              <a:t>POUR LA PROCHAINE SESSION</a:t>
            </a:r>
          </a:p>
        </p:txBody>
      </p:sp>
      <p:sp>
        <p:nvSpPr>
          <p:cNvPr id="44" name="Freeform 44"/>
          <p:cNvSpPr/>
          <p:nvPr/>
        </p:nvSpPr>
        <p:spPr>
          <a:xfrm>
            <a:off x="9684286" y="132928"/>
            <a:ext cx="1887947" cy="1887947"/>
          </a:xfrm>
          <a:custGeom>
            <a:avLst/>
            <a:gdLst/>
            <a:ahLst/>
            <a:cxnLst/>
            <a:rect l="l" t="t" r="r" b="b"/>
            <a:pathLst>
              <a:path w="1887947" h="1887947">
                <a:moveTo>
                  <a:pt x="0" y="0"/>
                </a:moveTo>
                <a:lnTo>
                  <a:pt x="1887947" y="0"/>
                </a:lnTo>
                <a:lnTo>
                  <a:pt x="1887947" y="1887947"/>
                </a:lnTo>
                <a:lnTo>
                  <a:pt x="0" y="1887947"/>
                </a:lnTo>
                <a:lnTo>
                  <a:pt x="0" y="0"/>
                </a:lnTo>
                <a:close/>
              </a:path>
            </a:pathLst>
          </a:custGeom>
          <a:blipFill>
            <a:blip r:embed="rId9"/>
            <a:stretch>
              <a:fillRect/>
            </a:stretch>
          </a:blipFill>
        </p:spPr>
        <p:txBody>
          <a:bodyPr/>
          <a:lstStyle/>
          <a:p>
            <a:endParaRPr lang="fr-FR"/>
          </a:p>
        </p:txBody>
      </p:sp>
      <p:sp>
        <p:nvSpPr>
          <p:cNvPr id="45" name="TextBox 45"/>
          <p:cNvSpPr txBox="1"/>
          <p:nvPr/>
        </p:nvSpPr>
        <p:spPr>
          <a:xfrm>
            <a:off x="7526861" y="18015819"/>
            <a:ext cx="6912468" cy="553695"/>
          </a:xfrm>
          <a:prstGeom prst="rect">
            <a:avLst/>
          </a:prstGeom>
        </p:spPr>
        <p:txBody>
          <a:bodyPr lIns="0" tIns="0" rIns="0" bIns="0" rtlCol="0" anchor="t">
            <a:spAutoFit/>
          </a:bodyPr>
          <a:lstStyle/>
          <a:p>
            <a:pPr algn="l">
              <a:lnSpc>
                <a:spcPts val="4569"/>
              </a:lnSpc>
              <a:spcBef>
                <a:spcPct val="0"/>
              </a:spcBef>
            </a:pPr>
            <a:r>
              <a:rPr lang="en-US" sz="3263" b="1">
                <a:solidFill>
                  <a:srgbClr val="FFFFFF"/>
                </a:solidFill>
                <a:latin typeface="Open Sauce Bold"/>
                <a:ea typeface="Open Sauce Bold"/>
                <a:cs typeface="Open Sauce Bold"/>
                <a:sym typeface="Open Sauce Bold"/>
              </a:rPr>
              <a:t>LETTRE DE CADRAGE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13803" y="2947183"/>
            <a:ext cx="11130643" cy="4693442"/>
            <a:chOff x="0" y="0"/>
            <a:chExt cx="2113664" cy="891266"/>
          </a:xfrm>
        </p:grpSpPr>
        <p:sp>
          <p:nvSpPr>
            <p:cNvPr id="3" name="Freeform 3"/>
            <p:cNvSpPr/>
            <p:nvPr/>
          </p:nvSpPr>
          <p:spPr>
            <a:xfrm>
              <a:off x="0" y="0"/>
              <a:ext cx="2113664" cy="891266"/>
            </a:xfrm>
            <a:custGeom>
              <a:avLst/>
              <a:gdLst/>
              <a:ahLst/>
              <a:cxnLst/>
              <a:rect l="l" t="t" r="r" b="b"/>
              <a:pathLst>
                <a:path w="2113664" h="891266">
                  <a:moveTo>
                    <a:pt x="25735" y="0"/>
                  </a:moveTo>
                  <a:lnTo>
                    <a:pt x="2087929" y="0"/>
                  </a:lnTo>
                  <a:cubicBezTo>
                    <a:pt x="2094754" y="0"/>
                    <a:pt x="2101300" y="2711"/>
                    <a:pt x="2106126" y="7538"/>
                  </a:cubicBezTo>
                  <a:cubicBezTo>
                    <a:pt x="2110953" y="12364"/>
                    <a:pt x="2113664" y="18910"/>
                    <a:pt x="2113664" y="25735"/>
                  </a:cubicBezTo>
                  <a:lnTo>
                    <a:pt x="2113664" y="865530"/>
                  </a:lnTo>
                  <a:cubicBezTo>
                    <a:pt x="2113664" y="879744"/>
                    <a:pt x="2102142" y="891266"/>
                    <a:pt x="2087929" y="891266"/>
                  </a:cubicBezTo>
                  <a:lnTo>
                    <a:pt x="25735" y="891266"/>
                  </a:lnTo>
                  <a:cubicBezTo>
                    <a:pt x="11522" y="891266"/>
                    <a:pt x="0" y="879744"/>
                    <a:pt x="0" y="865530"/>
                  </a:cubicBezTo>
                  <a:lnTo>
                    <a:pt x="0" y="25735"/>
                  </a:lnTo>
                  <a:cubicBezTo>
                    <a:pt x="0" y="11522"/>
                    <a:pt x="11522" y="0"/>
                    <a:pt x="25735" y="0"/>
                  </a:cubicBezTo>
                  <a:close/>
                </a:path>
              </a:pathLst>
            </a:custGeom>
            <a:solidFill>
              <a:srgbClr val="FFFFFF"/>
            </a:solidFill>
            <a:ln w="28575" cap="rnd">
              <a:solidFill>
                <a:srgbClr val="000000"/>
              </a:solidFill>
              <a:prstDash val="solid"/>
              <a:round/>
            </a:ln>
          </p:spPr>
          <p:txBody>
            <a:bodyPr/>
            <a:lstStyle/>
            <a:p>
              <a:endParaRPr lang="fr-FR"/>
            </a:p>
          </p:txBody>
        </p:sp>
        <p:sp>
          <p:nvSpPr>
            <p:cNvPr id="4" name="TextBox 4"/>
            <p:cNvSpPr txBox="1"/>
            <p:nvPr/>
          </p:nvSpPr>
          <p:spPr>
            <a:xfrm>
              <a:off x="0" y="-47625"/>
              <a:ext cx="2113664" cy="938891"/>
            </a:xfrm>
            <a:prstGeom prst="rect">
              <a:avLst/>
            </a:prstGeom>
          </p:spPr>
          <p:txBody>
            <a:bodyPr lIns="71838" tIns="71838" rIns="71838" bIns="71838" rtlCol="0" anchor="ctr"/>
            <a:lstStyle/>
            <a:p>
              <a:pPr algn="ctr">
                <a:lnSpc>
                  <a:spcPts val="3959"/>
                </a:lnSpc>
                <a:spcBef>
                  <a:spcPct val="0"/>
                </a:spcBef>
              </a:pPr>
              <a:endParaRPr/>
            </a:p>
          </p:txBody>
        </p:sp>
      </p:grpSp>
      <p:sp>
        <p:nvSpPr>
          <p:cNvPr id="5" name="TextBox 5"/>
          <p:cNvSpPr txBox="1"/>
          <p:nvPr/>
        </p:nvSpPr>
        <p:spPr>
          <a:xfrm>
            <a:off x="4716630" y="3271704"/>
            <a:ext cx="5489102" cy="616626"/>
          </a:xfrm>
          <a:prstGeom prst="rect">
            <a:avLst/>
          </a:prstGeom>
        </p:spPr>
        <p:txBody>
          <a:bodyPr lIns="0" tIns="0" rIns="0" bIns="0" rtlCol="0" anchor="t">
            <a:spAutoFit/>
          </a:bodyPr>
          <a:lstStyle/>
          <a:p>
            <a:pPr algn="l">
              <a:lnSpc>
                <a:spcPts val="4733"/>
              </a:lnSpc>
            </a:pPr>
            <a:r>
              <a:rPr lang="en-US" sz="4303">
                <a:solidFill>
                  <a:srgbClr val="4D6CB3"/>
                </a:solidFill>
                <a:latin typeface="Handy Casual"/>
                <a:ea typeface="Handy Casual"/>
                <a:cs typeface="Handy Casual"/>
                <a:sym typeface="Handy Casual"/>
              </a:rPr>
              <a:t>01.  OBJECTIFS PÉDAGOGIQUES </a:t>
            </a:r>
          </a:p>
        </p:txBody>
      </p:sp>
      <p:grpSp>
        <p:nvGrpSpPr>
          <p:cNvPr id="6" name="Group 6"/>
          <p:cNvGrpSpPr/>
          <p:nvPr/>
        </p:nvGrpSpPr>
        <p:grpSpPr>
          <a:xfrm>
            <a:off x="385515" y="3484244"/>
            <a:ext cx="3653989" cy="365398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D0D7"/>
            </a:solidFill>
            <a:ln w="28575" cap="sq">
              <a:solidFill>
                <a:srgbClr val="000000"/>
              </a:solidFill>
              <a:prstDash val="solid"/>
              <a:miter/>
            </a:ln>
          </p:spPr>
          <p:txBody>
            <a:bodyPr/>
            <a:lstStyle/>
            <a:p>
              <a:endParaRPr lang="fr-FR"/>
            </a:p>
          </p:txBody>
        </p:sp>
        <p:sp>
          <p:nvSpPr>
            <p:cNvPr id="8" name="TextBox 8"/>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grpSp>
        <p:nvGrpSpPr>
          <p:cNvPr id="9" name="Group 9"/>
          <p:cNvGrpSpPr/>
          <p:nvPr/>
        </p:nvGrpSpPr>
        <p:grpSpPr>
          <a:xfrm>
            <a:off x="3513803" y="15468069"/>
            <a:ext cx="10347954" cy="2374971"/>
            <a:chOff x="0" y="0"/>
            <a:chExt cx="1965035" cy="450997"/>
          </a:xfrm>
        </p:grpSpPr>
        <p:sp>
          <p:nvSpPr>
            <p:cNvPr id="10" name="Freeform 10"/>
            <p:cNvSpPr/>
            <p:nvPr/>
          </p:nvSpPr>
          <p:spPr>
            <a:xfrm>
              <a:off x="0" y="0"/>
              <a:ext cx="1965035" cy="450997"/>
            </a:xfrm>
            <a:custGeom>
              <a:avLst/>
              <a:gdLst/>
              <a:ahLst/>
              <a:cxnLst/>
              <a:rect l="l" t="t" r="r" b="b"/>
              <a:pathLst>
                <a:path w="1965035" h="450997">
                  <a:moveTo>
                    <a:pt x="27682" y="0"/>
                  </a:moveTo>
                  <a:lnTo>
                    <a:pt x="1937353" y="0"/>
                  </a:lnTo>
                  <a:cubicBezTo>
                    <a:pt x="1952641" y="0"/>
                    <a:pt x="1965035" y="12394"/>
                    <a:pt x="1965035" y="27682"/>
                  </a:cubicBezTo>
                  <a:lnTo>
                    <a:pt x="1965035" y="423316"/>
                  </a:lnTo>
                  <a:cubicBezTo>
                    <a:pt x="1965035" y="438604"/>
                    <a:pt x="1952641" y="450997"/>
                    <a:pt x="1937353" y="450997"/>
                  </a:cubicBezTo>
                  <a:lnTo>
                    <a:pt x="27682" y="450997"/>
                  </a:lnTo>
                  <a:cubicBezTo>
                    <a:pt x="12394" y="450997"/>
                    <a:pt x="0" y="438604"/>
                    <a:pt x="0" y="423316"/>
                  </a:cubicBezTo>
                  <a:lnTo>
                    <a:pt x="0" y="27682"/>
                  </a:lnTo>
                  <a:cubicBezTo>
                    <a:pt x="0" y="12394"/>
                    <a:pt x="12394" y="0"/>
                    <a:pt x="27682" y="0"/>
                  </a:cubicBezTo>
                  <a:close/>
                </a:path>
              </a:pathLst>
            </a:custGeom>
            <a:solidFill>
              <a:srgbClr val="FFFFFF"/>
            </a:solidFill>
            <a:ln w="28575" cap="rnd">
              <a:solidFill>
                <a:srgbClr val="000000"/>
              </a:solidFill>
              <a:prstDash val="solid"/>
              <a:round/>
            </a:ln>
          </p:spPr>
          <p:txBody>
            <a:bodyPr/>
            <a:lstStyle/>
            <a:p>
              <a:endParaRPr lang="fr-FR"/>
            </a:p>
          </p:txBody>
        </p:sp>
        <p:sp>
          <p:nvSpPr>
            <p:cNvPr id="11" name="TextBox 11"/>
            <p:cNvSpPr txBox="1"/>
            <p:nvPr/>
          </p:nvSpPr>
          <p:spPr>
            <a:xfrm>
              <a:off x="0" y="-47625"/>
              <a:ext cx="1965035" cy="498622"/>
            </a:xfrm>
            <a:prstGeom prst="rect">
              <a:avLst/>
            </a:prstGeom>
          </p:spPr>
          <p:txBody>
            <a:bodyPr lIns="71838" tIns="71838" rIns="71838" bIns="71838" rtlCol="0" anchor="ctr"/>
            <a:lstStyle/>
            <a:p>
              <a:pPr algn="ctr">
                <a:lnSpc>
                  <a:spcPts val="3959"/>
                </a:lnSpc>
                <a:spcBef>
                  <a:spcPct val="0"/>
                </a:spcBef>
              </a:pPr>
              <a:endParaRPr/>
            </a:p>
          </p:txBody>
        </p:sp>
      </p:grpSp>
      <p:grpSp>
        <p:nvGrpSpPr>
          <p:cNvPr id="12" name="Group 12"/>
          <p:cNvGrpSpPr/>
          <p:nvPr/>
        </p:nvGrpSpPr>
        <p:grpSpPr>
          <a:xfrm>
            <a:off x="1030626" y="9283126"/>
            <a:ext cx="10556540" cy="4417021"/>
            <a:chOff x="0" y="0"/>
            <a:chExt cx="2004644" cy="838775"/>
          </a:xfrm>
        </p:grpSpPr>
        <p:sp>
          <p:nvSpPr>
            <p:cNvPr id="13" name="Freeform 13"/>
            <p:cNvSpPr/>
            <p:nvPr/>
          </p:nvSpPr>
          <p:spPr>
            <a:xfrm>
              <a:off x="0" y="0"/>
              <a:ext cx="2004644" cy="838774"/>
            </a:xfrm>
            <a:custGeom>
              <a:avLst/>
              <a:gdLst/>
              <a:ahLst/>
              <a:cxnLst/>
              <a:rect l="l" t="t" r="r" b="b"/>
              <a:pathLst>
                <a:path w="2004644" h="838774">
                  <a:moveTo>
                    <a:pt x="27135" y="0"/>
                  </a:moveTo>
                  <a:lnTo>
                    <a:pt x="1977509" y="0"/>
                  </a:lnTo>
                  <a:cubicBezTo>
                    <a:pt x="1992496" y="0"/>
                    <a:pt x="2004644" y="12149"/>
                    <a:pt x="2004644" y="27135"/>
                  </a:cubicBezTo>
                  <a:lnTo>
                    <a:pt x="2004644" y="811640"/>
                  </a:lnTo>
                  <a:cubicBezTo>
                    <a:pt x="2004644" y="826626"/>
                    <a:pt x="1992496" y="838774"/>
                    <a:pt x="1977509" y="838774"/>
                  </a:cubicBezTo>
                  <a:lnTo>
                    <a:pt x="27135" y="838774"/>
                  </a:lnTo>
                  <a:cubicBezTo>
                    <a:pt x="12149" y="838774"/>
                    <a:pt x="0" y="826626"/>
                    <a:pt x="0" y="811640"/>
                  </a:cubicBezTo>
                  <a:lnTo>
                    <a:pt x="0" y="27135"/>
                  </a:lnTo>
                  <a:cubicBezTo>
                    <a:pt x="0" y="12149"/>
                    <a:pt x="12149" y="0"/>
                    <a:pt x="27135" y="0"/>
                  </a:cubicBezTo>
                  <a:close/>
                </a:path>
              </a:pathLst>
            </a:custGeom>
            <a:solidFill>
              <a:srgbClr val="FFFFFF"/>
            </a:solidFill>
            <a:ln w="28575" cap="rnd">
              <a:solidFill>
                <a:srgbClr val="000000"/>
              </a:solidFill>
              <a:prstDash val="solid"/>
              <a:round/>
            </a:ln>
          </p:spPr>
          <p:txBody>
            <a:bodyPr/>
            <a:lstStyle/>
            <a:p>
              <a:endParaRPr lang="fr-FR"/>
            </a:p>
          </p:txBody>
        </p:sp>
        <p:sp>
          <p:nvSpPr>
            <p:cNvPr id="14" name="TextBox 14"/>
            <p:cNvSpPr txBox="1"/>
            <p:nvPr/>
          </p:nvSpPr>
          <p:spPr>
            <a:xfrm>
              <a:off x="0" y="-47625"/>
              <a:ext cx="2004644" cy="886400"/>
            </a:xfrm>
            <a:prstGeom prst="rect">
              <a:avLst/>
            </a:prstGeom>
          </p:spPr>
          <p:txBody>
            <a:bodyPr lIns="71838" tIns="71838" rIns="71838" bIns="71838" rtlCol="0" anchor="ctr"/>
            <a:lstStyle/>
            <a:p>
              <a:pPr algn="ctr">
                <a:lnSpc>
                  <a:spcPts val="3959"/>
                </a:lnSpc>
                <a:spcBef>
                  <a:spcPct val="0"/>
                </a:spcBef>
              </a:pPr>
              <a:endParaRPr/>
            </a:p>
          </p:txBody>
        </p:sp>
      </p:grpSp>
      <p:grpSp>
        <p:nvGrpSpPr>
          <p:cNvPr id="15" name="Group 15"/>
          <p:cNvGrpSpPr/>
          <p:nvPr/>
        </p:nvGrpSpPr>
        <p:grpSpPr>
          <a:xfrm>
            <a:off x="10990457" y="8935462"/>
            <a:ext cx="3653989" cy="365398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28575" cap="sq">
              <a:solidFill>
                <a:srgbClr val="000000"/>
              </a:solidFill>
              <a:prstDash val="solid"/>
              <a:miter/>
            </a:ln>
          </p:spPr>
          <p:txBody>
            <a:bodyPr/>
            <a:lstStyle/>
            <a:p>
              <a:endParaRPr lang="fr-FR"/>
            </a:p>
          </p:txBody>
        </p:sp>
        <p:sp>
          <p:nvSpPr>
            <p:cNvPr id="17" name="TextBox 17"/>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sp>
        <p:nvSpPr>
          <p:cNvPr id="18" name="Freeform 18"/>
          <p:cNvSpPr/>
          <p:nvPr/>
        </p:nvSpPr>
        <p:spPr>
          <a:xfrm>
            <a:off x="-2729003" y="16706567"/>
            <a:ext cx="20127702" cy="4525321"/>
          </a:xfrm>
          <a:custGeom>
            <a:avLst/>
            <a:gdLst/>
            <a:ahLst/>
            <a:cxnLst/>
            <a:rect l="l" t="t" r="r" b="b"/>
            <a:pathLst>
              <a:path w="20127702" h="4525321">
                <a:moveTo>
                  <a:pt x="0" y="0"/>
                </a:moveTo>
                <a:lnTo>
                  <a:pt x="20127703" y="0"/>
                </a:lnTo>
                <a:lnTo>
                  <a:pt x="20127703" y="4525321"/>
                </a:lnTo>
                <a:lnTo>
                  <a:pt x="0" y="4525321"/>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9" name="Freeform 19"/>
          <p:cNvSpPr/>
          <p:nvPr/>
        </p:nvSpPr>
        <p:spPr>
          <a:xfrm>
            <a:off x="0" y="0"/>
            <a:ext cx="2212509" cy="2071462"/>
          </a:xfrm>
          <a:custGeom>
            <a:avLst/>
            <a:gdLst/>
            <a:ahLst/>
            <a:cxnLst/>
            <a:rect l="l" t="t" r="r" b="b"/>
            <a:pathLst>
              <a:path w="2212509" h="2071462">
                <a:moveTo>
                  <a:pt x="0" y="0"/>
                </a:moveTo>
                <a:lnTo>
                  <a:pt x="2212509" y="0"/>
                </a:lnTo>
                <a:lnTo>
                  <a:pt x="2212509" y="2071462"/>
                </a:lnTo>
                <a:lnTo>
                  <a:pt x="0" y="2071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0" name="Freeform 20"/>
          <p:cNvSpPr/>
          <p:nvPr/>
        </p:nvSpPr>
        <p:spPr>
          <a:xfrm>
            <a:off x="10019934" y="715137"/>
            <a:ext cx="4612526" cy="1383758"/>
          </a:xfrm>
          <a:custGeom>
            <a:avLst/>
            <a:gdLst/>
            <a:ahLst/>
            <a:cxnLst/>
            <a:rect l="l" t="t" r="r" b="b"/>
            <a:pathLst>
              <a:path w="4612526" h="1383758">
                <a:moveTo>
                  <a:pt x="0" y="0"/>
                </a:moveTo>
                <a:lnTo>
                  <a:pt x="4612526" y="0"/>
                </a:lnTo>
                <a:lnTo>
                  <a:pt x="4612526" y="1383758"/>
                </a:lnTo>
                <a:lnTo>
                  <a:pt x="0" y="1383758"/>
                </a:lnTo>
                <a:lnTo>
                  <a:pt x="0" y="0"/>
                </a:lnTo>
                <a:close/>
              </a:path>
            </a:pathLst>
          </a:custGeom>
          <a:blipFill>
            <a:blip r:embed="rId6"/>
            <a:stretch>
              <a:fillRect/>
            </a:stretch>
          </a:blipFill>
        </p:spPr>
        <p:txBody>
          <a:bodyPr/>
          <a:lstStyle/>
          <a:p>
            <a:endParaRPr lang="fr-FR"/>
          </a:p>
        </p:txBody>
      </p:sp>
      <p:sp>
        <p:nvSpPr>
          <p:cNvPr id="21" name="Freeform 21"/>
          <p:cNvSpPr/>
          <p:nvPr/>
        </p:nvSpPr>
        <p:spPr>
          <a:xfrm flipH="1">
            <a:off x="13373046" y="0"/>
            <a:ext cx="1746954" cy="1635586"/>
          </a:xfrm>
          <a:custGeom>
            <a:avLst/>
            <a:gdLst/>
            <a:ahLst/>
            <a:cxnLst/>
            <a:rect l="l" t="t" r="r" b="b"/>
            <a:pathLst>
              <a:path w="1746954" h="1635586">
                <a:moveTo>
                  <a:pt x="1746954" y="0"/>
                </a:moveTo>
                <a:lnTo>
                  <a:pt x="0" y="0"/>
                </a:lnTo>
                <a:lnTo>
                  <a:pt x="0" y="1635586"/>
                </a:lnTo>
                <a:lnTo>
                  <a:pt x="1746954" y="1635586"/>
                </a:lnTo>
                <a:lnTo>
                  <a:pt x="174695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22" name="AutoShape 22"/>
          <p:cNvSpPr/>
          <p:nvPr/>
        </p:nvSpPr>
        <p:spPr>
          <a:xfrm>
            <a:off x="14606523" y="7251183"/>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3" name="AutoShape 23"/>
          <p:cNvSpPr/>
          <p:nvPr/>
        </p:nvSpPr>
        <p:spPr>
          <a:xfrm>
            <a:off x="11556806" y="13123655"/>
            <a:ext cx="3958388" cy="0"/>
          </a:xfrm>
          <a:prstGeom prst="line">
            <a:avLst/>
          </a:prstGeom>
          <a:ln w="28575" cap="flat">
            <a:solidFill>
              <a:srgbClr val="000000"/>
            </a:solidFill>
            <a:prstDash val="solid"/>
            <a:headEnd type="none" w="sm" len="sm"/>
            <a:tailEnd type="none" w="sm" len="sm"/>
          </a:ln>
        </p:spPr>
        <p:txBody>
          <a:bodyPr/>
          <a:lstStyle/>
          <a:p>
            <a:endParaRPr lang="fr-FR"/>
          </a:p>
        </p:txBody>
      </p:sp>
      <p:sp>
        <p:nvSpPr>
          <p:cNvPr id="24" name="AutoShape 24"/>
          <p:cNvSpPr/>
          <p:nvPr/>
        </p:nvSpPr>
        <p:spPr>
          <a:xfrm>
            <a:off x="-1681088" y="10382755"/>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5" name="AutoShape 25"/>
          <p:cNvSpPr/>
          <p:nvPr/>
        </p:nvSpPr>
        <p:spPr>
          <a:xfrm>
            <a:off x="-984973" y="17367557"/>
            <a:ext cx="2740976" cy="0"/>
          </a:xfrm>
          <a:prstGeom prst="line">
            <a:avLst/>
          </a:prstGeom>
          <a:ln w="28575" cap="flat">
            <a:solidFill>
              <a:srgbClr val="000000"/>
            </a:solidFill>
            <a:prstDash val="solid"/>
            <a:headEnd type="none" w="sm" len="sm"/>
            <a:tailEnd type="none" w="sm" len="sm"/>
          </a:ln>
        </p:spPr>
        <p:txBody>
          <a:bodyPr/>
          <a:lstStyle/>
          <a:p>
            <a:endParaRPr lang="fr-FR"/>
          </a:p>
        </p:txBody>
      </p:sp>
      <p:sp>
        <p:nvSpPr>
          <p:cNvPr id="26" name="AutoShape 26"/>
          <p:cNvSpPr/>
          <p:nvPr/>
        </p:nvSpPr>
        <p:spPr>
          <a:xfrm flipV="1">
            <a:off x="10961885" y="7640625"/>
            <a:ext cx="0" cy="1648306"/>
          </a:xfrm>
          <a:prstGeom prst="line">
            <a:avLst/>
          </a:prstGeom>
          <a:ln w="28575" cap="flat">
            <a:solidFill>
              <a:srgbClr val="000000"/>
            </a:solidFill>
            <a:prstDash val="solid"/>
            <a:headEnd type="none" w="sm" len="sm"/>
            <a:tailEnd type="none" w="sm" len="sm"/>
          </a:ln>
        </p:spPr>
        <p:txBody>
          <a:bodyPr/>
          <a:lstStyle/>
          <a:p>
            <a:endParaRPr lang="fr-FR"/>
          </a:p>
        </p:txBody>
      </p:sp>
      <p:sp>
        <p:nvSpPr>
          <p:cNvPr id="27" name="AutoShape 27"/>
          <p:cNvSpPr/>
          <p:nvPr/>
        </p:nvSpPr>
        <p:spPr>
          <a:xfrm flipV="1">
            <a:off x="5219891" y="13700147"/>
            <a:ext cx="0" cy="1740395"/>
          </a:xfrm>
          <a:prstGeom prst="line">
            <a:avLst/>
          </a:prstGeom>
          <a:ln w="28575" cap="flat">
            <a:solidFill>
              <a:srgbClr val="000000"/>
            </a:solidFill>
            <a:prstDash val="solid"/>
            <a:headEnd type="none" w="sm" len="sm"/>
            <a:tailEnd type="none" w="sm" len="sm"/>
          </a:ln>
        </p:spPr>
        <p:txBody>
          <a:bodyPr/>
          <a:lstStyle/>
          <a:p>
            <a:endParaRPr lang="fr-FR"/>
          </a:p>
        </p:txBody>
      </p:sp>
      <p:grpSp>
        <p:nvGrpSpPr>
          <p:cNvPr id="28" name="Group 28"/>
          <p:cNvGrpSpPr/>
          <p:nvPr/>
        </p:nvGrpSpPr>
        <p:grpSpPr>
          <a:xfrm>
            <a:off x="-1264615" y="20839114"/>
            <a:ext cx="17649230" cy="943147"/>
            <a:chOff x="0" y="0"/>
            <a:chExt cx="3162543" cy="169001"/>
          </a:xfrm>
        </p:grpSpPr>
        <p:sp>
          <p:nvSpPr>
            <p:cNvPr id="29" name="Freeform 29"/>
            <p:cNvSpPr/>
            <p:nvPr/>
          </p:nvSpPr>
          <p:spPr>
            <a:xfrm>
              <a:off x="0" y="0"/>
              <a:ext cx="3162543" cy="169001"/>
            </a:xfrm>
            <a:custGeom>
              <a:avLst/>
              <a:gdLst/>
              <a:ahLst/>
              <a:cxnLst/>
              <a:rect l="l" t="t" r="r" b="b"/>
              <a:pathLst>
                <a:path w="3162543" h="169001">
                  <a:moveTo>
                    <a:pt x="0" y="0"/>
                  </a:moveTo>
                  <a:lnTo>
                    <a:pt x="3162543" y="0"/>
                  </a:lnTo>
                  <a:lnTo>
                    <a:pt x="3162543" y="169001"/>
                  </a:lnTo>
                  <a:lnTo>
                    <a:pt x="0" y="169001"/>
                  </a:lnTo>
                  <a:close/>
                </a:path>
              </a:pathLst>
            </a:custGeom>
            <a:solidFill>
              <a:srgbClr val="4E67A8"/>
            </a:solidFill>
          </p:spPr>
          <p:txBody>
            <a:bodyPr/>
            <a:lstStyle/>
            <a:p>
              <a:endParaRPr lang="fr-FR"/>
            </a:p>
          </p:txBody>
        </p:sp>
        <p:sp>
          <p:nvSpPr>
            <p:cNvPr id="30" name="TextBox 30"/>
            <p:cNvSpPr txBox="1"/>
            <p:nvPr/>
          </p:nvSpPr>
          <p:spPr>
            <a:xfrm>
              <a:off x="0" y="-47625"/>
              <a:ext cx="3162543" cy="216626"/>
            </a:xfrm>
            <a:prstGeom prst="rect">
              <a:avLst/>
            </a:prstGeom>
          </p:spPr>
          <p:txBody>
            <a:bodyPr lIns="71838" tIns="71838" rIns="71838" bIns="71838" rtlCol="0" anchor="ctr"/>
            <a:lstStyle/>
            <a:p>
              <a:pPr algn="ctr">
                <a:lnSpc>
                  <a:spcPts val="3959"/>
                </a:lnSpc>
              </a:pPr>
              <a:endParaRPr/>
            </a:p>
          </p:txBody>
        </p:sp>
      </p:grpSp>
      <p:sp>
        <p:nvSpPr>
          <p:cNvPr id="31" name="Freeform 31"/>
          <p:cNvSpPr/>
          <p:nvPr/>
        </p:nvSpPr>
        <p:spPr>
          <a:xfrm>
            <a:off x="1030626" y="4129354"/>
            <a:ext cx="2363767" cy="2363767"/>
          </a:xfrm>
          <a:custGeom>
            <a:avLst/>
            <a:gdLst/>
            <a:ahLst/>
            <a:cxnLst/>
            <a:rect l="l" t="t" r="r" b="b"/>
            <a:pathLst>
              <a:path w="2363767" h="2363767">
                <a:moveTo>
                  <a:pt x="0" y="0"/>
                </a:moveTo>
                <a:lnTo>
                  <a:pt x="2363767" y="0"/>
                </a:lnTo>
                <a:lnTo>
                  <a:pt x="2363767" y="2363768"/>
                </a:lnTo>
                <a:lnTo>
                  <a:pt x="0" y="23637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32" name="Freeform 32"/>
          <p:cNvSpPr/>
          <p:nvPr/>
        </p:nvSpPr>
        <p:spPr>
          <a:xfrm>
            <a:off x="11773146" y="9403926"/>
            <a:ext cx="2088611" cy="2578532"/>
          </a:xfrm>
          <a:custGeom>
            <a:avLst/>
            <a:gdLst/>
            <a:ahLst/>
            <a:cxnLst/>
            <a:rect l="l" t="t" r="r" b="b"/>
            <a:pathLst>
              <a:path w="2088611" h="2578532">
                <a:moveTo>
                  <a:pt x="0" y="0"/>
                </a:moveTo>
                <a:lnTo>
                  <a:pt x="2088611" y="0"/>
                </a:lnTo>
                <a:lnTo>
                  <a:pt x="2088611" y="2578532"/>
                </a:lnTo>
                <a:lnTo>
                  <a:pt x="0" y="2578532"/>
                </a:lnTo>
                <a:lnTo>
                  <a:pt x="0" y="0"/>
                </a:lnTo>
                <a:close/>
              </a:path>
            </a:pathLst>
          </a:custGeom>
          <a:blipFill>
            <a:blip r:embed="rId11"/>
            <a:stretch>
              <a:fillRect/>
            </a:stretch>
          </a:blipFill>
        </p:spPr>
        <p:txBody>
          <a:bodyPr/>
          <a:lstStyle/>
          <a:p>
            <a:endParaRPr lang="fr-FR"/>
          </a:p>
        </p:txBody>
      </p:sp>
      <p:grpSp>
        <p:nvGrpSpPr>
          <p:cNvPr id="33" name="Group 33"/>
          <p:cNvGrpSpPr/>
          <p:nvPr/>
        </p:nvGrpSpPr>
        <p:grpSpPr>
          <a:xfrm>
            <a:off x="1030626" y="14974049"/>
            <a:ext cx="2868991" cy="2868991"/>
            <a:chOff x="0" y="0"/>
            <a:chExt cx="3825321" cy="3825321"/>
          </a:xfrm>
        </p:grpSpPr>
        <p:grpSp>
          <p:nvGrpSpPr>
            <p:cNvPr id="34" name="Group 34"/>
            <p:cNvGrpSpPr/>
            <p:nvPr/>
          </p:nvGrpSpPr>
          <p:grpSpPr>
            <a:xfrm>
              <a:off x="0" y="0"/>
              <a:ext cx="3825321" cy="3825321"/>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EFF"/>
              </a:solidFill>
              <a:ln w="28575" cap="sq">
                <a:solidFill>
                  <a:srgbClr val="000000"/>
                </a:solidFill>
                <a:prstDash val="solid"/>
                <a:miter/>
              </a:ln>
            </p:spPr>
            <p:txBody>
              <a:bodyPr/>
              <a:lstStyle/>
              <a:p>
                <a:endParaRPr lang="fr-FR"/>
              </a:p>
            </p:txBody>
          </p:sp>
          <p:sp>
            <p:nvSpPr>
              <p:cNvPr id="36" name="TextBox 36"/>
              <p:cNvSpPr txBox="1"/>
              <p:nvPr/>
            </p:nvSpPr>
            <p:spPr>
              <a:xfrm>
                <a:off x="76200" y="28575"/>
                <a:ext cx="660400" cy="708025"/>
              </a:xfrm>
              <a:prstGeom prst="rect">
                <a:avLst/>
              </a:prstGeom>
            </p:spPr>
            <p:txBody>
              <a:bodyPr lIns="71838" tIns="71838" rIns="71838" bIns="71838" rtlCol="0" anchor="ctr"/>
              <a:lstStyle/>
              <a:p>
                <a:pPr algn="ctr">
                  <a:lnSpc>
                    <a:spcPts val="3959"/>
                  </a:lnSpc>
                </a:pPr>
                <a:endParaRPr/>
              </a:p>
            </p:txBody>
          </p:sp>
        </p:grpSp>
        <p:sp>
          <p:nvSpPr>
            <p:cNvPr id="37" name="Freeform 37"/>
            <p:cNvSpPr/>
            <p:nvPr/>
          </p:nvSpPr>
          <p:spPr>
            <a:xfrm>
              <a:off x="694106" y="435625"/>
              <a:ext cx="2437109" cy="2954071"/>
            </a:xfrm>
            <a:custGeom>
              <a:avLst/>
              <a:gdLst/>
              <a:ahLst/>
              <a:cxnLst/>
              <a:rect l="l" t="t" r="r" b="b"/>
              <a:pathLst>
                <a:path w="2437109" h="2954071">
                  <a:moveTo>
                    <a:pt x="0" y="0"/>
                  </a:moveTo>
                  <a:lnTo>
                    <a:pt x="2437109" y="0"/>
                  </a:lnTo>
                  <a:lnTo>
                    <a:pt x="2437109" y="2954071"/>
                  </a:lnTo>
                  <a:lnTo>
                    <a:pt x="0" y="2954071"/>
                  </a:lnTo>
                  <a:lnTo>
                    <a:pt x="0" y="0"/>
                  </a:lnTo>
                  <a:close/>
                </a:path>
              </a:pathLst>
            </a:custGeom>
            <a:blipFill>
              <a:blip r:embed="rId12"/>
              <a:stretch>
                <a:fillRect/>
              </a:stretch>
            </a:blipFill>
          </p:spPr>
          <p:txBody>
            <a:bodyPr/>
            <a:lstStyle/>
            <a:p>
              <a:endParaRPr lang="fr-FR"/>
            </a:p>
          </p:txBody>
        </p:sp>
      </p:grpSp>
      <p:sp>
        <p:nvSpPr>
          <p:cNvPr id="38" name="TextBox 38"/>
          <p:cNvSpPr txBox="1"/>
          <p:nvPr/>
        </p:nvSpPr>
        <p:spPr>
          <a:xfrm>
            <a:off x="-2073228" y="687211"/>
            <a:ext cx="13846375" cy="1411684"/>
          </a:xfrm>
          <a:prstGeom prst="rect">
            <a:avLst/>
          </a:prstGeom>
        </p:spPr>
        <p:txBody>
          <a:bodyPr lIns="0" tIns="0" rIns="0" bIns="0" rtlCol="0" anchor="t">
            <a:spAutoFit/>
          </a:bodyPr>
          <a:lstStyle/>
          <a:p>
            <a:pPr algn="ctr">
              <a:lnSpc>
                <a:spcPts val="10896"/>
              </a:lnSpc>
            </a:pPr>
            <a:r>
              <a:rPr lang="en-US" sz="9906">
                <a:solidFill>
                  <a:srgbClr val="000000"/>
                </a:solidFill>
                <a:latin typeface="Handy Casual"/>
                <a:ea typeface="Handy Casual"/>
                <a:cs typeface="Handy Casual"/>
                <a:sym typeface="Handy Casual"/>
              </a:rPr>
              <a:t>LE PARCOURS </a:t>
            </a:r>
          </a:p>
        </p:txBody>
      </p:sp>
      <p:sp>
        <p:nvSpPr>
          <p:cNvPr id="39" name="TextBox 39"/>
          <p:cNvSpPr txBox="1"/>
          <p:nvPr/>
        </p:nvSpPr>
        <p:spPr>
          <a:xfrm>
            <a:off x="4286045" y="15791919"/>
            <a:ext cx="8646909" cy="616626"/>
          </a:xfrm>
          <a:prstGeom prst="rect">
            <a:avLst/>
          </a:prstGeom>
        </p:spPr>
        <p:txBody>
          <a:bodyPr lIns="0" tIns="0" rIns="0" bIns="0" rtlCol="0" anchor="t">
            <a:spAutoFit/>
          </a:bodyPr>
          <a:lstStyle/>
          <a:p>
            <a:pPr marL="0" lvl="0" indent="0" algn="l">
              <a:lnSpc>
                <a:spcPts val="4733"/>
              </a:lnSpc>
              <a:spcBef>
                <a:spcPct val="0"/>
              </a:spcBef>
            </a:pPr>
            <a:r>
              <a:rPr lang="en-US" sz="4303" u="none" strike="noStrike">
                <a:solidFill>
                  <a:srgbClr val="4D6CB3"/>
                </a:solidFill>
                <a:latin typeface="Handy Casual"/>
                <a:ea typeface="Handy Casual"/>
                <a:cs typeface="Handy Casual"/>
                <a:sym typeface="Handy Casual"/>
              </a:rPr>
              <a:t>03. MESURER ET SUIVRE LES PROGRÈS</a:t>
            </a:r>
          </a:p>
        </p:txBody>
      </p:sp>
      <p:sp>
        <p:nvSpPr>
          <p:cNvPr id="40" name="TextBox 40"/>
          <p:cNvSpPr txBox="1"/>
          <p:nvPr/>
        </p:nvSpPr>
        <p:spPr>
          <a:xfrm>
            <a:off x="1512000" y="9647302"/>
            <a:ext cx="6857791" cy="613931"/>
          </a:xfrm>
          <a:prstGeom prst="rect">
            <a:avLst/>
          </a:prstGeom>
        </p:spPr>
        <p:txBody>
          <a:bodyPr lIns="0" tIns="0" rIns="0" bIns="0" rtlCol="0" anchor="t">
            <a:spAutoFit/>
          </a:bodyPr>
          <a:lstStyle/>
          <a:p>
            <a:pPr marL="0" lvl="0" indent="0" algn="l">
              <a:lnSpc>
                <a:spcPts val="4733"/>
              </a:lnSpc>
              <a:spcBef>
                <a:spcPct val="0"/>
              </a:spcBef>
            </a:pPr>
            <a:r>
              <a:rPr lang="en-US" sz="4303" u="none" strike="noStrike">
                <a:solidFill>
                  <a:srgbClr val="4D6CB3"/>
                </a:solidFill>
                <a:latin typeface="Handy Casual"/>
                <a:ea typeface="Handy Casual"/>
                <a:cs typeface="Handy Casual"/>
                <a:sym typeface="Handy Casual"/>
              </a:rPr>
              <a:t>02. MÉTHODOLOGIE</a:t>
            </a:r>
          </a:p>
        </p:txBody>
      </p:sp>
      <p:sp>
        <p:nvSpPr>
          <p:cNvPr id="41" name="TextBox 41"/>
          <p:cNvSpPr txBox="1"/>
          <p:nvPr/>
        </p:nvSpPr>
        <p:spPr>
          <a:xfrm>
            <a:off x="4330201" y="4144445"/>
            <a:ext cx="10328492" cy="3063876"/>
          </a:xfrm>
          <a:prstGeom prst="rect">
            <a:avLst/>
          </a:prstGeom>
        </p:spPr>
        <p:txBody>
          <a:bodyPr lIns="0" tIns="0" rIns="0" bIns="0" rtlCol="0" anchor="t">
            <a:spAutoFit/>
          </a:bodyPr>
          <a:lstStyle/>
          <a:p>
            <a:pPr marL="755644" lvl="1" indent="-377822" algn="l">
              <a:lnSpc>
                <a:spcPts val="4899"/>
              </a:lnSpc>
              <a:spcBef>
                <a:spcPct val="0"/>
              </a:spcBef>
              <a:buFont typeface="Arial"/>
              <a:buChar char="•"/>
            </a:pPr>
            <a:r>
              <a:rPr lang="en-US" sz="3499" u="none" strike="noStrike">
                <a:solidFill>
                  <a:srgbClr val="000000"/>
                </a:solidFill>
                <a:latin typeface="Canva Sans 1"/>
                <a:ea typeface="Canva Sans 1"/>
                <a:cs typeface="Canva Sans 1"/>
                <a:sym typeface="Canva Sans 1"/>
              </a:rPr>
              <a:t>Capacité à créer une dynamique de groupe </a:t>
            </a:r>
          </a:p>
          <a:p>
            <a:pPr marL="755644" lvl="1" indent="-377822" algn="l">
              <a:lnSpc>
                <a:spcPts val="4899"/>
              </a:lnSpc>
              <a:spcBef>
                <a:spcPct val="0"/>
              </a:spcBef>
              <a:buFont typeface="Arial"/>
              <a:buChar char="•"/>
            </a:pPr>
            <a:r>
              <a:rPr lang="en-US" sz="3499" u="none" strike="noStrike">
                <a:solidFill>
                  <a:srgbClr val="000000"/>
                </a:solidFill>
                <a:latin typeface="Canva Sans 1"/>
                <a:ea typeface="Canva Sans 1"/>
                <a:cs typeface="Canva Sans 1"/>
                <a:sym typeface="Canva Sans 1"/>
              </a:rPr>
              <a:t>Capacité à coordonner </a:t>
            </a:r>
          </a:p>
          <a:p>
            <a:pPr marL="755644" lvl="1" indent="-377822" algn="l">
              <a:lnSpc>
                <a:spcPts val="4899"/>
              </a:lnSpc>
              <a:spcBef>
                <a:spcPct val="0"/>
              </a:spcBef>
              <a:buFont typeface="Arial"/>
              <a:buChar char="•"/>
            </a:pPr>
            <a:r>
              <a:rPr lang="en-US" sz="3499" u="none" strike="noStrike">
                <a:solidFill>
                  <a:srgbClr val="000000"/>
                </a:solidFill>
                <a:latin typeface="Canva Sans 1"/>
                <a:ea typeface="Canva Sans 1"/>
                <a:cs typeface="Canva Sans 1"/>
                <a:sym typeface="Canva Sans 1"/>
              </a:rPr>
              <a:t>Capacité à travailler en équipe </a:t>
            </a:r>
          </a:p>
          <a:p>
            <a:pPr marL="755644" lvl="1" indent="-377822" algn="l">
              <a:lnSpc>
                <a:spcPts val="4899"/>
              </a:lnSpc>
              <a:spcBef>
                <a:spcPct val="0"/>
              </a:spcBef>
              <a:buFont typeface="Arial"/>
              <a:buChar char="•"/>
            </a:pPr>
            <a:r>
              <a:rPr lang="en-US" sz="3499" u="none" strike="noStrike">
                <a:solidFill>
                  <a:srgbClr val="000000"/>
                </a:solidFill>
                <a:latin typeface="Canva Sans 1"/>
                <a:ea typeface="Canva Sans 1"/>
                <a:cs typeface="Canva Sans 1"/>
                <a:sym typeface="Canva Sans 1"/>
              </a:rPr>
              <a:t>Capacité à fédérer en favorisant la QVCT et la performance </a:t>
            </a:r>
          </a:p>
        </p:txBody>
      </p:sp>
      <p:sp>
        <p:nvSpPr>
          <p:cNvPr id="42" name="TextBox 42"/>
          <p:cNvSpPr txBox="1"/>
          <p:nvPr/>
        </p:nvSpPr>
        <p:spPr>
          <a:xfrm>
            <a:off x="1185849" y="10636042"/>
            <a:ext cx="10370956" cy="2444751"/>
          </a:xfrm>
          <a:prstGeom prst="rect">
            <a:avLst/>
          </a:prstGeom>
        </p:spPr>
        <p:txBody>
          <a:bodyPr lIns="0" tIns="0" rIns="0" bIns="0" rtlCol="0" anchor="t">
            <a:spAutoFit/>
          </a:bodyPr>
          <a:lstStyle/>
          <a:p>
            <a:pPr marL="755644" lvl="1" indent="-377822" algn="l">
              <a:lnSpc>
                <a:spcPts val="4899"/>
              </a:lnSpc>
              <a:spcBef>
                <a:spcPct val="0"/>
              </a:spcBef>
              <a:buFont typeface="Arial"/>
              <a:buChar char="•"/>
            </a:pPr>
            <a:r>
              <a:rPr lang="en-US" sz="3499" u="none" strike="noStrike">
                <a:solidFill>
                  <a:srgbClr val="000000"/>
                </a:solidFill>
                <a:latin typeface="Canva Sans 1"/>
                <a:ea typeface="Canva Sans 1"/>
                <a:cs typeface="Canva Sans 1"/>
                <a:sym typeface="Canva Sans 1"/>
              </a:rPr>
              <a:t>Apports théoriques </a:t>
            </a:r>
          </a:p>
          <a:p>
            <a:pPr marL="755644" lvl="1" indent="-377822" algn="l">
              <a:lnSpc>
                <a:spcPts val="4899"/>
              </a:lnSpc>
              <a:spcBef>
                <a:spcPct val="0"/>
              </a:spcBef>
              <a:buFont typeface="Arial"/>
              <a:buChar char="•"/>
            </a:pPr>
            <a:r>
              <a:rPr lang="en-US" sz="3499" u="none" strike="noStrike">
                <a:solidFill>
                  <a:srgbClr val="000000"/>
                </a:solidFill>
                <a:latin typeface="Canva Sans 1"/>
                <a:ea typeface="Canva Sans 1"/>
                <a:cs typeface="Canva Sans 1"/>
                <a:sym typeface="Canva Sans 1"/>
              </a:rPr>
              <a:t>Travail sur les KPIS et performance au service du collectif</a:t>
            </a:r>
          </a:p>
          <a:p>
            <a:pPr marL="755644" lvl="1" indent="-377822" algn="l">
              <a:lnSpc>
                <a:spcPts val="4899"/>
              </a:lnSpc>
              <a:spcBef>
                <a:spcPct val="0"/>
              </a:spcBef>
              <a:buFont typeface="Arial"/>
              <a:buChar char="•"/>
            </a:pPr>
            <a:r>
              <a:rPr lang="en-US" sz="3499" u="none" strike="noStrike">
                <a:solidFill>
                  <a:srgbClr val="000000"/>
                </a:solidFill>
                <a:latin typeface="Canva Sans 1"/>
                <a:ea typeface="Canva Sans 1"/>
                <a:cs typeface="Canva Sans 1"/>
                <a:sym typeface="Canva Sans 1"/>
              </a:rPr>
              <a:t>La lettre de cadrage  </a:t>
            </a:r>
          </a:p>
        </p:txBody>
      </p:sp>
      <p:sp>
        <p:nvSpPr>
          <p:cNvPr id="43" name="TextBox 43"/>
          <p:cNvSpPr txBox="1"/>
          <p:nvPr/>
        </p:nvSpPr>
        <p:spPr>
          <a:xfrm>
            <a:off x="3899616" y="16750019"/>
            <a:ext cx="9708384" cy="587376"/>
          </a:xfrm>
          <a:prstGeom prst="rect">
            <a:avLst/>
          </a:prstGeom>
        </p:spPr>
        <p:txBody>
          <a:bodyPr lIns="0" tIns="0" rIns="0" bIns="0" rtlCol="0" anchor="t">
            <a:spAutoFit/>
          </a:bodyPr>
          <a:lstStyle/>
          <a:p>
            <a:pPr marL="755644" lvl="1" indent="-377822" algn="l">
              <a:lnSpc>
                <a:spcPts val="4899"/>
              </a:lnSpc>
              <a:spcBef>
                <a:spcPct val="0"/>
              </a:spcBef>
              <a:buFont typeface="Arial"/>
              <a:buChar char="•"/>
            </a:pPr>
            <a:r>
              <a:rPr lang="en-US" sz="3499" u="none" strike="noStrike">
                <a:solidFill>
                  <a:srgbClr val="000000"/>
                </a:solidFill>
                <a:latin typeface="Canva Sans 1"/>
                <a:ea typeface="Canva Sans 1"/>
                <a:cs typeface="Canva Sans 1"/>
                <a:sym typeface="Canva Sans 1"/>
              </a:rPr>
              <a:t>Lettre de cadrage avec OKR -CQQCOQP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26638" y="9190018"/>
            <a:ext cx="14677276" cy="1467727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CB3"/>
            </a:solidFill>
            <a:ln w="266700" cap="sq">
              <a:solidFill>
                <a:srgbClr val="FFFFFF"/>
              </a:solidFill>
              <a:prstDash val="solid"/>
              <a:miter/>
            </a:ln>
          </p:spPr>
          <p:txBody>
            <a:bodyPr/>
            <a:lstStyle/>
            <a:p>
              <a:endParaRPr lang="fr-FR"/>
            </a:p>
          </p:txBody>
        </p:sp>
        <p:sp>
          <p:nvSpPr>
            <p:cNvPr id="4" name="TextBox 4"/>
            <p:cNvSpPr txBox="1"/>
            <p:nvPr/>
          </p:nvSpPr>
          <p:spPr>
            <a:xfrm>
              <a:off x="76200" y="0"/>
              <a:ext cx="660400" cy="736600"/>
            </a:xfrm>
            <a:prstGeom prst="rect">
              <a:avLst/>
            </a:prstGeom>
          </p:spPr>
          <p:txBody>
            <a:bodyPr lIns="71838" tIns="71838" rIns="71838" bIns="71838" rtlCol="0" anchor="ctr"/>
            <a:lstStyle/>
            <a:p>
              <a:pPr algn="ctr">
                <a:lnSpc>
                  <a:spcPts val="5037"/>
                </a:lnSpc>
              </a:pPr>
              <a:endParaRPr/>
            </a:p>
          </p:txBody>
        </p:sp>
      </p:grpSp>
      <p:grpSp>
        <p:nvGrpSpPr>
          <p:cNvPr id="5" name="Group 5"/>
          <p:cNvGrpSpPr/>
          <p:nvPr/>
        </p:nvGrpSpPr>
        <p:grpSpPr>
          <a:xfrm>
            <a:off x="3675734" y="7408194"/>
            <a:ext cx="15792997" cy="1579299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CB3"/>
            </a:solidFill>
            <a:ln w="266700" cap="sq">
              <a:solidFill>
                <a:srgbClr val="FFFFFF"/>
              </a:solidFill>
              <a:prstDash val="solid"/>
              <a:miter/>
            </a:ln>
          </p:spPr>
          <p:txBody>
            <a:bodyPr/>
            <a:lstStyle/>
            <a:p>
              <a:endParaRPr lang="fr-FR"/>
            </a:p>
          </p:txBody>
        </p:sp>
        <p:sp>
          <p:nvSpPr>
            <p:cNvPr id="7" name="TextBox 7"/>
            <p:cNvSpPr txBox="1"/>
            <p:nvPr/>
          </p:nvSpPr>
          <p:spPr>
            <a:xfrm>
              <a:off x="76200" y="0"/>
              <a:ext cx="660400" cy="736600"/>
            </a:xfrm>
            <a:prstGeom prst="rect">
              <a:avLst/>
            </a:prstGeom>
          </p:spPr>
          <p:txBody>
            <a:bodyPr lIns="71838" tIns="71838" rIns="71838" bIns="71838" rtlCol="0" anchor="ctr"/>
            <a:lstStyle/>
            <a:p>
              <a:pPr algn="ctr">
                <a:lnSpc>
                  <a:spcPts val="5037"/>
                </a:lnSpc>
              </a:pPr>
              <a:endParaRPr/>
            </a:p>
          </p:txBody>
        </p:sp>
      </p:grpSp>
      <p:grpSp>
        <p:nvGrpSpPr>
          <p:cNvPr id="8" name="Group 8"/>
          <p:cNvGrpSpPr/>
          <p:nvPr/>
        </p:nvGrpSpPr>
        <p:grpSpPr>
          <a:xfrm>
            <a:off x="1512000" y="8057644"/>
            <a:ext cx="6367781" cy="63677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fr-FR"/>
            </a:p>
          </p:txBody>
        </p:sp>
        <p:sp>
          <p:nvSpPr>
            <p:cNvPr id="10" name="TextBox 10"/>
            <p:cNvSpPr txBox="1"/>
            <p:nvPr/>
          </p:nvSpPr>
          <p:spPr>
            <a:xfrm>
              <a:off x="76200" y="0"/>
              <a:ext cx="660400" cy="736600"/>
            </a:xfrm>
            <a:prstGeom prst="rect">
              <a:avLst/>
            </a:prstGeom>
          </p:spPr>
          <p:txBody>
            <a:bodyPr lIns="71838" tIns="71838" rIns="71838" bIns="71838" rtlCol="0" anchor="ctr"/>
            <a:lstStyle/>
            <a:p>
              <a:pPr algn="ctr">
                <a:lnSpc>
                  <a:spcPts val="5037"/>
                </a:lnSpc>
              </a:pPr>
              <a:endParaRPr/>
            </a:p>
          </p:txBody>
        </p:sp>
      </p:grpSp>
      <p:grpSp>
        <p:nvGrpSpPr>
          <p:cNvPr id="11" name="Group 11"/>
          <p:cNvGrpSpPr/>
          <p:nvPr/>
        </p:nvGrpSpPr>
        <p:grpSpPr>
          <a:xfrm>
            <a:off x="7036233" y="12477623"/>
            <a:ext cx="9798208" cy="297966"/>
            <a:chOff x="0" y="0"/>
            <a:chExt cx="1755728" cy="53392"/>
          </a:xfrm>
        </p:grpSpPr>
        <p:sp>
          <p:nvSpPr>
            <p:cNvPr id="12" name="Freeform 12"/>
            <p:cNvSpPr/>
            <p:nvPr/>
          </p:nvSpPr>
          <p:spPr>
            <a:xfrm>
              <a:off x="0" y="0"/>
              <a:ext cx="1755728" cy="53392"/>
            </a:xfrm>
            <a:custGeom>
              <a:avLst/>
              <a:gdLst/>
              <a:ahLst/>
              <a:cxnLst/>
              <a:rect l="l" t="t" r="r" b="b"/>
              <a:pathLst>
                <a:path w="1755728" h="53392">
                  <a:moveTo>
                    <a:pt x="0" y="0"/>
                  </a:moveTo>
                  <a:lnTo>
                    <a:pt x="1755728" y="0"/>
                  </a:lnTo>
                  <a:lnTo>
                    <a:pt x="1755728" y="53392"/>
                  </a:lnTo>
                  <a:lnTo>
                    <a:pt x="0" y="53392"/>
                  </a:lnTo>
                  <a:close/>
                </a:path>
              </a:pathLst>
            </a:custGeom>
            <a:solidFill>
              <a:srgbClr val="FFFFFF"/>
            </a:solidFill>
          </p:spPr>
          <p:txBody>
            <a:bodyPr/>
            <a:lstStyle/>
            <a:p>
              <a:endParaRPr lang="fr-FR"/>
            </a:p>
          </p:txBody>
        </p:sp>
        <p:sp>
          <p:nvSpPr>
            <p:cNvPr id="13" name="TextBox 13"/>
            <p:cNvSpPr txBox="1"/>
            <p:nvPr/>
          </p:nvSpPr>
          <p:spPr>
            <a:xfrm>
              <a:off x="0" y="-76200"/>
              <a:ext cx="1755728" cy="129592"/>
            </a:xfrm>
            <a:prstGeom prst="rect">
              <a:avLst/>
            </a:prstGeom>
          </p:spPr>
          <p:txBody>
            <a:bodyPr lIns="71838" tIns="71838" rIns="71838" bIns="71838" rtlCol="0" anchor="ctr"/>
            <a:lstStyle/>
            <a:p>
              <a:pPr algn="ctr">
                <a:lnSpc>
                  <a:spcPts val="5037"/>
                </a:lnSpc>
              </a:pPr>
              <a:endParaRPr/>
            </a:p>
          </p:txBody>
        </p:sp>
      </p:grpSp>
      <p:grpSp>
        <p:nvGrpSpPr>
          <p:cNvPr id="14" name="Group 14"/>
          <p:cNvGrpSpPr/>
          <p:nvPr/>
        </p:nvGrpSpPr>
        <p:grpSpPr>
          <a:xfrm>
            <a:off x="1864920" y="8410564"/>
            <a:ext cx="5661940" cy="566194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3513" r="-23513"/>
              </a:stretch>
            </a:blipFill>
          </p:spPr>
          <p:txBody>
            <a:bodyPr/>
            <a:lstStyle/>
            <a:p>
              <a:endParaRPr lang="fr-FR"/>
            </a:p>
          </p:txBody>
        </p:sp>
      </p:grpSp>
      <p:grpSp>
        <p:nvGrpSpPr>
          <p:cNvPr id="16" name="Group 16"/>
          <p:cNvGrpSpPr/>
          <p:nvPr/>
        </p:nvGrpSpPr>
        <p:grpSpPr>
          <a:xfrm>
            <a:off x="794521" y="12775590"/>
            <a:ext cx="5058206" cy="505820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fr-FR"/>
            </a:p>
          </p:txBody>
        </p:sp>
        <p:sp>
          <p:nvSpPr>
            <p:cNvPr id="18" name="TextBox 18"/>
            <p:cNvSpPr txBox="1"/>
            <p:nvPr/>
          </p:nvSpPr>
          <p:spPr>
            <a:xfrm>
              <a:off x="76200" y="0"/>
              <a:ext cx="660400" cy="736600"/>
            </a:xfrm>
            <a:prstGeom prst="rect">
              <a:avLst/>
            </a:prstGeom>
          </p:spPr>
          <p:txBody>
            <a:bodyPr lIns="71838" tIns="71838" rIns="71838" bIns="71838" rtlCol="0" anchor="ctr"/>
            <a:lstStyle/>
            <a:p>
              <a:pPr algn="ctr">
                <a:lnSpc>
                  <a:spcPts val="5037"/>
                </a:lnSpc>
              </a:pPr>
              <a:endParaRPr/>
            </a:p>
          </p:txBody>
        </p:sp>
      </p:grpSp>
      <p:grpSp>
        <p:nvGrpSpPr>
          <p:cNvPr id="19" name="Group 19"/>
          <p:cNvGrpSpPr/>
          <p:nvPr/>
        </p:nvGrpSpPr>
        <p:grpSpPr>
          <a:xfrm>
            <a:off x="5252013" y="16517703"/>
            <a:ext cx="10630835" cy="297966"/>
            <a:chOff x="0" y="0"/>
            <a:chExt cx="1904926" cy="53392"/>
          </a:xfrm>
        </p:grpSpPr>
        <p:sp>
          <p:nvSpPr>
            <p:cNvPr id="20" name="Freeform 20"/>
            <p:cNvSpPr/>
            <p:nvPr/>
          </p:nvSpPr>
          <p:spPr>
            <a:xfrm>
              <a:off x="0" y="0"/>
              <a:ext cx="1904926" cy="53392"/>
            </a:xfrm>
            <a:custGeom>
              <a:avLst/>
              <a:gdLst/>
              <a:ahLst/>
              <a:cxnLst/>
              <a:rect l="l" t="t" r="r" b="b"/>
              <a:pathLst>
                <a:path w="1904926" h="53392">
                  <a:moveTo>
                    <a:pt x="0" y="0"/>
                  </a:moveTo>
                  <a:lnTo>
                    <a:pt x="1904926" y="0"/>
                  </a:lnTo>
                  <a:lnTo>
                    <a:pt x="1904926" y="53392"/>
                  </a:lnTo>
                  <a:lnTo>
                    <a:pt x="0" y="53392"/>
                  </a:lnTo>
                  <a:close/>
                </a:path>
              </a:pathLst>
            </a:custGeom>
            <a:solidFill>
              <a:srgbClr val="FFFFFF"/>
            </a:solidFill>
          </p:spPr>
          <p:txBody>
            <a:bodyPr/>
            <a:lstStyle/>
            <a:p>
              <a:endParaRPr lang="fr-FR"/>
            </a:p>
          </p:txBody>
        </p:sp>
        <p:sp>
          <p:nvSpPr>
            <p:cNvPr id="21" name="TextBox 21"/>
            <p:cNvSpPr txBox="1"/>
            <p:nvPr/>
          </p:nvSpPr>
          <p:spPr>
            <a:xfrm>
              <a:off x="0" y="-76200"/>
              <a:ext cx="1904926" cy="129592"/>
            </a:xfrm>
            <a:prstGeom prst="rect">
              <a:avLst/>
            </a:prstGeom>
          </p:spPr>
          <p:txBody>
            <a:bodyPr lIns="71838" tIns="71838" rIns="71838" bIns="71838" rtlCol="0" anchor="ctr"/>
            <a:lstStyle/>
            <a:p>
              <a:pPr algn="ctr">
                <a:lnSpc>
                  <a:spcPts val="5037"/>
                </a:lnSpc>
              </a:pPr>
              <a:endParaRPr/>
            </a:p>
          </p:txBody>
        </p:sp>
      </p:grpSp>
      <p:grpSp>
        <p:nvGrpSpPr>
          <p:cNvPr id="22" name="Group 22"/>
          <p:cNvGrpSpPr/>
          <p:nvPr/>
        </p:nvGrpSpPr>
        <p:grpSpPr>
          <a:xfrm>
            <a:off x="1149797" y="13130866"/>
            <a:ext cx="4347653" cy="434765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906" r="-24906"/>
              </a:stretch>
            </a:blipFill>
          </p:spPr>
          <p:txBody>
            <a:bodyPr/>
            <a:lstStyle/>
            <a:p>
              <a:endParaRPr lang="fr-FR"/>
            </a:p>
          </p:txBody>
        </p:sp>
      </p:grpSp>
      <p:grpSp>
        <p:nvGrpSpPr>
          <p:cNvPr id="24" name="Group 24"/>
          <p:cNvGrpSpPr/>
          <p:nvPr/>
        </p:nvGrpSpPr>
        <p:grpSpPr>
          <a:xfrm>
            <a:off x="-1685421" y="20339159"/>
            <a:ext cx="18490842" cy="4536000"/>
            <a:chOff x="0" y="0"/>
            <a:chExt cx="3313350" cy="812800"/>
          </a:xfrm>
        </p:grpSpPr>
        <p:sp>
          <p:nvSpPr>
            <p:cNvPr id="25" name="Freeform 25"/>
            <p:cNvSpPr/>
            <p:nvPr/>
          </p:nvSpPr>
          <p:spPr>
            <a:xfrm>
              <a:off x="0" y="0"/>
              <a:ext cx="3313350" cy="812800"/>
            </a:xfrm>
            <a:custGeom>
              <a:avLst/>
              <a:gdLst/>
              <a:ahLst/>
              <a:cxnLst/>
              <a:rect l="l" t="t" r="r" b="b"/>
              <a:pathLst>
                <a:path w="3313350" h="812800">
                  <a:moveTo>
                    <a:pt x="0" y="0"/>
                  </a:moveTo>
                  <a:lnTo>
                    <a:pt x="3313350" y="0"/>
                  </a:lnTo>
                  <a:lnTo>
                    <a:pt x="3313350" y="812800"/>
                  </a:lnTo>
                  <a:lnTo>
                    <a:pt x="0" y="812800"/>
                  </a:lnTo>
                  <a:close/>
                </a:path>
              </a:pathLst>
            </a:custGeom>
            <a:solidFill>
              <a:srgbClr val="FFFFFF"/>
            </a:solidFill>
          </p:spPr>
          <p:txBody>
            <a:bodyPr/>
            <a:lstStyle/>
            <a:p>
              <a:endParaRPr lang="fr-FR"/>
            </a:p>
          </p:txBody>
        </p:sp>
        <p:sp>
          <p:nvSpPr>
            <p:cNvPr id="26" name="TextBox 26"/>
            <p:cNvSpPr txBox="1"/>
            <p:nvPr/>
          </p:nvSpPr>
          <p:spPr>
            <a:xfrm>
              <a:off x="0" y="-76200"/>
              <a:ext cx="3313350" cy="889000"/>
            </a:xfrm>
            <a:prstGeom prst="rect">
              <a:avLst/>
            </a:prstGeom>
          </p:spPr>
          <p:txBody>
            <a:bodyPr lIns="71838" tIns="71838" rIns="71838" bIns="71838" rtlCol="0" anchor="ctr"/>
            <a:lstStyle/>
            <a:p>
              <a:pPr algn="ctr">
                <a:lnSpc>
                  <a:spcPts val="5037"/>
                </a:lnSpc>
              </a:pPr>
              <a:endParaRPr/>
            </a:p>
          </p:txBody>
        </p:sp>
      </p:grpSp>
      <p:grpSp>
        <p:nvGrpSpPr>
          <p:cNvPr id="27" name="Group 27"/>
          <p:cNvGrpSpPr/>
          <p:nvPr/>
        </p:nvGrpSpPr>
        <p:grpSpPr>
          <a:xfrm>
            <a:off x="10109167" y="3589537"/>
            <a:ext cx="3498833" cy="3498833"/>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CB3"/>
            </a:solidFill>
          </p:spPr>
          <p:txBody>
            <a:bodyPr/>
            <a:lstStyle/>
            <a:p>
              <a:endParaRPr lang="fr-FR"/>
            </a:p>
          </p:txBody>
        </p:sp>
        <p:sp>
          <p:nvSpPr>
            <p:cNvPr id="29" name="TextBox 29"/>
            <p:cNvSpPr txBox="1"/>
            <p:nvPr/>
          </p:nvSpPr>
          <p:spPr>
            <a:xfrm>
              <a:off x="76200" y="0"/>
              <a:ext cx="660400" cy="736600"/>
            </a:xfrm>
            <a:prstGeom prst="rect">
              <a:avLst/>
            </a:prstGeom>
          </p:spPr>
          <p:txBody>
            <a:bodyPr lIns="71838" tIns="71838" rIns="71838" bIns="71838" rtlCol="0" anchor="ctr"/>
            <a:lstStyle/>
            <a:p>
              <a:pPr algn="ctr">
                <a:lnSpc>
                  <a:spcPts val="5037"/>
                </a:lnSpc>
              </a:pPr>
              <a:endParaRPr/>
            </a:p>
          </p:txBody>
        </p:sp>
      </p:grpSp>
      <p:sp>
        <p:nvSpPr>
          <p:cNvPr id="30" name="Freeform 30"/>
          <p:cNvSpPr/>
          <p:nvPr/>
        </p:nvSpPr>
        <p:spPr>
          <a:xfrm>
            <a:off x="11950151" y="1645715"/>
            <a:ext cx="712805" cy="750321"/>
          </a:xfrm>
          <a:custGeom>
            <a:avLst/>
            <a:gdLst/>
            <a:ahLst/>
            <a:cxnLst/>
            <a:rect l="l" t="t" r="r" b="b"/>
            <a:pathLst>
              <a:path w="712805" h="750321">
                <a:moveTo>
                  <a:pt x="0" y="0"/>
                </a:moveTo>
                <a:lnTo>
                  <a:pt x="712805" y="0"/>
                </a:lnTo>
                <a:lnTo>
                  <a:pt x="712805" y="750321"/>
                </a:lnTo>
                <a:lnTo>
                  <a:pt x="0" y="7503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31" name="Freeform 31"/>
          <p:cNvSpPr/>
          <p:nvPr/>
        </p:nvSpPr>
        <p:spPr>
          <a:xfrm>
            <a:off x="12075311" y="1763006"/>
            <a:ext cx="462485" cy="462485"/>
          </a:xfrm>
          <a:custGeom>
            <a:avLst/>
            <a:gdLst/>
            <a:ahLst/>
            <a:cxnLst/>
            <a:rect l="l" t="t" r="r" b="b"/>
            <a:pathLst>
              <a:path w="462485" h="462485">
                <a:moveTo>
                  <a:pt x="0" y="0"/>
                </a:moveTo>
                <a:lnTo>
                  <a:pt x="462485" y="0"/>
                </a:lnTo>
                <a:lnTo>
                  <a:pt x="462485" y="462484"/>
                </a:lnTo>
                <a:lnTo>
                  <a:pt x="0" y="4624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32" name="Freeform 32"/>
          <p:cNvSpPr/>
          <p:nvPr/>
        </p:nvSpPr>
        <p:spPr>
          <a:xfrm>
            <a:off x="12895195" y="1619088"/>
            <a:ext cx="712805" cy="750321"/>
          </a:xfrm>
          <a:custGeom>
            <a:avLst/>
            <a:gdLst/>
            <a:ahLst/>
            <a:cxnLst/>
            <a:rect l="l" t="t" r="r" b="b"/>
            <a:pathLst>
              <a:path w="712805" h="750321">
                <a:moveTo>
                  <a:pt x="0" y="0"/>
                </a:moveTo>
                <a:lnTo>
                  <a:pt x="712805" y="0"/>
                </a:lnTo>
                <a:lnTo>
                  <a:pt x="712805" y="750321"/>
                </a:lnTo>
                <a:lnTo>
                  <a:pt x="0" y="7503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33" name="Freeform 33"/>
          <p:cNvSpPr/>
          <p:nvPr/>
        </p:nvSpPr>
        <p:spPr>
          <a:xfrm>
            <a:off x="13020355" y="1763006"/>
            <a:ext cx="462485" cy="462485"/>
          </a:xfrm>
          <a:custGeom>
            <a:avLst/>
            <a:gdLst/>
            <a:ahLst/>
            <a:cxnLst/>
            <a:rect l="l" t="t" r="r" b="b"/>
            <a:pathLst>
              <a:path w="462485" h="462485">
                <a:moveTo>
                  <a:pt x="0" y="0"/>
                </a:moveTo>
                <a:lnTo>
                  <a:pt x="462485" y="0"/>
                </a:lnTo>
                <a:lnTo>
                  <a:pt x="462485" y="462484"/>
                </a:lnTo>
                <a:lnTo>
                  <a:pt x="0" y="4624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34" name="Freeform 34"/>
          <p:cNvSpPr/>
          <p:nvPr/>
        </p:nvSpPr>
        <p:spPr>
          <a:xfrm>
            <a:off x="3829455" y="331897"/>
            <a:ext cx="4290634" cy="1287190"/>
          </a:xfrm>
          <a:custGeom>
            <a:avLst/>
            <a:gdLst/>
            <a:ahLst/>
            <a:cxnLst/>
            <a:rect l="l" t="t" r="r" b="b"/>
            <a:pathLst>
              <a:path w="4290634" h="1287190">
                <a:moveTo>
                  <a:pt x="0" y="0"/>
                </a:moveTo>
                <a:lnTo>
                  <a:pt x="4290634" y="0"/>
                </a:lnTo>
                <a:lnTo>
                  <a:pt x="4290634" y="1287191"/>
                </a:lnTo>
                <a:lnTo>
                  <a:pt x="0" y="1287191"/>
                </a:lnTo>
                <a:lnTo>
                  <a:pt x="0" y="0"/>
                </a:lnTo>
                <a:close/>
              </a:path>
            </a:pathLst>
          </a:custGeom>
          <a:blipFill>
            <a:blip r:embed="rId8"/>
            <a:stretch>
              <a:fillRect/>
            </a:stretch>
          </a:blipFill>
        </p:spPr>
        <p:txBody>
          <a:bodyPr/>
          <a:lstStyle/>
          <a:p>
            <a:endParaRPr lang="fr-FR"/>
          </a:p>
        </p:txBody>
      </p:sp>
      <p:sp>
        <p:nvSpPr>
          <p:cNvPr id="35" name="TextBox 35"/>
          <p:cNvSpPr txBox="1"/>
          <p:nvPr/>
        </p:nvSpPr>
        <p:spPr>
          <a:xfrm>
            <a:off x="1427713" y="4254032"/>
            <a:ext cx="8681453" cy="2344537"/>
          </a:xfrm>
          <a:prstGeom prst="rect">
            <a:avLst/>
          </a:prstGeom>
        </p:spPr>
        <p:txBody>
          <a:bodyPr lIns="0" tIns="0" rIns="0" bIns="0" rtlCol="0" anchor="t">
            <a:spAutoFit/>
          </a:bodyPr>
          <a:lstStyle/>
          <a:p>
            <a:pPr algn="l">
              <a:lnSpc>
                <a:spcPts val="9054"/>
              </a:lnSpc>
            </a:pPr>
            <a:r>
              <a:rPr lang="en-US" sz="9054" b="1">
                <a:solidFill>
                  <a:srgbClr val="4D6CB3"/>
                </a:solidFill>
                <a:latin typeface="Open Sauce Bold"/>
                <a:ea typeface="Open Sauce Bold"/>
                <a:cs typeface="Open Sauce Bold"/>
                <a:sym typeface="Open Sauce Bold"/>
              </a:rPr>
              <a:t>PLATEFORME DE MARQUE </a:t>
            </a:r>
          </a:p>
        </p:txBody>
      </p:sp>
      <p:sp>
        <p:nvSpPr>
          <p:cNvPr id="36" name="TextBox 36"/>
          <p:cNvSpPr txBox="1"/>
          <p:nvPr/>
        </p:nvSpPr>
        <p:spPr>
          <a:xfrm>
            <a:off x="1512000" y="1732166"/>
            <a:ext cx="8681453" cy="1537548"/>
          </a:xfrm>
          <a:prstGeom prst="rect">
            <a:avLst/>
          </a:prstGeom>
        </p:spPr>
        <p:txBody>
          <a:bodyPr lIns="0" tIns="0" rIns="0" bIns="0" rtlCol="0" anchor="t">
            <a:spAutoFit/>
          </a:bodyPr>
          <a:lstStyle/>
          <a:p>
            <a:pPr algn="l">
              <a:lnSpc>
                <a:spcPts val="11553"/>
              </a:lnSpc>
            </a:pPr>
            <a:r>
              <a:rPr lang="en-US" sz="11553">
                <a:solidFill>
                  <a:srgbClr val="4D6CB3"/>
                </a:solidFill>
                <a:latin typeface="Open Sauce"/>
                <a:ea typeface="Open Sauce"/>
                <a:cs typeface="Open Sauce"/>
                <a:sym typeface="Open Sauce"/>
              </a:rPr>
              <a:t>TRAINING </a:t>
            </a:r>
          </a:p>
        </p:txBody>
      </p:sp>
      <p:sp>
        <p:nvSpPr>
          <p:cNvPr id="37" name="TextBox 37"/>
          <p:cNvSpPr txBox="1"/>
          <p:nvPr/>
        </p:nvSpPr>
        <p:spPr>
          <a:xfrm>
            <a:off x="8495803" y="8322362"/>
            <a:ext cx="6152859" cy="1233575"/>
          </a:xfrm>
          <a:prstGeom prst="rect">
            <a:avLst/>
          </a:prstGeom>
        </p:spPr>
        <p:txBody>
          <a:bodyPr lIns="0" tIns="0" rIns="0" bIns="0" rtlCol="0" anchor="t">
            <a:spAutoFit/>
          </a:bodyPr>
          <a:lstStyle/>
          <a:p>
            <a:pPr algn="ctr">
              <a:lnSpc>
                <a:spcPts val="4982"/>
              </a:lnSpc>
            </a:pPr>
            <a:r>
              <a:rPr lang="en-US" sz="3559" b="1">
                <a:solidFill>
                  <a:srgbClr val="FFFFFF"/>
                </a:solidFill>
                <a:latin typeface="Open Sauce Bold"/>
                <a:ea typeface="Open Sauce Bold"/>
                <a:cs typeface="Open Sauce Bold"/>
                <a:sym typeface="Open Sauce Bold"/>
              </a:rPr>
              <a:t>DISPONIBLE SUR DIGIFORMA  </a:t>
            </a:r>
          </a:p>
        </p:txBody>
      </p:sp>
      <p:sp>
        <p:nvSpPr>
          <p:cNvPr id="38" name="TextBox 38"/>
          <p:cNvSpPr txBox="1"/>
          <p:nvPr/>
        </p:nvSpPr>
        <p:spPr>
          <a:xfrm>
            <a:off x="8633961" y="9749009"/>
            <a:ext cx="4974039" cy="417945"/>
          </a:xfrm>
          <a:prstGeom prst="rect">
            <a:avLst/>
          </a:prstGeom>
        </p:spPr>
        <p:txBody>
          <a:bodyPr lIns="0" tIns="0" rIns="0" bIns="0" rtlCol="0" anchor="t">
            <a:spAutoFit/>
          </a:bodyPr>
          <a:lstStyle/>
          <a:p>
            <a:pPr marL="549564" lvl="1" indent="-274782" algn="just">
              <a:lnSpc>
                <a:spcPts val="3563"/>
              </a:lnSpc>
              <a:buFont typeface="Arial"/>
              <a:buChar char="•"/>
            </a:pPr>
            <a:r>
              <a:rPr lang="en-US" sz="2545">
                <a:solidFill>
                  <a:srgbClr val="FFFFFF"/>
                </a:solidFill>
                <a:latin typeface="Open Sauce"/>
                <a:ea typeface="Open Sauce"/>
                <a:cs typeface="Open Sauce"/>
                <a:sym typeface="Open Sauce"/>
              </a:rPr>
              <a:t>A FINIR </a:t>
            </a:r>
          </a:p>
        </p:txBody>
      </p:sp>
      <p:sp>
        <p:nvSpPr>
          <p:cNvPr id="39" name="TextBox 39"/>
          <p:cNvSpPr txBox="1"/>
          <p:nvPr/>
        </p:nvSpPr>
        <p:spPr>
          <a:xfrm>
            <a:off x="8633961" y="10205055"/>
            <a:ext cx="4974039" cy="417945"/>
          </a:xfrm>
          <a:prstGeom prst="rect">
            <a:avLst/>
          </a:prstGeom>
        </p:spPr>
        <p:txBody>
          <a:bodyPr lIns="0" tIns="0" rIns="0" bIns="0" rtlCol="0" anchor="t">
            <a:spAutoFit/>
          </a:bodyPr>
          <a:lstStyle/>
          <a:p>
            <a:pPr marL="549564" lvl="1" indent="-274782" algn="just">
              <a:lnSpc>
                <a:spcPts val="3563"/>
              </a:lnSpc>
              <a:buFont typeface="Arial"/>
              <a:buChar char="•"/>
            </a:pPr>
            <a:r>
              <a:rPr lang="en-US" sz="2545">
                <a:solidFill>
                  <a:srgbClr val="FFFFFF"/>
                </a:solidFill>
                <a:latin typeface="Open Sauce"/>
                <a:ea typeface="Open Sauce"/>
                <a:cs typeface="Open Sauce"/>
                <a:sym typeface="Open Sauce"/>
              </a:rPr>
              <a:t>4 AVRIL </a:t>
            </a:r>
          </a:p>
        </p:txBody>
      </p:sp>
      <p:sp>
        <p:nvSpPr>
          <p:cNvPr id="40" name="TextBox 40"/>
          <p:cNvSpPr txBox="1"/>
          <p:nvPr/>
        </p:nvSpPr>
        <p:spPr>
          <a:xfrm>
            <a:off x="8633961" y="10800415"/>
            <a:ext cx="4974039" cy="417945"/>
          </a:xfrm>
          <a:prstGeom prst="rect">
            <a:avLst/>
          </a:prstGeom>
        </p:spPr>
        <p:txBody>
          <a:bodyPr lIns="0" tIns="0" rIns="0" bIns="0" rtlCol="0" anchor="t">
            <a:spAutoFit/>
          </a:bodyPr>
          <a:lstStyle/>
          <a:p>
            <a:pPr marL="549564" lvl="1" indent="-274782" algn="just">
              <a:lnSpc>
                <a:spcPts val="3563"/>
              </a:lnSpc>
              <a:buFont typeface="Arial"/>
              <a:buChar char="•"/>
            </a:pPr>
            <a:r>
              <a:rPr lang="en-US" sz="2545">
                <a:solidFill>
                  <a:srgbClr val="FFFFFF"/>
                </a:solidFill>
                <a:latin typeface="Open Sauce"/>
                <a:ea typeface="Open Sauce"/>
                <a:cs typeface="Open Sauce"/>
                <a:sym typeface="Open Sauce"/>
              </a:rPr>
              <a:t>22 AVRIL </a:t>
            </a:r>
          </a:p>
        </p:txBody>
      </p:sp>
      <p:sp>
        <p:nvSpPr>
          <p:cNvPr id="41" name="TextBox 41"/>
          <p:cNvSpPr txBox="1"/>
          <p:nvPr/>
        </p:nvSpPr>
        <p:spPr>
          <a:xfrm>
            <a:off x="8633961" y="11395776"/>
            <a:ext cx="4974039" cy="417945"/>
          </a:xfrm>
          <a:prstGeom prst="rect">
            <a:avLst/>
          </a:prstGeom>
        </p:spPr>
        <p:txBody>
          <a:bodyPr lIns="0" tIns="0" rIns="0" bIns="0" rtlCol="0" anchor="t">
            <a:spAutoFit/>
          </a:bodyPr>
          <a:lstStyle/>
          <a:p>
            <a:pPr marL="549564" lvl="1" indent="-274782" algn="just">
              <a:lnSpc>
                <a:spcPts val="3563"/>
              </a:lnSpc>
              <a:buFont typeface="Arial"/>
              <a:buChar char="•"/>
            </a:pPr>
            <a:r>
              <a:rPr lang="en-US" sz="2545">
                <a:solidFill>
                  <a:srgbClr val="FFFFFF"/>
                </a:solidFill>
                <a:latin typeface="Open Sauce"/>
                <a:ea typeface="Open Sauce"/>
                <a:cs typeface="Open Sauce"/>
                <a:sym typeface="Open Sauce"/>
              </a:rPr>
              <a:t>15 MAI </a:t>
            </a:r>
          </a:p>
        </p:txBody>
      </p:sp>
      <p:sp>
        <p:nvSpPr>
          <p:cNvPr id="42" name="TextBox 42"/>
          <p:cNvSpPr txBox="1"/>
          <p:nvPr/>
        </p:nvSpPr>
        <p:spPr>
          <a:xfrm>
            <a:off x="7526861" y="14577825"/>
            <a:ext cx="6912468" cy="553695"/>
          </a:xfrm>
          <a:prstGeom prst="rect">
            <a:avLst/>
          </a:prstGeom>
        </p:spPr>
        <p:txBody>
          <a:bodyPr lIns="0" tIns="0" rIns="0" bIns="0" rtlCol="0" anchor="t">
            <a:spAutoFit/>
          </a:bodyPr>
          <a:lstStyle/>
          <a:p>
            <a:pPr algn="l">
              <a:lnSpc>
                <a:spcPts val="4569"/>
              </a:lnSpc>
              <a:spcBef>
                <a:spcPct val="0"/>
              </a:spcBef>
            </a:pPr>
            <a:r>
              <a:rPr lang="en-US" sz="3263" b="1">
                <a:solidFill>
                  <a:srgbClr val="FFFFFF"/>
                </a:solidFill>
                <a:latin typeface="Open Sauce Bold"/>
                <a:ea typeface="Open Sauce Bold"/>
                <a:cs typeface="Open Sauce Bold"/>
                <a:sym typeface="Open Sauce Bold"/>
              </a:rPr>
              <a:t>DEPOSER SUR LA PLATEFORME </a:t>
            </a:r>
          </a:p>
        </p:txBody>
      </p:sp>
      <p:sp>
        <p:nvSpPr>
          <p:cNvPr id="43" name="TextBox 43"/>
          <p:cNvSpPr txBox="1"/>
          <p:nvPr/>
        </p:nvSpPr>
        <p:spPr>
          <a:xfrm>
            <a:off x="10361285" y="4683589"/>
            <a:ext cx="2890312" cy="978638"/>
          </a:xfrm>
          <a:prstGeom prst="rect">
            <a:avLst/>
          </a:prstGeom>
        </p:spPr>
        <p:txBody>
          <a:bodyPr lIns="0" tIns="0" rIns="0" bIns="0" rtlCol="0" anchor="t">
            <a:spAutoFit/>
          </a:bodyPr>
          <a:lstStyle/>
          <a:p>
            <a:pPr algn="ctr">
              <a:lnSpc>
                <a:spcPts val="2597"/>
              </a:lnSpc>
            </a:pPr>
            <a:r>
              <a:rPr lang="en-US" sz="2597" b="1">
                <a:solidFill>
                  <a:srgbClr val="FFFFFF"/>
                </a:solidFill>
                <a:latin typeface="Open Sauce Bold"/>
                <a:ea typeface="Open Sauce Bold"/>
                <a:cs typeface="Open Sauce Bold"/>
                <a:sym typeface="Open Sauce Bold"/>
              </a:rPr>
              <a:t>POUR LA PROCHAINE SESSION</a:t>
            </a:r>
          </a:p>
        </p:txBody>
      </p:sp>
      <p:sp>
        <p:nvSpPr>
          <p:cNvPr id="44" name="Freeform 44"/>
          <p:cNvSpPr/>
          <p:nvPr/>
        </p:nvSpPr>
        <p:spPr>
          <a:xfrm>
            <a:off x="9684286" y="132928"/>
            <a:ext cx="1887947" cy="1887947"/>
          </a:xfrm>
          <a:custGeom>
            <a:avLst/>
            <a:gdLst/>
            <a:ahLst/>
            <a:cxnLst/>
            <a:rect l="l" t="t" r="r" b="b"/>
            <a:pathLst>
              <a:path w="1887947" h="1887947">
                <a:moveTo>
                  <a:pt x="0" y="0"/>
                </a:moveTo>
                <a:lnTo>
                  <a:pt x="1887947" y="0"/>
                </a:lnTo>
                <a:lnTo>
                  <a:pt x="1887947" y="1887947"/>
                </a:lnTo>
                <a:lnTo>
                  <a:pt x="0" y="1887947"/>
                </a:lnTo>
                <a:lnTo>
                  <a:pt x="0" y="0"/>
                </a:lnTo>
                <a:close/>
              </a:path>
            </a:pathLst>
          </a:custGeom>
          <a:blipFill>
            <a:blip r:embed="rId9"/>
            <a:stretch>
              <a:fillRect/>
            </a:stretch>
          </a:blipFill>
        </p:spPr>
        <p:txBody>
          <a:bodyPr/>
          <a:lstStyle/>
          <a:p>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54856" y="13719308"/>
            <a:ext cx="650059" cy="827621"/>
          </a:xfrm>
          <a:custGeom>
            <a:avLst/>
            <a:gdLst/>
            <a:ahLst/>
            <a:cxnLst/>
            <a:rect l="l" t="t" r="r" b="b"/>
            <a:pathLst>
              <a:path w="650059" h="827621">
                <a:moveTo>
                  <a:pt x="0" y="0"/>
                </a:moveTo>
                <a:lnTo>
                  <a:pt x="650059" y="0"/>
                </a:lnTo>
                <a:lnTo>
                  <a:pt x="650059" y="827621"/>
                </a:lnTo>
                <a:lnTo>
                  <a:pt x="0" y="8276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3" name="Freeform 3"/>
          <p:cNvSpPr/>
          <p:nvPr/>
        </p:nvSpPr>
        <p:spPr>
          <a:xfrm>
            <a:off x="2062930" y="3893426"/>
            <a:ext cx="10994139" cy="6487858"/>
          </a:xfrm>
          <a:custGeom>
            <a:avLst/>
            <a:gdLst/>
            <a:ahLst/>
            <a:cxnLst/>
            <a:rect l="l" t="t" r="r" b="b"/>
            <a:pathLst>
              <a:path w="10994139" h="6487858">
                <a:moveTo>
                  <a:pt x="0" y="0"/>
                </a:moveTo>
                <a:lnTo>
                  <a:pt x="10994140" y="0"/>
                </a:lnTo>
                <a:lnTo>
                  <a:pt x="10994140" y="6487859"/>
                </a:lnTo>
                <a:lnTo>
                  <a:pt x="0" y="6487859"/>
                </a:lnTo>
                <a:lnTo>
                  <a:pt x="0" y="0"/>
                </a:lnTo>
                <a:close/>
              </a:path>
            </a:pathLst>
          </a:custGeom>
          <a:blipFill>
            <a:blip r:embed="rId4"/>
            <a:stretch>
              <a:fillRect t="-542" b="-1978"/>
            </a:stretch>
          </a:blipFill>
        </p:spPr>
        <p:txBody>
          <a:bodyPr/>
          <a:lstStyle/>
          <a:p>
            <a:endParaRPr lang="fr-FR"/>
          </a:p>
        </p:txBody>
      </p:sp>
      <p:sp>
        <p:nvSpPr>
          <p:cNvPr id="4" name="TextBox 4"/>
          <p:cNvSpPr txBox="1"/>
          <p:nvPr/>
        </p:nvSpPr>
        <p:spPr>
          <a:xfrm>
            <a:off x="427224" y="1891077"/>
            <a:ext cx="13846375" cy="1679574"/>
          </a:xfrm>
          <a:prstGeom prst="rect">
            <a:avLst/>
          </a:prstGeom>
        </p:spPr>
        <p:txBody>
          <a:bodyPr lIns="0" tIns="0" rIns="0" bIns="0" rtlCol="0" anchor="t">
            <a:spAutoFit/>
          </a:bodyPr>
          <a:lstStyle/>
          <a:p>
            <a:pPr algn="ctr">
              <a:lnSpc>
                <a:spcPts val="4399"/>
              </a:lnSpc>
            </a:pPr>
            <a:r>
              <a:rPr lang="en-US" sz="3999">
                <a:solidFill>
                  <a:srgbClr val="000000"/>
                </a:solidFill>
                <a:latin typeface="Handy Casual"/>
                <a:ea typeface="Handy Casual"/>
                <a:cs typeface="Handy Casual"/>
                <a:sym typeface="Handy Casual"/>
              </a:rPr>
              <a:t>LE MODÈLE DES 5 DYSFONCTIONNEMENTS D'UNE ÉQUIPE,</a:t>
            </a:r>
          </a:p>
          <a:p>
            <a:pPr algn="ctr">
              <a:lnSpc>
                <a:spcPts val="4399"/>
              </a:lnSpc>
            </a:pPr>
            <a:r>
              <a:rPr lang="en-US" sz="3999">
                <a:solidFill>
                  <a:srgbClr val="000000"/>
                </a:solidFill>
                <a:latin typeface="Handy Casual"/>
                <a:ea typeface="Handy Casual"/>
                <a:cs typeface="Handy Casual"/>
                <a:sym typeface="Handy Casual"/>
              </a:rPr>
              <a:t>développé par Patrick Lencioni</a:t>
            </a:r>
          </a:p>
          <a:p>
            <a:pPr algn="ctr">
              <a:lnSpc>
                <a:spcPts val="4399"/>
              </a:lnSpc>
            </a:pPr>
            <a:endParaRPr lang="en-US" sz="3999">
              <a:solidFill>
                <a:srgbClr val="000000"/>
              </a:solidFill>
              <a:latin typeface="Handy Casual"/>
              <a:ea typeface="Handy Casual"/>
              <a:cs typeface="Handy Casual"/>
              <a:sym typeface="Handy Casual"/>
            </a:endParaRPr>
          </a:p>
        </p:txBody>
      </p:sp>
      <p:grpSp>
        <p:nvGrpSpPr>
          <p:cNvPr id="5" name="Group 5"/>
          <p:cNvGrpSpPr/>
          <p:nvPr/>
        </p:nvGrpSpPr>
        <p:grpSpPr>
          <a:xfrm>
            <a:off x="0" y="0"/>
            <a:ext cx="15120000" cy="2071462"/>
            <a:chOff x="0" y="0"/>
            <a:chExt cx="20160000" cy="2761949"/>
          </a:xfrm>
        </p:grpSpPr>
        <p:sp>
          <p:nvSpPr>
            <p:cNvPr id="6" name="Freeform 6"/>
            <p:cNvSpPr/>
            <p:nvPr/>
          </p:nvSpPr>
          <p:spPr>
            <a:xfrm>
              <a:off x="0" y="0"/>
              <a:ext cx="2950012" cy="2761949"/>
            </a:xfrm>
            <a:custGeom>
              <a:avLst/>
              <a:gdLst/>
              <a:ahLst/>
              <a:cxnLst/>
              <a:rect l="l" t="t" r="r" b="b"/>
              <a:pathLst>
                <a:path w="2950012" h="2761949">
                  <a:moveTo>
                    <a:pt x="0" y="0"/>
                  </a:moveTo>
                  <a:lnTo>
                    <a:pt x="2950012" y="0"/>
                  </a:lnTo>
                  <a:lnTo>
                    <a:pt x="2950012" y="2761949"/>
                  </a:lnTo>
                  <a:lnTo>
                    <a:pt x="0" y="27619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7" name="Freeform 7"/>
            <p:cNvSpPr/>
            <p:nvPr/>
          </p:nvSpPr>
          <p:spPr>
            <a:xfrm flipH="1">
              <a:off x="17830728" y="0"/>
              <a:ext cx="2329272" cy="2180781"/>
            </a:xfrm>
            <a:custGeom>
              <a:avLst/>
              <a:gdLst/>
              <a:ahLst/>
              <a:cxnLst/>
              <a:rect l="l" t="t" r="r" b="b"/>
              <a:pathLst>
                <a:path w="2329272" h="2180781">
                  <a:moveTo>
                    <a:pt x="2329272" y="0"/>
                  </a:moveTo>
                  <a:lnTo>
                    <a:pt x="0" y="0"/>
                  </a:lnTo>
                  <a:lnTo>
                    <a:pt x="0" y="2180781"/>
                  </a:lnTo>
                  <a:lnTo>
                    <a:pt x="2329272" y="2180781"/>
                  </a:lnTo>
                  <a:lnTo>
                    <a:pt x="232927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DFD"/>
        </a:solidFill>
        <a:effectLst/>
      </p:bgPr>
    </p:bg>
    <p:spTree>
      <p:nvGrpSpPr>
        <p:cNvPr id="1" name=""/>
        <p:cNvGrpSpPr/>
        <p:nvPr/>
      </p:nvGrpSpPr>
      <p:grpSpPr>
        <a:xfrm>
          <a:off x="0" y="0"/>
          <a:ext cx="0" cy="0"/>
          <a:chOff x="0" y="0"/>
          <a:chExt cx="0" cy="0"/>
        </a:xfrm>
      </p:grpSpPr>
      <p:sp>
        <p:nvSpPr>
          <p:cNvPr id="2" name="Freeform 2"/>
          <p:cNvSpPr/>
          <p:nvPr/>
        </p:nvSpPr>
        <p:spPr>
          <a:xfrm>
            <a:off x="-516203" y="6228597"/>
            <a:ext cx="16152405" cy="7899994"/>
          </a:xfrm>
          <a:custGeom>
            <a:avLst/>
            <a:gdLst/>
            <a:ahLst/>
            <a:cxnLst/>
            <a:rect l="l" t="t" r="r" b="b"/>
            <a:pathLst>
              <a:path w="16152405" h="7899994">
                <a:moveTo>
                  <a:pt x="0" y="0"/>
                </a:moveTo>
                <a:lnTo>
                  <a:pt x="16152406" y="0"/>
                </a:lnTo>
                <a:lnTo>
                  <a:pt x="16152406" y="7899995"/>
                </a:lnTo>
                <a:lnTo>
                  <a:pt x="0" y="7899995"/>
                </a:lnTo>
                <a:lnTo>
                  <a:pt x="0" y="0"/>
                </a:lnTo>
                <a:close/>
              </a:path>
            </a:pathLst>
          </a:custGeom>
          <a:blipFill>
            <a:blip r:embed="rId2">
              <a:alphaModFix amt="41000"/>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3" name="Group 3"/>
          <p:cNvGrpSpPr/>
          <p:nvPr/>
        </p:nvGrpSpPr>
        <p:grpSpPr>
          <a:xfrm>
            <a:off x="342550" y="6915590"/>
            <a:ext cx="2879821" cy="2896746"/>
            <a:chOff x="0" y="0"/>
            <a:chExt cx="808051" cy="812800"/>
          </a:xfrm>
        </p:grpSpPr>
        <p:sp>
          <p:nvSpPr>
            <p:cNvPr id="4" name="Freeform 4"/>
            <p:cNvSpPr/>
            <p:nvPr/>
          </p:nvSpPr>
          <p:spPr>
            <a:xfrm>
              <a:off x="0" y="0"/>
              <a:ext cx="808051" cy="812800"/>
            </a:xfrm>
            <a:custGeom>
              <a:avLst/>
              <a:gdLst/>
              <a:ahLst/>
              <a:cxnLst/>
              <a:rect l="l" t="t" r="r" b="b"/>
              <a:pathLst>
                <a:path w="808051" h="812800">
                  <a:moveTo>
                    <a:pt x="404025" y="0"/>
                  </a:moveTo>
                  <a:cubicBezTo>
                    <a:pt x="180888" y="0"/>
                    <a:pt x="0" y="181951"/>
                    <a:pt x="0" y="406400"/>
                  </a:cubicBezTo>
                  <a:cubicBezTo>
                    <a:pt x="0" y="630849"/>
                    <a:pt x="180888" y="812800"/>
                    <a:pt x="404025" y="812800"/>
                  </a:cubicBezTo>
                  <a:cubicBezTo>
                    <a:pt x="627163" y="812800"/>
                    <a:pt x="808051" y="630849"/>
                    <a:pt x="808051" y="406400"/>
                  </a:cubicBezTo>
                  <a:cubicBezTo>
                    <a:pt x="808051" y="181951"/>
                    <a:pt x="627163" y="0"/>
                    <a:pt x="404025" y="0"/>
                  </a:cubicBezTo>
                  <a:close/>
                </a:path>
              </a:pathLst>
            </a:custGeom>
            <a:solidFill>
              <a:srgbClr val="4768B1"/>
            </a:solidFill>
            <a:ln cap="sq">
              <a:noFill/>
              <a:prstDash val="solid"/>
              <a:miter/>
            </a:ln>
          </p:spPr>
          <p:txBody>
            <a:bodyPr/>
            <a:lstStyle/>
            <a:p>
              <a:endParaRPr lang="fr-FR"/>
            </a:p>
          </p:txBody>
        </p:sp>
        <p:sp>
          <p:nvSpPr>
            <p:cNvPr id="5" name="TextBox 5"/>
            <p:cNvSpPr txBox="1"/>
            <p:nvPr/>
          </p:nvSpPr>
          <p:spPr>
            <a:xfrm>
              <a:off x="75755" y="47625"/>
              <a:ext cx="656541" cy="688975"/>
            </a:xfrm>
            <a:prstGeom prst="rect">
              <a:avLst/>
            </a:prstGeom>
          </p:spPr>
          <p:txBody>
            <a:bodyPr lIns="59062" tIns="59062" rIns="59062" bIns="59062" rtlCol="0" anchor="ctr"/>
            <a:lstStyle/>
            <a:p>
              <a:pPr marL="0" lvl="0" indent="0" algn="ctr">
                <a:lnSpc>
                  <a:spcPts val="2278"/>
                </a:lnSpc>
                <a:spcBef>
                  <a:spcPct val="0"/>
                </a:spcBef>
              </a:pPr>
              <a:endParaRPr/>
            </a:p>
          </p:txBody>
        </p:sp>
      </p:grpSp>
      <p:sp>
        <p:nvSpPr>
          <p:cNvPr id="6" name="Freeform 6"/>
          <p:cNvSpPr/>
          <p:nvPr/>
        </p:nvSpPr>
        <p:spPr>
          <a:xfrm rot="5400000">
            <a:off x="5036082" y="10646485"/>
            <a:ext cx="4214189" cy="91946"/>
          </a:xfrm>
          <a:custGeom>
            <a:avLst/>
            <a:gdLst/>
            <a:ahLst/>
            <a:cxnLst/>
            <a:rect l="l" t="t" r="r" b="b"/>
            <a:pathLst>
              <a:path w="4214189" h="91946">
                <a:moveTo>
                  <a:pt x="0" y="0"/>
                </a:moveTo>
                <a:lnTo>
                  <a:pt x="4214189" y="0"/>
                </a:lnTo>
                <a:lnTo>
                  <a:pt x="4214189" y="91946"/>
                </a:lnTo>
                <a:lnTo>
                  <a:pt x="0" y="91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nvGrpSpPr>
          <p:cNvPr id="7" name="Group 7"/>
          <p:cNvGrpSpPr/>
          <p:nvPr/>
        </p:nvGrpSpPr>
        <p:grpSpPr>
          <a:xfrm>
            <a:off x="5466755" y="6644688"/>
            <a:ext cx="2879821" cy="2896746"/>
            <a:chOff x="0" y="0"/>
            <a:chExt cx="808051" cy="812800"/>
          </a:xfrm>
        </p:grpSpPr>
        <p:sp>
          <p:nvSpPr>
            <p:cNvPr id="8" name="Freeform 8"/>
            <p:cNvSpPr/>
            <p:nvPr/>
          </p:nvSpPr>
          <p:spPr>
            <a:xfrm>
              <a:off x="0" y="0"/>
              <a:ext cx="808051" cy="812800"/>
            </a:xfrm>
            <a:custGeom>
              <a:avLst/>
              <a:gdLst/>
              <a:ahLst/>
              <a:cxnLst/>
              <a:rect l="l" t="t" r="r" b="b"/>
              <a:pathLst>
                <a:path w="808051" h="812800">
                  <a:moveTo>
                    <a:pt x="404025" y="0"/>
                  </a:moveTo>
                  <a:cubicBezTo>
                    <a:pt x="180888" y="0"/>
                    <a:pt x="0" y="181951"/>
                    <a:pt x="0" y="406400"/>
                  </a:cubicBezTo>
                  <a:cubicBezTo>
                    <a:pt x="0" y="630849"/>
                    <a:pt x="180888" y="812800"/>
                    <a:pt x="404025" y="812800"/>
                  </a:cubicBezTo>
                  <a:cubicBezTo>
                    <a:pt x="627163" y="812800"/>
                    <a:pt x="808051" y="630849"/>
                    <a:pt x="808051" y="406400"/>
                  </a:cubicBezTo>
                  <a:cubicBezTo>
                    <a:pt x="808051" y="181951"/>
                    <a:pt x="627163" y="0"/>
                    <a:pt x="404025" y="0"/>
                  </a:cubicBezTo>
                  <a:close/>
                </a:path>
              </a:pathLst>
            </a:custGeom>
            <a:solidFill>
              <a:srgbClr val="4768B1"/>
            </a:solidFill>
            <a:ln cap="sq">
              <a:noFill/>
              <a:prstDash val="solid"/>
              <a:miter/>
            </a:ln>
          </p:spPr>
          <p:txBody>
            <a:bodyPr/>
            <a:lstStyle/>
            <a:p>
              <a:endParaRPr lang="fr-FR"/>
            </a:p>
          </p:txBody>
        </p:sp>
        <p:sp>
          <p:nvSpPr>
            <p:cNvPr id="9" name="TextBox 9"/>
            <p:cNvSpPr txBox="1"/>
            <p:nvPr/>
          </p:nvSpPr>
          <p:spPr>
            <a:xfrm>
              <a:off x="75755" y="47625"/>
              <a:ext cx="656541" cy="688975"/>
            </a:xfrm>
            <a:prstGeom prst="rect">
              <a:avLst/>
            </a:prstGeom>
          </p:spPr>
          <p:txBody>
            <a:bodyPr lIns="59062" tIns="59062" rIns="59062" bIns="59062" rtlCol="0" anchor="ctr"/>
            <a:lstStyle/>
            <a:p>
              <a:pPr marL="0" lvl="0" indent="0" algn="ctr">
                <a:lnSpc>
                  <a:spcPts val="2278"/>
                </a:lnSpc>
                <a:spcBef>
                  <a:spcPct val="0"/>
                </a:spcBef>
              </a:pPr>
              <a:endParaRPr/>
            </a:p>
          </p:txBody>
        </p:sp>
      </p:grpSp>
      <p:sp>
        <p:nvSpPr>
          <p:cNvPr id="10" name="AutoShape 10"/>
          <p:cNvSpPr/>
          <p:nvPr/>
        </p:nvSpPr>
        <p:spPr>
          <a:xfrm>
            <a:off x="6108694" y="7484588"/>
            <a:ext cx="1715051" cy="0"/>
          </a:xfrm>
          <a:prstGeom prst="line">
            <a:avLst/>
          </a:prstGeom>
          <a:ln w="9525" cap="flat">
            <a:solidFill>
              <a:srgbClr val="FFFFFF"/>
            </a:solidFill>
            <a:prstDash val="solid"/>
            <a:headEnd type="none" w="sm" len="sm"/>
            <a:tailEnd type="none" w="sm" len="sm"/>
          </a:ln>
        </p:spPr>
        <p:txBody>
          <a:bodyPr/>
          <a:lstStyle/>
          <a:p>
            <a:endParaRPr lang="fr-FR"/>
          </a:p>
        </p:txBody>
      </p:sp>
      <p:sp>
        <p:nvSpPr>
          <p:cNvPr id="11" name="AutoShape 11"/>
          <p:cNvSpPr/>
          <p:nvPr/>
        </p:nvSpPr>
        <p:spPr>
          <a:xfrm>
            <a:off x="737557" y="8010374"/>
            <a:ext cx="1715051" cy="0"/>
          </a:xfrm>
          <a:prstGeom prst="line">
            <a:avLst/>
          </a:prstGeom>
          <a:ln w="9525" cap="flat">
            <a:solidFill>
              <a:srgbClr val="FFFFFF"/>
            </a:solidFill>
            <a:prstDash val="solid"/>
            <a:headEnd type="none" w="sm" len="sm"/>
            <a:tailEnd type="none" w="sm" len="sm"/>
          </a:ln>
        </p:spPr>
        <p:txBody>
          <a:bodyPr/>
          <a:lstStyle/>
          <a:p>
            <a:endParaRPr lang="fr-FR"/>
          </a:p>
        </p:txBody>
      </p:sp>
      <p:grpSp>
        <p:nvGrpSpPr>
          <p:cNvPr id="12" name="Group 12"/>
          <p:cNvGrpSpPr/>
          <p:nvPr/>
        </p:nvGrpSpPr>
        <p:grpSpPr>
          <a:xfrm>
            <a:off x="850500" y="11454517"/>
            <a:ext cx="2879821" cy="2896746"/>
            <a:chOff x="0" y="0"/>
            <a:chExt cx="808051" cy="812800"/>
          </a:xfrm>
        </p:grpSpPr>
        <p:sp>
          <p:nvSpPr>
            <p:cNvPr id="13" name="Freeform 13"/>
            <p:cNvSpPr/>
            <p:nvPr/>
          </p:nvSpPr>
          <p:spPr>
            <a:xfrm>
              <a:off x="0" y="0"/>
              <a:ext cx="808051" cy="812800"/>
            </a:xfrm>
            <a:custGeom>
              <a:avLst/>
              <a:gdLst/>
              <a:ahLst/>
              <a:cxnLst/>
              <a:rect l="l" t="t" r="r" b="b"/>
              <a:pathLst>
                <a:path w="808051" h="812800">
                  <a:moveTo>
                    <a:pt x="404025" y="0"/>
                  </a:moveTo>
                  <a:cubicBezTo>
                    <a:pt x="180888" y="0"/>
                    <a:pt x="0" y="181951"/>
                    <a:pt x="0" y="406400"/>
                  </a:cubicBezTo>
                  <a:cubicBezTo>
                    <a:pt x="0" y="630849"/>
                    <a:pt x="180888" y="812800"/>
                    <a:pt x="404025" y="812800"/>
                  </a:cubicBezTo>
                  <a:cubicBezTo>
                    <a:pt x="627163" y="812800"/>
                    <a:pt x="808051" y="630849"/>
                    <a:pt x="808051" y="406400"/>
                  </a:cubicBezTo>
                  <a:cubicBezTo>
                    <a:pt x="808051" y="181951"/>
                    <a:pt x="627163" y="0"/>
                    <a:pt x="404025" y="0"/>
                  </a:cubicBezTo>
                  <a:close/>
                </a:path>
              </a:pathLst>
            </a:custGeom>
            <a:solidFill>
              <a:srgbClr val="4768B1"/>
            </a:solidFill>
            <a:ln cap="sq">
              <a:noFill/>
              <a:prstDash val="solid"/>
              <a:miter/>
            </a:ln>
          </p:spPr>
          <p:txBody>
            <a:bodyPr/>
            <a:lstStyle/>
            <a:p>
              <a:endParaRPr lang="fr-FR"/>
            </a:p>
          </p:txBody>
        </p:sp>
        <p:sp>
          <p:nvSpPr>
            <p:cNvPr id="14" name="TextBox 14"/>
            <p:cNvSpPr txBox="1"/>
            <p:nvPr/>
          </p:nvSpPr>
          <p:spPr>
            <a:xfrm>
              <a:off x="75755" y="47625"/>
              <a:ext cx="656541" cy="688975"/>
            </a:xfrm>
            <a:prstGeom prst="rect">
              <a:avLst/>
            </a:prstGeom>
          </p:spPr>
          <p:txBody>
            <a:bodyPr lIns="59062" tIns="59062" rIns="59062" bIns="59062" rtlCol="0" anchor="ctr"/>
            <a:lstStyle/>
            <a:p>
              <a:pPr marL="0" lvl="0" indent="0" algn="ctr">
                <a:lnSpc>
                  <a:spcPts val="2278"/>
                </a:lnSpc>
                <a:spcBef>
                  <a:spcPct val="0"/>
                </a:spcBef>
              </a:pPr>
              <a:endParaRPr/>
            </a:p>
          </p:txBody>
        </p:sp>
      </p:grpSp>
      <p:sp>
        <p:nvSpPr>
          <p:cNvPr id="15" name="AutoShape 15"/>
          <p:cNvSpPr/>
          <p:nvPr/>
        </p:nvSpPr>
        <p:spPr>
          <a:xfrm>
            <a:off x="1507321" y="12385448"/>
            <a:ext cx="1715051" cy="0"/>
          </a:xfrm>
          <a:prstGeom prst="line">
            <a:avLst/>
          </a:prstGeom>
          <a:ln w="9525" cap="flat">
            <a:solidFill>
              <a:srgbClr val="FFFFFF"/>
            </a:solidFill>
            <a:prstDash val="solid"/>
            <a:headEnd type="none" w="sm" len="sm"/>
            <a:tailEnd type="none" w="sm" len="sm"/>
          </a:ln>
        </p:spPr>
        <p:txBody>
          <a:bodyPr/>
          <a:lstStyle/>
          <a:p>
            <a:endParaRPr lang="fr-FR"/>
          </a:p>
        </p:txBody>
      </p:sp>
      <p:grpSp>
        <p:nvGrpSpPr>
          <p:cNvPr id="16" name="Group 16"/>
          <p:cNvGrpSpPr/>
          <p:nvPr/>
        </p:nvGrpSpPr>
        <p:grpSpPr>
          <a:xfrm>
            <a:off x="10772715" y="10937075"/>
            <a:ext cx="2879821" cy="2896746"/>
            <a:chOff x="0" y="0"/>
            <a:chExt cx="808051" cy="812800"/>
          </a:xfrm>
        </p:grpSpPr>
        <p:sp>
          <p:nvSpPr>
            <p:cNvPr id="17" name="Freeform 17"/>
            <p:cNvSpPr/>
            <p:nvPr/>
          </p:nvSpPr>
          <p:spPr>
            <a:xfrm>
              <a:off x="0" y="0"/>
              <a:ext cx="808051" cy="812800"/>
            </a:xfrm>
            <a:custGeom>
              <a:avLst/>
              <a:gdLst/>
              <a:ahLst/>
              <a:cxnLst/>
              <a:rect l="l" t="t" r="r" b="b"/>
              <a:pathLst>
                <a:path w="808051" h="812800">
                  <a:moveTo>
                    <a:pt x="404025" y="0"/>
                  </a:moveTo>
                  <a:cubicBezTo>
                    <a:pt x="180888" y="0"/>
                    <a:pt x="0" y="181951"/>
                    <a:pt x="0" y="406400"/>
                  </a:cubicBezTo>
                  <a:cubicBezTo>
                    <a:pt x="0" y="630849"/>
                    <a:pt x="180888" y="812800"/>
                    <a:pt x="404025" y="812800"/>
                  </a:cubicBezTo>
                  <a:cubicBezTo>
                    <a:pt x="627163" y="812800"/>
                    <a:pt x="808051" y="630849"/>
                    <a:pt x="808051" y="406400"/>
                  </a:cubicBezTo>
                  <a:cubicBezTo>
                    <a:pt x="808051" y="181951"/>
                    <a:pt x="627163" y="0"/>
                    <a:pt x="404025" y="0"/>
                  </a:cubicBezTo>
                  <a:close/>
                </a:path>
              </a:pathLst>
            </a:custGeom>
            <a:solidFill>
              <a:srgbClr val="4768B1"/>
            </a:solidFill>
            <a:ln cap="sq">
              <a:noFill/>
              <a:prstDash val="solid"/>
              <a:miter/>
            </a:ln>
          </p:spPr>
          <p:txBody>
            <a:bodyPr/>
            <a:lstStyle/>
            <a:p>
              <a:endParaRPr lang="fr-FR"/>
            </a:p>
          </p:txBody>
        </p:sp>
        <p:sp>
          <p:nvSpPr>
            <p:cNvPr id="18" name="TextBox 18"/>
            <p:cNvSpPr txBox="1"/>
            <p:nvPr/>
          </p:nvSpPr>
          <p:spPr>
            <a:xfrm>
              <a:off x="75755" y="47625"/>
              <a:ext cx="656541" cy="688975"/>
            </a:xfrm>
            <a:prstGeom prst="rect">
              <a:avLst/>
            </a:prstGeom>
          </p:spPr>
          <p:txBody>
            <a:bodyPr lIns="59062" tIns="59062" rIns="59062" bIns="59062" rtlCol="0" anchor="ctr"/>
            <a:lstStyle/>
            <a:p>
              <a:pPr marL="0" lvl="0" indent="0" algn="ctr">
                <a:lnSpc>
                  <a:spcPts val="2278"/>
                </a:lnSpc>
                <a:spcBef>
                  <a:spcPct val="0"/>
                </a:spcBef>
              </a:pPr>
              <a:endParaRPr/>
            </a:p>
          </p:txBody>
        </p:sp>
      </p:grpSp>
      <p:sp>
        <p:nvSpPr>
          <p:cNvPr id="19" name="AutoShape 19"/>
          <p:cNvSpPr/>
          <p:nvPr/>
        </p:nvSpPr>
        <p:spPr>
          <a:xfrm>
            <a:off x="11355101" y="11802173"/>
            <a:ext cx="1715051" cy="0"/>
          </a:xfrm>
          <a:prstGeom prst="line">
            <a:avLst/>
          </a:prstGeom>
          <a:ln w="9525" cap="flat">
            <a:solidFill>
              <a:srgbClr val="FFFFFF"/>
            </a:solidFill>
            <a:prstDash val="solid"/>
            <a:headEnd type="none" w="sm" len="sm"/>
            <a:tailEnd type="none" w="sm" len="sm"/>
          </a:ln>
        </p:spPr>
        <p:txBody>
          <a:bodyPr/>
          <a:lstStyle/>
          <a:p>
            <a:endParaRPr lang="fr-FR"/>
          </a:p>
        </p:txBody>
      </p:sp>
      <p:grpSp>
        <p:nvGrpSpPr>
          <p:cNvPr id="20" name="Group 20"/>
          <p:cNvGrpSpPr/>
          <p:nvPr/>
        </p:nvGrpSpPr>
        <p:grpSpPr>
          <a:xfrm>
            <a:off x="11640273" y="6911652"/>
            <a:ext cx="2879821" cy="2896746"/>
            <a:chOff x="0" y="0"/>
            <a:chExt cx="808051" cy="812800"/>
          </a:xfrm>
        </p:grpSpPr>
        <p:sp>
          <p:nvSpPr>
            <p:cNvPr id="21" name="Freeform 21"/>
            <p:cNvSpPr/>
            <p:nvPr/>
          </p:nvSpPr>
          <p:spPr>
            <a:xfrm>
              <a:off x="0" y="0"/>
              <a:ext cx="808051" cy="812800"/>
            </a:xfrm>
            <a:custGeom>
              <a:avLst/>
              <a:gdLst/>
              <a:ahLst/>
              <a:cxnLst/>
              <a:rect l="l" t="t" r="r" b="b"/>
              <a:pathLst>
                <a:path w="808051" h="812800">
                  <a:moveTo>
                    <a:pt x="404025" y="0"/>
                  </a:moveTo>
                  <a:cubicBezTo>
                    <a:pt x="180888" y="0"/>
                    <a:pt x="0" y="181951"/>
                    <a:pt x="0" y="406400"/>
                  </a:cubicBezTo>
                  <a:cubicBezTo>
                    <a:pt x="0" y="630849"/>
                    <a:pt x="180888" y="812800"/>
                    <a:pt x="404025" y="812800"/>
                  </a:cubicBezTo>
                  <a:cubicBezTo>
                    <a:pt x="627163" y="812800"/>
                    <a:pt x="808051" y="630849"/>
                    <a:pt x="808051" y="406400"/>
                  </a:cubicBezTo>
                  <a:cubicBezTo>
                    <a:pt x="808051" y="181951"/>
                    <a:pt x="627163" y="0"/>
                    <a:pt x="404025" y="0"/>
                  </a:cubicBezTo>
                  <a:close/>
                </a:path>
              </a:pathLst>
            </a:custGeom>
            <a:solidFill>
              <a:srgbClr val="4768B1"/>
            </a:solidFill>
            <a:ln cap="sq">
              <a:noFill/>
              <a:prstDash val="solid"/>
              <a:miter/>
            </a:ln>
          </p:spPr>
          <p:txBody>
            <a:bodyPr/>
            <a:lstStyle/>
            <a:p>
              <a:endParaRPr lang="fr-FR"/>
            </a:p>
          </p:txBody>
        </p:sp>
        <p:sp>
          <p:nvSpPr>
            <p:cNvPr id="22" name="TextBox 22"/>
            <p:cNvSpPr txBox="1"/>
            <p:nvPr/>
          </p:nvSpPr>
          <p:spPr>
            <a:xfrm>
              <a:off x="75755" y="47625"/>
              <a:ext cx="656541" cy="688975"/>
            </a:xfrm>
            <a:prstGeom prst="rect">
              <a:avLst/>
            </a:prstGeom>
          </p:spPr>
          <p:txBody>
            <a:bodyPr lIns="59062" tIns="59062" rIns="59062" bIns="59062" rtlCol="0" anchor="ctr"/>
            <a:lstStyle/>
            <a:p>
              <a:pPr marL="0" lvl="0" indent="0" algn="ctr">
                <a:lnSpc>
                  <a:spcPts val="2278"/>
                </a:lnSpc>
                <a:spcBef>
                  <a:spcPct val="0"/>
                </a:spcBef>
              </a:pPr>
              <a:endParaRPr/>
            </a:p>
          </p:txBody>
        </p:sp>
      </p:grpSp>
      <p:sp>
        <p:nvSpPr>
          <p:cNvPr id="23" name="AutoShape 23"/>
          <p:cNvSpPr/>
          <p:nvPr/>
        </p:nvSpPr>
        <p:spPr>
          <a:xfrm>
            <a:off x="12212626" y="7856681"/>
            <a:ext cx="1715051" cy="0"/>
          </a:xfrm>
          <a:prstGeom prst="line">
            <a:avLst/>
          </a:prstGeom>
          <a:ln w="9525" cap="flat">
            <a:solidFill>
              <a:srgbClr val="FFFFFF"/>
            </a:solidFill>
            <a:prstDash val="solid"/>
            <a:headEnd type="none" w="sm" len="sm"/>
            <a:tailEnd type="none" w="sm" len="sm"/>
          </a:ln>
        </p:spPr>
        <p:txBody>
          <a:bodyPr/>
          <a:lstStyle/>
          <a:p>
            <a:endParaRPr lang="fr-FR"/>
          </a:p>
        </p:txBody>
      </p:sp>
      <p:sp>
        <p:nvSpPr>
          <p:cNvPr id="24" name="TextBox 24"/>
          <p:cNvSpPr txBox="1"/>
          <p:nvPr/>
        </p:nvSpPr>
        <p:spPr>
          <a:xfrm>
            <a:off x="850500" y="7528276"/>
            <a:ext cx="1834158" cy="372637"/>
          </a:xfrm>
          <a:prstGeom prst="rect">
            <a:avLst/>
          </a:prstGeom>
        </p:spPr>
        <p:txBody>
          <a:bodyPr lIns="0" tIns="0" rIns="0" bIns="0" rtlCol="0" anchor="t">
            <a:spAutoFit/>
          </a:bodyPr>
          <a:lstStyle/>
          <a:p>
            <a:pPr algn="ctr">
              <a:lnSpc>
                <a:spcPts val="2562"/>
              </a:lnSpc>
            </a:pPr>
            <a:r>
              <a:rPr lang="en-US" sz="2562" b="1">
                <a:solidFill>
                  <a:srgbClr val="FFFFFF"/>
                </a:solidFill>
                <a:latin typeface="Glacial Indifference Bold"/>
                <a:ea typeface="Glacial Indifference Bold"/>
                <a:cs typeface="Glacial Indifference Bold"/>
                <a:sym typeface="Glacial Indifference Bold"/>
              </a:rPr>
              <a:t>CLARTE </a:t>
            </a:r>
          </a:p>
        </p:txBody>
      </p:sp>
      <p:sp>
        <p:nvSpPr>
          <p:cNvPr id="25" name="TextBox 25"/>
          <p:cNvSpPr txBox="1"/>
          <p:nvPr/>
        </p:nvSpPr>
        <p:spPr>
          <a:xfrm>
            <a:off x="698716" y="8093061"/>
            <a:ext cx="2167490" cy="1464750"/>
          </a:xfrm>
          <a:prstGeom prst="rect">
            <a:avLst/>
          </a:prstGeom>
        </p:spPr>
        <p:txBody>
          <a:bodyPr lIns="0" tIns="0" rIns="0" bIns="0" rtlCol="0" anchor="t">
            <a:spAutoFit/>
          </a:bodyPr>
          <a:lstStyle/>
          <a:p>
            <a:pPr algn="ctr">
              <a:lnSpc>
                <a:spcPts val="1984"/>
              </a:lnSpc>
            </a:pPr>
            <a:r>
              <a:rPr lang="en-US" sz="1653">
                <a:solidFill>
                  <a:srgbClr val="FFFFFF"/>
                </a:solidFill>
                <a:latin typeface="Glacial Indifference"/>
                <a:ea typeface="Glacial Indifference"/>
                <a:cs typeface="Glacial Indifference"/>
                <a:sym typeface="Glacial Indifference"/>
              </a:rPr>
              <a:t>FINALITE</a:t>
            </a:r>
          </a:p>
          <a:p>
            <a:pPr algn="ctr">
              <a:lnSpc>
                <a:spcPts val="1984"/>
              </a:lnSpc>
            </a:pPr>
            <a:r>
              <a:rPr lang="en-US" sz="1653">
                <a:solidFill>
                  <a:srgbClr val="FFFFFF"/>
                </a:solidFill>
                <a:latin typeface="Glacial Indifference"/>
                <a:ea typeface="Glacial Indifference"/>
                <a:cs typeface="Glacial Indifference"/>
                <a:sym typeface="Glacial Indifference"/>
              </a:rPr>
              <a:t>CONTRIBUTION</a:t>
            </a:r>
          </a:p>
          <a:p>
            <a:pPr algn="ctr">
              <a:lnSpc>
                <a:spcPts val="1984"/>
              </a:lnSpc>
            </a:pPr>
            <a:r>
              <a:rPr lang="en-US" sz="1653">
                <a:solidFill>
                  <a:srgbClr val="FFFFFF"/>
                </a:solidFill>
                <a:latin typeface="Glacial Indifference"/>
                <a:ea typeface="Glacial Indifference"/>
                <a:cs typeface="Glacial Indifference"/>
                <a:sym typeface="Glacial Indifference"/>
              </a:rPr>
              <a:t>ORIENTATION </a:t>
            </a:r>
          </a:p>
          <a:p>
            <a:pPr algn="ctr">
              <a:lnSpc>
                <a:spcPts val="1984"/>
              </a:lnSpc>
            </a:pPr>
            <a:r>
              <a:rPr lang="en-US" sz="1653">
                <a:solidFill>
                  <a:srgbClr val="FFFFFF"/>
                </a:solidFill>
                <a:latin typeface="Glacial Indifference"/>
                <a:ea typeface="Glacial Indifference"/>
                <a:cs typeface="Glacial Indifference"/>
                <a:sym typeface="Glacial Indifference"/>
              </a:rPr>
              <a:t>OBJECTIFS D EQUIPE </a:t>
            </a:r>
          </a:p>
          <a:p>
            <a:pPr algn="ctr">
              <a:lnSpc>
                <a:spcPts val="1984"/>
              </a:lnSpc>
            </a:pPr>
            <a:r>
              <a:rPr lang="en-US" sz="1653">
                <a:solidFill>
                  <a:srgbClr val="FFFFFF"/>
                </a:solidFill>
                <a:latin typeface="Glacial Indifference"/>
                <a:ea typeface="Glacial Indifference"/>
                <a:cs typeface="Glacial Indifference"/>
                <a:sym typeface="Glacial Indifference"/>
              </a:rPr>
              <a:t>PRIORITES</a:t>
            </a:r>
          </a:p>
          <a:p>
            <a:pPr algn="ctr">
              <a:lnSpc>
                <a:spcPts val="1984"/>
              </a:lnSpc>
            </a:pPr>
            <a:r>
              <a:rPr lang="en-US" sz="1653">
                <a:solidFill>
                  <a:srgbClr val="FFFFFF"/>
                </a:solidFill>
                <a:latin typeface="Glacial Indifference"/>
                <a:ea typeface="Glacial Indifference"/>
                <a:cs typeface="Glacial Indifference"/>
                <a:sym typeface="Glacial Indifference"/>
              </a:rPr>
              <a:t>RESULTATS </a:t>
            </a:r>
          </a:p>
        </p:txBody>
      </p:sp>
      <p:sp>
        <p:nvSpPr>
          <p:cNvPr id="26" name="TextBox 26"/>
          <p:cNvSpPr txBox="1"/>
          <p:nvPr/>
        </p:nvSpPr>
        <p:spPr>
          <a:xfrm>
            <a:off x="1086382" y="12530594"/>
            <a:ext cx="2408057" cy="1275750"/>
          </a:xfrm>
          <a:prstGeom prst="rect">
            <a:avLst/>
          </a:prstGeom>
        </p:spPr>
        <p:txBody>
          <a:bodyPr lIns="0" tIns="0" rIns="0" bIns="0" rtlCol="0" anchor="t">
            <a:spAutoFit/>
          </a:bodyPr>
          <a:lstStyle/>
          <a:p>
            <a:pPr algn="ctr">
              <a:lnSpc>
                <a:spcPts val="1686"/>
              </a:lnSpc>
            </a:pPr>
            <a:r>
              <a:rPr lang="en-US" sz="1405">
                <a:solidFill>
                  <a:srgbClr val="FFFFFF"/>
                </a:solidFill>
                <a:latin typeface="Glacial Indifference"/>
                <a:ea typeface="Glacial Indifference"/>
                <a:cs typeface="Glacial Indifference"/>
                <a:sym typeface="Glacial Indifference"/>
              </a:rPr>
              <a:t>MEMBRES DE L’ EQUIPE </a:t>
            </a:r>
          </a:p>
          <a:p>
            <a:pPr algn="ctr">
              <a:lnSpc>
                <a:spcPts val="1686"/>
              </a:lnSpc>
            </a:pPr>
            <a:r>
              <a:rPr lang="en-US" sz="1405">
                <a:solidFill>
                  <a:srgbClr val="FFFFFF"/>
                </a:solidFill>
                <a:latin typeface="Glacial Indifference"/>
                <a:ea typeface="Glacial Indifference"/>
                <a:cs typeface="Glacial Indifference"/>
                <a:sym typeface="Glacial Indifference"/>
              </a:rPr>
              <a:t>COMPREHENSION MUTUELLE </a:t>
            </a:r>
          </a:p>
          <a:p>
            <a:pPr algn="ctr">
              <a:lnSpc>
                <a:spcPts val="1686"/>
              </a:lnSpc>
            </a:pPr>
            <a:r>
              <a:rPr lang="en-US" sz="1405">
                <a:solidFill>
                  <a:srgbClr val="FFFFFF"/>
                </a:solidFill>
                <a:latin typeface="Glacial Indifference"/>
                <a:ea typeface="Glacial Indifference"/>
                <a:cs typeface="Glacial Indifference"/>
                <a:sym typeface="Glacial Indifference"/>
              </a:rPr>
              <a:t>APPRECIATION DE LA DIFFERENCE  GESTION DE LA DIVERSITE </a:t>
            </a:r>
          </a:p>
          <a:p>
            <a:pPr marL="0" lvl="0" indent="0" algn="ctr">
              <a:lnSpc>
                <a:spcPts val="1686"/>
              </a:lnSpc>
              <a:spcBef>
                <a:spcPct val="0"/>
              </a:spcBef>
            </a:pPr>
            <a:r>
              <a:rPr lang="en-US" sz="1405">
                <a:solidFill>
                  <a:srgbClr val="FFFFFF"/>
                </a:solidFill>
                <a:latin typeface="Glacial Indifference"/>
                <a:ea typeface="Glacial Indifference"/>
                <a:cs typeface="Glacial Indifference"/>
                <a:sym typeface="Glacial Indifference"/>
              </a:rPr>
              <a:t>INTEGRATION </a:t>
            </a:r>
          </a:p>
        </p:txBody>
      </p:sp>
      <p:sp>
        <p:nvSpPr>
          <p:cNvPr id="27" name="TextBox 27"/>
          <p:cNvSpPr txBox="1"/>
          <p:nvPr/>
        </p:nvSpPr>
        <p:spPr>
          <a:xfrm>
            <a:off x="1404529" y="12054061"/>
            <a:ext cx="1834158" cy="237412"/>
          </a:xfrm>
          <a:prstGeom prst="rect">
            <a:avLst/>
          </a:prstGeom>
        </p:spPr>
        <p:txBody>
          <a:bodyPr lIns="0" tIns="0" rIns="0" bIns="0" rtlCol="0" anchor="t">
            <a:spAutoFit/>
          </a:bodyPr>
          <a:lstStyle/>
          <a:p>
            <a:pPr marL="0" lvl="0" indent="0" algn="ctr">
              <a:lnSpc>
                <a:spcPts val="1570"/>
              </a:lnSpc>
              <a:spcBef>
                <a:spcPct val="0"/>
              </a:spcBef>
            </a:pPr>
            <a:r>
              <a:rPr lang="en-US" sz="1570" b="1">
                <a:solidFill>
                  <a:srgbClr val="FFFFFF"/>
                </a:solidFill>
                <a:latin typeface="Glacial Indifference Bold"/>
                <a:ea typeface="Glacial Indifference Bold"/>
                <a:cs typeface="Glacial Indifference Bold"/>
                <a:sym typeface="Glacial Indifference Bold"/>
              </a:rPr>
              <a:t>COMPOSITION </a:t>
            </a:r>
          </a:p>
        </p:txBody>
      </p:sp>
      <p:sp>
        <p:nvSpPr>
          <p:cNvPr id="28" name="TextBox 28"/>
          <p:cNvSpPr txBox="1"/>
          <p:nvPr/>
        </p:nvSpPr>
        <p:spPr>
          <a:xfrm>
            <a:off x="6331624" y="11481569"/>
            <a:ext cx="1715051" cy="1049025"/>
          </a:xfrm>
          <a:prstGeom prst="rect">
            <a:avLst/>
          </a:prstGeom>
        </p:spPr>
        <p:txBody>
          <a:bodyPr lIns="0" tIns="0" rIns="0" bIns="0" rtlCol="0" anchor="t">
            <a:spAutoFit/>
          </a:bodyPr>
          <a:lstStyle/>
          <a:p>
            <a:pPr marL="0" lvl="0" indent="0" algn="ctr">
              <a:lnSpc>
                <a:spcPts val="1388"/>
              </a:lnSpc>
              <a:spcBef>
                <a:spcPct val="0"/>
              </a:spcBef>
            </a:pPr>
            <a:r>
              <a:rPr lang="en-US" sz="1157" u="none" strike="noStrike">
                <a:solidFill>
                  <a:srgbClr val="FFFFFF"/>
                </a:solidFill>
                <a:latin typeface="Glacial Indifference"/>
                <a:ea typeface="Glacial Indifference"/>
                <a:cs typeface="Glacial Indifference"/>
                <a:sym typeface="Glacial Indifference"/>
              </a:rPr>
              <a:t>S'appuie sur la culture métier, Factuel, favorise la Remise en Question. Ne craint pas le changement , il est le garant du cadre et de la Norme</a:t>
            </a:r>
          </a:p>
        </p:txBody>
      </p:sp>
      <p:grpSp>
        <p:nvGrpSpPr>
          <p:cNvPr id="29" name="Group 29"/>
          <p:cNvGrpSpPr/>
          <p:nvPr/>
        </p:nvGrpSpPr>
        <p:grpSpPr>
          <a:xfrm>
            <a:off x="5749239" y="11231845"/>
            <a:ext cx="2879821" cy="2896746"/>
            <a:chOff x="0" y="0"/>
            <a:chExt cx="808051" cy="812800"/>
          </a:xfrm>
        </p:grpSpPr>
        <p:sp>
          <p:nvSpPr>
            <p:cNvPr id="30" name="Freeform 30"/>
            <p:cNvSpPr/>
            <p:nvPr/>
          </p:nvSpPr>
          <p:spPr>
            <a:xfrm>
              <a:off x="0" y="0"/>
              <a:ext cx="808051" cy="812800"/>
            </a:xfrm>
            <a:custGeom>
              <a:avLst/>
              <a:gdLst/>
              <a:ahLst/>
              <a:cxnLst/>
              <a:rect l="l" t="t" r="r" b="b"/>
              <a:pathLst>
                <a:path w="808051" h="812800">
                  <a:moveTo>
                    <a:pt x="404025" y="0"/>
                  </a:moveTo>
                  <a:cubicBezTo>
                    <a:pt x="180888" y="0"/>
                    <a:pt x="0" y="181951"/>
                    <a:pt x="0" y="406400"/>
                  </a:cubicBezTo>
                  <a:cubicBezTo>
                    <a:pt x="0" y="630849"/>
                    <a:pt x="180888" y="812800"/>
                    <a:pt x="404025" y="812800"/>
                  </a:cubicBezTo>
                  <a:cubicBezTo>
                    <a:pt x="627163" y="812800"/>
                    <a:pt x="808051" y="630849"/>
                    <a:pt x="808051" y="406400"/>
                  </a:cubicBezTo>
                  <a:cubicBezTo>
                    <a:pt x="808051" y="181951"/>
                    <a:pt x="627163" y="0"/>
                    <a:pt x="404025" y="0"/>
                  </a:cubicBezTo>
                  <a:close/>
                </a:path>
              </a:pathLst>
            </a:custGeom>
            <a:solidFill>
              <a:srgbClr val="4768B1"/>
            </a:solidFill>
            <a:ln cap="sq">
              <a:noFill/>
              <a:prstDash val="solid"/>
              <a:miter/>
            </a:ln>
          </p:spPr>
          <p:txBody>
            <a:bodyPr/>
            <a:lstStyle/>
            <a:p>
              <a:endParaRPr lang="fr-FR"/>
            </a:p>
          </p:txBody>
        </p:sp>
        <p:sp>
          <p:nvSpPr>
            <p:cNvPr id="31" name="TextBox 31"/>
            <p:cNvSpPr txBox="1"/>
            <p:nvPr/>
          </p:nvSpPr>
          <p:spPr>
            <a:xfrm>
              <a:off x="75755" y="47625"/>
              <a:ext cx="656541" cy="688975"/>
            </a:xfrm>
            <a:prstGeom prst="rect">
              <a:avLst/>
            </a:prstGeom>
          </p:spPr>
          <p:txBody>
            <a:bodyPr lIns="59062" tIns="59062" rIns="59062" bIns="59062" rtlCol="0" anchor="ctr"/>
            <a:lstStyle/>
            <a:p>
              <a:pPr marL="0" lvl="0" indent="0" algn="ctr">
                <a:lnSpc>
                  <a:spcPts val="2278"/>
                </a:lnSpc>
                <a:spcBef>
                  <a:spcPct val="0"/>
                </a:spcBef>
              </a:pPr>
              <a:endParaRPr/>
            </a:p>
          </p:txBody>
        </p:sp>
      </p:grpSp>
      <p:grpSp>
        <p:nvGrpSpPr>
          <p:cNvPr id="32" name="Group 32"/>
          <p:cNvGrpSpPr/>
          <p:nvPr/>
        </p:nvGrpSpPr>
        <p:grpSpPr>
          <a:xfrm>
            <a:off x="-3986917" y="7290000"/>
            <a:ext cx="5854439" cy="6575023"/>
            <a:chOff x="0" y="0"/>
            <a:chExt cx="7805918" cy="8766697"/>
          </a:xfrm>
        </p:grpSpPr>
        <p:grpSp>
          <p:nvGrpSpPr>
            <p:cNvPr id="33" name="Group 33"/>
            <p:cNvGrpSpPr/>
            <p:nvPr/>
          </p:nvGrpSpPr>
          <p:grpSpPr>
            <a:xfrm>
              <a:off x="0" y="918779"/>
              <a:ext cx="7805918" cy="7847918"/>
              <a:chOff x="0" y="0"/>
              <a:chExt cx="808450" cy="812800"/>
            </a:xfrm>
          </p:grpSpPr>
          <p:sp>
            <p:nvSpPr>
              <p:cNvPr id="34" name="Freeform 34"/>
              <p:cNvSpPr/>
              <p:nvPr/>
            </p:nvSpPr>
            <p:spPr>
              <a:xfrm>
                <a:off x="14470" y="19093"/>
                <a:ext cx="779510" cy="774615"/>
              </a:xfrm>
              <a:custGeom>
                <a:avLst/>
                <a:gdLst/>
                <a:ahLst/>
                <a:cxnLst/>
                <a:rect l="l" t="t" r="r" b="b"/>
                <a:pathLst>
                  <a:path w="779510" h="774615">
                    <a:moveTo>
                      <a:pt x="422138" y="13464"/>
                    </a:moveTo>
                    <a:lnTo>
                      <a:pt x="761597" y="354750"/>
                    </a:lnTo>
                    <a:cubicBezTo>
                      <a:pt x="779510" y="372759"/>
                      <a:pt x="779510" y="401855"/>
                      <a:pt x="761597" y="419864"/>
                    </a:cubicBezTo>
                    <a:lnTo>
                      <a:pt x="422138" y="761150"/>
                    </a:lnTo>
                    <a:cubicBezTo>
                      <a:pt x="413565" y="769768"/>
                      <a:pt x="401911" y="774614"/>
                      <a:pt x="389755" y="774614"/>
                    </a:cubicBezTo>
                    <a:cubicBezTo>
                      <a:pt x="377599" y="774614"/>
                      <a:pt x="365945" y="769768"/>
                      <a:pt x="357372" y="761150"/>
                    </a:cubicBezTo>
                    <a:lnTo>
                      <a:pt x="17913" y="419864"/>
                    </a:lnTo>
                    <a:cubicBezTo>
                      <a:pt x="0" y="401855"/>
                      <a:pt x="0" y="372759"/>
                      <a:pt x="17913" y="354750"/>
                    </a:cubicBezTo>
                    <a:lnTo>
                      <a:pt x="357372" y="13464"/>
                    </a:lnTo>
                    <a:cubicBezTo>
                      <a:pt x="365945" y="4846"/>
                      <a:pt x="377599" y="0"/>
                      <a:pt x="389755" y="0"/>
                    </a:cubicBezTo>
                    <a:cubicBezTo>
                      <a:pt x="401911" y="0"/>
                      <a:pt x="413565" y="4846"/>
                      <a:pt x="422138" y="13464"/>
                    </a:cubicBezTo>
                    <a:close/>
                  </a:path>
                </a:pathLst>
              </a:custGeom>
              <a:solidFill>
                <a:srgbClr val="4D6CB3"/>
              </a:solidFill>
            </p:spPr>
            <p:txBody>
              <a:bodyPr/>
              <a:lstStyle/>
              <a:p>
                <a:endParaRPr lang="fr-FR"/>
              </a:p>
            </p:txBody>
          </p:sp>
          <p:sp>
            <p:nvSpPr>
              <p:cNvPr id="35" name="TextBox 35"/>
              <p:cNvSpPr txBox="1"/>
              <p:nvPr/>
            </p:nvSpPr>
            <p:spPr>
              <a:xfrm>
                <a:off x="138952" y="101600"/>
                <a:ext cx="530545" cy="571500"/>
              </a:xfrm>
              <a:prstGeom prst="rect">
                <a:avLst/>
              </a:prstGeom>
            </p:spPr>
            <p:txBody>
              <a:bodyPr lIns="50800" tIns="50800" rIns="50800" bIns="50800" rtlCol="0" anchor="ctr"/>
              <a:lstStyle/>
              <a:p>
                <a:pPr algn="ctr">
                  <a:lnSpc>
                    <a:spcPts val="2199"/>
                  </a:lnSpc>
                  <a:spcBef>
                    <a:spcPct val="0"/>
                  </a:spcBef>
                </a:pPr>
                <a:endParaRPr/>
              </a:p>
            </p:txBody>
          </p:sp>
        </p:grpSp>
        <p:grpSp>
          <p:nvGrpSpPr>
            <p:cNvPr id="36" name="Group 36"/>
            <p:cNvGrpSpPr/>
            <p:nvPr/>
          </p:nvGrpSpPr>
          <p:grpSpPr>
            <a:xfrm>
              <a:off x="2756352" y="0"/>
              <a:ext cx="2958908" cy="2958908"/>
              <a:chOff x="0" y="0"/>
              <a:chExt cx="812800" cy="812800"/>
            </a:xfrm>
          </p:grpSpPr>
          <p:sp>
            <p:nvSpPr>
              <p:cNvPr id="37" name="Freeform 37"/>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38" name="TextBox 38"/>
              <p:cNvSpPr txBox="1"/>
              <p:nvPr/>
            </p:nvSpPr>
            <p:spPr>
              <a:xfrm>
                <a:off x="139700" y="101600"/>
                <a:ext cx="533400" cy="571500"/>
              </a:xfrm>
              <a:prstGeom prst="rect">
                <a:avLst/>
              </a:prstGeom>
            </p:spPr>
            <p:txBody>
              <a:bodyPr lIns="50800" tIns="50800" rIns="50800" bIns="50800" rtlCol="0" anchor="ctr"/>
              <a:lstStyle/>
              <a:p>
                <a:pPr algn="ctr">
                  <a:lnSpc>
                    <a:spcPts val="2199"/>
                  </a:lnSpc>
                  <a:spcBef>
                    <a:spcPct val="0"/>
                  </a:spcBef>
                </a:pPr>
                <a:endParaRPr/>
              </a:p>
            </p:txBody>
          </p:sp>
        </p:grpSp>
      </p:grpSp>
      <p:sp>
        <p:nvSpPr>
          <p:cNvPr id="39" name="Freeform 39"/>
          <p:cNvSpPr/>
          <p:nvPr/>
        </p:nvSpPr>
        <p:spPr>
          <a:xfrm>
            <a:off x="2452607" y="8872686"/>
            <a:ext cx="4250702" cy="92743"/>
          </a:xfrm>
          <a:custGeom>
            <a:avLst/>
            <a:gdLst/>
            <a:ahLst/>
            <a:cxnLst/>
            <a:rect l="l" t="t" r="r" b="b"/>
            <a:pathLst>
              <a:path w="4250702" h="92743">
                <a:moveTo>
                  <a:pt x="0" y="0"/>
                </a:moveTo>
                <a:lnTo>
                  <a:pt x="4250702" y="0"/>
                </a:lnTo>
                <a:lnTo>
                  <a:pt x="4250702" y="92743"/>
                </a:lnTo>
                <a:lnTo>
                  <a:pt x="0" y="927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0" name="TextBox 40"/>
          <p:cNvSpPr txBox="1"/>
          <p:nvPr/>
        </p:nvSpPr>
        <p:spPr>
          <a:xfrm>
            <a:off x="2743800" y="10571009"/>
            <a:ext cx="1834158" cy="217725"/>
          </a:xfrm>
          <a:prstGeom prst="rect">
            <a:avLst/>
          </a:prstGeom>
        </p:spPr>
        <p:txBody>
          <a:bodyPr lIns="0" tIns="0" rIns="0" bIns="0" rtlCol="0" anchor="t">
            <a:spAutoFit/>
          </a:bodyPr>
          <a:lstStyle/>
          <a:p>
            <a:pPr marL="0" lvl="0" indent="0" algn="ctr">
              <a:lnSpc>
                <a:spcPts val="1570"/>
              </a:lnSpc>
              <a:spcBef>
                <a:spcPct val="0"/>
              </a:spcBef>
            </a:pPr>
            <a:r>
              <a:rPr lang="en-US" sz="1570" u="none" strike="noStrike">
                <a:solidFill>
                  <a:srgbClr val="FFFFFF"/>
                </a:solidFill>
                <a:latin typeface="Glacial Indifference"/>
                <a:ea typeface="Glacial Indifference"/>
                <a:cs typeface="Glacial Indifference"/>
                <a:sym typeface="Glacial Indifference"/>
              </a:rPr>
              <a:t>COOPERATION</a:t>
            </a:r>
          </a:p>
        </p:txBody>
      </p:sp>
      <p:sp>
        <p:nvSpPr>
          <p:cNvPr id="41" name="TextBox 41"/>
          <p:cNvSpPr txBox="1"/>
          <p:nvPr/>
        </p:nvSpPr>
        <p:spPr>
          <a:xfrm>
            <a:off x="11141185" y="11927107"/>
            <a:ext cx="2181014" cy="1701000"/>
          </a:xfrm>
          <a:prstGeom prst="rect">
            <a:avLst/>
          </a:prstGeom>
        </p:spPr>
        <p:txBody>
          <a:bodyPr lIns="0" tIns="0" rIns="0" bIns="0" rtlCol="0" anchor="t">
            <a:spAutoFit/>
          </a:bodyPr>
          <a:lstStyle/>
          <a:p>
            <a:pPr algn="ctr">
              <a:lnSpc>
                <a:spcPts val="1686"/>
              </a:lnSpc>
            </a:pPr>
            <a:r>
              <a:rPr lang="en-US" sz="1405">
                <a:solidFill>
                  <a:srgbClr val="FFFFFF"/>
                </a:solidFill>
                <a:latin typeface="Glacial Indifference"/>
                <a:ea typeface="Glacial Indifference"/>
                <a:cs typeface="Glacial Indifference"/>
                <a:sym typeface="Glacial Indifference"/>
              </a:rPr>
              <a:t>PARTAGE D INFORMATION</a:t>
            </a:r>
          </a:p>
          <a:p>
            <a:pPr algn="ctr">
              <a:lnSpc>
                <a:spcPts val="1686"/>
              </a:lnSpc>
            </a:pPr>
            <a:r>
              <a:rPr lang="en-US" sz="1405">
                <a:solidFill>
                  <a:srgbClr val="FFFFFF"/>
                </a:solidFill>
                <a:latin typeface="Glacial Indifference"/>
                <a:ea typeface="Glacial Indifference"/>
                <a:cs typeface="Glacial Indifference"/>
                <a:sym typeface="Glacial Indifference"/>
              </a:rPr>
              <a:t>PARTAGE DE CONNAISSANCES</a:t>
            </a:r>
          </a:p>
          <a:p>
            <a:pPr algn="ctr">
              <a:lnSpc>
                <a:spcPts val="1686"/>
              </a:lnSpc>
            </a:pPr>
            <a:r>
              <a:rPr lang="en-US" sz="1405">
                <a:solidFill>
                  <a:srgbClr val="FFFFFF"/>
                </a:solidFill>
                <a:latin typeface="Glacial Indifference"/>
                <a:ea typeface="Glacial Indifference"/>
                <a:cs typeface="Glacial Indifference"/>
                <a:sym typeface="Glacial Indifference"/>
              </a:rPr>
              <a:t>PROBLEMES SOULEVES ET ABORDES</a:t>
            </a:r>
          </a:p>
          <a:p>
            <a:pPr algn="ctr">
              <a:lnSpc>
                <a:spcPts val="1686"/>
              </a:lnSpc>
            </a:pPr>
            <a:r>
              <a:rPr lang="en-US" sz="1405">
                <a:solidFill>
                  <a:srgbClr val="FFFFFF"/>
                </a:solidFill>
                <a:latin typeface="Glacial Indifference"/>
                <a:ea typeface="Glacial Indifference"/>
                <a:cs typeface="Glacial Indifference"/>
                <a:sym typeface="Glacial Indifference"/>
              </a:rPr>
              <a:t>OUVERTURE</a:t>
            </a:r>
          </a:p>
          <a:p>
            <a:pPr algn="ctr">
              <a:lnSpc>
                <a:spcPts val="1686"/>
              </a:lnSpc>
            </a:pPr>
            <a:r>
              <a:rPr lang="en-US" sz="1405">
                <a:solidFill>
                  <a:srgbClr val="FFFFFF"/>
                </a:solidFill>
                <a:latin typeface="Glacial Indifference"/>
                <a:ea typeface="Glacial Indifference"/>
                <a:cs typeface="Glacial Indifference"/>
                <a:sym typeface="Glacial Indifference"/>
              </a:rPr>
              <a:t>HONNETETE</a:t>
            </a:r>
          </a:p>
          <a:p>
            <a:pPr marL="0" lvl="0" indent="0" algn="ctr">
              <a:lnSpc>
                <a:spcPts val="1686"/>
              </a:lnSpc>
              <a:spcBef>
                <a:spcPct val="0"/>
              </a:spcBef>
            </a:pPr>
            <a:r>
              <a:rPr lang="en-US" sz="1405">
                <a:solidFill>
                  <a:srgbClr val="FFFFFF"/>
                </a:solidFill>
                <a:latin typeface="Glacial Indifference"/>
                <a:ea typeface="Glacial Indifference"/>
                <a:cs typeface="Glacial Indifference"/>
                <a:sym typeface="Glacial Indifference"/>
              </a:rPr>
              <a:t>COURTOISIE </a:t>
            </a:r>
          </a:p>
        </p:txBody>
      </p:sp>
      <p:sp>
        <p:nvSpPr>
          <p:cNvPr id="42" name="TextBox 42"/>
          <p:cNvSpPr txBox="1"/>
          <p:nvPr/>
        </p:nvSpPr>
        <p:spPr>
          <a:xfrm>
            <a:off x="11856063" y="8006436"/>
            <a:ext cx="2413437" cy="1403325"/>
          </a:xfrm>
          <a:prstGeom prst="rect">
            <a:avLst/>
          </a:prstGeom>
        </p:spPr>
        <p:txBody>
          <a:bodyPr lIns="0" tIns="0" rIns="0" bIns="0" rtlCol="0" anchor="t">
            <a:spAutoFit/>
          </a:bodyPr>
          <a:lstStyle/>
          <a:p>
            <a:pPr algn="ctr">
              <a:lnSpc>
                <a:spcPts val="1686"/>
              </a:lnSpc>
            </a:pPr>
            <a:r>
              <a:rPr lang="en-US" sz="1405">
                <a:solidFill>
                  <a:srgbClr val="FFFFFF"/>
                </a:solidFill>
                <a:latin typeface="Glacial Indifference"/>
                <a:ea typeface="Glacial Indifference"/>
                <a:cs typeface="Glacial Indifference"/>
                <a:sym typeface="Glacial Indifference"/>
              </a:rPr>
              <a:t>ATMOSPHERE</a:t>
            </a:r>
          </a:p>
          <a:p>
            <a:pPr algn="ctr">
              <a:lnSpc>
                <a:spcPts val="1686"/>
              </a:lnSpc>
            </a:pPr>
            <a:r>
              <a:rPr lang="en-US" sz="1405">
                <a:solidFill>
                  <a:srgbClr val="FFFFFF"/>
                </a:solidFill>
                <a:latin typeface="Glacial Indifference"/>
                <a:ea typeface="Glacial Indifference"/>
                <a:cs typeface="Glacial Indifference"/>
                <a:sym typeface="Glacial Indifference"/>
              </a:rPr>
              <a:t>SECURITE PSYCHOLOGIQUE</a:t>
            </a:r>
          </a:p>
          <a:p>
            <a:pPr algn="ctr">
              <a:lnSpc>
                <a:spcPts val="1686"/>
              </a:lnSpc>
            </a:pPr>
            <a:r>
              <a:rPr lang="en-US" sz="1405">
                <a:solidFill>
                  <a:srgbClr val="FFFFFF"/>
                </a:solidFill>
                <a:latin typeface="Glacial Indifference"/>
                <a:ea typeface="Glacial Indifference"/>
                <a:cs typeface="Glacial Indifference"/>
                <a:sym typeface="Glacial Indifference"/>
              </a:rPr>
              <a:t>BIEN ETRE EMOTIONNEL</a:t>
            </a:r>
          </a:p>
          <a:p>
            <a:pPr algn="ctr">
              <a:lnSpc>
                <a:spcPts val="1686"/>
              </a:lnSpc>
            </a:pPr>
            <a:r>
              <a:rPr lang="en-US" sz="1405">
                <a:solidFill>
                  <a:srgbClr val="FFFFFF"/>
                </a:solidFill>
                <a:latin typeface="Glacial Indifference"/>
                <a:ea typeface="Glacial Indifference"/>
                <a:cs typeface="Glacial Indifference"/>
                <a:sym typeface="Glacial Indifference"/>
              </a:rPr>
              <a:t>CREATIVITE ET INNOVATION</a:t>
            </a:r>
          </a:p>
          <a:p>
            <a:pPr marL="0" lvl="0" indent="0" algn="ctr">
              <a:lnSpc>
                <a:spcPts val="1686"/>
              </a:lnSpc>
              <a:spcBef>
                <a:spcPct val="0"/>
              </a:spcBef>
            </a:pPr>
            <a:r>
              <a:rPr lang="en-US" sz="1405">
                <a:solidFill>
                  <a:srgbClr val="FFFFFF"/>
                </a:solidFill>
                <a:latin typeface="Glacial Indifference"/>
                <a:ea typeface="Glacial Indifference"/>
                <a:cs typeface="Glacial Indifference"/>
                <a:sym typeface="Glacial Indifference"/>
              </a:rPr>
              <a:t>CONFIANCE</a:t>
            </a:r>
          </a:p>
        </p:txBody>
      </p:sp>
      <p:sp>
        <p:nvSpPr>
          <p:cNvPr id="43" name="Freeform 43"/>
          <p:cNvSpPr/>
          <p:nvPr/>
        </p:nvSpPr>
        <p:spPr>
          <a:xfrm>
            <a:off x="7902370" y="8779944"/>
            <a:ext cx="4250702" cy="92743"/>
          </a:xfrm>
          <a:custGeom>
            <a:avLst/>
            <a:gdLst/>
            <a:ahLst/>
            <a:cxnLst/>
            <a:rect l="l" t="t" r="r" b="b"/>
            <a:pathLst>
              <a:path w="4250702" h="92743">
                <a:moveTo>
                  <a:pt x="0" y="0"/>
                </a:moveTo>
                <a:lnTo>
                  <a:pt x="4250702" y="0"/>
                </a:lnTo>
                <a:lnTo>
                  <a:pt x="4250702" y="92742"/>
                </a:lnTo>
                <a:lnTo>
                  <a:pt x="0" y="927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4" name="Freeform 44"/>
          <p:cNvSpPr/>
          <p:nvPr/>
        </p:nvSpPr>
        <p:spPr>
          <a:xfrm rot="5854616">
            <a:off x="11304419" y="11406430"/>
            <a:ext cx="4360650" cy="95141"/>
          </a:xfrm>
          <a:custGeom>
            <a:avLst/>
            <a:gdLst/>
            <a:ahLst/>
            <a:cxnLst/>
            <a:rect l="l" t="t" r="r" b="b"/>
            <a:pathLst>
              <a:path w="4360650" h="95141">
                <a:moveTo>
                  <a:pt x="0" y="0"/>
                </a:moveTo>
                <a:lnTo>
                  <a:pt x="4360650" y="0"/>
                </a:lnTo>
                <a:lnTo>
                  <a:pt x="4360650" y="95141"/>
                </a:lnTo>
                <a:lnTo>
                  <a:pt x="0" y="951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5" name="Freeform 45"/>
          <p:cNvSpPr/>
          <p:nvPr/>
        </p:nvSpPr>
        <p:spPr>
          <a:xfrm>
            <a:off x="7823745" y="13621561"/>
            <a:ext cx="4250702" cy="92743"/>
          </a:xfrm>
          <a:custGeom>
            <a:avLst/>
            <a:gdLst/>
            <a:ahLst/>
            <a:cxnLst/>
            <a:rect l="l" t="t" r="r" b="b"/>
            <a:pathLst>
              <a:path w="4250702" h="92743">
                <a:moveTo>
                  <a:pt x="0" y="0"/>
                </a:moveTo>
                <a:lnTo>
                  <a:pt x="4250701" y="0"/>
                </a:lnTo>
                <a:lnTo>
                  <a:pt x="4250701" y="92742"/>
                </a:lnTo>
                <a:lnTo>
                  <a:pt x="0" y="927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6" name="Freeform 46"/>
          <p:cNvSpPr/>
          <p:nvPr/>
        </p:nvSpPr>
        <p:spPr>
          <a:xfrm>
            <a:off x="2555621" y="13817558"/>
            <a:ext cx="4300800" cy="93836"/>
          </a:xfrm>
          <a:custGeom>
            <a:avLst/>
            <a:gdLst/>
            <a:ahLst/>
            <a:cxnLst/>
            <a:rect l="l" t="t" r="r" b="b"/>
            <a:pathLst>
              <a:path w="4300800" h="93836">
                <a:moveTo>
                  <a:pt x="0" y="0"/>
                </a:moveTo>
                <a:lnTo>
                  <a:pt x="4300799" y="0"/>
                </a:lnTo>
                <a:lnTo>
                  <a:pt x="4300799" y="93836"/>
                </a:lnTo>
                <a:lnTo>
                  <a:pt x="0" y="938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7" name="Freeform 47"/>
          <p:cNvSpPr/>
          <p:nvPr/>
        </p:nvSpPr>
        <p:spPr>
          <a:xfrm rot="5854616">
            <a:off x="-878780" y="11318389"/>
            <a:ext cx="4246616" cy="92653"/>
          </a:xfrm>
          <a:custGeom>
            <a:avLst/>
            <a:gdLst/>
            <a:ahLst/>
            <a:cxnLst/>
            <a:rect l="l" t="t" r="r" b="b"/>
            <a:pathLst>
              <a:path w="4246616" h="92653">
                <a:moveTo>
                  <a:pt x="0" y="0"/>
                </a:moveTo>
                <a:lnTo>
                  <a:pt x="4246617" y="0"/>
                </a:lnTo>
                <a:lnTo>
                  <a:pt x="4246617" y="92654"/>
                </a:lnTo>
                <a:lnTo>
                  <a:pt x="0" y="92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8" name="Freeform 48"/>
          <p:cNvSpPr/>
          <p:nvPr/>
        </p:nvSpPr>
        <p:spPr>
          <a:xfrm rot="2827806">
            <a:off x="1900936" y="10555370"/>
            <a:ext cx="4733364" cy="103273"/>
          </a:xfrm>
          <a:custGeom>
            <a:avLst/>
            <a:gdLst/>
            <a:ahLst/>
            <a:cxnLst/>
            <a:rect l="l" t="t" r="r" b="b"/>
            <a:pathLst>
              <a:path w="4733364" h="103273">
                <a:moveTo>
                  <a:pt x="0" y="0"/>
                </a:moveTo>
                <a:lnTo>
                  <a:pt x="4733364" y="0"/>
                </a:lnTo>
                <a:lnTo>
                  <a:pt x="4733364" y="103273"/>
                </a:lnTo>
                <a:lnTo>
                  <a:pt x="0" y="103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9" name="Freeform 49"/>
          <p:cNvSpPr/>
          <p:nvPr/>
        </p:nvSpPr>
        <p:spPr>
          <a:xfrm rot="8511498">
            <a:off x="7910361" y="10737098"/>
            <a:ext cx="4733364" cy="103273"/>
          </a:xfrm>
          <a:custGeom>
            <a:avLst/>
            <a:gdLst/>
            <a:ahLst/>
            <a:cxnLst/>
            <a:rect l="l" t="t" r="r" b="b"/>
            <a:pathLst>
              <a:path w="4733364" h="103273">
                <a:moveTo>
                  <a:pt x="0" y="0"/>
                </a:moveTo>
                <a:lnTo>
                  <a:pt x="4733365" y="0"/>
                </a:lnTo>
                <a:lnTo>
                  <a:pt x="4733365" y="103273"/>
                </a:lnTo>
                <a:lnTo>
                  <a:pt x="0" y="103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0" name="Freeform 50"/>
          <p:cNvSpPr/>
          <p:nvPr/>
        </p:nvSpPr>
        <p:spPr>
          <a:xfrm rot="8100000">
            <a:off x="2918167" y="11003416"/>
            <a:ext cx="4982234" cy="108703"/>
          </a:xfrm>
          <a:custGeom>
            <a:avLst/>
            <a:gdLst/>
            <a:ahLst/>
            <a:cxnLst/>
            <a:rect l="l" t="t" r="r" b="b"/>
            <a:pathLst>
              <a:path w="4982234" h="108703">
                <a:moveTo>
                  <a:pt x="0" y="0"/>
                </a:moveTo>
                <a:lnTo>
                  <a:pt x="4982235" y="0"/>
                </a:lnTo>
                <a:lnTo>
                  <a:pt x="4982235" y="108703"/>
                </a:lnTo>
                <a:lnTo>
                  <a:pt x="0" y="108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1" name="Freeform 51"/>
          <p:cNvSpPr/>
          <p:nvPr/>
        </p:nvSpPr>
        <p:spPr>
          <a:xfrm rot="-8688365">
            <a:off x="6715114" y="10688443"/>
            <a:ext cx="4982234" cy="108703"/>
          </a:xfrm>
          <a:custGeom>
            <a:avLst/>
            <a:gdLst/>
            <a:ahLst/>
            <a:cxnLst/>
            <a:rect l="l" t="t" r="r" b="b"/>
            <a:pathLst>
              <a:path w="4982234" h="108703">
                <a:moveTo>
                  <a:pt x="0" y="0"/>
                </a:moveTo>
                <a:lnTo>
                  <a:pt x="4982234" y="0"/>
                </a:lnTo>
                <a:lnTo>
                  <a:pt x="4982234" y="108703"/>
                </a:lnTo>
                <a:lnTo>
                  <a:pt x="0" y="108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2" name="Freeform 52"/>
          <p:cNvSpPr/>
          <p:nvPr/>
        </p:nvSpPr>
        <p:spPr>
          <a:xfrm rot="-1236237">
            <a:off x="3197468" y="10602044"/>
            <a:ext cx="9338460" cy="203748"/>
          </a:xfrm>
          <a:custGeom>
            <a:avLst/>
            <a:gdLst/>
            <a:ahLst/>
            <a:cxnLst/>
            <a:rect l="l" t="t" r="r" b="b"/>
            <a:pathLst>
              <a:path w="9338460" h="203748">
                <a:moveTo>
                  <a:pt x="0" y="0"/>
                </a:moveTo>
                <a:lnTo>
                  <a:pt x="9338460" y="0"/>
                </a:lnTo>
                <a:lnTo>
                  <a:pt x="9338460" y="203748"/>
                </a:lnTo>
                <a:lnTo>
                  <a:pt x="0" y="203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3" name="Freeform 53"/>
          <p:cNvSpPr/>
          <p:nvPr/>
        </p:nvSpPr>
        <p:spPr>
          <a:xfrm rot="1464403">
            <a:off x="2193645" y="10590584"/>
            <a:ext cx="9338460" cy="203748"/>
          </a:xfrm>
          <a:custGeom>
            <a:avLst/>
            <a:gdLst/>
            <a:ahLst/>
            <a:cxnLst/>
            <a:rect l="l" t="t" r="r" b="b"/>
            <a:pathLst>
              <a:path w="9338460" h="203748">
                <a:moveTo>
                  <a:pt x="0" y="0"/>
                </a:moveTo>
                <a:lnTo>
                  <a:pt x="9338460" y="0"/>
                </a:lnTo>
                <a:lnTo>
                  <a:pt x="9338460" y="203748"/>
                </a:lnTo>
                <a:lnTo>
                  <a:pt x="0" y="203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4" name="Freeform 54"/>
          <p:cNvSpPr/>
          <p:nvPr/>
        </p:nvSpPr>
        <p:spPr>
          <a:xfrm>
            <a:off x="1404529" y="6518865"/>
            <a:ext cx="755862" cy="1014580"/>
          </a:xfrm>
          <a:custGeom>
            <a:avLst/>
            <a:gdLst/>
            <a:ahLst/>
            <a:cxnLst/>
            <a:rect l="l" t="t" r="r" b="b"/>
            <a:pathLst>
              <a:path w="755862" h="1014580">
                <a:moveTo>
                  <a:pt x="0" y="0"/>
                </a:moveTo>
                <a:lnTo>
                  <a:pt x="755863" y="0"/>
                </a:lnTo>
                <a:lnTo>
                  <a:pt x="755863" y="1014580"/>
                </a:lnTo>
                <a:lnTo>
                  <a:pt x="0" y="1014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55" name="Freeform 55"/>
          <p:cNvSpPr/>
          <p:nvPr/>
        </p:nvSpPr>
        <p:spPr>
          <a:xfrm>
            <a:off x="7928867" y="7245416"/>
            <a:ext cx="1178570" cy="1196518"/>
          </a:xfrm>
          <a:custGeom>
            <a:avLst/>
            <a:gdLst/>
            <a:ahLst/>
            <a:cxnLst/>
            <a:rect l="l" t="t" r="r" b="b"/>
            <a:pathLst>
              <a:path w="1178570" h="1196518">
                <a:moveTo>
                  <a:pt x="0" y="0"/>
                </a:moveTo>
                <a:lnTo>
                  <a:pt x="1178570" y="0"/>
                </a:lnTo>
                <a:lnTo>
                  <a:pt x="1178570" y="1196517"/>
                </a:lnTo>
                <a:lnTo>
                  <a:pt x="0" y="11965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56" name="Freeform 56"/>
          <p:cNvSpPr/>
          <p:nvPr/>
        </p:nvSpPr>
        <p:spPr>
          <a:xfrm>
            <a:off x="1570425" y="10747466"/>
            <a:ext cx="1184542" cy="1287545"/>
          </a:xfrm>
          <a:custGeom>
            <a:avLst/>
            <a:gdLst/>
            <a:ahLst/>
            <a:cxnLst/>
            <a:rect l="l" t="t" r="r" b="b"/>
            <a:pathLst>
              <a:path w="1184542" h="1287545">
                <a:moveTo>
                  <a:pt x="0" y="0"/>
                </a:moveTo>
                <a:lnTo>
                  <a:pt x="1184542" y="0"/>
                </a:lnTo>
                <a:lnTo>
                  <a:pt x="1184542" y="1287545"/>
                </a:lnTo>
                <a:lnTo>
                  <a:pt x="0" y="12875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57" name="Freeform 57"/>
          <p:cNvSpPr/>
          <p:nvPr/>
        </p:nvSpPr>
        <p:spPr>
          <a:xfrm>
            <a:off x="13813934" y="6518865"/>
            <a:ext cx="1118262" cy="1188060"/>
          </a:xfrm>
          <a:custGeom>
            <a:avLst/>
            <a:gdLst/>
            <a:ahLst/>
            <a:cxnLst/>
            <a:rect l="l" t="t" r="r" b="b"/>
            <a:pathLst>
              <a:path w="1118262" h="1188060">
                <a:moveTo>
                  <a:pt x="0" y="0"/>
                </a:moveTo>
                <a:lnTo>
                  <a:pt x="1118261" y="0"/>
                </a:lnTo>
                <a:lnTo>
                  <a:pt x="1118261" y="1188060"/>
                </a:lnTo>
                <a:lnTo>
                  <a:pt x="0" y="11880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58" name="Freeform 58"/>
          <p:cNvSpPr/>
          <p:nvPr/>
        </p:nvSpPr>
        <p:spPr>
          <a:xfrm>
            <a:off x="13389561" y="11609481"/>
            <a:ext cx="1388831" cy="1431785"/>
          </a:xfrm>
          <a:custGeom>
            <a:avLst/>
            <a:gdLst/>
            <a:ahLst/>
            <a:cxnLst/>
            <a:rect l="l" t="t" r="r" b="b"/>
            <a:pathLst>
              <a:path w="1388831" h="1431785">
                <a:moveTo>
                  <a:pt x="0" y="0"/>
                </a:moveTo>
                <a:lnTo>
                  <a:pt x="1388831" y="0"/>
                </a:lnTo>
                <a:lnTo>
                  <a:pt x="1388831" y="1431785"/>
                </a:lnTo>
                <a:lnTo>
                  <a:pt x="0" y="14317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59" name="Freeform 59"/>
          <p:cNvSpPr/>
          <p:nvPr/>
        </p:nvSpPr>
        <p:spPr>
          <a:xfrm>
            <a:off x="8126282" y="11719764"/>
            <a:ext cx="1404846" cy="1006381"/>
          </a:xfrm>
          <a:custGeom>
            <a:avLst/>
            <a:gdLst/>
            <a:ahLst/>
            <a:cxnLst/>
            <a:rect l="l" t="t" r="r" b="b"/>
            <a:pathLst>
              <a:path w="1404846" h="1006381">
                <a:moveTo>
                  <a:pt x="0" y="0"/>
                </a:moveTo>
                <a:lnTo>
                  <a:pt x="1404846" y="0"/>
                </a:lnTo>
                <a:lnTo>
                  <a:pt x="1404846" y="1006381"/>
                </a:lnTo>
                <a:lnTo>
                  <a:pt x="0" y="10063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60" name="AutoShape 60"/>
          <p:cNvSpPr/>
          <p:nvPr/>
        </p:nvSpPr>
        <p:spPr>
          <a:xfrm>
            <a:off x="6239678" y="12125311"/>
            <a:ext cx="1715051" cy="0"/>
          </a:xfrm>
          <a:prstGeom prst="line">
            <a:avLst/>
          </a:prstGeom>
          <a:ln w="9525" cap="flat">
            <a:solidFill>
              <a:srgbClr val="FFFFFF"/>
            </a:solidFill>
            <a:prstDash val="solid"/>
            <a:headEnd type="none" w="sm" len="sm"/>
            <a:tailEnd type="none" w="sm" len="sm"/>
          </a:ln>
        </p:spPr>
        <p:txBody>
          <a:bodyPr/>
          <a:lstStyle/>
          <a:p>
            <a:endParaRPr lang="fr-FR"/>
          </a:p>
        </p:txBody>
      </p:sp>
      <p:sp>
        <p:nvSpPr>
          <p:cNvPr id="61" name="Freeform 61"/>
          <p:cNvSpPr/>
          <p:nvPr/>
        </p:nvSpPr>
        <p:spPr>
          <a:xfrm>
            <a:off x="5063886" y="224810"/>
            <a:ext cx="5550077" cy="1665023"/>
          </a:xfrm>
          <a:custGeom>
            <a:avLst/>
            <a:gdLst/>
            <a:ahLst/>
            <a:cxnLst/>
            <a:rect l="l" t="t" r="r" b="b"/>
            <a:pathLst>
              <a:path w="5550077" h="1665023">
                <a:moveTo>
                  <a:pt x="0" y="0"/>
                </a:moveTo>
                <a:lnTo>
                  <a:pt x="5550077" y="0"/>
                </a:lnTo>
                <a:lnTo>
                  <a:pt x="5550077" y="1665023"/>
                </a:lnTo>
                <a:lnTo>
                  <a:pt x="0" y="1665023"/>
                </a:lnTo>
                <a:lnTo>
                  <a:pt x="0" y="0"/>
                </a:lnTo>
                <a:close/>
              </a:path>
            </a:pathLst>
          </a:custGeom>
          <a:blipFill>
            <a:blip r:embed="rId18"/>
            <a:stretch>
              <a:fillRect/>
            </a:stretch>
          </a:blipFill>
        </p:spPr>
        <p:txBody>
          <a:bodyPr/>
          <a:lstStyle/>
          <a:p>
            <a:endParaRPr lang="fr-FR"/>
          </a:p>
        </p:txBody>
      </p:sp>
      <p:sp>
        <p:nvSpPr>
          <p:cNvPr id="62" name="TextBox 62"/>
          <p:cNvSpPr txBox="1"/>
          <p:nvPr/>
        </p:nvSpPr>
        <p:spPr>
          <a:xfrm>
            <a:off x="11235993" y="11372069"/>
            <a:ext cx="1914103" cy="237412"/>
          </a:xfrm>
          <a:prstGeom prst="rect">
            <a:avLst/>
          </a:prstGeom>
        </p:spPr>
        <p:txBody>
          <a:bodyPr lIns="0" tIns="0" rIns="0" bIns="0" rtlCol="0" anchor="t">
            <a:spAutoFit/>
          </a:bodyPr>
          <a:lstStyle/>
          <a:p>
            <a:pPr marL="0" lvl="0" indent="0" algn="ctr">
              <a:lnSpc>
                <a:spcPts val="1570"/>
              </a:lnSpc>
              <a:spcBef>
                <a:spcPct val="0"/>
              </a:spcBef>
            </a:pPr>
            <a:r>
              <a:rPr lang="en-US" sz="1570" b="1">
                <a:solidFill>
                  <a:srgbClr val="FFFFFF"/>
                </a:solidFill>
                <a:latin typeface="Glacial Indifference Bold"/>
                <a:ea typeface="Glacial Indifference Bold"/>
                <a:cs typeface="Glacial Indifference Bold"/>
                <a:sym typeface="Glacial Indifference Bold"/>
              </a:rPr>
              <a:t>COMMUNICATION </a:t>
            </a:r>
          </a:p>
        </p:txBody>
      </p:sp>
      <p:sp>
        <p:nvSpPr>
          <p:cNvPr id="63" name="TextBox 63"/>
          <p:cNvSpPr txBox="1"/>
          <p:nvPr/>
        </p:nvSpPr>
        <p:spPr>
          <a:xfrm>
            <a:off x="12056326" y="7406663"/>
            <a:ext cx="2027651" cy="300262"/>
          </a:xfrm>
          <a:prstGeom prst="rect">
            <a:avLst/>
          </a:prstGeom>
        </p:spPr>
        <p:txBody>
          <a:bodyPr lIns="0" tIns="0" rIns="0" bIns="0" rtlCol="0" anchor="t">
            <a:spAutoFit/>
          </a:bodyPr>
          <a:lstStyle/>
          <a:p>
            <a:pPr marL="0" lvl="0" indent="0" algn="ctr">
              <a:lnSpc>
                <a:spcPts val="2066"/>
              </a:lnSpc>
              <a:spcBef>
                <a:spcPct val="0"/>
              </a:spcBef>
            </a:pPr>
            <a:r>
              <a:rPr lang="en-US" sz="2066" b="1">
                <a:solidFill>
                  <a:srgbClr val="FFFFFF"/>
                </a:solidFill>
                <a:latin typeface="Glacial Indifference Bold"/>
                <a:ea typeface="Glacial Indifference Bold"/>
                <a:cs typeface="Glacial Indifference Bold"/>
                <a:sym typeface="Glacial Indifference Bold"/>
              </a:rPr>
              <a:t>CLIMAT</a:t>
            </a:r>
          </a:p>
        </p:txBody>
      </p:sp>
      <p:sp>
        <p:nvSpPr>
          <p:cNvPr id="64" name="TextBox 64"/>
          <p:cNvSpPr txBox="1"/>
          <p:nvPr/>
        </p:nvSpPr>
        <p:spPr>
          <a:xfrm>
            <a:off x="5943412" y="7081311"/>
            <a:ext cx="2057088" cy="249412"/>
          </a:xfrm>
          <a:prstGeom prst="rect">
            <a:avLst/>
          </a:prstGeom>
        </p:spPr>
        <p:txBody>
          <a:bodyPr lIns="0" tIns="0" rIns="0" bIns="0" rtlCol="0" anchor="t">
            <a:spAutoFit/>
          </a:bodyPr>
          <a:lstStyle/>
          <a:p>
            <a:pPr marL="0" lvl="0" indent="0" algn="ctr">
              <a:lnSpc>
                <a:spcPts val="1736"/>
              </a:lnSpc>
              <a:spcBef>
                <a:spcPct val="0"/>
              </a:spcBef>
            </a:pPr>
            <a:r>
              <a:rPr lang="en-US" sz="1736" b="1">
                <a:solidFill>
                  <a:srgbClr val="FFFFFF"/>
                </a:solidFill>
                <a:latin typeface="Glacial Indifference Bold"/>
                <a:ea typeface="Glacial Indifference Bold"/>
                <a:cs typeface="Glacial Indifference Bold"/>
                <a:sym typeface="Glacial Indifference Bold"/>
              </a:rPr>
              <a:t>COLLABORATION </a:t>
            </a:r>
          </a:p>
        </p:txBody>
      </p:sp>
      <p:sp>
        <p:nvSpPr>
          <p:cNvPr id="65" name="TextBox 65"/>
          <p:cNvSpPr txBox="1"/>
          <p:nvPr/>
        </p:nvSpPr>
        <p:spPr>
          <a:xfrm>
            <a:off x="5666165" y="7607183"/>
            <a:ext cx="2380509" cy="1063125"/>
          </a:xfrm>
          <a:prstGeom prst="rect">
            <a:avLst/>
          </a:prstGeom>
        </p:spPr>
        <p:txBody>
          <a:bodyPr lIns="0" tIns="0" rIns="0" bIns="0" rtlCol="0" anchor="t">
            <a:spAutoFit/>
          </a:bodyPr>
          <a:lstStyle/>
          <a:p>
            <a:pPr algn="ctr">
              <a:lnSpc>
                <a:spcPts val="1686"/>
              </a:lnSpc>
            </a:pPr>
            <a:r>
              <a:rPr lang="en-US" sz="1405">
                <a:solidFill>
                  <a:srgbClr val="FFFFFF"/>
                </a:solidFill>
                <a:latin typeface="Glacial Indifference"/>
                <a:ea typeface="Glacial Indifference"/>
                <a:cs typeface="Glacial Indifference"/>
                <a:sym typeface="Glacial Indifference"/>
              </a:rPr>
              <a:t>PRATIQUES DE TRAVAIL </a:t>
            </a:r>
          </a:p>
          <a:p>
            <a:pPr algn="ctr">
              <a:lnSpc>
                <a:spcPts val="1686"/>
              </a:lnSpc>
            </a:pPr>
            <a:r>
              <a:rPr lang="en-US" sz="1405">
                <a:solidFill>
                  <a:srgbClr val="FFFFFF"/>
                </a:solidFill>
                <a:latin typeface="Glacial Indifference"/>
                <a:ea typeface="Glacial Indifference"/>
                <a:cs typeface="Glacial Indifference"/>
                <a:sym typeface="Glacial Indifference"/>
              </a:rPr>
              <a:t>CHARTE D EQUIPE</a:t>
            </a:r>
          </a:p>
          <a:p>
            <a:pPr algn="ctr">
              <a:lnSpc>
                <a:spcPts val="1686"/>
              </a:lnSpc>
            </a:pPr>
            <a:r>
              <a:rPr lang="en-US" sz="1405">
                <a:solidFill>
                  <a:srgbClr val="FFFFFF"/>
                </a:solidFill>
                <a:latin typeface="Glacial Indifference"/>
                <a:ea typeface="Glacial Indifference"/>
                <a:cs typeface="Glacial Indifference"/>
                <a:sym typeface="Glacial Indifference"/>
              </a:rPr>
              <a:t>NORMES DE COMPORTEMENTS </a:t>
            </a:r>
          </a:p>
          <a:p>
            <a:pPr marL="0" lvl="0" indent="0" algn="ctr">
              <a:lnSpc>
                <a:spcPts val="1686"/>
              </a:lnSpc>
              <a:spcBef>
                <a:spcPct val="0"/>
              </a:spcBef>
            </a:pPr>
            <a:r>
              <a:rPr lang="en-US" sz="1405">
                <a:solidFill>
                  <a:srgbClr val="FFFFFF"/>
                </a:solidFill>
                <a:latin typeface="Glacial Indifference"/>
                <a:ea typeface="Glacial Indifference"/>
                <a:cs typeface="Glacial Indifference"/>
                <a:sym typeface="Glacial Indifference"/>
              </a:rPr>
              <a:t>RESPONSABILITES MUTUELLES</a:t>
            </a:r>
          </a:p>
        </p:txBody>
      </p:sp>
      <p:sp>
        <p:nvSpPr>
          <p:cNvPr id="66" name="TextBox 66"/>
          <p:cNvSpPr txBox="1"/>
          <p:nvPr/>
        </p:nvSpPr>
        <p:spPr>
          <a:xfrm>
            <a:off x="314344" y="14294114"/>
            <a:ext cx="14491312" cy="523482"/>
          </a:xfrm>
          <a:prstGeom prst="rect">
            <a:avLst/>
          </a:prstGeom>
        </p:spPr>
        <p:txBody>
          <a:bodyPr lIns="0" tIns="0" rIns="0" bIns="0" rtlCol="0" anchor="t">
            <a:spAutoFit/>
          </a:bodyPr>
          <a:lstStyle/>
          <a:p>
            <a:pPr algn="ctr">
              <a:lnSpc>
                <a:spcPts val="3899"/>
              </a:lnSpc>
              <a:spcBef>
                <a:spcPct val="0"/>
              </a:spcBef>
            </a:pPr>
            <a:r>
              <a:rPr lang="en-US" sz="2785" b="1">
                <a:solidFill>
                  <a:srgbClr val="4768B1"/>
                </a:solidFill>
                <a:latin typeface="Montserrat Medium"/>
                <a:ea typeface="Montserrat Medium"/>
                <a:cs typeface="Montserrat Medium"/>
                <a:sym typeface="Montserrat Medium"/>
              </a:rPr>
              <a:t>6C des compétences du Leadership de Michnic-Golinkoff et Hirsch-Pasek</a:t>
            </a:r>
          </a:p>
        </p:txBody>
      </p:sp>
      <p:sp>
        <p:nvSpPr>
          <p:cNvPr id="67" name="TextBox 67"/>
          <p:cNvSpPr txBox="1"/>
          <p:nvPr/>
        </p:nvSpPr>
        <p:spPr>
          <a:xfrm>
            <a:off x="6292124" y="11765573"/>
            <a:ext cx="1834158" cy="237412"/>
          </a:xfrm>
          <a:prstGeom prst="rect">
            <a:avLst/>
          </a:prstGeom>
        </p:spPr>
        <p:txBody>
          <a:bodyPr lIns="0" tIns="0" rIns="0" bIns="0" rtlCol="0" anchor="t">
            <a:spAutoFit/>
          </a:bodyPr>
          <a:lstStyle/>
          <a:p>
            <a:pPr marL="0" lvl="0" indent="0" algn="ctr">
              <a:lnSpc>
                <a:spcPts val="1570"/>
              </a:lnSpc>
              <a:spcBef>
                <a:spcPct val="0"/>
              </a:spcBef>
            </a:pPr>
            <a:r>
              <a:rPr lang="en-US" sz="1570" b="1">
                <a:solidFill>
                  <a:srgbClr val="FFFFFF"/>
                </a:solidFill>
                <a:latin typeface="Glacial Indifference Bold"/>
                <a:ea typeface="Glacial Indifference Bold"/>
                <a:cs typeface="Glacial Indifference Bold"/>
                <a:sym typeface="Glacial Indifference Bold"/>
              </a:rPr>
              <a:t>COACHING </a:t>
            </a:r>
          </a:p>
        </p:txBody>
      </p:sp>
      <p:sp>
        <p:nvSpPr>
          <p:cNvPr id="68" name="TextBox 68"/>
          <p:cNvSpPr txBox="1"/>
          <p:nvPr/>
        </p:nvSpPr>
        <p:spPr>
          <a:xfrm>
            <a:off x="6005174" y="12348659"/>
            <a:ext cx="2408057" cy="1212750"/>
          </a:xfrm>
          <a:prstGeom prst="rect">
            <a:avLst/>
          </a:prstGeom>
        </p:spPr>
        <p:txBody>
          <a:bodyPr lIns="0" tIns="0" rIns="0" bIns="0" rtlCol="0" anchor="t">
            <a:spAutoFit/>
          </a:bodyPr>
          <a:lstStyle/>
          <a:p>
            <a:pPr algn="ctr">
              <a:lnSpc>
                <a:spcPts val="1785"/>
              </a:lnSpc>
            </a:pPr>
            <a:r>
              <a:rPr lang="en-US" sz="1488">
                <a:solidFill>
                  <a:srgbClr val="FFFFFF"/>
                </a:solidFill>
                <a:latin typeface="Glacial Indifference"/>
                <a:ea typeface="Glacial Indifference"/>
                <a:cs typeface="Glacial Indifference"/>
                <a:sym typeface="Glacial Indifference"/>
              </a:rPr>
              <a:t>APPRENTISSAGE COLLECTIF</a:t>
            </a:r>
          </a:p>
          <a:p>
            <a:pPr algn="ctr">
              <a:lnSpc>
                <a:spcPts val="1785"/>
              </a:lnSpc>
            </a:pPr>
            <a:r>
              <a:rPr lang="en-US" sz="1488">
                <a:solidFill>
                  <a:srgbClr val="FFFFFF"/>
                </a:solidFill>
                <a:latin typeface="Glacial Indifference"/>
                <a:ea typeface="Glacial Indifference"/>
                <a:cs typeface="Glacial Indifference"/>
                <a:sym typeface="Glacial Indifference"/>
              </a:rPr>
              <a:t>EVOLUTION COLLECTIVE</a:t>
            </a:r>
          </a:p>
          <a:p>
            <a:pPr algn="ctr">
              <a:lnSpc>
                <a:spcPts val="1785"/>
              </a:lnSpc>
            </a:pPr>
            <a:r>
              <a:rPr lang="en-US" sz="1488">
                <a:solidFill>
                  <a:srgbClr val="FFFFFF"/>
                </a:solidFill>
                <a:latin typeface="Glacial Indifference"/>
                <a:ea typeface="Glacial Indifference"/>
                <a:cs typeface="Glacial Indifference"/>
                <a:sym typeface="Glacial Indifference"/>
              </a:rPr>
              <a:t>AUTONOMIE DE L EQUIPE</a:t>
            </a:r>
          </a:p>
          <a:p>
            <a:pPr marL="0" lvl="0" indent="0" algn="ctr">
              <a:lnSpc>
                <a:spcPts val="1785"/>
              </a:lnSpc>
              <a:spcBef>
                <a:spcPct val="0"/>
              </a:spcBef>
            </a:pPr>
            <a:r>
              <a:rPr lang="en-US" sz="1488">
                <a:solidFill>
                  <a:srgbClr val="FFFFFF"/>
                </a:solidFill>
                <a:latin typeface="Glacial Indifference"/>
                <a:ea typeface="Glacial Indifference"/>
                <a:cs typeface="Glacial Indifference"/>
                <a:sym typeface="Glacial Indifference"/>
              </a:rPr>
              <a:t>RESILIENCE DE L EQUIPE </a:t>
            </a:r>
          </a:p>
        </p:txBody>
      </p:sp>
      <p:sp>
        <p:nvSpPr>
          <p:cNvPr id="69" name="TextBox 69"/>
          <p:cNvSpPr txBox="1"/>
          <p:nvPr/>
        </p:nvSpPr>
        <p:spPr>
          <a:xfrm>
            <a:off x="918632" y="1870006"/>
            <a:ext cx="13350868" cy="611135"/>
          </a:xfrm>
          <a:prstGeom prst="rect">
            <a:avLst/>
          </a:prstGeom>
        </p:spPr>
        <p:txBody>
          <a:bodyPr lIns="0" tIns="0" rIns="0" bIns="0" rtlCol="0" anchor="t">
            <a:spAutoFit/>
          </a:bodyPr>
          <a:lstStyle/>
          <a:p>
            <a:pPr algn="ctr">
              <a:lnSpc>
                <a:spcPts val="5082"/>
              </a:lnSpc>
            </a:pPr>
            <a:r>
              <a:rPr lang="en-US" sz="3630">
                <a:solidFill>
                  <a:srgbClr val="4D6CB3"/>
                </a:solidFill>
                <a:latin typeface="Abril Fatface"/>
                <a:ea typeface="Abril Fatface"/>
                <a:cs typeface="Abril Fatface"/>
                <a:sym typeface="Abril Fatface"/>
              </a:rPr>
              <a:t>Les 6 C de la dynamique d’équipe </a:t>
            </a:r>
          </a:p>
        </p:txBody>
      </p:sp>
      <p:sp>
        <p:nvSpPr>
          <p:cNvPr id="70" name="TextBox 70"/>
          <p:cNvSpPr txBox="1"/>
          <p:nvPr/>
        </p:nvSpPr>
        <p:spPr>
          <a:xfrm>
            <a:off x="1086382" y="3100266"/>
            <a:ext cx="13183118" cy="1634841"/>
          </a:xfrm>
          <a:prstGeom prst="rect">
            <a:avLst/>
          </a:prstGeom>
        </p:spPr>
        <p:txBody>
          <a:bodyPr lIns="0" tIns="0" rIns="0" bIns="0" rtlCol="0" anchor="t">
            <a:spAutoFit/>
          </a:bodyPr>
          <a:lstStyle/>
          <a:p>
            <a:pPr algn="ctr">
              <a:lnSpc>
                <a:spcPts val="4390"/>
              </a:lnSpc>
              <a:spcBef>
                <a:spcPct val="0"/>
              </a:spcBef>
            </a:pPr>
            <a:r>
              <a:rPr lang="en-US" sz="3136">
                <a:solidFill>
                  <a:srgbClr val="505352"/>
                </a:solidFill>
                <a:latin typeface="Canva Sans 1"/>
                <a:ea typeface="Canva Sans 1"/>
                <a:cs typeface="Canva Sans 1"/>
                <a:sym typeface="Canva Sans 1"/>
              </a:rPr>
              <a:t>Le travail de Katzenbach et Smith (1993) vise à déterminer dans quelle mesure une équipe efficace peut évoluer pour devenir une équipe hautement performante.</a:t>
            </a:r>
          </a:p>
        </p:txBody>
      </p:sp>
      <p:sp>
        <p:nvSpPr>
          <p:cNvPr id="71" name="TextBox 71"/>
          <p:cNvSpPr txBox="1"/>
          <p:nvPr/>
        </p:nvSpPr>
        <p:spPr>
          <a:xfrm>
            <a:off x="1404529" y="4785450"/>
            <a:ext cx="12099368" cy="1366948"/>
          </a:xfrm>
          <a:prstGeom prst="rect">
            <a:avLst/>
          </a:prstGeom>
        </p:spPr>
        <p:txBody>
          <a:bodyPr lIns="0" tIns="0" rIns="0" bIns="0" rtlCol="0" anchor="t">
            <a:spAutoFit/>
          </a:bodyPr>
          <a:lstStyle/>
          <a:p>
            <a:pPr algn="ctr">
              <a:lnSpc>
                <a:spcPts val="5506"/>
              </a:lnSpc>
              <a:spcBef>
                <a:spcPct val="0"/>
              </a:spcBef>
            </a:pPr>
            <a:r>
              <a:rPr lang="en-US" sz="3933" b="1">
                <a:solidFill>
                  <a:srgbClr val="4768B1"/>
                </a:solidFill>
                <a:latin typeface="Montserrat Medium"/>
                <a:ea typeface="Montserrat Medium"/>
                <a:cs typeface="Montserrat Medium"/>
                <a:sym typeface="Montserrat Medium"/>
              </a:rPr>
              <a:t>6C des compétences du Leadership de Michnic-Golinkoff et Hirsch-Pasek</a:t>
            </a:r>
          </a:p>
        </p:txBody>
      </p:sp>
      <p:sp>
        <p:nvSpPr>
          <p:cNvPr id="72" name="TextBox 72"/>
          <p:cNvSpPr txBox="1"/>
          <p:nvPr/>
        </p:nvSpPr>
        <p:spPr>
          <a:xfrm>
            <a:off x="707678" y="17266192"/>
            <a:ext cx="13940527" cy="2237740"/>
          </a:xfrm>
          <a:prstGeom prst="rect">
            <a:avLst/>
          </a:prstGeom>
        </p:spPr>
        <p:txBody>
          <a:bodyPr lIns="0" tIns="0" rIns="0" bIns="0" rtlCol="0" anchor="t">
            <a:spAutoFit/>
          </a:bodyPr>
          <a:lstStyle/>
          <a:p>
            <a:pPr algn="ctr">
              <a:lnSpc>
                <a:spcPts val="8959"/>
              </a:lnSpc>
              <a:spcBef>
                <a:spcPct val="0"/>
              </a:spcBef>
            </a:pPr>
            <a:r>
              <a:rPr lang="en-US" sz="6399">
                <a:solidFill>
                  <a:srgbClr val="000000"/>
                </a:solidFill>
                <a:latin typeface="Code Pro"/>
                <a:ea typeface="Code Pro"/>
                <a:cs typeface="Code Pro"/>
                <a:sym typeface="Code Pro"/>
              </a:rPr>
              <a:t>6 facteurs clés de succès d’EQUIPE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65104" y="1083587"/>
            <a:ext cx="5854439" cy="5885939"/>
            <a:chOff x="0" y="0"/>
            <a:chExt cx="808450" cy="812800"/>
          </a:xfrm>
        </p:grpSpPr>
        <p:sp>
          <p:nvSpPr>
            <p:cNvPr id="3" name="Freeform 3"/>
            <p:cNvSpPr/>
            <p:nvPr/>
          </p:nvSpPr>
          <p:spPr>
            <a:xfrm>
              <a:off x="14585" y="19244"/>
              <a:ext cx="779280" cy="774311"/>
            </a:xfrm>
            <a:custGeom>
              <a:avLst/>
              <a:gdLst/>
              <a:ahLst/>
              <a:cxnLst/>
              <a:rect l="l" t="t" r="r" b="b"/>
              <a:pathLst>
                <a:path w="779280" h="774311">
                  <a:moveTo>
                    <a:pt x="422280" y="13571"/>
                  </a:moveTo>
                  <a:lnTo>
                    <a:pt x="761225" y="354341"/>
                  </a:lnTo>
                  <a:cubicBezTo>
                    <a:pt x="779280" y="372492"/>
                    <a:pt x="779280" y="401820"/>
                    <a:pt x="761225" y="419971"/>
                  </a:cubicBezTo>
                  <a:lnTo>
                    <a:pt x="422280" y="760741"/>
                  </a:lnTo>
                  <a:cubicBezTo>
                    <a:pt x="413639" y="769428"/>
                    <a:pt x="401892" y="774312"/>
                    <a:pt x="389640" y="774312"/>
                  </a:cubicBezTo>
                  <a:cubicBezTo>
                    <a:pt x="377388" y="774312"/>
                    <a:pt x="365641" y="769428"/>
                    <a:pt x="357000" y="760741"/>
                  </a:cubicBezTo>
                  <a:lnTo>
                    <a:pt x="18055" y="419971"/>
                  </a:lnTo>
                  <a:cubicBezTo>
                    <a:pt x="0" y="401820"/>
                    <a:pt x="0" y="372492"/>
                    <a:pt x="18055" y="354341"/>
                  </a:cubicBezTo>
                  <a:lnTo>
                    <a:pt x="357000" y="13571"/>
                  </a:lnTo>
                  <a:cubicBezTo>
                    <a:pt x="365641" y="4884"/>
                    <a:pt x="377388" y="0"/>
                    <a:pt x="389640" y="0"/>
                  </a:cubicBezTo>
                  <a:cubicBezTo>
                    <a:pt x="401892" y="0"/>
                    <a:pt x="413639" y="4884"/>
                    <a:pt x="422280" y="13571"/>
                  </a:cubicBezTo>
                  <a:close/>
                </a:path>
              </a:pathLst>
            </a:custGeom>
            <a:solidFill>
              <a:srgbClr val="4D6CB3"/>
            </a:solidFill>
          </p:spPr>
          <p:txBody>
            <a:bodyPr/>
            <a:lstStyle/>
            <a:p>
              <a:endParaRPr lang="fr-FR"/>
            </a:p>
          </p:txBody>
        </p:sp>
        <p:sp>
          <p:nvSpPr>
            <p:cNvPr id="4" name="TextBox 4"/>
            <p:cNvSpPr txBox="1"/>
            <p:nvPr/>
          </p:nvSpPr>
          <p:spPr>
            <a:xfrm>
              <a:off x="138952" y="101600"/>
              <a:ext cx="530545" cy="571500"/>
            </a:xfrm>
            <a:prstGeom prst="rect">
              <a:avLst/>
            </a:prstGeom>
          </p:spPr>
          <p:txBody>
            <a:bodyPr lIns="42000" tIns="42000" rIns="42000" bIns="42000" rtlCol="0" anchor="ctr"/>
            <a:lstStyle/>
            <a:p>
              <a:pPr algn="ctr">
                <a:lnSpc>
                  <a:spcPts val="2199"/>
                </a:lnSpc>
                <a:spcBef>
                  <a:spcPct val="0"/>
                </a:spcBef>
              </a:pPr>
              <a:endParaRPr/>
            </a:p>
          </p:txBody>
        </p:sp>
      </p:grpSp>
      <p:grpSp>
        <p:nvGrpSpPr>
          <p:cNvPr id="5" name="Group 5"/>
          <p:cNvGrpSpPr/>
          <p:nvPr/>
        </p:nvGrpSpPr>
        <p:grpSpPr>
          <a:xfrm>
            <a:off x="-1597841" y="394503"/>
            <a:ext cx="2219181" cy="2219181"/>
            <a:chOff x="0" y="0"/>
            <a:chExt cx="812800" cy="812800"/>
          </a:xfrm>
        </p:grpSpPr>
        <p:sp>
          <p:nvSpPr>
            <p:cNvPr id="6" name="Freeform 6"/>
            <p:cNvSpPr/>
            <p:nvPr/>
          </p:nvSpPr>
          <p:spPr>
            <a:xfrm>
              <a:off x="15895" y="15895"/>
              <a:ext cx="781009" cy="781009"/>
            </a:xfrm>
            <a:custGeom>
              <a:avLst/>
              <a:gdLst/>
              <a:ahLst/>
              <a:cxnLst/>
              <a:rect l="l" t="t" r="r" b="b"/>
              <a:pathLst>
                <a:path w="781009" h="781009">
                  <a:moveTo>
                    <a:pt x="417640" y="11240"/>
                  </a:moveTo>
                  <a:lnTo>
                    <a:pt x="769770" y="363370"/>
                  </a:lnTo>
                  <a:cubicBezTo>
                    <a:pt x="776966" y="370566"/>
                    <a:pt x="781010" y="380327"/>
                    <a:pt x="781010" y="390505"/>
                  </a:cubicBezTo>
                  <a:cubicBezTo>
                    <a:pt x="781010" y="400683"/>
                    <a:pt x="776966" y="410444"/>
                    <a:pt x="769770" y="417640"/>
                  </a:cubicBezTo>
                  <a:lnTo>
                    <a:pt x="417640" y="769770"/>
                  </a:lnTo>
                  <a:cubicBezTo>
                    <a:pt x="410444" y="776966"/>
                    <a:pt x="400683" y="781010"/>
                    <a:pt x="390505" y="781010"/>
                  </a:cubicBezTo>
                  <a:cubicBezTo>
                    <a:pt x="380327" y="781010"/>
                    <a:pt x="370566" y="776966"/>
                    <a:pt x="363370" y="769770"/>
                  </a:cubicBezTo>
                  <a:lnTo>
                    <a:pt x="11240" y="417640"/>
                  </a:lnTo>
                  <a:cubicBezTo>
                    <a:pt x="4044" y="410444"/>
                    <a:pt x="0" y="400683"/>
                    <a:pt x="0" y="390505"/>
                  </a:cubicBezTo>
                  <a:cubicBezTo>
                    <a:pt x="0" y="380327"/>
                    <a:pt x="4044" y="370566"/>
                    <a:pt x="11240" y="363370"/>
                  </a:cubicBezTo>
                  <a:lnTo>
                    <a:pt x="363370" y="11240"/>
                  </a:lnTo>
                  <a:cubicBezTo>
                    <a:pt x="370566" y="4044"/>
                    <a:pt x="380327" y="0"/>
                    <a:pt x="390505" y="0"/>
                  </a:cubicBezTo>
                  <a:cubicBezTo>
                    <a:pt x="400683" y="0"/>
                    <a:pt x="410444" y="4044"/>
                    <a:pt x="417640" y="11240"/>
                  </a:cubicBezTo>
                  <a:close/>
                </a:path>
              </a:pathLst>
            </a:custGeom>
            <a:solidFill>
              <a:srgbClr val="BEC4D6"/>
            </a:solidFill>
          </p:spPr>
          <p:txBody>
            <a:bodyPr/>
            <a:lstStyle/>
            <a:p>
              <a:endParaRPr lang="fr-FR"/>
            </a:p>
          </p:txBody>
        </p:sp>
        <p:sp>
          <p:nvSpPr>
            <p:cNvPr id="7" name="TextBox 7"/>
            <p:cNvSpPr txBox="1"/>
            <p:nvPr/>
          </p:nvSpPr>
          <p:spPr>
            <a:xfrm>
              <a:off x="139700" y="101600"/>
              <a:ext cx="533400" cy="571500"/>
            </a:xfrm>
            <a:prstGeom prst="rect">
              <a:avLst/>
            </a:prstGeom>
          </p:spPr>
          <p:txBody>
            <a:bodyPr lIns="42000" tIns="42000" rIns="42000" bIns="42000" rtlCol="0" anchor="ctr"/>
            <a:lstStyle/>
            <a:p>
              <a:pPr algn="ctr">
                <a:lnSpc>
                  <a:spcPts val="2199"/>
                </a:lnSpc>
                <a:spcBef>
                  <a:spcPct val="0"/>
                </a:spcBef>
              </a:pPr>
              <a:endParaRPr/>
            </a:p>
          </p:txBody>
        </p:sp>
      </p:grpSp>
      <p:grpSp>
        <p:nvGrpSpPr>
          <p:cNvPr id="8" name="Group 8"/>
          <p:cNvGrpSpPr/>
          <p:nvPr/>
        </p:nvGrpSpPr>
        <p:grpSpPr>
          <a:xfrm>
            <a:off x="247550" y="5003043"/>
            <a:ext cx="1205899" cy="1212388"/>
            <a:chOff x="0" y="0"/>
            <a:chExt cx="808450" cy="812800"/>
          </a:xfrm>
        </p:grpSpPr>
        <p:sp>
          <p:nvSpPr>
            <p:cNvPr id="9" name="Freeform 9"/>
            <p:cNvSpPr/>
            <p:nvPr/>
          </p:nvSpPr>
          <p:spPr>
            <a:xfrm>
              <a:off x="22254" y="29363"/>
              <a:ext cx="763942" cy="754074"/>
            </a:xfrm>
            <a:custGeom>
              <a:avLst/>
              <a:gdLst/>
              <a:ahLst/>
              <a:cxnLst/>
              <a:rect l="l" t="t" r="r" b="b"/>
              <a:pathLst>
                <a:path w="763942" h="754074">
                  <a:moveTo>
                    <a:pt x="431773" y="20707"/>
                  </a:moveTo>
                  <a:lnTo>
                    <a:pt x="736394" y="326967"/>
                  </a:lnTo>
                  <a:cubicBezTo>
                    <a:pt x="763942" y="354663"/>
                    <a:pt x="763942" y="399411"/>
                    <a:pt x="736394" y="427107"/>
                  </a:cubicBezTo>
                  <a:lnTo>
                    <a:pt x="431773" y="733367"/>
                  </a:lnTo>
                  <a:cubicBezTo>
                    <a:pt x="418589" y="746622"/>
                    <a:pt x="400666" y="754074"/>
                    <a:pt x="381971" y="754074"/>
                  </a:cubicBezTo>
                  <a:cubicBezTo>
                    <a:pt x="363276" y="754074"/>
                    <a:pt x="345353" y="746622"/>
                    <a:pt x="332169" y="733367"/>
                  </a:cubicBezTo>
                  <a:lnTo>
                    <a:pt x="27548" y="427107"/>
                  </a:lnTo>
                  <a:cubicBezTo>
                    <a:pt x="0" y="399411"/>
                    <a:pt x="0" y="354663"/>
                    <a:pt x="27548" y="326967"/>
                  </a:cubicBezTo>
                  <a:lnTo>
                    <a:pt x="332169" y="20707"/>
                  </a:lnTo>
                  <a:cubicBezTo>
                    <a:pt x="345353" y="7452"/>
                    <a:pt x="363276" y="0"/>
                    <a:pt x="381971" y="0"/>
                  </a:cubicBezTo>
                  <a:cubicBezTo>
                    <a:pt x="400666" y="0"/>
                    <a:pt x="418589" y="7452"/>
                    <a:pt x="431773" y="20707"/>
                  </a:cubicBezTo>
                  <a:close/>
                </a:path>
              </a:pathLst>
            </a:custGeom>
            <a:solidFill>
              <a:srgbClr val="C9EDF7"/>
            </a:solidFill>
          </p:spPr>
          <p:txBody>
            <a:bodyPr/>
            <a:lstStyle/>
            <a:p>
              <a:endParaRPr lang="fr-FR"/>
            </a:p>
          </p:txBody>
        </p:sp>
        <p:sp>
          <p:nvSpPr>
            <p:cNvPr id="10" name="TextBox 10"/>
            <p:cNvSpPr txBox="1"/>
            <p:nvPr/>
          </p:nvSpPr>
          <p:spPr>
            <a:xfrm>
              <a:off x="138952" y="101600"/>
              <a:ext cx="530545" cy="571500"/>
            </a:xfrm>
            <a:prstGeom prst="rect">
              <a:avLst/>
            </a:prstGeom>
          </p:spPr>
          <p:txBody>
            <a:bodyPr lIns="42000" tIns="42000" rIns="42000" bIns="42000" rtlCol="0" anchor="ctr"/>
            <a:lstStyle/>
            <a:p>
              <a:pPr algn="ctr">
                <a:lnSpc>
                  <a:spcPts val="2199"/>
                </a:lnSpc>
                <a:spcBef>
                  <a:spcPct val="0"/>
                </a:spcBef>
              </a:pPr>
              <a:endParaRPr/>
            </a:p>
          </p:txBody>
        </p:sp>
      </p:grpSp>
      <p:sp>
        <p:nvSpPr>
          <p:cNvPr id="11" name="Freeform 11"/>
          <p:cNvSpPr/>
          <p:nvPr/>
        </p:nvSpPr>
        <p:spPr>
          <a:xfrm>
            <a:off x="4354856" y="7056700"/>
            <a:ext cx="650059" cy="827621"/>
          </a:xfrm>
          <a:custGeom>
            <a:avLst/>
            <a:gdLst/>
            <a:ahLst/>
            <a:cxnLst/>
            <a:rect l="l" t="t" r="r" b="b"/>
            <a:pathLst>
              <a:path w="650059" h="827621">
                <a:moveTo>
                  <a:pt x="0" y="0"/>
                </a:moveTo>
                <a:lnTo>
                  <a:pt x="650059" y="0"/>
                </a:lnTo>
                <a:lnTo>
                  <a:pt x="650059" y="827622"/>
                </a:lnTo>
                <a:lnTo>
                  <a:pt x="0" y="827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3082112" y="204796"/>
            <a:ext cx="12037888" cy="944681"/>
            <a:chOff x="0" y="0"/>
            <a:chExt cx="3268579" cy="256504"/>
          </a:xfrm>
        </p:grpSpPr>
        <p:sp>
          <p:nvSpPr>
            <p:cNvPr id="13" name="Freeform 13"/>
            <p:cNvSpPr/>
            <p:nvPr/>
          </p:nvSpPr>
          <p:spPr>
            <a:xfrm>
              <a:off x="0" y="0"/>
              <a:ext cx="3268579" cy="256504"/>
            </a:xfrm>
            <a:custGeom>
              <a:avLst/>
              <a:gdLst/>
              <a:ahLst/>
              <a:cxnLst/>
              <a:rect l="l" t="t" r="r" b="b"/>
              <a:pathLst>
                <a:path w="3268579" h="256504">
                  <a:moveTo>
                    <a:pt x="0" y="0"/>
                  </a:moveTo>
                  <a:lnTo>
                    <a:pt x="3268579" y="0"/>
                  </a:lnTo>
                  <a:lnTo>
                    <a:pt x="3268579" y="256504"/>
                  </a:lnTo>
                  <a:lnTo>
                    <a:pt x="0" y="256504"/>
                  </a:lnTo>
                  <a:close/>
                </a:path>
              </a:pathLst>
            </a:custGeom>
            <a:solidFill>
              <a:srgbClr val="BEC4D6"/>
            </a:solidFill>
          </p:spPr>
          <p:txBody>
            <a:bodyPr/>
            <a:lstStyle/>
            <a:p>
              <a:endParaRPr lang="fr-FR"/>
            </a:p>
          </p:txBody>
        </p:sp>
        <p:sp>
          <p:nvSpPr>
            <p:cNvPr id="14" name="TextBox 14"/>
            <p:cNvSpPr txBox="1"/>
            <p:nvPr/>
          </p:nvSpPr>
          <p:spPr>
            <a:xfrm>
              <a:off x="0" y="-38100"/>
              <a:ext cx="3268579" cy="294604"/>
            </a:xfrm>
            <a:prstGeom prst="rect">
              <a:avLst/>
            </a:prstGeom>
          </p:spPr>
          <p:txBody>
            <a:bodyPr lIns="42000" tIns="42000" rIns="42000" bIns="42000" rtlCol="0" anchor="ctr"/>
            <a:lstStyle/>
            <a:p>
              <a:pPr algn="ctr">
                <a:lnSpc>
                  <a:spcPts val="2199"/>
                </a:lnSpc>
              </a:pPr>
              <a:endParaRPr/>
            </a:p>
          </p:txBody>
        </p:sp>
      </p:grpSp>
      <p:grpSp>
        <p:nvGrpSpPr>
          <p:cNvPr id="15" name="Group 15"/>
          <p:cNvGrpSpPr/>
          <p:nvPr/>
        </p:nvGrpSpPr>
        <p:grpSpPr>
          <a:xfrm>
            <a:off x="2454719" y="0"/>
            <a:ext cx="1254785" cy="1254785"/>
            <a:chOff x="0" y="0"/>
            <a:chExt cx="812800" cy="812800"/>
          </a:xfrm>
        </p:grpSpPr>
        <p:sp>
          <p:nvSpPr>
            <p:cNvPr id="16" name="Freeform 16"/>
            <p:cNvSpPr/>
            <p:nvPr/>
          </p:nvSpPr>
          <p:spPr>
            <a:xfrm>
              <a:off x="28112" y="28112"/>
              <a:ext cx="756575" cy="756575"/>
            </a:xfrm>
            <a:custGeom>
              <a:avLst/>
              <a:gdLst/>
              <a:ahLst/>
              <a:cxnLst/>
              <a:rect l="l" t="t" r="r" b="b"/>
              <a:pathLst>
                <a:path w="756575" h="756575">
                  <a:moveTo>
                    <a:pt x="426279" y="19879"/>
                  </a:moveTo>
                  <a:lnTo>
                    <a:pt x="736697" y="330297"/>
                  </a:lnTo>
                  <a:cubicBezTo>
                    <a:pt x="749425" y="343025"/>
                    <a:pt x="756576" y="360288"/>
                    <a:pt x="756576" y="378288"/>
                  </a:cubicBezTo>
                  <a:cubicBezTo>
                    <a:pt x="756576" y="396288"/>
                    <a:pt x="749425" y="413551"/>
                    <a:pt x="736697" y="426279"/>
                  </a:cubicBezTo>
                  <a:lnTo>
                    <a:pt x="426279" y="736697"/>
                  </a:lnTo>
                  <a:cubicBezTo>
                    <a:pt x="413551" y="749425"/>
                    <a:pt x="396288" y="756576"/>
                    <a:pt x="378288" y="756576"/>
                  </a:cubicBezTo>
                  <a:cubicBezTo>
                    <a:pt x="360288" y="756576"/>
                    <a:pt x="343025" y="749425"/>
                    <a:pt x="330297" y="736697"/>
                  </a:cubicBezTo>
                  <a:lnTo>
                    <a:pt x="19879" y="426279"/>
                  </a:lnTo>
                  <a:cubicBezTo>
                    <a:pt x="7151" y="413551"/>
                    <a:pt x="0" y="396288"/>
                    <a:pt x="0" y="378288"/>
                  </a:cubicBezTo>
                  <a:cubicBezTo>
                    <a:pt x="0" y="360288"/>
                    <a:pt x="7151" y="343025"/>
                    <a:pt x="19879" y="330297"/>
                  </a:cubicBezTo>
                  <a:lnTo>
                    <a:pt x="330297" y="19879"/>
                  </a:lnTo>
                  <a:cubicBezTo>
                    <a:pt x="343025" y="7151"/>
                    <a:pt x="360288" y="0"/>
                    <a:pt x="378288" y="0"/>
                  </a:cubicBezTo>
                  <a:cubicBezTo>
                    <a:pt x="396288" y="0"/>
                    <a:pt x="413551" y="7151"/>
                    <a:pt x="426279" y="19879"/>
                  </a:cubicBezTo>
                  <a:close/>
                </a:path>
              </a:pathLst>
            </a:custGeom>
            <a:solidFill>
              <a:srgbClr val="4D6CB3"/>
            </a:solidFill>
          </p:spPr>
          <p:txBody>
            <a:bodyPr/>
            <a:lstStyle/>
            <a:p>
              <a:endParaRPr lang="fr-FR"/>
            </a:p>
          </p:txBody>
        </p:sp>
        <p:sp>
          <p:nvSpPr>
            <p:cNvPr id="17" name="TextBox 17"/>
            <p:cNvSpPr txBox="1"/>
            <p:nvPr/>
          </p:nvSpPr>
          <p:spPr>
            <a:xfrm>
              <a:off x="139700" y="101600"/>
              <a:ext cx="533400" cy="571500"/>
            </a:xfrm>
            <a:prstGeom prst="rect">
              <a:avLst/>
            </a:prstGeom>
          </p:spPr>
          <p:txBody>
            <a:bodyPr lIns="42000" tIns="42000" rIns="42000" bIns="42000" rtlCol="0" anchor="ctr"/>
            <a:lstStyle/>
            <a:p>
              <a:pPr algn="ctr">
                <a:lnSpc>
                  <a:spcPts val="2199"/>
                </a:lnSpc>
                <a:spcBef>
                  <a:spcPct val="0"/>
                </a:spcBef>
              </a:pPr>
              <a:endParaRPr/>
            </a:p>
          </p:txBody>
        </p:sp>
      </p:grpSp>
      <p:sp>
        <p:nvSpPr>
          <p:cNvPr id="18" name="TextBox 18"/>
          <p:cNvSpPr txBox="1"/>
          <p:nvPr/>
        </p:nvSpPr>
        <p:spPr>
          <a:xfrm>
            <a:off x="6014644" y="1511536"/>
            <a:ext cx="8911746" cy="8998162"/>
          </a:xfrm>
          <a:prstGeom prst="rect">
            <a:avLst/>
          </a:prstGeom>
        </p:spPr>
        <p:txBody>
          <a:bodyPr lIns="0" tIns="0" rIns="0" bIns="0" rtlCol="0" anchor="t">
            <a:spAutoFit/>
          </a:bodyPr>
          <a:lstStyle/>
          <a:p>
            <a:pPr algn="ctr">
              <a:lnSpc>
                <a:spcPts val="5938"/>
              </a:lnSpc>
              <a:spcBef>
                <a:spcPct val="0"/>
              </a:spcBef>
            </a:pPr>
            <a:r>
              <a:rPr lang="en-US" sz="4241">
                <a:solidFill>
                  <a:srgbClr val="000000"/>
                </a:solidFill>
                <a:latin typeface="Canva Sans 1"/>
                <a:ea typeface="Canva Sans 1"/>
                <a:cs typeface="Canva Sans 1"/>
                <a:sym typeface="Canva Sans 1"/>
              </a:rPr>
              <a:t>Il s’agit de la manière dont les leaders veillent à </a:t>
            </a:r>
            <a:r>
              <a:rPr lang="en-US" sz="4241" b="1">
                <a:solidFill>
                  <a:srgbClr val="000000"/>
                </a:solidFill>
                <a:latin typeface="Canva Sans 1 Bold"/>
                <a:ea typeface="Canva Sans 1 Bold"/>
                <a:cs typeface="Canva Sans 1 Bold"/>
                <a:sym typeface="Canva Sans 1 Bold"/>
              </a:rPr>
              <a:t>la clarté et suscitent le dynamisme autour de la raison d’être de l’équipe (finalité)</a:t>
            </a:r>
            <a:r>
              <a:rPr lang="en-US" sz="4241">
                <a:solidFill>
                  <a:srgbClr val="000000"/>
                </a:solidFill>
                <a:latin typeface="Canva Sans 1"/>
                <a:ea typeface="Canva Sans 1"/>
                <a:cs typeface="Canva Sans 1"/>
                <a:sym typeface="Canva Sans 1"/>
              </a:rPr>
              <a:t> et de l’adéquation entre sa contribution et le contexte à l’intérêt général.</a:t>
            </a:r>
          </a:p>
          <a:p>
            <a:pPr algn="ctr">
              <a:lnSpc>
                <a:spcPts val="5938"/>
              </a:lnSpc>
              <a:spcBef>
                <a:spcPct val="0"/>
              </a:spcBef>
            </a:pPr>
            <a:endParaRPr lang="en-US" sz="4241">
              <a:solidFill>
                <a:srgbClr val="000000"/>
              </a:solidFill>
              <a:latin typeface="Canva Sans 1"/>
              <a:ea typeface="Canva Sans 1"/>
              <a:cs typeface="Canva Sans 1"/>
              <a:sym typeface="Canva Sans 1"/>
            </a:endParaRPr>
          </a:p>
          <a:p>
            <a:pPr algn="ctr">
              <a:lnSpc>
                <a:spcPts val="5938"/>
              </a:lnSpc>
              <a:spcBef>
                <a:spcPct val="0"/>
              </a:spcBef>
            </a:pPr>
            <a:r>
              <a:rPr lang="en-US" sz="4241">
                <a:solidFill>
                  <a:srgbClr val="000000"/>
                </a:solidFill>
                <a:latin typeface="Canva Sans 1"/>
                <a:ea typeface="Canva Sans 1"/>
                <a:cs typeface="Canva Sans 1"/>
                <a:sym typeface="Canva Sans 1"/>
              </a:rPr>
              <a:t>Elle suppose donc aussi de </a:t>
            </a:r>
            <a:r>
              <a:rPr lang="en-US" sz="4241" b="1">
                <a:solidFill>
                  <a:srgbClr val="000000"/>
                </a:solidFill>
                <a:latin typeface="Canva Sans 1 Bold"/>
                <a:ea typeface="Canva Sans 1 Bold"/>
                <a:cs typeface="Canva Sans 1 Bold"/>
                <a:sym typeface="Canva Sans 1 Bold"/>
              </a:rPr>
              <a:t>clarifier l’orientation, ainsi que les objectifs, priorités et résultats de l’équipe.</a:t>
            </a:r>
          </a:p>
        </p:txBody>
      </p:sp>
      <p:sp>
        <p:nvSpPr>
          <p:cNvPr id="19" name="Freeform 19"/>
          <p:cNvSpPr/>
          <p:nvPr/>
        </p:nvSpPr>
        <p:spPr>
          <a:xfrm>
            <a:off x="621341" y="3780"/>
            <a:ext cx="1786019" cy="2397341"/>
          </a:xfrm>
          <a:custGeom>
            <a:avLst/>
            <a:gdLst/>
            <a:ahLst/>
            <a:cxnLst/>
            <a:rect l="l" t="t" r="r" b="b"/>
            <a:pathLst>
              <a:path w="1786019" h="2397341">
                <a:moveTo>
                  <a:pt x="0" y="0"/>
                </a:moveTo>
                <a:lnTo>
                  <a:pt x="1786019" y="0"/>
                </a:lnTo>
                <a:lnTo>
                  <a:pt x="1786019" y="2397341"/>
                </a:lnTo>
                <a:lnTo>
                  <a:pt x="0" y="23973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0" name="Freeform 20"/>
          <p:cNvSpPr/>
          <p:nvPr/>
        </p:nvSpPr>
        <p:spPr>
          <a:xfrm>
            <a:off x="2958158" y="1274861"/>
            <a:ext cx="2490551" cy="625751"/>
          </a:xfrm>
          <a:custGeom>
            <a:avLst/>
            <a:gdLst/>
            <a:ahLst/>
            <a:cxnLst/>
            <a:rect l="l" t="t" r="r" b="b"/>
            <a:pathLst>
              <a:path w="2490551" h="625751">
                <a:moveTo>
                  <a:pt x="0" y="0"/>
                </a:moveTo>
                <a:lnTo>
                  <a:pt x="2490551" y="0"/>
                </a:lnTo>
                <a:lnTo>
                  <a:pt x="2490551" y="625751"/>
                </a:lnTo>
                <a:lnTo>
                  <a:pt x="0" y="6257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1" name="Freeform 21"/>
          <p:cNvSpPr/>
          <p:nvPr/>
        </p:nvSpPr>
        <p:spPr>
          <a:xfrm>
            <a:off x="3639174" y="2252433"/>
            <a:ext cx="910494" cy="910494"/>
          </a:xfrm>
          <a:custGeom>
            <a:avLst/>
            <a:gdLst/>
            <a:ahLst/>
            <a:cxnLst/>
            <a:rect l="l" t="t" r="r" b="b"/>
            <a:pathLst>
              <a:path w="910494" h="910494">
                <a:moveTo>
                  <a:pt x="0" y="0"/>
                </a:moveTo>
                <a:lnTo>
                  <a:pt x="910494" y="0"/>
                </a:lnTo>
                <a:lnTo>
                  <a:pt x="910494" y="910494"/>
                </a:lnTo>
                <a:lnTo>
                  <a:pt x="0" y="9104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2" name="Freeform 22"/>
          <p:cNvSpPr/>
          <p:nvPr/>
        </p:nvSpPr>
        <p:spPr>
          <a:xfrm>
            <a:off x="3502527" y="3517302"/>
            <a:ext cx="1401813" cy="1361510"/>
          </a:xfrm>
          <a:custGeom>
            <a:avLst/>
            <a:gdLst/>
            <a:ahLst/>
            <a:cxnLst/>
            <a:rect l="l" t="t" r="r" b="b"/>
            <a:pathLst>
              <a:path w="1401813" h="1361510">
                <a:moveTo>
                  <a:pt x="0" y="0"/>
                </a:moveTo>
                <a:lnTo>
                  <a:pt x="1401813" y="0"/>
                </a:lnTo>
                <a:lnTo>
                  <a:pt x="1401813" y="1361511"/>
                </a:lnTo>
                <a:lnTo>
                  <a:pt x="0" y="13615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23" name="Freeform 23"/>
          <p:cNvSpPr/>
          <p:nvPr/>
        </p:nvSpPr>
        <p:spPr>
          <a:xfrm>
            <a:off x="2958158" y="6215431"/>
            <a:ext cx="2288675" cy="1127173"/>
          </a:xfrm>
          <a:custGeom>
            <a:avLst/>
            <a:gdLst/>
            <a:ahLst/>
            <a:cxnLst/>
            <a:rect l="l" t="t" r="r" b="b"/>
            <a:pathLst>
              <a:path w="2288675" h="1127173">
                <a:moveTo>
                  <a:pt x="0" y="0"/>
                </a:moveTo>
                <a:lnTo>
                  <a:pt x="2288675" y="0"/>
                </a:lnTo>
                <a:lnTo>
                  <a:pt x="2288675" y="1127172"/>
                </a:lnTo>
                <a:lnTo>
                  <a:pt x="0" y="11271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24" name="Freeform 24"/>
          <p:cNvSpPr/>
          <p:nvPr/>
        </p:nvSpPr>
        <p:spPr>
          <a:xfrm>
            <a:off x="2759309" y="8273596"/>
            <a:ext cx="2888249" cy="1476617"/>
          </a:xfrm>
          <a:custGeom>
            <a:avLst/>
            <a:gdLst/>
            <a:ahLst/>
            <a:cxnLst/>
            <a:rect l="l" t="t" r="r" b="b"/>
            <a:pathLst>
              <a:path w="2888249" h="1476617">
                <a:moveTo>
                  <a:pt x="0" y="0"/>
                </a:moveTo>
                <a:lnTo>
                  <a:pt x="2888249" y="0"/>
                </a:lnTo>
                <a:lnTo>
                  <a:pt x="2888249" y="1476617"/>
                </a:lnTo>
                <a:lnTo>
                  <a:pt x="0" y="14766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25" name="TextBox 25"/>
          <p:cNvSpPr txBox="1"/>
          <p:nvPr/>
        </p:nvSpPr>
        <p:spPr>
          <a:xfrm>
            <a:off x="3879646" y="204201"/>
            <a:ext cx="11046744" cy="893696"/>
          </a:xfrm>
          <a:prstGeom prst="rect">
            <a:avLst/>
          </a:prstGeom>
        </p:spPr>
        <p:txBody>
          <a:bodyPr lIns="0" tIns="0" rIns="0" bIns="0" rtlCol="0" anchor="t">
            <a:spAutoFit/>
          </a:bodyPr>
          <a:lstStyle/>
          <a:p>
            <a:pPr algn="r">
              <a:lnSpc>
                <a:spcPts val="6314"/>
              </a:lnSpc>
              <a:spcBef>
                <a:spcPct val="0"/>
              </a:spcBef>
            </a:pPr>
            <a:r>
              <a:rPr lang="en-US" sz="4510" b="1">
                <a:solidFill>
                  <a:srgbClr val="FFFFFF"/>
                </a:solidFill>
                <a:latin typeface="Poppins Bold"/>
                <a:ea typeface="Poppins Bold"/>
                <a:cs typeface="Poppins Bold"/>
                <a:sym typeface="Poppins Bold"/>
              </a:rPr>
              <a:t>CLARTE </a:t>
            </a:r>
          </a:p>
        </p:txBody>
      </p:sp>
      <p:grpSp>
        <p:nvGrpSpPr>
          <p:cNvPr id="26" name="Group 26"/>
          <p:cNvGrpSpPr/>
          <p:nvPr/>
        </p:nvGrpSpPr>
        <p:grpSpPr>
          <a:xfrm>
            <a:off x="-3296240" y="12841535"/>
            <a:ext cx="5854439" cy="5885939"/>
            <a:chOff x="0" y="0"/>
            <a:chExt cx="808450" cy="812800"/>
          </a:xfrm>
        </p:grpSpPr>
        <p:sp>
          <p:nvSpPr>
            <p:cNvPr id="27" name="Freeform 27"/>
            <p:cNvSpPr/>
            <p:nvPr/>
          </p:nvSpPr>
          <p:spPr>
            <a:xfrm>
              <a:off x="14585" y="19244"/>
              <a:ext cx="779280" cy="774311"/>
            </a:xfrm>
            <a:custGeom>
              <a:avLst/>
              <a:gdLst/>
              <a:ahLst/>
              <a:cxnLst/>
              <a:rect l="l" t="t" r="r" b="b"/>
              <a:pathLst>
                <a:path w="779280" h="774311">
                  <a:moveTo>
                    <a:pt x="422280" y="13571"/>
                  </a:moveTo>
                  <a:lnTo>
                    <a:pt x="761225" y="354341"/>
                  </a:lnTo>
                  <a:cubicBezTo>
                    <a:pt x="779280" y="372492"/>
                    <a:pt x="779280" y="401820"/>
                    <a:pt x="761225" y="419971"/>
                  </a:cubicBezTo>
                  <a:lnTo>
                    <a:pt x="422280" y="760741"/>
                  </a:lnTo>
                  <a:cubicBezTo>
                    <a:pt x="413639" y="769428"/>
                    <a:pt x="401892" y="774312"/>
                    <a:pt x="389640" y="774312"/>
                  </a:cubicBezTo>
                  <a:cubicBezTo>
                    <a:pt x="377388" y="774312"/>
                    <a:pt x="365641" y="769428"/>
                    <a:pt x="357000" y="760741"/>
                  </a:cubicBezTo>
                  <a:lnTo>
                    <a:pt x="18055" y="419971"/>
                  </a:lnTo>
                  <a:cubicBezTo>
                    <a:pt x="0" y="401820"/>
                    <a:pt x="0" y="372492"/>
                    <a:pt x="18055" y="354341"/>
                  </a:cubicBezTo>
                  <a:lnTo>
                    <a:pt x="357000" y="13571"/>
                  </a:lnTo>
                  <a:cubicBezTo>
                    <a:pt x="365641" y="4884"/>
                    <a:pt x="377388" y="0"/>
                    <a:pt x="389640" y="0"/>
                  </a:cubicBezTo>
                  <a:cubicBezTo>
                    <a:pt x="401892" y="0"/>
                    <a:pt x="413639" y="4884"/>
                    <a:pt x="422280" y="13571"/>
                  </a:cubicBezTo>
                  <a:close/>
                </a:path>
              </a:pathLst>
            </a:custGeom>
            <a:solidFill>
              <a:srgbClr val="4D6CB3"/>
            </a:solidFill>
          </p:spPr>
          <p:txBody>
            <a:bodyPr/>
            <a:lstStyle/>
            <a:p>
              <a:endParaRPr lang="fr-FR"/>
            </a:p>
          </p:txBody>
        </p:sp>
        <p:sp>
          <p:nvSpPr>
            <p:cNvPr id="28" name="TextBox 28"/>
            <p:cNvSpPr txBox="1"/>
            <p:nvPr/>
          </p:nvSpPr>
          <p:spPr>
            <a:xfrm>
              <a:off x="138952" y="101600"/>
              <a:ext cx="530545" cy="571500"/>
            </a:xfrm>
            <a:prstGeom prst="rect">
              <a:avLst/>
            </a:prstGeom>
          </p:spPr>
          <p:txBody>
            <a:bodyPr lIns="42000" tIns="42000" rIns="42000" bIns="42000" rtlCol="0" anchor="ctr"/>
            <a:lstStyle/>
            <a:p>
              <a:pPr algn="ctr">
                <a:lnSpc>
                  <a:spcPts val="2199"/>
                </a:lnSpc>
                <a:spcBef>
                  <a:spcPct val="0"/>
                </a:spcBef>
              </a:pPr>
              <a:endParaRPr/>
            </a:p>
          </p:txBody>
        </p:sp>
      </p:grpSp>
      <p:grpSp>
        <p:nvGrpSpPr>
          <p:cNvPr id="29" name="Group 29"/>
          <p:cNvGrpSpPr/>
          <p:nvPr/>
        </p:nvGrpSpPr>
        <p:grpSpPr>
          <a:xfrm>
            <a:off x="-1228976" y="12152451"/>
            <a:ext cx="2219181" cy="2219181"/>
            <a:chOff x="0" y="0"/>
            <a:chExt cx="812800" cy="812800"/>
          </a:xfrm>
        </p:grpSpPr>
        <p:sp>
          <p:nvSpPr>
            <p:cNvPr id="30" name="Freeform 30"/>
            <p:cNvSpPr/>
            <p:nvPr/>
          </p:nvSpPr>
          <p:spPr>
            <a:xfrm>
              <a:off x="15895" y="15895"/>
              <a:ext cx="781009" cy="781009"/>
            </a:xfrm>
            <a:custGeom>
              <a:avLst/>
              <a:gdLst/>
              <a:ahLst/>
              <a:cxnLst/>
              <a:rect l="l" t="t" r="r" b="b"/>
              <a:pathLst>
                <a:path w="781009" h="781009">
                  <a:moveTo>
                    <a:pt x="417640" y="11240"/>
                  </a:moveTo>
                  <a:lnTo>
                    <a:pt x="769770" y="363370"/>
                  </a:lnTo>
                  <a:cubicBezTo>
                    <a:pt x="776966" y="370566"/>
                    <a:pt x="781010" y="380327"/>
                    <a:pt x="781010" y="390505"/>
                  </a:cubicBezTo>
                  <a:cubicBezTo>
                    <a:pt x="781010" y="400683"/>
                    <a:pt x="776966" y="410444"/>
                    <a:pt x="769770" y="417640"/>
                  </a:cubicBezTo>
                  <a:lnTo>
                    <a:pt x="417640" y="769770"/>
                  </a:lnTo>
                  <a:cubicBezTo>
                    <a:pt x="410444" y="776966"/>
                    <a:pt x="400683" y="781010"/>
                    <a:pt x="390505" y="781010"/>
                  </a:cubicBezTo>
                  <a:cubicBezTo>
                    <a:pt x="380327" y="781010"/>
                    <a:pt x="370566" y="776966"/>
                    <a:pt x="363370" y="769770"/>
                  </a:cubicBezTo>
                  <a:lnTo>
                    <a:pt x="11240" y="417640"/>
                  </a:lnTo>
                  <a:cubicBezTo>
                    <a:pt x="4044" y="410444"/>
                    <a:pt x="0" y="400683"/>
                    <a:pt x="0" y="390505"/>
                  </a:cubicBezTo>
                  <a:cubicBezTo>
                    <a:pt x="0" y="380327"/>
                    <a:pt x="4044" y="370566"/>
                    <a:pt x="11240" y="363370"/>
                  </a:cubicBezTo>
                  <a:lnTo>
                    <a:pt x="363370" y="11240"/>
                  </a:lnTo>
                  <a:cubicBezTo>
                    <a:pt x="370566" y="4044"/>
                    <a:pt x="380327" y="0"/>
                    <a:pt x="390505" y="0"/>
                  </a:cubicBezTo>
                  <a:cubicBezTo>
                    <a:pt x="400683" y="0"/>
                    <a:pt x="410444" y="4044"/>
                    <a:pt x="417640" y="11240"/>
                  </a:cubicBezTo>
                  <a:close/>
                </a:path>
              </a:pathLst>
            </a:custGeom>
            <a:solidFill>
              <a:srgbClr val="BEC4D6"/>
            </a:solidFill>
          </p:spPr>
          <p:txBody>
            <a:bodyPr/>
            <a:lstStyle/>
            <a:p>
              <a:endParaRPr lang="fr-FR"/>
            </a:p>
          </p:txBody>
        </p:sp>
        <p:sp>
          <p:nvSpPr>
            <p:cNvPr id="31" name="TextBox 31"/>
            <p:cNvSpPr txBox="1"/>
            <p:nvPr/>
          </p:nvSpPr>
          <p:spPr>
            <a:xfrm>
              <a:off x="139700" y="101600"/>
              <a:ext cx="533400" cy="571500"/>
            </a:xfrm>
            <a:prstGeom prst="rect">
              <a:avLst/>
            </a:prstGeom>
          </p:spPr>
          <p:txBody>
            <a:bodyPr lIns="42000" tIns="42000" rIns="42000" bIns="42000" rtlCol="0" anchor="ctr"/>
            <a:lstStyle/>
            <a:p>
              <a:pPr algn="ctr">
                <a:lnSpc>
                  <a:spcPts val="2199"/>
                </a:lnSpc>
                <a:spcBef>
                  <a:spcPct val="0"/>
                </a:spcBef>
              </a:pPr>
              <a:endParaRPr/>
            </a:p>
          </p:txBody>
        </p:sp>
      </p:grpSp>
      <p:grpSp>
        <p:nvGrpSpPr>
          <p:cNvPr id="32" name="Group 32"/>
          <p:cNvGrpSpPr/>
          <p:nvPr/>
        </p:nvGrpSpPr>
        <p:grpSpPr>
          <a:xfrm>
            <a:off x="519609" y="13011190"/>
            <a:ext cx="1205899" cy="1212388"/>
            <a:chOff x="0" y="0"/>
            <a:chExt cx="808450" cy="812800"/>
          </a:xfrm>
        </p:grpSpPr>
        <p:sp>
          <p:nvSpPr>
            <p:cNvPr id="33" name="Freeform 33"/>
            <p:cNvSpPr/>
            <p:nvPr/>
          </p:nvSpPr>
          <p:spPr>
            <a:xfrm>
              <a:off x="22254" y="29363"/>
              <a:ext cx="763942" cy="754074"/>
            </a:xfrm>
            <a:custGeom>
              <a:avLst/>
              <a:gdLst/>
              <a:ahLst/>
              <a:cxnLst/>
              <a:rect l="l" t="t" r="r" b="b"/>
              <a:pathLst>
                <a:path w="763942" h="754074">
                  <a:moveTo>
                    <a:pt x="431773" y="20707"/>
                  </a:moveTo>
                  <a:lnTo>
                    <a:pt x="736394" y="326967"/>
                  </a:lnTo>
                  <a:cubicBezTo>
                    <a:pt x="763942" y="354663"/>
                    <a:pt x="763942" y="399411"/>
                    <a:pt x="736394" y="427107"/>
                  </a:cubicBezTo>
                  <a:lnTo>
                    <a:pt x="431773" y="733367"/>
                  </a:lnTo>
                  <a:cubicBezTo>
                    <a:pt x="418589" y="746622"/>
                    <a:pt x="400666" y="754074"/>
                    <a:pt x="381971" y="754074"/>
                  </a:cubicBezTo>
                  <a:cubicBezTo>
                    <a:pt x="363276" y="754074"/>
                    <a:pt x="345353" y="746622"/>
                    <a:pt x="332169" y="733367"/>
                  </a:cubicBezTo>
                  <a:lnTo>
                    <a:pt x="27548" y="427107"/>
                  </a:lnTo>
                  <a:cubicBezTo>
                    <a:pt x="0" y="399411"/>
                    <a:pt x="0" y="354663"/>
                    <a:pt x="27548" y="326967"/>
                  </a:cubicBezTo>
                  <a:lnTo>
                    <a:pt x="332169" y="20707"/>
                  </a:lnTo>
                  <a:cubicBezTo>
                    <a:pt x="345353" y="7452"/>
                    <a:pt x="363276" y="0"/>
                    <a:pt x="381971" y="0"/>
                  </a:cubicBezTo>
                  <a:cubicBezTo>
                    <a:pt x="400666" y="0"/>
                    <a:pt x="418589" y="7452"/>
                    <a:pt x="431773" y="20707"/>
                  </a:cubicBezTo>
                  <a:close/>
                </a:path>
              </a:pathLst>
            </a:custGeom>
            <a:solidFill>
              <a:srgbClr val="C9EDF7"/>
            </a:solidFill>
          </p:spPr>
          <p:txBody>
            <a:bodyPr/>
            <a:lstStyle/>
            <a:p>
              <a:endParaRPr lang="fr-FR"/>
            </a:p>
          </p:txBody>
        </p:sp>
        <p:sp>
          <p:nvSpPr>
            <p:cNvPr id="34" name="TextBox 34"/>
            <p:cNvSpPr txBox="1"/>
            <p:nvPr/>
          </p:nvSpPr>
          <p:spPr>
            <a:xfrm>
              <a:off x="138952" y="101600"/>
              <a:ext cx="530545" cy="571500"/>
            </a:xfrm>
            <a:prstGeom prst="rect">
              <a:avLst/>
            </a:prstGeom>
          </p:spPr>
          <p:txBody>
            <a:bodyPr lIns="42000" tIns="42000" rIns="42000" bIns="42000" rtlCol="0" anchor="ctr"/>
            <a:lstStyle/>
            <a:p>
              <a:pPr algn="ctr">
                <a:lnSpc>
                  <a:spcPts val="2199"/>
                </a:lnSpc>
                <a:spcBef>
                  <a:spcPct val="0"/>
                </a:spcBef>
              </a:pPr>
              <a:endParaRPr/>
            </a:p>
          </p:txBody>
        </p:sp>
      </p:grpSp>
      <p:sp>
        <p:nvSpPr>
          <p:cNvPr id="35" name="Freeform 35"/>
          <p:cNvSpPr/>
          <p:nvPr/>
        </p:nvSpPr>
        <p:spPr>
          <a:xfrm>
            <a:off x="4626915" y="15064847"/>
            <a:ext cx="650059" cy="827621"/>
          </a:xfrm>
          <a:custGeom>
            <a:avLst/>
            <a:gdLst/>
            <a:ahLst/>
            <a:cxnLst/>
            <a:rect l="l" t="t" r="r" b="b"/>
            <a:pathLst>
              <a:path w="650059" h="827621">
                <a:moveTo>
                  <a:pt x="0" y="0"/>
                </a:moveTo>
                <a:lnTo>
                  <a:pt x="650059" y="0"/>
                </a:lnTo>
                <a:lnTo>
                  <a:pt x="650059" y="827621"/>
                </a:lnTo>
                <a:lnTo>
                  <a:pt x="0" y="8276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36" name="Group 36"/>
          <p:cNvGrpSpPr/>
          <p:nvPr/>
        </p:nvGrpSpPr>
        <p:grpSpPr>
          <a:xfrm>
            <a:off x="3312353" y="11983053"/>
            <a:ext cx="12037888" cy="944681"/>
            <a:chOff x="0" y="0"/>
            <a:chExt cx="3268579" cy="256504"/>
          </a:xfrm>
        </p:grpSpPr>
        <p:sp>
          <p:nvSpPr>
            <p:cNvPr id="37" name="Freeform 37"/>
            <p:cNvSpPr/>
            <p:nvPr/>
          </p:nvSpPr>
          <p:spPr>
            <a:xfrm>
              <a:off x="0" y="0"/>
              <a:ext cx="3268579" cy="256504"/>
            </a:xfrm>
            <a:custGeom>
              <a:avLst/>
              <a:gdLst/>
              <a:ahLst/>
              <a:cxnLst/>
              <a:rect l="l" t="t" r="r" b="b"/>
              <a:pathLst>
                <a:path w="3268579" h="256504">
                  <a:moveTo>
                    <a:pt x="0" y="0"/>
                  </a:moveTo>
                  <a:lnTo>
                    <a:pt x="3268579" y="0"/>
                  </a:lnTo>
                  <a:lnTo>
                    <a:pt x="3268579" y="256504"/>
                  </a:lnTo>
                  <a:lnTo>
                    <a:pt x="0" y="256504"/>
                  </a:lnTo>
                  <a:close/>
                </a:path>
              </a:pathLst>
            </a:custGeom>
            <a:solidFill>
              <a:srgbClr val="BEC4D6"/>
            </a:solidFill>
          </p:spPr>
          <p:txBody>
            <a:bodyPr/>
            <a:lstStyle/>
            <a:p>
              <a:endParaRPr lang="fr-FR"/>
            </a:p>
          </p:txBody>
        </p:sp>
        <p:sp>
          <p:nvSpPr>
            <p:cNvPr id="38" name="TextBox 38"/>
            <p:cNvSpPr txBox="1"/>
            <p:nvPr/>
          </p:nvSpPr>
          <p:spPr>
            <a:xfrm>
              <a:off x="0" y="-38100"/>
              <a:ext cx="3268579" cy="294604"/>
            </a:xfrm>
            <a:prstGeom prst="rect">
              <a:avLst/>
            </a:prstGeom>
          </p:spPr>
          <p:txBody>
            <a:bodyPr lIns="42000" tIns="42000" rIns="42000" bIns="42000" rtlCol="0" anchor="ctr"/>
            <a:lstStyle/>
            <a:p>
              <a:pPr algn="ctr">
                <a:lnSpc>
                  <a:spcPts val="2199"/>
                </a:lnSpc>
              </a:pPr>
              <a:endParaRPr/>
            </a:p>
          </p:txBody>
        </p:sp>
      </p:grpSp>
      <p:grpSp>
        <p:nvGrpSpPr>
          <p:cNvPr id="39" name="Group 39"/>
          <p:cNvGrpSpPr/>
          <p:nvPr/>
        </p:nvGrpSpPr>
        <p:grpSpPr>
          <a:xfrm>
            <a:off x="2823584" y="11757948"/>
            <a:ext cx="1254785" cy="1254785"/>
            <a:chOff x="0" y="0"/>
            <a:chExt cx="812800" cy="812800"/>
          </a:xfrm>
        </p:grpSpPr>
        <p:sp>
          <p:nvSpPr>
            <p:cNvPr id="40" name="Freeform 40"/>
            <p:cNvSpPr/>
            <p:nvPr/>
          </p:nvSpPr>
          <p:spPr>
            <a:xfrm>
              <a:off x="28112" y="28112"/>
              <a:ext cx="756575" cy="756575"/>
            </a:xfrm>
            <a:custGeom>
              <a:avLst/>
              <a:gdLst/>
              <a:ahLst/>
              <a:cxnLst/>
              <a:rect l="l" t="t" r="r" b="b"/>
              <a:pathLst>
                <a:path w="756575" h="756575">
                  <a:moveTo>
                    <a:pt x="426279" y="19879"/>
                  </a:moveTo>
                  <a:lnTo>
                    <a:pt x="736697" y="330297"/>
                  </a:lnTo>
                  <a:cubicBezTo>
                    <a:pt x="749425" y="343025"/>
                    <a:pt x="756576" y="360288"/>
                    <a:pt x="756576" y="378288"/>
                  </a:cubicBezTo>
                  <a:cubicBezTo>
                    <a:pt x="756576" y="396288"/>
                    <a:pt x="749425" y="413551"/>
                    <a:pt x="736697" y="426279"/>
                  </a:cubicBezTo>
                  <a:lnTo>
                    <a:pt x="426279" y="736697"/>
                  </a:lnTo>
                  <a:cubicBezTo>
                    <a:pt x="413551" y="749425"/>
                    <a:pt x="396288" y="756576"/>
                    <a:pt x="378288" y="756576"/>
                  </a:cubicBezTo>
                  <a:cubicBezTo>
                    <a:pt x="360288" y="756576"/>
                    <a:pt x="343025" y="749425"/>
                    <a:pt x="330297" y="736697"/>
                  </a:cubicBezTo>
                  <a:lnTo>
                    <a:pt x="19879" y="426279"/>
                  </a:lnTo>
                  <a:cubicBezTo>
                    <a:pt x="7151" y="413551"/>
                    <a:pt x="0" y="396288"/>
                    <a:pt x="0" y="378288"/>
                  </a:cubicBezTo>
                  <a:cubicBezTo>
                    <a:pt x="0" y="360288"/>
                    <a:pt x="7151" y="343025"/>
                    <a:pt x="19879" y="330297"/>
                  </a:cubicBezTo>
                  <a:lnTo>
                    <a:pt x="330297" y="19879"/>
                  </a:lnTo>
                  <a:cubicBezTo>
                    <a:pt x="343025" y="7151"/>
                    <a:pt x="360288" y="0"/>
                    <a:pt x="378288" y="0"/>
                  </a:cubicBezTo>
                  <a:cubicBezTo>
                    <a:pt x="396288" y="0"/>
                    <a:pt x="413551" y="7151"/>
                    <a:pt x="426279" y="19879"/>
                  </a:cubicBezTo>
                  <a:close/>
                </a:path>
              </a:pathLst>
            </a:custGeom>
            <a:solidFill>
              <a:srgbClr val="4D6CB3"/>
            </a:solidFill>
          </p:spPr>
          <p:txBody>
            <a:bodyPr/>
            <a:lstStyle/>
            <a:p>
              <a:endParaRPr lang="fr-FR"/>
            </a:p>
          </p:txBody>
        </p:sp>
        <p:sp>
          <p:nvSpPr>
            <p:cNvPr id="41" name="TextBox 41"/>
            <p:cNvSpPr txBox="1"/>
            <p:nvPr/>
          </p:nvSpPr>
          <p:spPr>
            <a:xfrm>
              <a:off x="139700" y="101600"/>
              <a:ext cx="533400" cy="571500"/>
            </a:xfrm>
            <a:prstGeom prst="rect">
              <a:avLst/>
            </a:prstGeom>
          </p:spPr>
          <p:txBody>
            <a:bodyPr lIns="42000" tIns="42000" rIns="42000" bIns="42000" rtlCol="0" anchor="ctr"/>
            <a:lstStyle/>
            <a:p>
              <a:pPr algn="ctr">
                <a:lnSpc>
                  <a:spcPts val="2199"/>
                </a:lnSpc>
                <a:spcBef>
                  <a:spcPct val="0"/>
                </a:spcBef>
              </a:pPr>
              <a:endParaRPr/>
            </a:p>
          </p:txBody>
        </p:sp>
      </p:grpSp>
      <p:sp>
        <p:nvSpPr>
          <p:cNvPr id="42" name="Freeform 42"/>
          <p:cNvSpPr/>
          <p:nvPr/>
        </p:nvSpPr>
        <p:spPr>
          <a:xfrm>
            <a:off x="845854" y="11757948"/>
            <a:ext cx="1945233" cy="1974856"/>
          </a:xfrm>
          <a:custGeom>
            <a:avLst/>
            <a:gdLst/>
            <a:ahLst/>
            <a:cxnLst/>
            <a:rect l="l" t="t" r="r" b="b"/>
            <a:pathLst>
              <a:path w="1945233" h="1974856">
                <a:moveTo>
                  <a:pt x="0" y="0"/>
                </a:moveTo>
                <a:lnTo>
                  <a:pt x="1945233" y="0"/>
                </a:lnTo>
                <a:lnTo>
                  <a:pt x="1945233" y="1974856"/>
                </a:lnTo>
                <a:lnTo>
                  <a:pt x="0" y="19748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43" name="Freeform 43"/>
          <p:cNvSpPr/>
          <p:nvPr/>
        </p:nvSpPr>
        <p:spPr>
          <a:xfrm>
            <a:off x="3368024" y="13310389"/>
            <a:ext cx="1636891" cy="1826378"/>
          </a:xfrm>
          <a:custGeom>
            <a:avLst/>
            <a:gdLst/>
            <a:ahLst/>
            <a:cxnLst/>
            <a:rect l="l" t="t" r="r" b="b"/>
            <a:pathLst>
              <a:path w="1636891" h="1826378">
                <a:moveTo>
                  <a:pt x="0" y="0"/>
                </a:moveTo>
                <a:lnTo>
                  <a:pt x="1636891" y="0"/>
                </a:lnTo>
                <a:lnTo>
                  <a:pt x="1636891" y="1826377"/>
                </a:lnTo>
                <a:lnTo>
                  <a:pt x="0" y="18263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44" name="Freeform 44"/>
          <p:cNvSpPr/>
          <p:nvPr/>
        </p:nvSpPr>
        <p:spPr>
          <a:xfrm>
            <a:off x="3421730" y="15784504"/>
            <a:ext cx="1728609" cy="1821986"/>
          </a:xfrm>
          <a:custGeom>
            <a:avLst/>
            <a:gdLst/>
            <a:ahLst/>
            <a:cxnLst/>
            <a:rect l="l" t="t" r="r" b="b"/>
            <a:pathLst>
              <a:path w="1728609" h="1821986">
                <a:moveTo>
                  <a:pt x="0" y="0"/>
                </a:moveTo>
                <a:lnTo>
                  <a:pt x="1728609" y="0"/>
                </a:lnTo>
                <a:lnTo>
                  <a:pt x="1728609" y="1821986"/>
                </a:lnTo>
                <a:lnTo>
                  <a:pt x="0" y="182198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45" name="Freeform 45"/>
          <p:cNvSpPr/>
          <p:nvPr/>
        </p:nvSpPr>
        <p:spPr>
          <a:xfrm>
            <a:off x="3450976" y="18794001"/>
            <a:ext cx="2826930" cy="2102529"/>
          </a:xfrm>
          <a:custGeom>
            <a:avLst/>
            <a:gdLst/>
            <a:ahLst/>
            <a:cxnLst/>
            <a:rect l="l" t="t" r="r" b="b"/>
            <a:pathLst>
              <a:path w="2826930" h="2102529">
                <a:moveTo>
                  <a:pt x="0" y="0"/>
                </a:moveTo>
                <a:lnTo>
                  <a:pt x="2826930" y="0"/>
                </a:lnTo>
                <a:lnTo>
                  <a:pt x="2826930" y="2102529"/>
                </a:lnTo>
                <a:lnTo>
                  <a:pt x="0" y="2102529"/>
                </a:lnTo>
                <a:lnTo>
                  <a:pt x="0" y="0"/>
                </a:lnTo>
                <a:close/>
              </a:path>
            </a:pathLst>
          </a:custGeom>
          <a:blipFill>
            <a:blip r:embed="rId22"/>
            <a:stretch>
              <a:fillRect/>
            </a:stretch>
          </a:blipFill>
        </p:spPr>
        <p:txBody>
          <a:bodyPr/>
          <a:lstStyle/>
          <a:p>
            <a:endParaRPr lang="fr-FR"/>
          </a:p>
        </p:txBody>
      </p:sp>
      <p:sp>
        <p:nvSpPr>
          <p:cNvPr id="46" name="TextBox 46"/>
          <p:cNvSpPr txBox="1"/>
          <p:nvPr/>
        </p:nvSpPr>
        <p:spPr>
          <a:xfrm>
            <a:off x="3807926" y="12034037"/>
            <a:ext cx="11046744" cy="893696"/>
          </a:xfrm>
          <a:prstGeom prst="rect">
            <a:avLst/>
          </a:prstGeom>
        </p:spPr>
        <p:txBody>
          <a:bodyPr lIns="0" tIns="0" rIns="0" bIns="0" rtlCol="0" anchor="t">
            <a:spAutoFit/>
          </a:bodyPr>
          <a:lstStyle/>
          <a:p>
            <a:pPr algn="r">
              <a:lnSpc>
                <a:spcPts val="6314"/>
              </a:lnSpc>
              <a:spcBef>
                <a:spcPct val="0"/>
              </a:spcBef>
            </a:pPr>
            <a:r>
              <a:rPr lang="en-US" sz="4510" b="1">
                <a:solidFill>
                  <a:srgbClr val="FFFFFF"/>
                </a:solidFill>
                <a:latin typeface="Poppins Bold"/>
                <a:ea typeface="Poppins Bold"/>
                <a:cs typeface="Poppins Bold"/>
                <a:sym typeface="Poppins Bold"/>
              </a:rPr>
              <a:t>COLLABORATION</a:t>
            </a:r>
          </a:p>
        </p:txBody>
      </p:sp>
      <p:sp>
        <p:nvSpPr>
          <p:cNvPr id="47" name="TextBox 47"/>
          <p:cNvSpPr txBox="1"/>
          <p:nvPr/>
        </p:nvSpPr>
        <p:spPr>
          <a:xfrm>
            <a:off x="6312123" y="13204891"/>
            <a:ext cx="8316788" cy="8084702"/>
          </a:xfrm>
          <a:prstGeom prst="rect">
            <a:avLst/>
          </a:prstGeom>
        </p:spPr>
        <p:txBody>
          <a:bodyPr lIns="0" tIns="0" rIns="0" bIns="0" rtlCol="0" anchor="t">
            <a:spAutoFit/>
          </a:bodyPr>
          <a:lstStyle/>
          <a:p>
            <a:pPr algn="ctr">
              <a:lnSpc>
                <a:spcPts val="3786"/>
              </a:lnSpc>
              <a:spcBef>
                <a:spcPct val="0"/>
              </a:spcBef>
            </a:pPr>
            <a:r>
              <a:rPr lang="en-US" sz="2704" b="1">
                <a:solidFill>
                  <a:srgbClr val="000000"/>
                </a:solidFill>
                <a:latin typeface="Canva Sans 1 Bold"/>
                <a:ea typeface="Canva Sans 1 Bold"/>
                <a:cs typeface="Canva Sans 1 Bold"/>
                <a:sym typeface="Canva Sans 1 Bold"/>
              </a:rPr>
              <a:t>Il s’agit de la mesure dans laquelle le leader :</a:t>
            </a:r>
          </a:p>
          <a:p>
            <a:pPr algn="ctr">
              <a:lnSpc>
                <a:spcPts val="3786"/>
              </a:lnSpc>
              <a:spcBef>
                <a:spcPct val="0"/>
              </a:spcBef>
            </a:pPr>
            <a:endParaRPr lang="en-US" sz="2704" b="1">
              <a:solidFill>
                <a:srgbClr val="000000"/>
              </a:solidFill>
              <a:latin typeface="Canva Sans 1 Bold"/>
              <a:ea typeface="Canva Sans 1 Bold"/>
              <a:cs typeface="Canva Sans 1 Bold"/>
              <a:sym typeface="Canva Sans 1 Bold"/>
            </a:endParaRPr>
          </a:p>
          <a:p>
            <a:pPr algn="ctr">
              <a:lnSpc>
                <a:spcPts val="3786"/>
              </a:lnSpc>
              <a:spcBef>
                <a:spcPct val="0"/>
              </a:spcBef>
            </a:pPr>
            <a:r>
              <a:rPr lang="en-US" sz="2704">
                <a:solidFill>
                  <a:srgbClr val="000000"/>
                </a:solidFill>
                <a:latin typeface="Canva Sans 1"/>
                <a:ea typeface="Canva Sans 1"/>
                <a:cs typeface="Canva Sans 1"/>
                <a:sym typeface="Canva Sans 1"/>
              </a:rPr>
              <a:t> Encourage les accords essentiels au sein de l’équipe </a:t>
            </a:r>
          </a:p>
          <a:p>
            <a:pPr algn="ctr">
              <a:lnSpc>
                <a:spcPts val="3786"/>
              </a:lnSpc>
              <a:spcBef>
                <a:spcPct val="0"/>
              </a:spcBef>
            </a:pPr>
            <a:endParaRPr lang="en-US" sz="2704">
              <a:solidFill>
                <a:srgbClr val="000000"/>
              </a:solidFill>
              <a:latin typeface="Canva Sans 1"/>
              <a:ea typeface="Canva Sans 1"/>
              <a:cs typeface="Canva Sans 1"/>
              <a:sym typeface="Canva Sans 1"/>
            </a:endParaRPr>
          </a:p>
          <a:p>
            <a:pPr algn="ctr">
              <a:lnSpc>
                <a:spcPts val="3786"/>
              </a:lnSpc>
              <a:spcBef>
                <a:spcPct val="0"/>
              </a:spcBef>
            </a:pPr>
            <a:r>
              <a:rPr lang="en-US" sz="2704">
                <a:solidFill>
                  <a:srgbClr val="000000"/>
                </a:solidFill>
                <a:latin typeface="Canva Sans 1"/>
                <a:ea typeface="Canva Sans 1"/>
                <a:cs typeface="Canva Sans 1"/>
                <a:sym typeface="Canva Sans 1"/>
              </a:rPr>
              <a:t>De la manière dont l’équipe choisit de travailler ensemble </a:t>
            </a:r>
            <a:r>
              <a:rPr lang="en-US" sz="2704" b="1">
                <a:solidFill>
                  <a:srgbClr val="000000"/>
                </a:solidFill>
                <a:latin typeface="Canva Sans 1 Bold"/>
                <a:ea typeface="Canva Sans 1 Bold"/>
                <a:cs typeface="Canva Sans 1 Bold"/>
                <a:sym typeface="Canva Sans 1 Bold"/>
              </a:rPr>
              <a:t>(charte d’équipe), </a:t>
            </a:r>
          </a:p>
          <a:p>
            <a:pPr algn="ctr">
              <a:lnSpc>
                <a:spcPts val="3786"/>
              </a:lnSpc>
              <a:spcBef>
                <a:spcPct val="0"/>
              </a:spcBef>
            </a:pPr>
            <a:endParaRPr lang="en-US" sz="2704" b="1">
              <a:solidFill>
                <a:srgbClr val="000000"/>
              </a:solidFill>
              <a:latin typeface="Canva Sans 1 Bold"/>
              <a:ea typeface="Canva Sans 1 Bold"/>
              <a:cs typeface="Canva Sans 1 Bold"/>
              <a:sym typeface="Canva Sans 1 Bold"/>
            </a:endParaRPr>
          </a:p>
          <a:p>
            <a:pPr algn="ctr">
              <a:lnSpc>
                <a:spcPts val="3786"/>
              </a:lnSpc>
              <a:spcBef>
                <a:spcPct val="0"/>
              </a:spcBef>
            </a:pPr>
            <a:r>
              <a:rPr lang="en-US" sz="2704" b="1" i="1">
                <a:solidFill>
                  <a:srgbClr val="000000"/>
                </a:solidFill>
                <a:latin typeface="Canva Sans 1 Bold Italics"/>
                <a:ea typeface="Canva Sans 1 Bold Italics"/>
                <a:cs typeface="Canva Sans 1 Bold Italics"/>
                <a:sym typeface="Canva Sans 1 Bold Italics"/>
              </a:rPr>
              <a:t>Procédés, procédures et normes collectives qu’elle s’engage à respecter pour produire du bon travail (par ex. normes de travail, planification, prise de décision, résolution des problèmes et des conflits, responsabilités, télétravail et travail à distance).</a:t>
            </a:r>
          </a:p>
          <a:p>
            <a:pPr algn="ctr">
              <a:lnSpc>
                <a:spcPts val="3786"/>
              </a:lnSpc>
              <a:spcBef>
                <a:spcPct val="0"/>
              </a:spcBef>
            </a:pPr>
            <a:endParaRPr lang="en-US" sz="2704" b="1" i="1">
              <a:solidFill>
                <a:srgbClr val="000000"/>
              </a:solidFill>
              <a:latin typeface="Canva Sans 1 Bold Italics"/>
              <a:ea typeface="Canva Sans 1 Bold Italics"/>
              <a:cs typeface="Canva Sans 1 Bold Italics"/>
              <a:sym typeface="Canva Sans 1 Bold Italics"/>
            </a:endParaRPr>
          </a:p>
          <a:p>
            <a:pPr algn="ctr">
              <a:lnSpc>
                <a:spcPts val="3786"/>
              </a:lnSpc>
              <a:spcBef>
                <a:spcPct val="0"/>
              </a:spcBef>
            </a:pPr>
            <a:r>
              <a:rPr lang="en-US" sz="2704">
                <a:solidFill>
                  <a:srgbClr val="000000"/>
                </a:solidFill>
                <a:latin typeface="Canva Sans 1"/>
                <a:ea typeface="Canva Sans 1"/>
                <a:cs typeface="Canva Sans 1"/>
                <a:sym typeface="Canva Sans 1"/>
              </a:rPr>
              <a:t> D’autres phénomènes clés liés à ce point sont la coopération et la compétition.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65104" y="1083587"/>
            <a:ext cx="5854439" cy="5885939"/>
            <a:chOff x="0" y="0"/>
            <a:chExt cx="808450" cy="812800"/>
          </a:xfrm>
        </p:grpSpPr>
        <p:sp>
          <p:nvSpPr>
            <p:cNvPr id="3" name="Freeform 3"/>
            <p:cNvSpPr/>
            <p:nvPr/>
          </p:nvSpPr>
          <p:spPr>
            <a:xfrm>
              <a:off x="14585" y="19244"/>
              <a:ext cx="779280" cy="774311"/>
            </a:xfrm>
            <a:custGeom>
              <a:avLst/>
              <a:gdLst/>
              <a:ahLst/>
              <a:cxnLst/>
              <a:rect l="l" t="t" r="r" b="b"/>
              <a:pathLst>
                <a:path w="779280" h="774311">
                  <a:moveTo>
                    <a:pt x="422280" y="13571"/>
                  </a:moveTo>
                  <a:lnTo>
                    <a:pt x="761225" y="354341"/>
                  </a:lnTo>
                  <a:cubicBezTo>
                    <a:pt x="779280" y="372492"/>
                    <a:pt x="779280" y="401820"/>
                    <a:pt x="761225" y="419971"/>
                  </a:cubicBezTo>
                  <a:lnTo>
                    <a:pt x="422280" y="760741"/>
                  </a:lnTo>
                  <a:cubicBezTo>
                    <a:pt x="413639" y="769428"/>
                    <a:pt x="401892" y="774312"/>
                    <a:pt x="389640" y="774312"/>
                  </a:cubicBezTo>
                  <a:cubicBezTo>
                    <a:pt x="377388" y="774312"/>
                    <a:pt x="365641" y="769428"/>
                    <a:pt x="357000" y="760741"/>
                  </a:cubicBezTo>
                  <a:lnTo>
                    <a:pt x="18055" y="419971"/>
                  </a:lnTo>
                  <a:cubicBezTo>
                    <a:pt x="0" y="401820"/>
                    <a:pt x="0" y="372492"/>
                    <a:pt x="18055" y="354341"/>
                  </a:cubicBezTo>
                  <a:lnTo>
                    <a:pt x="357000" y="13571"/>
                  </a:lnTo>
                  <a:cubicBezTo>
                    <a:pt x="365641" y="4884"/>
                    <a:pt x="377388" y="0"/>
                    <a:pt x="389640" y="0"/>
                  </a:cubicBezTo>
                  <a:cubicBezTo>
                    <a:pt x="401892" y="0"/>
                    <a:pt x="413639" y="4884"/>
                    <a:pt x="422280" y="13571"/>
                  </a:cubicBezTo>
                  <a:close/>
                </a:path>
              </a:pathLst>
            </a:custGeom>
            <a:solidFill>
              <a:srgbClr val="4D6CB3"/>
            </a:solidFill>
          </p:spPr>
          <p:txBody>
            <a:bodyPr/>
            <a:lstStyle/>
            <a:p>
              <a:endParaRPr lang="fr-FR"/>
            </a:p>
          </p:txBody>
        </p:sp>
        <p:sp>
          <p:nvSpPr>
            <p:cNvPr id="4" name="TextBox 4"/>
            <p:cNvSpPr txBox="1"/>
            <p:nvPr/>
          </p:nvSpPr>
          <p:spPr>
            <a:xfrm>
              <a:off x="138952" y="101600"/>
              <a:ext cx="530545" cy="571500"/>
            </a:xfrm>
            <a:prstGeom prst="rect">
              <a:avLst/>
            </a:prstGeom>
          </p:spPr>
          <p:txBody>
            <a:bodyPr lIns="42000" tIns="42000" rIns="42000" bIns="42000" rtlCol="0" anchor="ctr"/>
            <a:lstStyle/>
            <a:p>
              <a:pPr algn="ctr">
                <a:lnSpc>
                  <a:spcPts val="2199"/>
                </a:lnSpc>
                <a:spcBef>
                  <a:spcPct val="0"/>
                </a:spcBef>
              </a:pPr>
              <a:endParaRPr/>
            </a:p>
          </p:txBody>
        </p:sp>
      </p:grpSp>
      <p:grpSp>
        <p:nvGrpSpPr>
          <p:cNvPr id="5" name="Group 5"/>
          <p:cNvGrpSpPr/>
          <p:nvPr/>
        </p:nvGrpSpPr>
        <p:grpSpPr>
          <a:xfrm>
            <a:off x="-1597841" y="394503"/>
            <a:ext cx="2219181" cy="2219181"/>
            <a:chOff x="0" y="0"/>
            <a:chExt cx="812800" cy="812800"/>
          </a:xfrm>
        </p:grpSpPr>
        <p:sp>
          <p:nvSpPr>
            <p:cNvPr id="6" name="Freeform 6"/>
            <p:cNvSpPr/>
            <p:nvPr/>
          </p:nvSpPr>
          <p:spPr>
            <a:xfrm>
              <a:off x="15895" y="15895"/>
              <a:ext cx="781009" cy="781009"/>
            </a:xfrm>
            <a:custGeom>
              <a:avLst/>
              <a:gdLst/>
              <a:ahLst/>
              <a:cxnLst/>
              <a:rect l="l" t="t" r="r" b="b"/>
              <a:pathLst>
                <a:path w="781009" h="781009">
                  <a:moveTo>
                    <a:pt x="417640" y="11240"/>
                  </a:moveTo>
                  <a:lnTo>
                    <a:pt x="769770" y="363370"/>
                  </a:lnTo>
                  <a:cubicBezTo>
                    <a:pt x="776966" y="370566"/>
                    <a:pt x="781010" y="380327"/>
                    <a:pt x="781010" y="390505"/>
                  </a:cubicBezTo>
                  <a:cubicBezTo>
                    <a:pt x="781010" y="400683"/>
                    <a:pt x="776966" y="410444"/>
                    <a:pt x="769770" y="417640"/>
                  </a:cubicBezTo>
                  <a:lnTo>
                    <a:pt x="417640" y="769770"/>
                  </a:lnTo>
                  <a:cubicBezTo>
                    <a:pt x="410444" y="776966"/>
                    <a:pt x="400683" y="781010"/>
                    <a:pt x="390505" y="781010"/>
                  </a:cubicBezTo>
                  <a:cubicBezTo>
                    <a:pt x="380327" y="781010"/>
                    <a:pt x="370566" y="776966"/>
                    <a:pt x="363370" y="769770"/>
                  </a:cubicBezTo>
                  <a:lnTo>
                    <a:pt x="11240" y="417640"/>
                  </a:lnTo>
                  <a:cubicBezTo>
                    <a:pt x="4044" y="410444"/>
                    <a:pt x="0" y="400683"/>
                    <a:pt x="0" y="390505"/>
                  </a:cubicBezTo>
                  <a:cubicBezTo>
                    <a:pt x="0" y="380327"/>
                    <a:pt x="4044" y="370566"/>
                    <a:pt x="11240" y="363370"/>
                  </a:cubicBezTo>
                  <a:lnTo>
                    <a:pt x="363370" y="11240"/>
                  </a:lnTo>
                  <a:cubicBezTo>
                    <a:pt x="370566" y="4044"/>
                    <a:pt x="380327" y="0"/>
                    <a:pt x="390505" y="0"/>
                  </a:cubicBezTo>
                  <a:cubicBezTo>
                    <a:pt x="400683" y="0"/>
                    <a:pt x="410444" y="4044"/>
                    <a:pt x="417640" y="11240"/>
                  </a:cubicBezTo>
                  <a:close/>
                </a:path>
              </a:pathLst>
            </a:custGeom>
            <a:solidFill>
              <a:srgbClr val="BEC4D6"/>
            </a:solidFill>
          </p:spPr>
          <p:txBody>
            <a:bodyPr/>
            <a:lstStyle/>
            <a:p>
              <a:endParaRPr lang="fr-FR"/>
            </a:p>
          </p:txBody>
        </p:sp>
        <p:sp>
          <p:nvSpPr>
            <p:cNvPr id="7" name="TextBox 7"/>
            <p:cNvSpPr txBox="1"/>
            <p:nvPr/>
          </p:nvSpPr>
          <p:spPr>
            <a:xfrm>
              <a:off x="139700" y="101600"/>
              <a:ext cx="533400" cy="571500"/>
            </a:xfrm>
            <a:prstGeom prst="rect">
              <a:avLst/>
            </a:prstGeom>
          </p:spPr>
          <p:txBody>
            <a:bodyPr lIns="42000" tIns="42000" rIns="42000" bIns="42000" rtlCol="0" anchor="ctr"/>
            <a:lstStyle/>
            <a:p>
              <a:pPr algn="ctr">
                <a:lnSpc>
                  <a:spcPts val="2199"/>
                </a:lnSpc>
                <a:spcBef>
                  <a:spcPct val="0"/>
                </a:spcBef>
              </a:pPr>
              <a:endParaRPr/>
            </a:p>
          </p:txBody>
        </p:sp>
      </p:grpSp>
      <p:grpSp>
        <p:nvGrpSpPr>
          <p:cNvPr id="8" name="Group 8"/>
          <p:cNvGrpSpPr/>
          <p:nvPr/>
        </p:nvGrpSpPr>
        <p:grpSpPr>
          <a:xfrm>
            <a:off x="247550" y="5003043"/>
            <a:ext cx="1205899" cy="1212388"/>
            <a:chOff x="0" y="0"/>
            <a:chExt cx="808450" cy="812800"/>
          </a:xfrm>
        </p:grpSpPr>
        <p:sp>
          <p:nvSpPr>
            <p:cNvPr id="9" name="Freeform 9"/>
            <p:cNvSpPr/>
            <p:nvPr/>
          </p:nvSpPr>
          <p:spPr>
            <a:xfrm>
              <a:off x="22254" y="29363"/>
              <a:ext cx="763942" cy="754074"/>
            </a:xfrm>
            <a:custGeom>
              <a:avLst/>
              <a:gdLst/>
              <a:ahLst/>
              <a:cxnLst/>
              <a:rect l="l" t="t" r="r" b="b"/>
              <a:pathLst>
                <a:path w="763942" h="754074">
                  <a:moveTo>
                    <a:pt x="431773" y="20707"/>
                  </a:moveTo>
                  <a:lnTo>
                    <a:pt x="736394" y="326967"/>
                  </a:lnTo>
                  <a:cubicBezTo>
                    <a:pt x="763942" y="354663"/>
                    <a:pt x="763942" y="399411"/>
                    <a:pt x="736394" y="427107"/>
                  </a:cubicBezTo>
                  <a:lnTo>
                    <a:pt x="431773" y="733367"/>
                  </a:lnTo>
                  <a:cubicBezTo>
                    <a:pt x="418589" y="746622"/>
                    <a:pt x="400666" y="754074"/>
                    <a:pt x="381971" y="754074"/>
                  </a:cubicBezTo>
                  <a:cubicBezTo>
                    <a:pt x="363276" y="754074"/>
                    <a:pt x="345353" y="746622"/>
                    <a:pt x="332169" y="733367"/>
                  </a:cubicBezTo>
                  <a:lnTo>
                    <a:pt x="27548" y="427107"/>
                  </a:lnTo>
                  <a:cubicBezTo>
                    <a:pt x="0" y="399411"/>
                    <a:pt x="0" y="354663"/>
                    <a:pt x="27548" y="326967"/>
                  </a:cubicBezTo>
                  <a:lnTo>
                    <a:pt x="332169" y="20707"/>
                  </a:lnTo>
                  <a:cubicBezTo>
                    <a:pt x="345353" y="7452"/>
                    <a:pt x="363276" y="0"/>
                    <a:pt x="381971" y="0"/>
                  </a:cubicBezTo>
                  <a:cubicBezTo>
                    <a:pt x="400666" y="0"/>
                    <a:pt x="418589" y="7452"/>
                    <a:pt x="431773" y="20707"/>
                  </a:cubicBezTo>
                  <a:close/>
                </a:path>
              </a:pathLst>
            </a:custGeom>
            <a:solidFill>
              <a:srgbClr val="C9EDF7"/>
            </a:solidFill>
          </p:spPr>
          <p:txBody>
            <a:bodyPr/>
            <a:lstStyle/>
            <a:p>
              <a:endParaRPr lang="fr-FR"/>
            </a:p>
          </p:txBody>
        </p:sp>
        <p:sp>
          <p:nvSpPr>
            <p:cNvPr id="10" name="TextBox 10"/>
            <p:cNvSpPr txBox="1"/>
            <p:nvPr/>
          </p:nvSpPr>
          <p:spPr>
            <a:xfrm>
              <a:off x="138952" y="101600"/>
              <a:ext cx="530545" cy="571500"/>
            </a:xfrm>
            <a:prstGeom prst="rect">
              <a:avLst/>
            </a:prstGeom>
          </p:spPr>
          <p:txBody>
            <a:bodyPr lIns="42000" tIns="42000" rIns="42000" bIns="42000" rtlCol="0" anchor="ctr"/>
            <a:lstStyle/>
            <a:p>
              <a:pPr algn="ctr">
                <a:lnSpc>
                  <a:spcPts val="2199"/>
                </a:lnSpc>
                <a:spcBef>
                  <a:spcPct val="0"/>
                </a:spcBef>
              </a:pPr>
              <a:endParaRPr/>
            </a:p>
          </p:txBody>
        </p:sp>
      </p:grpSp>
      <p:sp>
        <p:nvSpPr>
          <p:cNvPr id="11" name="Freeform 11"/>
          <p:cNvSpPr/>
          <p:nvPr/>
        </p:nvSpPr>
        <p:spPr>
          <a:xfrm>
            <a:off x="4354856" y="7056700"/>
            <a:ext cx="650059" cy="827621"/>
          </a:xfrm>
          <a:custGeom>
            <a:avLst/>
            <a:gdLst/>
            <a:ahLst/>
            <a:cxnLst/>
            <a:rect l="l" t="t" r="r" b="b"/>
            <a:pathLst>
              <a:path w="650059" h="827621">
                <a:moveTo>
                  <a:pt x="0" y="0"/>
                </a:moveTo>
                <a:lnTo>
                  <a:pt x="650059" y="0"/>
                </a:lnTo>
                <a:lnTo>
                  <a:pt x="650059" y="827622"/>
                </a:lnTo>
                <a:lnTo>
                  <a:pt x="0" y="827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3082112" y="204796"/>
            <a:ext cx="12037888" cy="944681"/>
            <a:chOff x="0" y="0"/>
            <a:chExt cx="3268579" cy="256504"/>
          </a:xfrm>
        </p:grpSpPr>
        <p:sp>
          <p:nvSpPr>
            <p:cNvPr id="13" name="Freeform 13"/>
            <p:cNvSpPr/>
            <p:nvPr/>
          </p:nvSpPr>
          <p:spPr>
            <a:xfrm>
              <a:off x="0" y="0"/>
              <a:ext cx="3268579" cy="256504"/>
            </a:xfrm>
            <a:custGeom>
              <a:avLst/>
              <a:gdLst/>
              <a:ahLst/>
              <a:cxnLst/>
              <a:rect l="l" t="t" r="r" b="b"/>
              <a:pathLst>
                <a:path w="3268579" h="256504">
                  <a:moveTo>
                    <a:pt x="0" y="0"/>
                  </a:moveTo>
                  <a:lnTo>
                    <a:pt x="3268579" y="0"/>
                  </a:lnTo>
                  <a:lnTo>
                    <a:pt x="3268579" y="256504"/>
                  </a:lnTo>
                  <a:lnTo>
                    <a:pt x="0" y="256504"/>
                  </a:lnTo>
                  <a:close/>
                </a:path>
              </a:pathLst>
            </a:custGeom>
            <a:solidFill>
              <a:srgbClr val="BEC4D6"/>
            </a:solidFill>
          </p:spPr>
          <p:txBody>
            <a:bodyPr/>
            <a:lstStyle/>
            <a:p>
              <a:endParaRPr lang="fr-FR"/>
            </a:p>
          </p:txBody>
        </p:sp>
        <p:sp>
          <p:nvSpPr>
            <p:cNvPr id="14" name="TextBox 14"/>
            <p:cNvSpPr txBox="1"/>
            <p:nvPr/>
          </p:nvSpPr>
          <p:spPr>
            <a:xfrm>
              <a:off x="0" y="-38100"/>
              <a:ext cx="3268579" cy="294604"/>
            </a:xfrm>
            <a:prstGeom prst="rect">
              <a:avLst/>
            </a:prstGeom>
          </p:spPr>
          <p:txBody>
            <a:bodyPr lIns="42000" tIns="42000" rIns="42000" bIns="42000" rtlCol="0" anchor="ctr"/>
            <a:lstStyle/>
            <a:p>
              <a:pPr algn="ctr">
                <a:lnSpc>
                  <a:spcPts val="2199"/>
                </a:lnSpc>
              </a:pPr>
              <a:endParaRPr/>
            </a:p>
          </p:txBody>
        </p:sp>
      </p:grpSp>
      <p:grpSp>
        <p:nvGrpSpPr>
          <p:cNvPr id="15" name="Group 15"/>
          <p:cNvGrpSpPr/>
          <p:nvPr/>
        </p:nvGrpSpPr>
        <p:grpSpPr>
          <a:xfrm>
            <a:off x="2454719" y="0"/>
            <a:ext cx="1254785" cy="1254785"/>
            <a:chOff x="0" y="0"/>
            <a:chExt cx="812800" cy="812800"/>
          </a:xfrm>
        </p:grpSpPr>
        <p:sp>
          <p:nvSpPr>
            <p:cNvPr id="16" name="Freeform 16"/>
            <p:cNvSpPr/>
            <p:nvPr/>
          </p:nvSpPr>
          <p:spPr>
            <a:xfrm>
              <a:off x="28112" y="28112"/>
              <a:ext cx="756575" cy="756575"/>
            </a:xfrm>
            <a:custGeom>
              <a:avLst/>
              <a:gdLst/>
              <a:ahLst/>
              <a:cxnLst/>
              <a:rect l="l" t="t" r="r" b="b"/>
              <a:pathLst>
                <a:path w="756575" h="756575">
                  <a:moveTo>
                    <a:pt x="426279" y="19879"/>
                  </a:moveTo>
                  <a:lnTo>
                    <a:pt x="736697" y="330297"/>
                  </a:lnTo>
                  <a:cubicBezTo>
                    <a:pt x="749425" y="343025"/>
                    <a:pt x="756576" y="360288"/>
                    <a:pt x="756576" y="378288"/>
                  </a:cubicBezTo>
                  <a:cubicBezTo>
                    <a:pt x="756576" y="396288"/>
                    <a:pt x="749425" y="413551"/>
                    <a:pt x="736697" y="426279"/>
                  </a:cubicBezTo>
                  <a:lnTo>
                    <a:pt x="426279" y="736697"/>
                  </a:lnTo>
                  <a:cubicBezTo>
                    <a:pt x="413551" y="749425"/>
                    <a:pt x="396288" y="756576"/>
                    <a:pt x="378288" y="756576"/>
                  </a:cubicBezTo>
                  <a:cubicBezTo>
                    <a:pt x="360288" y="756576"/>
                    <a:pt x="343025" y="749425"/>
                    <a:pt x="330297" y="736697"/>
                  </a:cubicBezTo>
                  <a:lnTo>
                    <a:pt x="19879" y="426279"/>
                  </a:lnTo>
                  <a:cubicBezTo>
                    <a:pt x="7151" y="413551"/>
                    <a:pt x="0" y="396288"/>
                    <a:pt x="0" y="378288"/>
                  </a:cubicBezTo>
                  <a:cubicBezTo>
                    <a:pt x="0" y="360288"/>
                    <a:pt x="7151" y="343025"/>
                    <a:pt x="19879" y="330297"/>
                  </a:cubicBezTo>
                  <a:lnTo>
                    <a:pt x="330297" y="19879"/>
                  </a:lnTo>
                  <a:cubicBezTo>
                    <a:pt x="343025" y="7151"/>
                    <a:pt x="360288" y="0"/>
                    <a:pt x="378288" y="0"/>
                  </a:cubicBezTo>
                  <a:cubicBezTo>
                    <a:pt x="396288" y="0"/>
                    <a:pt x="413551" y="7151"/>
                    <a:pt x="426279" y="19879"/>
                  </a:cubicBezTo>
                  <a:close/>
                </a:path>
              </a:pathLst>
            </a:custGeom>
            <a:solidFill>
              <a:srgbClr val="4D6CB3"/>
            </a:solidFill>
          </p:spPr>
          <p:txBody>
            <a:bodyPr/>
            <a:lstStyle/>
            <a:p>
              <a:endParaRPr lang="fr-FR"/>
            </a:p>
          </p:txBody>
        </p:sp>
        <p:sp>
          <p:nvSpPr>
            <p:cNvPr id="17" name="TextBox 17"/>
            <p:cNvSpPr txBox="1"/>
            <p:nvPr/>
          </p:nvSpPr>
          <p:spPr>
            <a:xfrm>
              <a:off x="139700" y="101600"/>
              <a:ext cx="533400" cy="571500"/>
            </a:xfrm>
            <a:prstGeom prst="rect">
              <a:avLst/>
            </a:prstGeom>
          </p:spPr>
          <p:txBody>
            <a:bodyPr lIns="42000" tIns="42000" rIns="42000" bIns="42000" rtlCol="0" anchor="ctr"/>
            <a:lstStyle/>
            <a:p>
              <a:pPr algn="ctr">
                <a:lnSpc>
                  <a:spcPts val="2199"/>
                </a:lnSpc>
                <a:spcBef>
                  <a:spcPct val="0"/>
                </a:spcBef>
              </a:pPr>
              <a:endParaRPr/>
            </a:p>
          </p:txBody>
        </p:sp>
      </p:grpSp>
      <p:sp>
        <p:nvSpPr>
          <p:cNvPr id="18" name="Freeform 18"/>
          <p:cNvSpPr/>
          <p:nvPr/>
        </p:nvSpPr>
        <p:spPr>
          <a:xfrm>
            <a:off x="751026" y="248404"/>
            <a:ext cx="2393475" cy="1714599"/>
          </a:xfrm>
          <a:custGeom>
            <a:avLst/>
            <a:gdLst/>
            <a:ahLst/>
            <a:cxnLst/>
            <a:rect l="l" t="t" r="r" b="b"/>
            <a:pathLst>
              <a:path w="2393475" h="1714599">
                <a:moveTo>
                  <a:pt x="0" y="0"/>
                </a:moveTo>
                <a:lnTo>
                  <a:pt x="2393476" y="0"/>
                </a:lnTo>
                <a:lnTo>
                  <a:pt x="2393476" y="1714599"/>
                </a:lnTo>
                <a:lnTo>
                  <a:pt x="0" y="17145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9" name="Freeform 19"/>
          <p:cNvSpPr/>
          <p:nvPr/>
        </p:nvSpPr>
        <p:spPr>
          <a:xfrm>
            <a:off x="2788786" y="1580479"/>
            <a:ext cx="3856581" cy="9787486"/>
          </a:xfrm>
          <a:custGeom>
            <a:avLst/>
            <a:gdLst/>
            <a:ahLst/>
            <a:cxnLst/>
            <a:rect l="l" t="t" r="r" b="b"/>
            <a:pathLst>
              <a:path w="3856581" h="9787486">
                <a:moveTo>
                  <a:pt x="0" y="0"/>
                </a:moveTo>
                <a:lnTo>
                  <a:pt x="3856580" y="0"/>
                </a:lnTo>
                <a:lnTo>
                  <a:pt x="3856580" y="9787486"/>
                </a:lnTo>
                <a:lnTo>
                  <a:pt x="0" y="9787486"/>
                </a:lnTo>
                <a:lnTo>
                  <a:pt x="0" y="0"/>
                </a:lnTo>
                <a:close/>
              </a:path>
            </a:pathLst>
          </a:custGeom>
          <a:blipFill>
            <a:blip r:embed="rId6"/>
            <a:stretch>
              <a:fillRect l="-757" r="-757"/>
            </a:stretch>
          </a:blipFill>
        </p:spPr>
        <p:txBody>
          <a:bodyPr/>
          <a:lstStyle/>
          <a:p>
            <a:endParaRPr lang="fr-FR"/>
          </a:p>
        </p:txBody>
      </p:sp>
      <p:sp>
        <p:nvSpPr>
          <p:cNvPr id="20" name="TextBox 20"/>
          <p:cNvSpPr txBox="1"/>
          <p:nvPr/>
        </p:nvSpPr>
        <p:spPr>
          <a:xfrm>
            <a:off x="3882061" y="163613"/>
            <a:ext cx="11046744" cy="893696"/>
          </a:xfrm>
          <a:prstGeom prst="rect">
            <a:avLst/>
          </a:prstGeom>
        </p:spPr>
        <p:txBody>
          <a:bodyPr lIns="0" tIns="0" rIns="0" bIns="0" rtlCol="0" anchor="t">
            <a:spAutoFit/>
          </a:bodyPr>
          <a:lstStyle/>
          <a:p>
            <a:pPr algn="r">
              <a:lnSpc>
                <a:spcPts val="6314"/>
              </a:lnSpc>
              <a:spcBef>
                <a:spcPct val="0"/>
              </a:spcBef>
            </a:pPr>
            <a:r>
              <a:rPr lang="en-US" sz="4510" b="1">
                <a:solidFill>
                  <a:srgbClr val="FFFFFF"/>
                </a:solidFill>
                <a:latin typeface="Poppins Bold"/>
                <a:ea typeface="Poppins Bold"/>
                <a:cs typeface="Poppins Bold"/>
                <a:sym typeface="Poppins Bold"/>
              </a:rPr>
              <a:t>COACHING </a:t>
            </a:r>
          </a:p>
        </p:txBody>
      </p:sp>
      <p:sp>
        <p:nvSpPr>
          <p:cNvPr id="21" name="TextBox 21"/>
          <p:cNvSpPr txBox="1"/>
          <p:nvPr/>
        </p:nvSpPr>
        <p:spPr>
          <a:xfrm>
            <a:off x="6836562" y="1932480"/>
            <a:ext cx="8283438" cy="8947370"/>
          </a:xfrm>
          <a:prstGeom prst="rect">
            <a:avLst/>
          </a:prstGeom>
        </p:spPr>
        <p:txBody>
          <a:bodyPr lIns="0" tIns="0" rIns="0" bIns="0" rtlCol="0" anchor="t">
            <a:spAutoFit/>
          </a:bodyPr>
          <a:lstStyle/>
          <a:p>
            <a:pPr algn="ctr">
              <a:lnSpc>
                <a:spcPts val="5062"/>
              </a:lnSpc>
              <a:spcBef>
                <a:spcPct val="0"/>
              </a:spcBef>
            </a:pPr>
            <a:r>
              <a:rPr lang="en-US" sz="3616">
                <a:solidFill>
                  <a:srgbClr val="000000"/>
                </a:solidFill>
                <a:latin typeface="Canva Sans 2"/>
                <a:ea typeface="Canva Sans 2"/>
                <a:cs typeface="Canva Sans 2"/>
                <a:sym typeface="Canva Sans 2"/>
              </a:rPr>
              <a:t>Ce facteur assure l’apprentissage et le développement continus de l’équipe. </a:t>
            </a:r>
          </a:p>
          <a:p>
            <a:pPr algn="ctr">
              <a:lnSpc>
                <a:spcPts val="5062"/>
              </a:lnSpc>
              <a:spcBef>
                <a:spcPct val="0"/>
              </a:spcBef>
            </a:pPr>
            <a:endParaRPr lang="en-US" sz="3616">
              <a:solidFill>
                <a:srgbClr val="000000"/>
              </a:solidFill>
              <a:latin typeface="Canva Sans 2"/>
              <a:ea typeface="Canva Sans 2"/>
              <a:cs typeface="Canva Sans 2"/>
              <a:sym typeface="Canva Sans 2"/>
            </a:endParaRPr>
          </a:p>
          <a:p>
            <a:pPr algn="ctr">
              <a:lnSpc>
                <a:spcPts val="5062"/>
              </a:lnSpc>
              <a:spcBef>
                <a:spcPct val="0"/>
              </a:spcBef>
            </a:pPr>
            <a:r>
              <a:rPr lang="en-US" sz="3616">
                <a:solidFill>
                  <a:srgbClr val="000000"/>
                </a:solidFill>
                <a:latin typeface="Canva Sans 2"/>
                <a:ea typeface="Canva Sans 2"/>
                <a:cs typeface="Canva Sans 2"/>
                <a:sym typeface="Canva Sans 2"/>
              </a:rPr>
              <a:t>Il s’agit de </a:t>
            </a:r>
            <a:r>
              <a:rPr lang="en-US" sz="3616" b="1">
                <a:solidFill>
                  <a:srgbClr val="000000"/>
                </a:solidFill>
                <a:latin typeface="Canva Sans 2 Bold"/>
                <a:ea typeface="Canva Sans 2 Bold"/>
                <a:cs typeface="Canva Sans 2 Bold"/>
                <a:sym typeface="Canva Sans 2 Bold"/>
              </a:rPr>
              <a:t>responsabiliser l’équipe</a:t>
            </a:r>
            <a:r>
              <a:rPr lang="en-US" sz="3616">
                <a:solidFill>
                  <a:srgbClr val="000000"/>
                </a:solidFill>
                <a:latin typeface="Canva Sans 2"/>
                <a:ea typeface="Canva Sans 2"/>
                <a:cs typeface="Canva Sans 2"/>
                <a:sym typeface="Canva Sans 2"/>
              </a:rPr>
              <a:t> grâce à</a:t>
            </a:r>
          </a:p>
          <a:p>
            <a:pPr algn="ctr">
              <a:lnSpc>
                <a:spcPts val="5062"/>
              </a:lnSpc>
              <a:spcBef>
                <a:spcPct val="0"/>
              </a:spcBef>
            </a:pPr>
            <a:r>
              <a:rPr lang="en-US" sz="3616" b="1">
                <a:solidFill>
                  <a:srgbClr val="000000"/>
                </a:solidFill>
                <a:latin typeface="Canva Sans 2 Bold"/>
                <a:ea typeface="Canva Sans 2 Bold"/>
                <a:cs typeface="Canva Sans 2 Bold"/>
                <a:sym typeface="Canva Sans 2 Bold"/>
              </a:rPr>
              <a:t>une combinaison de défi et de soutien </a:t>
            </a:r>
            <a:r>
              <a:rPr lang="en-US" sz="3616">
                <a:solidFill>
                  <a:srgbClr val="000000"/>
                </a:solidFill>
                <a:latin typeface="Canva Sans 2"/>
                <a:ea typeface="Canva Sans 2"/>
                <a:cs typeface="Canva Sans 2"/>
                <a:sym typeface="Canva Sans 2"/>
              </a:rPr>
              <a:t>et de s’assurer qu’elle tire des enseignements de son expérience. </a:t>
            </a:r>
          </a:p>
          <a:p>
            <a:pPr algn="ctr">
              <a:lnSpc>
                <a:spcPts val="5062"/>
              </a:lnSpc>
              <a:spcBef>
                <a:spcPct val="0"/>
              </a:spcBef>
            </a:pPr>
            <a:endParaRPr lang="en-US" sz="3616">
              <a:solidFill>
                <a:srgbClr val="000000"/>
              </a:solidFill>
              <a:latin typeface="Canva Sans 2"/>
              <a:ea typeface="Canva Sans 2"/>
              <a:cs typeface="Canva Sans 2"/>
              <a:sym typeface="Canva Sans 2"/>
            </a:endParaRPr>
          </a:p>
          <a:p>
            <a:pPr algn="ctr">
              <a:lnSpc>
                <a:spcPts val="5062"/>
              </a:lnSpc>
              <a:spcBef>
                <a:spcPct val="0"/>
              </a:spcBef>
            </a:pPr>
            <a:r>
              <a:rPr lang="en-US" sz="3616">
                <a:solidFill>
                  <a:srgbClr val="000000"/>
                </a:solidFill>
                <a:latin typeface="Canva Sans 2"/>
                <a:ea typeface="Canva Sans 2"/>
                <a:cs typeface="Canva Sans 2"/>
                <a:sym typeface="Canva Sans 2"/>
              </a:rPr>
              <a:t>Il s’agit également de la manière dont le leader contribue </a:t>
            </a:r>
            <a:r>
              <a:rPr lang="en-US" sz="3616" b="1">
                <a:solidFill>
                  <a:srgbClr val="000000"/>
                </a:solidFill>
                <a:latin typeface="Canva Sans 2 Bold"/>
                <a:ea typeface="Canva Sans 2 Bold"/>
                <a:cs typeface="Canva Sans 2 Bold"/>
                <a:sym typeface="Canva Sans 2 Bold"/>
              </a:rPr>
              <a:t>à l’autonomie et l’autogestion de l’équipe.</a:t>
            </a:r>
          </a:p>
        </p:txBody>
      </p:sp>
      <p:grpSp>
        <p:nvGrpSpPr>
          <p:cNvPr id="22" name="Group 22"/>
          <p:cNvGrpSpPr/>
          <p:nvPr/>
        </p:nvGrpSpPr>
        <p:grpSpPr>
          <a:xfrm>
            <a:off x="-3391858" y="12467932"/>
            <a:ext cx="5854439" cy="5885939"/>
            <a:chOff x="0" y="0"/>
            <a:chExt cx="808450" cy="812800"/>
          </a:xfrm>
        </p:grpSpPr>
        <p:sp>
          <p:nvSpPr>
            <p:cNvPr id="23" name="Freeform 23"/>
            <p:cNvSpPr/>
            <p:nvPr/>
          </p:nvSpPr>
          <p:spPr>
            <a:xfrm>
              <a:off x="14585" y="19244"/>
              <a:ext cx="779280" cy="774311"/>
            </a:xfrm>
            <a:custGeom>
              <a:avLst/>
              <a:gdLst/>
              <a:ahLst/>
              <a:cxnLst/>
              <a:rect l="l" t="t" r="r" b="b"/>
              <a:pathLst>
                <a:path w="779280" h="774311">
                  <a:moveTo>
                    <a:pt x="422280" y="13571"/>
                  </a:moveTo>
                  <a:lnTo>
                    <a:pt x="761225" y="354341"/>
                  </a:lnTo>
                  <a:cubicBezTo>
                    <a:pt x="779280" y="372492"/>
                    <a:pt x="779280" y="401820"/>
                    <a:pt x="761225" y="419971"/>
                  </a:cubicBezTo>
                  <a:lnTo>
                    <a:pt x="422280" y="760741"/>
                  </a:lnTo>
                  <a:cubicBezTo>
                    <a:pt x="413639" y="769428"/>
                    <a:pt x="401892" y="774312"/>
                    <a:pt x="389640" y="774312"/>
                  </a:cubicBezTo>
                  <a:cubicBezTo>
                    <a:pt x="377388" y="774312"/>
                    <a:pt x="365641" y="769428"/>
                    <a:pt x="357000" y="760741"/>
                  </a:cubicBezTo>
                  <a:lnTo>
                    <a:pt x="18055" y="419971"/>
                  </a:lnTo>
                  <a:cubicBezTo>
                    <a:pt x="0" y="401820"/>
                    <a:pt x="0" y="372492"/>
                    <a:pt x="18055" y="354341"/>
                  </a:cubicBezTo>
                  <a:lnTo>
                    <a:pt x="357000" y="13571"/>
                  </a:lnTo>
                  <a:cubicBezTo>
                    <a:pt x="365641" y="4884"/>
                    <a:pt x="377388" y="0"/>
                    <a:pt x="389640" y="0"/>
                  </a:cubicBezTo>
                  <a:cubicBezTo>
                    <a:pt x="401892" y="0"/>
                    <a:pt x="413639" y="4884"/>
                    <a:pt x="422280" y="13571"/>
                  </a:cubicBezTo>
                  <a:close/>
                </a:path>
              </a:pathLst>
            </a:custGeom>
            <a:solidFill>
              <a:srgbClr val="4D6CB3"/>
            </a:solidFill>
          </p:spPr>
          <p:txBody>
            <a:bodyPr/>
            <a:lstStyle/>
            <a:p>
              <a:endParaRPr lang="fr-FR"/>
            </a:p>
          </p:txBody>
        </p:sp>
        <p:sp>
          <p:nvSpPr>
            <p:cNvPr id="24" name="TextBox 24"/>
            <p:cNvSpPr txBox="1"/>
            <p:nvPr/>
          </p:nvSpPr>
          <p:spPr>
            <a:xfrm>
              <a:off x="138952" y="101600"/>
              <a:ext cx="530545" cy="571500"/>
            </a:xfrm>
            <a:prstGeom prst="rect">
              <a:avLst/>
            </a:prstGeom>
          </p:spPr>
          <p:txBody>
            <a:bodyPr lIns="42000" tIns="42000" rIns="42000" bIns="42000" rtlCol="0" anchor="ctr"/>
            <a:lstStyle/>
            <a:p>
              <a:pPr algn="ctr">
                <a:lnSpc>
                  <a:spcPts val="2199"/>
                </a:lnSpc>
                <a:spcBef>
                  <a:spcPct val="0"/>
                </a:spcBef>
              </a:pPr>
              <a:endParaRPr/>
            </a:p>
          </p:txBody>
        </p:sp>
      </p:grpSp>
      <p:grpSp>
        <p:nvGrpSpPr>
          <p:cNvPr id="25" name="Group 25"/>
          <p:cNvGrpSpPr/>
          <p:nvPr/>
        </p:nvGrpSpPr>
        <p:grpSpPr>
          <a:xfrm>
            <a:off x="-1324594" y="11778848"/>
            <a:ext cx="2219181" cy="2219181"/>
            <a:chOff x="0" y="0"/>
            <a:chExt cx="812800" cy="812800"/>
          </a:xfrm>
        </p:grpSpPr>
        <p:sp>
          <p:nvSpPr>
            <p:cNvPr id="26" name="Freeform 26"/>
            <p:cNvSpPr/>
            <p:nvPr/>
          </p:nvSpPr>
          <p:spPr>
            <a:xfrm>
              <a:off x="15895" y="15895"/>
              <a:ext cx="781009" cy="781009"/>
            </a:xfrm>
            <a:custGeom>
              <a:avLst/>
              <a:gdLst/>
              <a:ahLst/>
              <a:cxnLst/>
              <a:rect l="l" t="t" r="r" b="b"/>
              <a:pathLst>
                <a:path w="781009" h="781009">
                  <a:moveTo>
                    <a:pt x="417640" y="11240"/>
                  </a:moveTo>
                  <a:lnTo>
                    <a:pt x="769770" y="363370"/>
                  </a:lnTo>
                  <a:cubicBezTo>
                    <a:pt x="776966" y="370566"/>
                    <a:pt x="781010" y="380327"/>
                    <a:pt x="781010" y="390505"/>
                  </a:cubicBezTo>
                  <a:cubicBezTo>
                    <a:pt x="781010" y="400683"/>
                    <a:pt x="776966" y="410444"/>
                    <a:pt x="769770" y="417640"/>
                  </a:cubicBezTo>
                  <a:lnTo>
                    <a:pt x="417640" y="769770"/>
                  </a:lnTo>
                  <a:cubicBezTo>
                    <a:pt x="410444" y="776966"/>
                    <a:pt x="400683" y="781010"/>
                    <a:pt x="390505" y="781010"/>
                  </a:cubicBezTo>
                  <a:cubicBezTo>
                    <a:pt x="380327" y="781010"/>
                    <a:pt x="370566" y="776966"/>
                    <a:pt x="363370" y="769770"/>
                  </a:cubicBezTo>
                  <a:lnTo>
                    <a:pt x="11240" y="417640"/>
                  </a:lnTo>
                  <a:cubicBezTo>
                    <a:pt x="4044" y="410444"/>
                    <a:pt x="0" y="400683"/>
                    <a:pt x="0" y="390505"/>
                  </a:cubicBezTo>
                  <a:cubicBezTo>
                    <a:pt x="0" y="380327"/>
                    <a:pt x="4044" y="370566"/>
                    <a:pt x="11240" y="363370"/>
                  </a:cubicBezTo>
                  <a:lnTo>
                    <a:pt x="363370" y="11240"/>
                  </a:lnTo>
                  <a:cubicBezTo>
                    <a:pt x="370566" y="4044"/>
                    <a:pt x="380327" y="0"/>
                    <a:pt x="390505" y="0"/>
                  </a:cubicBezTo>
                  <a:cubicBezTo>
                    <a:pt x="400683" y="0"/>
                    <a:pt x="410444" y="4044"/>
                    <a:pt x="417640" y="11240"/>
                  </a:cubicBezTo>
                  <a:close/>
                </a:path>
              </a:pathLst>
            </a:custGeom>
            <a:solidFill>
              <a:srgbClr val="BEC4D6"/>
            </a:solidFill>
          </p:spPr>
          <p:txBody>
            <a:bodyPr/>
            <a:lstStyle/>
            <a:p>
              <a:endParaRPr lang="fr-FR"/>
            </a:p>
          </p:txBody>
        </p:sp>
        <p:sp>
          <p:nvSpPr>
            <p:cNvPr id="27" name="TextBox 27"/>
            <p:cNvSpPr txBox="1"/>
            <p:nvPr/>
          </p:nvSpPr>
          <p:spPr>
            <a:xfrm>
              <a:off x="139700" y="101600"/>
              <a:ext cx="533400" cy="571500"/>
            </a:xfrm>
            <a:prstGeom prst="rect">
              <a:avLst/>
            </a:prstGeom>
          </p:spPr>
          <p:txBody>
            <a:bodyPr lIns="42000" tIns="42000" rIns="42000" bIns="42000" rtlCol="0" anchor="ctr"/>
            <a:lstStyle/>
            <a:p>
              <a:pPr algn="ctr">
                <a:lnSpc>
                  <a:spcPts val="2199"/>
                </a:lnSpc>
                <a:spcBef>
                  <a:spcPct val="0"/>
                </a:spcBef>
              </a:pPr>
              <a:endParaRPr/>
            </a:p>
          </p:txBody>
        </p:sp>
      </p:grpSp>
      <p:grpSp>
        <p:nvGrpSpPr>
          <p:cNvPr id="28" name="Group 28"/>
          <p:cNvGrpSpPr/>
          <p:nvPr/>
        </p:nvGrpSpPr>
        <p:grpSpPr>
          <a:xfrm>
            <a:off x="520797" y="16387388"/>
            <a:ext cx="1205899" cy="1212388"/>
            <a:chOff x="0" y="0"/>
            <a:chExt cx="808450" cy="812800"/>
          </a:xfrm>
        </p:grpSpPr>
        <p:sp>
          <p:nvSpPr>
            <p:cNvPr id="29" name="Freeform 29"/>
            <p:cNvSpPr/>
            <p:nvPr/>
          </p:nvSpPr>
          <p:spPr>
            <a:xfrm>
              <a:off x="22254" y="29363"/>
              <a:ext cx="763942" cy="754074"/>
            </a:xfrm>
            <a:custGeom>
              <a:avLst/>
              <a:gdLst/>
              <a:ahLst/>
              <a:cxnLst/>
              <a:rect l="l" t="t" r="r" b="b"/>
              <a:pathLst>
                <a:path w="763942" h="754074">
                  <a:moveTo>
                    <a:pt x="431773" y="20707"/>
                  </a:moveTo>
                  <a:lnTo>
                    <a:pt x="736394" y="326967"/>
                  </a:lnTo>
                  <a:cubicBezTo>
                    <a:pt x="763942" y="354663"/>
                    <a:pt x="763942" y="399411"/>
                    <a:pt x="736394" y="427107"/>
                  </a:cubicBezTo>
                  <a:lnTo>
                    <a:pt x="431773" y="733367"/>
                  </a:lnTo>
                  <a:cubicBezTo>
                    <a:pt x="418589" y="746622"/>
                    <a:pt x="400666" y="754074"/>
                    <a:pt x="381971" y="754074"/>
                  </a:cubicBezTo>
                  <a:cubicBezTo>
                    <a:pt x="363276" y="754074"/>
                    <a:pt x="345353" y="746622"/>
                    <a:pt x="332169" y="733367"/>
                  </a:cubicBezTo>
                  <a:lnTo>
                    <a:pt x="27548" y="427107"/>
                  </a:lnTo>
                  <a:cubicBezTo>
                    <a:pt x="0" y="399411"/>
                    <a:pt x="0" y="354663"/>
                    <a:pt x="27548" y="326967"/>
                  </a:cubicBezTo>
                  <a:lnTo>
                    <a:pt x="332169" y="20707"/>
                  </a:lnTo>
                  <a:cubicBezTo>
                    <a:pt x="345353" y="7452"/>
                    <a:pt x="363276" y="0"/>
                    <a:pt x="381971" y="0"/>
                  </a:cubicBezTo>
                  <a:cubicBezTo>
                    <a:pt x="400666" y="0"/>
                    <a:pt x="418589" y="7452"/>
                    <a:pt x="431773" y="20707"/>
                  </a:cubicBezTo>
                  <a:close/>
                </a:path>
              </a:pathLst>
            </a:custGeom>
            <a:solidFill>
              <a:srgbClr val="C9EDF7"/>
            </a:solidFill>
          </p:spPr>
          <p:txBody>
            <a:bodyPr/>
            <a:lstStyle/>
            <a:p>
              <a:endParaRPr lang="fr-FR"/>
            </a:p>
          </p:txBody>
        </p:sp>
        <p:sp>
          <p:nvSpPr>
            <p:cNvPr id="30" name="TextBox 30"/>
            <p:cNvSpPr txBox="1"/>
            <p:nvPr/>
          </p:nvSpPr>
          <p:spPr>
            <a:xfrm>
              <a:off x="138952" y="101600"/>
              <a:ext cx="530545" cy="571500"/>
            </a:xfrm>
            <a:prstGeom prst="rect">
              <a:avLst/>
            </a:prstGeom>
          </p:spPr>
          <p:txBody>
            <a:bodyPr lIns="42000" tIns="42000" rIns="42000" bIns="42000" rtlCol="0" anchor="ctr"/>
            <a:lstStyle/>
            <a:p>
              <a:pPr algn="ctr">
                <a:lnSpc>
                  <a:spcPts val="2199"/>
                </a:lnSpc>
                <a:spcBef>
                  <a:spcPct val="0"/>
                </a:spcBef>
              </a:pPr>
              <a:endParaRPr/>
            </a:p>
          </p:txBody>
        </p:sp>
      </p:grpSp>
      <p:sp>
        <p:nvSpPr>
          <p:cNvPr id="31" name="Freeform 31"/>
          <p:cNvSpPr/>
          <p:nvPr/>
        </p:nvSpPr>
        <p:spPr>
          <a:xfrm>
            <a:off x="4628103" y="18441045"/>
            <a:ext cx="650059" cy="827621"/>
          </a:xfrm>
          <a:custGeom>
            <a:avLst/>
            <a:gdLst/>
            <a:ahLst/>
            <a:cxnLst/>
            <a:rect l="l" t="t" r="r" b="b"/>
            <a:pathLst>
              <a:path w="650059" h="827621">
                <a:moveTo>
                  <a:pt x="0" y="0"/>
                </a:moveTo>
                <a:lnTo>
                  <a:pt x="650058" y="0"/>
                </a:lnTo>
                <a:lnTo>
                  <a:pt x="650058" y="827622"/>
                </a:lnTo>
                <a:lnTo>
                  <a:pt x="0" y="827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32" name="Group 32"/>
          <p:cNvGrpSpPr/>
          <p:nvPr/>
        </p:nvGrpSpPr>
        <p:grpSpPr>
          <a:xfrm>
            <a:off x="3355358" y="11589141"/>
            <a:ext cx="12037888" cy="944681"/>
            <a:chOff x="0" y="0"/>
            <a:chExt cx="3268579" cy="256504"/>
          </a:xfrm>
        </p:grpSpPr>
        <p:sp>
          <p:nvSpPr>
            <p:cNvPr id="33" name="Freeform 33"/>
            <p:cNvSpPr/>
            <p:nvPr/>
          </p:nvSpPr>
          <p:spPr>
            <a:xfrm>
              <a:off x="0" y="0"/>
              <a:ext cx="3268579" cy="256504"/>
            </a:xfrm>
            <a:custGeom>
              <a:avLst/>
              <a:gdLst/>
              <a:ahLst/>
              <a:cxnLst/>
              <a:rect l="l" t="t" r="r" b="b"/>
              <a:pathLst>
                <a:path w="3268579" h="256504">
                  <a:moveTo>
                    <a:pt x="0" y="0"/>
                  </a:moveTo>
                  <a:lnTo>
                    <a:pt x="3268579" y="0"/>
                  </a:lnTo>
                  <a:lnTo>
                    <a:pt x="3268579" y="256504"/>
                  </a:lnTo>
                  <a:lnTo>
                    <a:pt x="0" y="256504"/>
                  </a:lnTo>
                  <a:close/>
                </a:path>
              </a:pathLst>
            </a:custGeom>
            <a:solidFill>
              <a:srgbClr val="BEC4D6"/>
            </a:solidFill>
          </p:spPr>
          <p:txBody>
            <a:bodyPr/>
            <a:lstStyle/>
            <a:p>
              <a:endParaRPr lang="fr-FR"/>
            </a:p>
          </p:txBody>
        </p:sp>
        <p:sp>
          <p:nvSpPr>
            <p:cNvPr id="34" name="TextBox 34"/>
            <p:cNvSpPr txBox="1"/>
            <p:nvPr/>
          </p:nvSpPr>
          <p:spPr>
            <a:xfrm>
              <a:off x="0" y="-38100"/>
              <a:ext cx="3268579" cy="294604"/>
            </a:xfrm>
            <a:prstGeom prst="rect">
              <a:avLst/>
            </a:prstGeom>
          </p:spPr>
          <p:txBody>
            <a:bodyPr lIns="42000" tIns="42000" rIns="42000" bIns="42000" rtlCol="0" anchor="ctr"/>
            <a:lstStyle/>
            <a:p>
              <a:pPr algn="ctr">
                <a:lnSpc>
                  <a:spcPts val="2199"/>
                </a:lnSpc>
              </a:pPr>
              <a:endParaRPr/>
            </a:p>
          </p:txBody>
        </p:sp>
      </p:grpSp>
      <p:grpSp>
        <p:nvGrpSpPr>
          <p:cNvPr id="35" name="Group 35"/>
          <p:cNvGrpSpPr/>
          <p:nvPr/>
        </p:nvGrpSpPr>
        <p:grpSpPr>
          <a:xfrm>
            <a:off x="2727966" y="11384345"/>
            <a:ext cx="1254785" cy="1254785"/>
            <a:chOff x="0" y="0"/>
            <a:chExt cx="812800" cy="812800"/>
          </a:xfrm>
        </p:grpSpPr>
        <p:sp>
          <p:nvSpPr>
            <p:cNvPr id="36" name="Freeform 36"/>
            <p:cNvSpPr/>
            <p:nvPr/>
          </p:nvSpPr>
          <p:spPr>
            <a:xfrm>
              <a:off x="28112" y="28112"/>
              <a:ext cx="756575" cy="756575"/>
            </a:xfrm>
            <a:custGeom>
              <a:avLst/>
              <a:gdLst/>
              <a:ahLst/>
              <a:cxnLst/>
              <a:rect l="l" t="t" r="r" b="b"/>
              <a:pathLst>
                <a:path w="756575" h="756575">
                  <a:moveTo>
                    <a:pt x="426279" y="19879"/>
                  </a:moveTo>
                  <a:lnTo>
                    <a:pt x="736697" y="330297"/>
                  </a:lnTo>
                  <a:cubicBezTo>
                    <a:pt x="749425" y="343025"/>
                    <a:pt x="756576" y="360288"/>
                    <a:pt x="756576" y="378288"/>
                  </a:cubicBezTo>
                  <a:cubicBezTo>
                    <a:pt x="756576" y="396288"/>
                    <a:pt x="749425" y="413551"/>
                    <a:pt x="736697" y="426279"/>
                  </a:cubicBezTo>
                  <a:lnTo>
                    <a:pt x="426279" y="736697"/>
                  </a:lnTo>
                  <a:cubicBezTo>
                    <a:pt x="413551" y="749425"/>
                    <a:pt x="396288" y="756576"/>
                    <a:pt x="378288" y="756576"/>
                  </a:cubicBezTo>
                  <a:cubicBezTo>
                    <a:pt x="360288" y="756576"/>
                    <a:pt x="343025" y="749425"/>
                    <a:pt x="330297" y="736697"/>
                  </a:cubicBezTo>
                  <a:lnTo>
                    <a:pt x="19879" y="426279"/>
                  </a:lnTo>
                  <a:cubicBezTo>
                    <a:pt x="7151" y="413551"/>
                    <a:pt x="0" y="396288"/>
                    <a:pt x="0" y="378288"/>
                  </a:cubicBezTo>
                  <a:cubicBezTo>
                    <a:pt x="0" y="360288"/>
                    <a:pt x="7151" y="343025"/>
                    <a:pt x="19879" y="330297"/>
                  </a:cubicBezTo>
                  <a:lnTo>
                    <a:pt x="330297" y="19879"/>
                  </a:lnTo>
                  <a:cubicBezTo>
                    <a:pt x="343025" y="7151"/>
                    <a:pt x="360288" y="0"/>
                    <a:pt x="378288" y="0"/>
                  </a:cubicBezTo>
                  <a:cubicBezTo>
                    <a:pt x="396288" y="0"/>
                    <a:pt x="413551" y="7151"/>
                    <a:pt x="426279" y="19879"/>
                  </a:cubicBezTo>
                  <a:close/>
                </a:path>
              </a:pathLst>
            </a:custGeom>
            <a:solidFill>
              <a:srgbClr val="4D6CB3"/>
            </a:solidFill>
          </p:spPr>
          <p:txBody>
            <a:bodyPr/>
            <a:lstStyle/>
            <a:p>
              <a:endParaRPr lang="fr-FR"/>
            </a:p>
          </p:txBody>
        </p:sp>
        <p:sp>
          <p:nvSpPr>
            <p:cNvPr id="37" name="TextBox 37"/>
            <p:cNvSpPr txBox="1"/>
            <p:nvPr/>
          </p:nvSpPr>
          <p:spPr>
            <a:xfrm>
              <a:off x="139700" y="101600"/>
              <a:ext cx="533400" cy="571500"/>
            </a:xfrm>
            <a:prstGeom prst="rect">
              <a:avLst/>
            </a:prstGeom>
          </p:spPr>
          <p:txBody>
            <a:bodyPr lIns="42000" tIns="42000" rIns="42000" bIns="42000" rtlCol="0" anchor="ctr"/>
            <a:lstStyle/>
            <a:p>
              <a:pPr algn="ctr">
                <a:lnSpc>
                  <a:spcPts val="2199"/>
                </a:lnSpc>
                <a:spcBef>
                  <a:spcPct val="0"/>
                </a:spcBef>
              </a:pPr>
              <a:endParaRPr/>
            </a:p>
          </p:txBody>
        </p:sp>
      </p:grpSp>
      <p:sp>
        <p:nvSpPr>
          <p:cNvPr id="38" name="Freeform 38"/>
          <p:cNvSpPr/>
          <p:nvPr/>
        </p:nvSpPr>
        <p:spPr>
          <a:xfrm>
            <a:off x="889496" y="11367965"/>
            <a:ext cx="1838470" cy="1998337"/>
          </a:xfrm>
          <a:custGeom>
            <a:avLst/>
            <a:gdLst/>
            <a:ahLst/>
            <a:cxnLst/>
            <a:rect l="l" t="t" r="r" b="b"/>
            <a:pathLst>
              <a:path w="1838470" h="1998337">
                <a:moveTo>
                  <a:pt x="0" y="0"/>
                </a:moveTo>
                <a:lnTo>
                  <a:pt x="1838470" y="0"/>
                </a:lnTo>
                <a:lnTo>
                  <a:pt x="1838470" y="1998337"/>
                </a:lnTo>
                <a:lnTo>
                  <a:pt x="0" y="19983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39" name="Freeform 39"/>
          <p:cNvSpPr/>
          <p:nvPr/>
        </p:nvSpPr>
        <p:spPr>
          <a:xfrm>
            <a:off x="2957674" y="17975625"/>
            <a:ext cx="1896375" cy="1896375"/>
          </a:xfrm>
          <a:custGeom>
            <a:avLst/>
            <a:gdLst/>
            <a:ahLst/>
            <a:cxnLst/>
            <a:rect l="l" t="t" r="r" b="b"/>
            <a:pathLst>
              <a:path w="1896375" h="1896375">
                <a:moveTo>
                  <a:pt x="0" y="0"/>
                </a:moveTo>
                <a:lnTo>
                  <a:pt x="1896375" y="0"/>
                </a:lnTo>
                <a:lnTo>
                  <a:pt x="1896375" y="1896375"/>
                </a:lnTo>
                <a:lnTo>
                  <a:pt x="0" y="18963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40" name="Freeform 40"/>
          <p:cNvSpPr/>
          <p:nvPr/>
        </p:nvSpPr>
        <p:spPr>
          <a:xfrm>
            <a:off x="2645308" y="13203505"/>
            <a:ext cx="3419095" cy="3402000"/>
          </a:xfrm>
          <a:custGeom>
            <a:avLst/>
            <a:gdLst/>
            <a:ahLst/>
            <a:cxnLst/>
            <a:rect l="l" t="t" r="r" b="b"/>
            <a:pathLst>
              <a:path w="3419095" h="3402000">
                <a:moveTo>
                  <a:pt x="0" y="0"/>
                </a:moveTo>
                <a:lnTo>
                  <a:pt x="3419096" y="0"/>
                </a:lnTo>
                <a:lnTo>
                  <a:pt x="3419096" y="3402000"/>
                </a:lnTo>
                <a:lnTo>
                  <a:pt x="0" y="34020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41" name="TextBox 41"/>
          <p:cNvSpPr txBox="1"/>
          <p:nvPr/>
        </p:nvSpPr>
        <p:spPr>
          <a:xfrm>
            <a:off x="4141399" y="11547958"/>
            <a:ext cx="11046744" cy="893696"/>
          </a:xfrm>
          <a:prstGeom prst="rect">
            <a:avLst/>
          </a:prstGeom>
        </p:spPr>
        <p:txBody>
          <a:bodyPr lIns="0" tIns="0" rIns="0" bIns="0" rtlCol="0" anchor="t">
            <a:spAutoFit/>
          </a:bodyPr>
          <a:lstStyle/>
          <a:p>
            <a:pPr algn="r">
              <a:lnSpc>
                <a:spcPts val="6314"/>
              </a:lnSpc>
              <a:spcBef>
                <a:spcPct val="0"/>
              </a:spcBef>
            </a:pPr>
            <a:r>
              <a:rPr lang="en-US" sz="4510" b="1">
                <a:solidFill>
                  <a:srgbClr val="FFFFFF"/>
                </a:solidFill>
                <a:latin typeface="Poppins Bold"/>
                <a:ea typeface="Poppins Bold"/>
                <a:cs typeface="Poppins Bold"/>
                <a:sym typeface="Poppins Bold"/>
              </a:rPr>
              <a:t>COMPOSITION </a:t>
            </a:r>
          </a:p>
        </p:txBody>
      </p:sp>
      <p:sp>
        <p:nvSpPr>
          <p:cNvPr id="42" name="TextBox 42"/>
          <p:cNvSpPr txBox="1"/>
          <p:nvPr/>
        </p:nvSpPr>
        <p:spPr>
          <a:xfrm>
            <a:off x="6559704" y="12971971"/>
            <a:ext cx="8103820" cy="7443162"/>
          </a:xfrm>
          <a:prstGeom prst="rect">
            <a:avLst/>
          </a:prstGeom>
        </p:spPr>
        <p:txBody>
          <a:bodyPr lIns="0" tIns="0" rIns="0" bIns="0" rtlCol="0" anchor="t">
            <a:spAutoFit/>
          </a:bodyPr>
          <a:lstStyle/>
          <a:p>
            <a:pPr algn="ctr">
              <a:lnSpc>
                <a:spcPts val="3971"/>
              </a:lnSpc>
              <a:spcBef>
                <a:spcPct val="0"/>
              </a:spcBef>
            </a:pPr>
            <a:r>
              <a:rPr lang="en-US" sz="2837">
                <a:solidFill>
                  <a:srgbClr val="000000"/>
                </a:solidFill>
                <a:latin typeface="Canva Sans 2"/>
                <a:ea typeface="Canva Sans 2"/>
                <a:cs typeface="Canva Sans 2"/>
                <a:sym typeface="Canva Sans 2"/>
              </a:rPr>
              <a:t>Il s’agit des personnes présentes dans l’équipe et de la mesure dans laquelle le leader et l’ensemble de ses membres comprennent et apprécient :</a:t>
            </a:r>
          </a:p>
          <a:p>
            <a:pPr algn="ctr">
              <a:lnSpc>
                <a:spcPts val="3971"/>
              </a:lnSpc>
              <a:spcBef>
                <a:spcPct val="0"/>
              </a:spcBef>
            </a:pPr>
            <a:endParaRPr lang="en-US" sz="2837">
              <a:solidFill>
                <a:srgbClr val="000000"/>
              </a:solidFill>
              <a:latin typeface="Canva Sans 2"/>
              <a:ea typeface="Canva Sans 2"/>
              <a:cs typeface="Canva Sans 2"/>
              <a:sym typeface="Canva Sans 2"/>
            </a:endParaRPr>
          </a:p>
          <a:p>
            <a:pPr algn="ctr">
              <a:lnSpc>
                <a:spcPts val="3971"/>
              </a:lnSpc>
              <a:spcBef>
                <a:spcPct val="0"/>
              </a:spcBef>
            </a:pPr>
            <a:r>
              <a:rPr lang="en-US" sz="2837" b="1">
                <a:solidFill>
                  <a:srgbClr val="000000"/>
                </a:solidFill>
                <a:latin typeface="Canva Sans 2 Bold"/>
                <a:ea typeface="Canva Sans 2 Bold"/>
                <a:cs typeface="Canva Sans 2 Bold"/>
                <a:sym typeface="Canva Sans 2 Bold"/>
              </a:rPr>
              <a:t>les divers personnalités, qualités, styles de travail, intérêts, compétences et connaissances composant l’équipe.</a:t>
            </a:r>
          </a:p>
          <a:p>
            <a:pPr algn="ctr">
              <a:lnSpc>
                <a:spcPts val="3971"/>
              </a:lnSpc>
              <a:spcBef>
                <a:spcPct val="0"/>
              </a:spcBef>
            </a:pPr>
            <a:endParaRPr lang="en-US" sz="2837" b="1">
              <a:solidFill>
                <a:srgbClr val="000000"/>
              </a:solidFill>
              <a:latin typeface="Canva Sans 2 Bold"/>
              <a:ea typeface="Canva Sans 2 Bold"/>
              <a:cs typeface="Canva Sans 2 Bold"/>
              <a:sym typeface="Canva Sans 2 Bold"/>
            </a:endParaRPr>
          </a:p>
          <a:p>
            <a:pPr algn="ctr">
              <a:lnSpc>
                <a:spcPts val="3971"/>
              </a:lnSpc>
              <a:spcBef>
                <a:spcPct val="0"/>
              </a:spcBef>
            </a:pPr>
            <a:r>
              <a:rPr lang="en-US" sz="2837">
                <a:solidFill>
                  <a:srgbClr val="000000"/>
                </a:solidFill>
                <a:latin typeface="Canva Sans 2"/>
                <a:ea typeface="Canva Sans 2"/>
                <a:cs typeface="Canva Sans 2"/>
                <a:sym typeface="Canva Sans 2"/>
              </a:rPr>
              <a:t>La </a:t>
            </a:r>
            <a:r>
              <a:rPr lang="en-US" sz="2837" b="1">
                <a:solidFill>
                  <a:srgbClr val="000000"/>
                </a:solidFill>
                <a:latin typeface="Canva Sans 2 Bold"/>
                <a:ea typeface="Canva Sans 2 Bold"/>
                <a:cs typeface="Canva Sans 2 Bold"/>
                <a:sym typeface="Canva Sans 2 Bold"/>
              </a:rPr>
              <a:t>clarté du rôle et des responsabilités</a:t>
            </a:r>
            <a:r>
              <a:rPr lang="en-US" sz="2837">
                <a:solidFill>
                  <a:srgbClr val="000000"/>
                </a:solidFill>
                <a:latin typeface="Canva Sans 2"/>
                <a:ea typeface="Canva Sans 2"/>
                <a:cs typeface="Canva Sans 2"/>
                <a:sym typeface="Canva Sans 2"/>
              </a:rPr>
              <a:t> et de l’appréciation des différentes contributions. </a:t>
            </a:r>
          </a:p>
          <a:p>
            <a:pPr algn="ctr">
              <a:lnSpc>
                <a:spcPts val="3971"/>
              </a:lnSpc>
              <a:spcBef>
                <a:spcPct val="0"/>
              </a:spcBef>
            </a:pPr>
            <a:endParaRPr lang="en-US" sz="2837">
              <a:solidFill>
                <a:srgbClr val="000000"/>
              </a:solidFill>
              <a:latin typeface="Canva Sans 2"/>
              <a:ea typeface="Canva Sans 2"/>
              <a:cs typeface="Canva Sans 2"/>
              <a:sym typeface="Canva Sans 2"/>
            </a:endParaRPr>
          </a:p>
          <a:p>
            <a:pPr algn="ctr">
              <a:lnSpc>
                <a:spcPts val="3971"/>
              </a:lnSpc>
              <a:spcBef>
                <a:spcPct val="0"/>
              </a:spcBef>
            </a:pPr>
            <a:r>
              <a:rPr lang="en-US" sz="2837">
                <a:solidFill>
                  <a:srgbClr val="000000"/>
                </a:solidFill>
                <a:latin typeface="Canva Sans 2"/>
                <a:ea typeface="Canva Sans 2"/>
                <a:cs typeface="Canva Sans 2"/>
                <a:sym typeface="Canva Sans 2"/>
              </a:rPr>
              <a:t>Ce point peut aussi recouvrir la manière dont les nouveaux membres sont intégrés et les départs sont gérés.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4865</Words>
  <Application>Microsoft Office PowerPoint</Application>
  <PresentationFormat>Personnalisé</PresentationFormat>
  <Paragraphs>566</Paragraphs>
  <Slides>34</Slides>
  <Notes>0</Notes>
  <HiddenSlides>0</HiddenSlides>
  <MMClips>1</MMClips>
  <ScaleCrop>false</ScaleCrop>
  <HeadingPairs>
    <vt:vector size="6" baseType="variant">
      <vt:variant>
        <vt:lpstr>Polices utilisées</vt:lpstr>
      </vt:variant>
      <vt:variant>
        <vt:i4>38</vt:i4>
      </vt:variant>
      <vt:variant>
        <vt:lpstr>Thème</vt:lpstr>
      </vt:variant>
      <vt:variant>
        <vt:i4>1</vt:i4>
      </vt:variant>
      <vt:variant>
        <vt:lpstr>Titres des diapositives</vt:lpstr>
      </vt:variant>
      <vt:variant>
        <vt:i4>34</vt:i4>
      </vt:variant>
    </vt:vector>
  </HeadingPairs>
  <TitlesOfParts>
    <vt:vector size="73" baseType="lpstr">
      <vt:lpstr>Open Sans</vt:lpstr>
      <vt:lpstr>Gliker</vt:lpstr>
      <vt:lpstr>Muli Heavy</vt:lpstr>
      <vt:lpstr>Tenor Sans</vt:lpstr>
      <vt:lpstr>Agrandir</vt:lpstr>
      <vt:lpstr>Open Sauce Bold</vt:lpstr>
      <vt:lpstr>Arimo</vt:lpstr>
      <vt:lpstr>Quicksand 1 Bold</vt:lpstr>
      <vt:lpstr>Trocchi</vt:lpstr>
      <vt:lpstr>Ahkio Bold</vt:lpstr>
      <vt:lpstr>Cooper BT Bold</vt:lpstr>
      <vt:lpstr>Lato 1 Bold</vt:lpstr>
      <vt:lpstr>Open Sauce</vt:lpstr>
      <vt:lpstr>Canva Sans 2 Italics</vt:lpstr>
      <vt:lpstr>Caveat Brush</vt:lpstr>
      <vt:lpstr>Poppins Bold</vt:lpstr>
      <vt:lpstr>Glacial Indifference Bold</vt:lpstr>
      <vt:lpstr>Poppins</vt:lpstr>
      <vt:lpstr>Canva Sans 2</vt:lpstr>
      <vt:lpstr>Quicksand 2 Bold</vt:lpstr>
      <vt:lpstr>Montserrat Medium</vt:lpstr>
      <vt:lpstr>Ahkio</vt:lpstr>
      <vt:lpstr>Handy Casual</vt:lpstr>
      <vt:lpstr>Lato 2</vt:lpstr>
      <vt:lpstr>Canva Sans 1 Bold Italics</vt:lpstr>
      <vt:lpstr>Abril Fatface</vt:lpstr>
      <vt:lpstr>Canva Sans 1 Bold</vt:lpstr>
      <vt:lpstr>Gotham</vt:lpstr>
      <vt:lpstr>Tropika</vt:lpstr>
      <vt:lpstr>Glacial Indifference</vt:lpstr>
      <vt:lpstr>Canva Sans 2 Bold</vt:lpstr>
      <vt:lpstr>Calibri</vt:lpstr>
      <vt:lpstr>Gotham Bold</vt:lpstr>
      <vt:lpstr>Childos Arabic Semi-Bold</vt:lpstr>
      <vt:lpstr>Arial</vt:lpstr>
      <vt:lpstr>Canva Sans 1</vt:lpstr>
      <vt:lpstr>Muli Semi-Bold</vt:lpstr>
      <vt:lpstr>Code Pro</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 2 AGPM</dc:title>
  <dc:creator>HORIZON RH LANQUETIN - ROCCHI</dc:creator>
  <cp:lastModifiedBy>HORIZON RH LANQUETIN - ROCCHI</cp:lastModifiedBy>
  <cp:revision>2</cp:revision>
  <dcterms:created xsi:type="dcterms:W3CDTF">2006-08-16T00:00:00Z</dcterms:created>
  <dcterms:modified xsi:type="dcterms:W3CDTF">2025-04-24T06:21:18Z</dcterms:modified>
  <dc:identifier>DAGgSyLq82Y</dc:identifier>
</cp:coreProperties>
</file>