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8288000" cy="10287000"/>
  <p:notesSz cx="6858000" cy="9144000"/>
  <p:embeddedFontLst>
    <p:embeddedFont>
      <p:font typeface="Abril Fatface" panose="02000503000000020003" pitchFamily="2" charset="0"/>
      <p:regular r:id="rId65"/>
    </p:embeddedFont>
    <p:embeddedFont>
      <p:font typeface="Arial Bold" panose="020B0604020202020204" charset="0"/>
      <p:regular r:id="rId66"/>
    </p:embeddedFont>
    <p:embeddedFont>
      <p:font typeface="Arimo" panose="020B0604020202020204" charset="0"/>
      <p:regular r:id="rId67"/>
    </p:embeddedFont>
    <p:embeddedFont>
      <p:font typeface="Barlow Bold" panose="020B0604020202020204" charset="0"/>
      <p:regular r:id="rId68"/>
    </p:embeddedFont>
    <p:embeddedFont>
      <p:font typeface="Canva Sans 1" panose="020B0604020202020204" charset="0"/>
      <p:regular r:id="rId69"/>
    </p:embeddedFont>
    <p:embeddedFont>
      <p:font typeface="Canva Sans 1 Bold" panose="020B0604020202020204" charset="0"/>
      <p:regular r:id="rId70"/>
    </p:embeddedFont>
    <p:embeddedFont>
      <p:font typeface="Canva Sans 1 Bold Italics" panose="020B0604020202020204" charset="0"/>
      <p:regular r:id="rId71"/>
    </p:embeddedFont>
    <p:embeddedFont>
      <p:font typeface="Canva Sans 2" panose="020B0604020202020204" charset="0"/>
      <p:regular r:id="rId72"/>
    </p:embeddedFont>
    <p:embeddedFont>
      <p:font typeface="Canva Sans 2 Bold" panose="020B0604020202020204" charset="0"/>
      <p:regular r:id="rId73"/>
    </p:embeddedFont>
    <p:embeddedFont>
      <p:font typeface="Catchy Mager" panose="020B0604020202020204" charset="0"/>
      <p:regular r:id="rId74"/>
    </p:embeddedFont>
    <p:embeddedFont>
      <p:font typeface="Clear Sans" panose="020B0604020202020204" charset="0"/>
      <p:regular r:id="rId75"/>
    </p:embeddedFont>
    <p:embeddedFont>
      <p:font typeface="Glacial Indifference" panose="020B0604020202020204" charset="0"/>
      <p:regular r:id="rId76"/>
    </p:embeddedFont>
    <p:embeddedFont>
      <p:font typeface="Glacial Indifference Bold" panose="020B0604020202020204" charset="0"/>
      <p:regular r:id="rId77"/>
    </p:embeddedFont>
    <p:embeddedFont>
      <p:font typeface="Handy Casual" panose="020B0604020202020204" charset="0"/>
      <p:regular r:id="rId78"/>
    </p:embeddedFont>
    <p:embeddedFont>
      <p:font typeface="Handyman" panose="020B0604020202020204" charset="0"/>
      <p:regular r:id="rId79"/>
    </p:embeddedFont>
    <p:embeddedFont>
      <p:font typeface="Lazydog" panose="020B0604020202020204" charset="0"/>
      <p:regular r:id="rId80"/>
    </p:embeddedFont>
    <p:embeddedFont>
      <p:font typeface="Lovelace Italics" panose="020B0604020202020204" charset="0"/>
      <p:regular r:id="rId81"/>
    </p:embeddedFont>
    <p:embeddedFont>
      <p:font typeface="Montserrat" panose="00000500000000000000" pitchFamily="2" charset="0"/>
      <p:regular r:id="rId82"/>
    </p:embeddedFont>
    <p:embeddedFont>
      <p:font typeface="Montserrat Medium" panose="00000600000000000000" pitchFamily="2" charset="0"/>
      <p:regular r:id="rId83"/>
    </p:embeddedFont>
    <p:embeddedFont>
      <p:font typeface="Poppins" panose="00000500000000000000" pitchFamily="2" charset="0"/>
      <p:regular r:id="rId84"/>
    </p:embeddedFont>
    <p:embeddedFont>
      <p:font typeface="Poppins Bold" panose="00000800000000000000" charset="0"/>
      <p:regular r:id="rId85"/>
    </p:embeddedFont>
    <p:embeddedFont>
      <p:font typeface="Poppins Medium" panose="00000600000000000000" pitchFamily="2" charset="0"/>
      <p:regular r:id="rId86"/>
    </p:embeddedFont>
    <p:embeddedFont>
      <p:font typeface="Poppins Semi-Bold" panose="020B0604020202020204" charset="0"/>
      <p:regular r:id="rId87"/>
    </p:embeddedFont>
    <p:embeddedFont>
      <p:font typeface="Poppins Ultra-Bold" panose="020B0604020202020204" charset="0"/>
      <p:regular r:id="rId88"/>
    </p:embeddedFont>
    <p:embeddedFont>
      <p:font typeface="TAN Mon Cheri" panose="020B0604020202020204" charset="0"/>
      <p:regular r:id="rId89"/>
    </p:embeddedFont>
    <p:embeddedFont>
      <p:font typeface="Trocchi" panose="020B0604020202020204" charset="0"/>
      <p:regular r:id="rId90"/>
    </p:embeddedFont>
    <p:embeddedFont>
      <p:font typeface="Tropika" panose="020B0604020202020204" charset="0"/>
      <p:regular r:id="rId9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1020"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90" Type="http://schemas.openxmlformats.org/officeDocument/2006/relationships/font" Target="fonts/font26.fntdata"/><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60.xml"/><Relationship Id="rId82"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3.svg"/><Relationship Id="rId7"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3.svg"/><Relationship Id="rId7" Type="http://schemas.openxmlformats.org/officeDocument/2006/relationships/image" Target="../media/image121.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svg"/><Relationship Id="rId3" Type="http://schemas.openxmlformats.org/officeDocument/2006/relationships/image" Target="../media/image124.svg"/><Relationship Id="rId7" Type="http://schemas.openxmlformats.org/officeDocument/2006/relationships/image" Target="../media/image128.svg"/><Relationship Id="rId12" Type="http://schemas.openxmlformats.org/officeDocument/2006/relationships/image" Target="../media/image133.png"/><Relationship Id="rId17" Type="http://schemas.openxmlformats.org/officeDocument/2006/relationships/image" Target="../media/image138.svg"/><Relationship Id="rId2" Type="http://schemas.openxmlformats.org/officeDocument/2006/relationships/image" Target="../media/image123.png"/><Relationship Id="rId16"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132.svg"/><Relationship Id="rId5" Type="http://schemas.openxmlformats.org/officeDocument/2006/relationships/image" Target="../media/image126.svg"/><Relationship Id="rId15" Type="http://schemas.openxmlformats.org/officeDocument/2006/relationships/image" Target="../media/image136.sv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svg"/><Relationship Id="rId14" Type="http://schemas.openxmlformats.org/officeDocument/2006/relationships/image" Target="../media/image135.png"/></Relationships>
</file>

<file path=ppt/slides/_rels/slide15.xml.rels><?xml version="1.0" encoding="UTF-8" standalone="yes"?>
<Relationships xmlns="http://schemas.openxmlformats.org/package/2006/relationships"><Relationship Id="rId8" Type="http://schemas.openxmlformats.org/officeDocument/2006/relationships/image" Target="../media/image140.svg"/><Relationship Id="rId13" Type="http://schemas.openxmlformats.org/officeDocument/2006/relationships/image" Target="../media/image145.png"/><Relationship Id="rId3" Type="http://schemas.openxmlformats.org/officeDocument/2006/relationships/image" Target="../media/image113.svg"/><Relationship Id="rId7" Type="http://schemas.openxmlformats.org/officeDocument/2006/relationships/image" Target="../media/image139.png"/><Relationship Id="rId12" Type="http://schemas.openxmlformats.org/officeDocument/2006/relationships/image" Target="../media/image144.svg"/><Relationship Id="rId2" Type="http://schemas.openxmlformats.org/officeDocument/2006/relationships/image" Target="../media/image112.png"/><Relationship Id="rId16" Type="http://schemas.openxmlformats.org/officeDocument/2006/relationships/image" Target="../media/image148.svg"/><Relationship Id="rId1" Type="http://schemas.openxmlformats.org/officeDocument/2006/relationships/slideLayout" Target="../slideLayouts/slideLayout7.xml"/><Relationship Id="rId6" Type="http://schemas.openxmlformats.org/officeDocument/2006/relationships/image" Target="../media/image128.svg"/><Relationship Id="rId11" Type="http://schemas.openxmlformats.org/officeDocument/2006/relationships/image" Target="../media/image143.png"/><Relationship Id="rId5" Type="http://schemas.openxmlformats.org/officeDocument/2006/relationships/image" Target="../media/image127.png"/><Relationship Id="rId15" Type="http://schemas.openxmlformats.org/officeDocument/2006/relationships/image" Target="../media/image147.png"/><Relationship Id="rId10" Type="http://schemas.openxmlformats.org/officeDocument/2006/relationships/image" Target="../media/image142.svg"/><Relationship Id="rId4" Type="http://schemas.openxmlformats.org/officeDocument/2006/relationships/image" Target="../media/image10.png"/><Relationship Id="rId9" Type="http://schemas.openxmlformats.org/officeDocument/2006/relationships/image" Target="../media/image141.png"/><Relationship Id="rId14" Type="http://schemas.openxmlformats.org/officeDocument/2006/relationships/image" Target="../media/image146.svg"/></Relationships>
</file>

<file path=ppt/slides/_rels/slide16.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113.svg"/><Relationship Id="rId7" Type="http://schemas.openxmlformats.org/officeDocument/2006/relationships/image" Target="../media/image149.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30.svg"/><Relationship Id="rId11" Type="http://schemas.openxmlformats.org/officeDocument/2006/relationships/image" Target="../media/image153.png"/><Relationship Id="rId5" Type="http://schemas.openxmlformats.org/officeDocument/2006/relationships/image" Target="../media/image129.png"/><Relationship Id="rId10" Type="http://schemas.openxmlformats.org/officeDocument/2006/relationships/image" Target="../media/image152.svg"/><Relationship Id="rId4" Type="http://schemas.openxmlformats.org/officeDocument/2006/relationships/image" Target="../media/image10.png"/><Relationship Id="rId9" Type="http://schemas.openxmlformats.org/officeDocument/2006/relationships/image" Target="../media/image151.png"/></Relationships>
</file>

<file path=ppt/slides/_rels/slide17.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13.svg"/><Relationship Id="rId7" Type="http://schemas.openxmlformats.org/officeDocument/2006/relationships/image" Target="../media/image155.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32.svg"/><Relationship Id="rId5" Type="http://schemas.openxmlformats.org/officeDocument/2006/relationships/image" Target="../media/image154.png"/><Relationship Id="rId10" Type="http://schemas.openxmlformats.org/officeDocument/2006/relationships/image" Target="../media/image158.svg"/><Relationship Id="rId4" Type="http://schemas.openxmlformats.org/officeDocument/2006/relationships/image" Target="../media/image10.png"/><Relationship Id="rId9" Type="http://schemas.openxmlformats.org/officeDocument/2006/relationships/image" Target="../media/image157.png"/></Relationships>
</file>

<file path=ppt/slides/_rels/slide18.xml.rels><?xml version="1.0" encoding="UTF-8" standalone="yes"?>
<Relationships xmlns="http://schemas.openxmlformats.org/package/2006/relationships"><Relationship Id="rId3" Type="http://schemas.openxmlformats.org/officeDocument/2006/relationships/image" Target="../media/image113.svg"/><Relationship Id="rId7" Type="http://schemas.openxmlformats.org/officeDocument/2006/relationships/image" Target="../media/image159.jpe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63.svg"/><Relationship Id="rId3" Type="http://schemas.openxmlformats.org/officeDocument/2006/relationships/image" Target="../media/image113.svg"/><Relationship Id="rId7" Type="http://schemas.openxmlformats.org/officeDocument/2006/relationships/image" Target="../media/image162.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61.svg"/><Relationship Id="rId5" Type="http://schemas.openxmlformats.org/officeDocument/2006/relationships/image" Target="../media/image160.png"/><Relationship Id="rId10" Type="http://schemas.openxmlformats.org/officeDocument/2006/relationships/image" Target="../media/image165.png"/><Relationship Id="rId4" Type="http://schemas.openxmlformats.org/officeDocument/2006/relationships/image" Target="../media/image10.png"/><Relationship Id="rId9" Type="http://schemas.openxmlformats.org/officeDocument/2006/relationships/image" Target="../media/image164.jpe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3.svg"/><Relationship Id="rId7" Type="http://schemas.openxmlformats.org/officeDocument/2006/relationships/image" Target="../media/image168.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13.svg"/><Relationship Id="rId7" Type="http://schemas.openxmlformats.org/officeDocument/2006/relationships/image" Target="../media/image171.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70.svg"/><Relationship Id="rId5" Type="http://schemas.openxmlformats.org/officeDocument/2006/relationships/image" Target="../media/image169.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4.svg"/></Relationships>
</file>

<file path=ppt/slides/_rels/slide2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76.svg"/></Relationships>
</file>

<file path=ppt/slides/_rels/slide2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0.svg"/></Relationships>
</file>

<file path=ppt/slides/_rels/slide2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79.svg"/></Relationships>
</file>

<file path=ppt/slides/_rels/slide2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81.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185.svg"/><Relationship Id="rId3" Type="http://schemas.openxmlformats.org/officeDocument/2006/relationships/image" Target="../media/image182.png"/><Relationship Id="rId7" Type="http://schemas.openxmlformats.org/officeDocument/2006/relationships/image" Target="../media/image18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83.svg"/></Relationships>
</file>

<file path=ppt/slides/_rels/slide3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87.sv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8.jpeg"/></Relationships>
</file>

<file path=ppt/slides/_rels/slide33.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138.svg"/><Relationship Id="rId3" Type="http://schemas.openxmlformats.org/officeDocument/2006/relationships/image" Target="../media/image190.svg"/><Relationship Id="rId7" Type="http://schemas.openxmlformats.org/officeDocument/2006/relationships/image" Target="../media/image194.svg"/><Relationship Id="rId12" Type="http://schemas.openxmlformats.org/officeDocument/2006/relationships/image" Target="../media/image137.pn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93.png"/><Relationship Id="rId11" Type="http://schemas.openxmlformats.org/officeDocument/2006/relationships/image" Target="../media/image198.svg"/><Relationship Id="rId5" Type="http://schemas.openxmlformats.org/officeDocument/2006/relationships/image" Target="../media/image192.svg"/><Relationship Id="rId15" Type="http://schemas.openxmlformats.org/officeDocument/2006/relationships/image" Target="../media/image200.sv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svg"/><Relationship Id="rId14" Type="http://schemas.openxmlformats.org/officeDocument/2006/relationships/image" Target="../media/image199.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svg"/><Relationship Id="rId7" Type="http://schemas.openxmlformats.org/officeDocument/2006/relationships/image" Target="../media/image207.svg"/><Relationship Id="rId2" Type="http://schemas.openxmlformats.org/officeDocument/2006/relationships/image" Target="../media/image202.png"/><Relationship Id="rId1" Type="http://schemas.openxmlformats.org/officeDocument/2006/relationships/slideLayout" Target="../slideLayouts/slideLayout7.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205.svg"/><Relationship Id="rId10" Type="http://schemas.openxmlformats.org/officeDocument/2006/relationships/image" Target="../media/image210.png"/><Relationship Id="rId4" Type="http://schemas.openxmlformats.org/officeDocument/2006/relationships/image" Target="../media/image204.png"/><Relationship Id="rId9" Type="http://schemas.openxmlformats.org/officeDocument/2006/relationships/image" Target="../media/image209.svg"/></Relationships>
</file>

<file path=ppt/slides/_rels/slide36.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3.svg"/><Relationship Id="rId7" Type="http://schemas.openxmlformats.org/officeDocument/2006/relationships/image" Target="../media/image207.svg"/><Relationship Id="rId12" Type="http://schemas.openxmlformats.org/officeDocument/2006/relationships/image" Target="../media/image144.svg"/><Relationship Id="rId2" Type="http://schemas.openxmlformats.org/officeDocument/2006/relationships/image" Target="../media/image202.png"/><Relationship Id="rId1" Type="http://schemas.openxmlformats.org/officeDocument/2006/relationships/slideLayout" Target="../slideLayouts/slideLayout7.xml"/><Relationship Id="rId6" Type="http://schemas.openxmlformats.org/officeDocument/2006/relationships/image" Target="../media/image206.png"/><Relationship Id="rId11" Type="http://schemas.openxmlformats.org/officeDocument/2006/relationships/image" Target="../media/image143.png"/><Relationship Id="rId5" Type="http://schemas.openxmlformats.org/officeDocument/2006/relationships/image" Target="../media/image205.svg"/><Relationship Id="rId10" Type="http://schemas.openxmlformats.org/officeDocument/2006/relationships/image" Target="../media/image214.png"/><Relationship Id="rId4" Type="http://schemas.openxmlformats.org/officeDocument/2006/relationships/image" Target="../media/image204.png"/><Relationship Id="rId9" Type="http://schemas.openxmlformats.org/officeDocument/2006/relationships/image" Target="../media/image213.svg"/></Relationships>
</file>

<file path=ppt/slides/_rels/slide37.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3" Type="http://schemas.openxmlformats.org/officeDocument/2006/relationships/image" Target="../media/image57.sv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image" Target="../media/image47.svg"/><Relationship Id="rId21" Type="http://schemas.openxmlformats.org/officeDocument/2006/relationships/image" Target="../media/image65.svg"/><Relationship Id="rId34" Type="http://schemas.openxmlformats.org/officeDocument/2006/relationships/image" Target="../media/image78.png"/><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61.svg"/><Relationship Id="rId25" Type="http://schemas.openxmlformats.org/officeDocument/2006/relationships/image" Target="../media/image69.svg"/><Relationship Id="rId33" Type="http://schemas.openxmlformats.org/officeDocument/2006/relationships/image" Target="../media/image77.sv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24" Type="http://schemas.openxmlformats.org/officeDocument/2006/relationships/image" Target="../media/image68.png"/><Relationship Id="rId32" Type="http://schemas.openxmlformats.org/officeDocument/2006/relationships/image" Target="../media/image76.png"/><Relationship Id="rId5" Type="http://schemas.openxmlformats.org/officeDocument/2006/relationships/image" Target="../media/image49.svg"/><Relationship Id="rId15" Type="http://schemas.openxmlformats.org/officeDocument/2006/relationships/image" Target="../media/image59.svg"/><Relationship Id="rId23" Type="http://schemas.openxmlformats.org/officeDocument/2006/relationships/image" Target="../media/image67.svg"/><Relationship Id="rId28" Type="http://schemas.openxmlformats.org/officeDocument/2006/relationships/image" Target="../media/image72.png"/><Relationship Id="rId10" Type="http://schemas.openxmlformats.org/officeDocument/2006/relationships/image" Target="../media/image54.png"/><Relationship Id="rId19" Type="http://schemas.openxmlformats.org/officeDocument/2006/relationships/image" Target="../media/image63.svg"/><Relationship Id="rId31" Type="http://schemas.openxmlformats.org/officeDocument/2006/relationships/image" Target="../media/image75.sv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svg"/><Relationship Id="rId30" Type="http://schemas.openxmlformats.org/officeDocument/2006/relationships/image" Target="../media/image74.png"/><Relationship Id="rId35" Type="http://schemas.openxmlformats.org/officeDocument/2006/relationships/image" Target="../media/image79.svg"/><Relationship Id="rId8" Type="http://schemas.openxmlformats.org/officeDocument/2006/relationships/image" Target="../media/image52.png"/></Relationships>
</file>

<file path=ppt/slides/_rels/slide39.xml.rels><?xml version="1.0" encoding="UTF-8" standalone="yes"?>
<Relationships xmlns="http://schemas.openxmlformats.org/package/2006/relationships"><Relationship Id="rId13" Type="http://schemas.openxmlformats.org/officeDocument/2006/relationships/image" Target="../media/image225.svg"/><Relationship Id="rId18" Type="http://schemas.openxmlformats.org/officeDocument/2006/relationships/image" Target="../media/image230.png"/><Relationship Id="rId26" Type="http://schemas.openxmlformats.org/officeDocument/2006/relationships/image" Target="../media/image238.png"/><Relationship Id="rId3" Type="http://schemas.openxmlformats.org/officeDocument/2006/relationships/image" Target="../media/image217.svg"/><Relationship Id="rId21" Type="http://schemas.openxmlformats.org/officeDocument/2006/relationships/image" Target="../media/image233.svg"/><Relationship Id="rId34" Type="http://schemas.openxmlformats.org/officeDocument/2006/relationships/image" Target="../media/image246.png"/><Relationship Id="rId7" Type="http://schemas.openxmlformats.org/officeDocument/2006/relationships/image" Target="../media/image219.svg"/><Relationship Id="rId12" Type="http://schemas.openxmlformats.org/officeDocument/2006/relationships/image" Target="../media/image224.png"/><Relationship Id="rId17" Type="http://schemas.openxmlformats.org/officeDocument/2006/relationships/image" Target="../media/image229.svg"/><Relationship Id="rId25" Type="http://schemas.openxmlformats.org/officeDocument/2006/relationships/image" Target="../media/image237.svg"/><Relationship Id="rId33" Type="http://schemas.openxmlformats.org/officeDocument/2006/relationships/image" Target="../media/image245.svg"/><Relationship Id="rId2" Type="http://schemas.openxmlformats.org/officeDocument/2006/relationships/image" Target="../media/image216.png"/><Relationship Id="rId16" Type="http://schemas.openxmlformats.org/officeDocument/2006/relationships/image" Target="../media/image228.png"/><Relationship Id="rId20" Type="http://schemas.openxmlformats.org/officeDocument/2006/relationships/image" Target="../media/image232.png"/><Relationship Id="rId29" Type="http://schemas.openxmlformats.org/officeDocument/2006/relationships/image" Target="../media/image241.svg"/><Relationship Id="rId1" Type="http://schemas.openxmlformats.org/officeDocument/2006/relationships/slideLayout" Target="../slideLayouts/slideLayout7.xml"/><Relationship Id="rId6" Type="http://schemas.openxmlformats.org/officeDocument/2006/relationships/image" Target="../media/image218.png"/><Relationship Id="rId11" Type="http://schemas.openxmlformats.org/officeDocument/2006/relationships/image" Target="../media/image223.svg"/><Relationship Id="rId24" Type="http://schemas.openxmlformats.org/officeDocument/2006/relationships/image" Target="../media/image236.png"/><Relationship Id="rId32" Type="http://schemas.openxmlformats.org/officeDocument/2006/relationships/image" Target="../media/image244.png"/><Relationship Id="rId5" Type="http://schemas.openxmlformats.org/officeDocument/2006/relationships/image" Target="../media/image49.svg"/><Relationship Id="rId15" Type="http://schemas.openxmlformats.org/officeDocument/2006/relationships/image" Target="../media/image227.svg"/><Relationship Id="rId23" Type="http://schemas.openxmlformats.org/officeDocument/2006/relationships/image" Target="../media/image235.svg"/><Relationship Id="rId28" Type="http://schemas.openxmlformats.org/officeDocument/2006/relationships/image" Target="../media/image240.png"/><Relationship Id="rId10" Type="http://schemas.openxmlformats.org/officeDocument/2006/relationships/image" Target="../media/image222.png"/><Relationship Id="rId19" Type="http://schemas.openxmlformats.org/officeDocument/2006/relationships/image" Target="../media/image231.svg"/><Relationship Id="rId31" Type="http://schemas.openxmlformats.org/officeDocument/2006/relationships/image" Target="../media/image243.svg"/><Relationship Id="rId4" Type="http://schemas.openxmlformats.org/officeDocument/2006/relationships/image" Target="../media/image48.png"/><Relationship Id="rId9" Type="http://schemas.openxmlformats.org/officeDocument/2006/relationships/image" Target="../media/image221.svg"/><Relationship Id="rId14" Type="http://schemas.openxmlformats.org/officeDocument/2006/relationships/image" Target="../media/image226.png"/><Relationship Id="rId22" Type="http://schemas.openxmlformats.org/officeDocument/2006/relationships/image" Target="../media/image234.png"/><Relationship Id="rId27" Type="http://schemas.openxmlformats.org/officeDocument/2006/relationships/image" Target="../media/image239.svg"/><Relationship Id="rId30" Type="http://schemas.openxmlformats.org/officeDocument/2006/relationships/image" Target="../media/image242.png"/><Relationship Id="rId35" Type="http://schemas.openxmlformats.org/officeDocument/2006/relationships/image" Target="../media/image247.svg"/><Relationship Id="rId8" Type="http://schemas.openxmlformats.org/officeDocument/2006/relationships/image" Target="../media/image220.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49.png"/><Relationship Id="rId7" Type="http://schemas.openxmlformats.org/officeDocument/2006/relationships/image" Target="../media/image253.png"/><Relationship Id="rId12" Type="http://schemas.openxmlformats.org/officeDocument/2006/relationships/image" Target="../media/image258.png"/><Relationship Id="rId2" Type="http://schemas.openxmlformats.org/officeDocument/2006/relationships/image" Target="../media/image248.png"/><Relationship Id="rId1" Type="http://schemas.openxmlformats.org/officeDocument/2006/relationships/slideLayout" Target="../slideLayouts/slideLayout7.xml"/><Relationship Id="rId6" Type="http://schemas.openxmlformats.org/officeDocument/2006/relationships/image" Target="../media/image252.svg"/><Relationship Id="rId11" Type="http://schemas.openxmlformats.org/officeDocument/2006/relationships/image" Target="../media/image257.svg"/><Relationship Id="rId5" Type="http://schemas.openxmlformats.org/officeDocument/2006/relationships/image" Target="../media/image251.png"/><Relationship Id="rId10" Type="http://schemas.openxmlformats.org/officeDocument/2006/relationships/image" Target="../media/image256.png"/><Relationship Id="rId4" Type="http://schemas.openxmlformats.org/officeDocument/2006/relationships/image" Target="../media/image250.svg"/><Relationship Id="rId9" Type="http://schemas.openxmlformats.org/officeDocument/2006/relationships/image" Target="../media/image255.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260.png"/><Relationship Id="rId1" Type="http://schemas.openxmlformats.org/officeDocument/2006/relationships/slideLayout" Target="../slideLayouts/slideLayout7.xml"/><Relationship Id="rId5" Type="http://schemas.openxmlformats.org/officeDocument/2006/relationships/image" Target="../media/image261.jpe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13" Type="http://schemas.openxmlformats.org/officeDocument/2006/relationships/image" Target="../media/image225.svg"/><Relationship Id="rId18" Type="http://schemas.openxmlformats.org/officeDocument/2006/relationships/image" Target="../media/image230.png"/><Relationship Id="rId26" Type="http://schemas.openxmlformats.org/officeDocument/2006/relationships/image" Target="../media/image238.png"/><Relationship Id="rId3" Type="http://schemas.openxmlformats.org/officeDocument/2006/relationships/image" Target="../media/image217.svg"/><Relationship Id="rId21" Type="http://schemas.openxmlformats.org/officeDocument/2006/relationships/image" Target="../media/image233.svg"/><Relationship Id="rId34" Type="http://schemas.openxmlformats.org/officeDocument/2006/relationships/image" Target="../media/image246.png"/><Relationship Id="rId7" Type="http://schemas.openxmlformats.org/officeDocument/2006/relationships/image" Target="../media/image219.svg"/><Relationship Id="rId12" Type="http://schemas.openxmlformats.org/officeDocument/2006/relationships/image" Target="../media/image224.png"/><Relationship Id="rId17" Type="http://schemas.openxmlformats.org/officeDocument/2006/relationships/image" Target="../media/image229.svg"/><Relationship Id="rId25" Type="http://schemas.openxmlformats.org/officeDocument/2006/relationships/image" Target="../media/image237.svg"/><Relationship Id="rId33" Type="http://schemas.openxmlformats.org/officeDocument/2006/relationships/image" Target="../media/image245.svg"/><Relationship Id="rId2" Type="http://schemas.openxmlformats.org/officeDocument/2006/relationships/image" Target="../media/image216.png"/><Relationship Id="rId16" Type="http://schemas.openxmlformats.org/officeDocument/2006/relationships/image" Target="../media/image228.png"/><Relationship Id="rId20" Type="http://schemas.openxmlformats.org/officeDocument/2006/relationships/image" Target="../media/image232.png"/><Relationship Id="rId29" Type="http://schemas.openxmlformats.org/officeDocument/2006/relationships/image" Target="../media/image241.svg"/><Relationship Id="rId1" Type="http://schemas.openxmlformats.org/officeDocument/2006/relationships/slideLayout" Target="../slideLayouts/slideLayout7.xml"/><Relationship Id="rId6" Type="http://schemas.openxmlformats.org/officeDocument/2006/relationships/image" Target="../media/image218.png"/><Relationship Id="rId11" Type="http://schemas.openxmlformats.org/officeDocument/2006/relationships/image" Target="../media/image223.svg"/><Relationship Id="rId24" Type="http://schemas.openxmlformats.org/officeDocument/2006/relationships/image" Target="../media/image236.png"/><Relationship Id="rId32" Type="http://schemas.openxmlformats.org/officeDocument/2006/relationships/image" Target="../media/image244.png"/><Relationship Id="rId5" Type="http://schemas.openxmlformats.org/officeDocument/2006/relationships/image" Target="../media/image49.svg"/><Relationship Id="rId15" Type="http://schemas.openxmlformats.org/officeDocument/2006/relationships/image" Target="../media/image227.svg"/><Relationship Id="rId23" Type="http://schemas.openxmlformats.org/officeDocument/2006/relationships/image" Target="../media/image235.svg"/><Relationship Id="rId28" Type="http://schemas.openxmlformats.org/officeDocument/2006/relationships/image" Target="../media/image240.png"/><Relationship Id="rId10" Type="http://schemas.openxmlformats.org/officeDocument/2006/relationships/image" Target="../media/image222.png"/><Relationship Id="rId19" Type="http://schemas.openxmlformats.org/officeDocument/2006/relationships/image" Target="../media/image231.svg"/><Relationship Id="rId31" Type="http://schemas.openxmlformats.org/officeDocument/2006/relationships/image" Target="../media/image243.svg"/><Relationship Id="rId4" Type="http://schemas.openxmlformats.org/officeDocument/2006/relationships/image" Target="../media/image48.png"/><Relationship Id="rId9" Type="http://schemas.openxmlformats.org/officeDocument/2006/relationships/image" Target="../media/image221.svg"/><Relationship Id="rId14" Type="http://schemas.openxmlformats.org/officeDocument/2006/relationships/image" Target="../media/image226.png"/><Relationship Id="rId22" Type="http://schemas.openxmlformats.org/officeDocument/2006/relationships/image" Target="../media/image234.png"/><Relationship Id="rId27" Type="http://schemas.openxmlformats.org/officeDocument/2006/relationships/image" Target="../media/image239.svg"/><Relationship Id="rId30" Type="http://schemas.openxmlformats.org/officeDocument/2006/relationships/image" Target="../media/image242.png"/><Relationship Id="rId35" Type="http://schemas.openxmlformats.org/officeDocument/2006/relationships/image" Target="../media/image247.svg"/><Relationship Id="rId8" Type="http://schemas.openxmlformats.org/officeDocument/2006/relationships/image" Target="../media/image220.png"/></Relationships>
</file>

<file path=ppt/slides/_rels/slide44.xml.rels><?xml version="1.0" encoding="UTF-8" standalone="yes"?>
<Relationships xmlns="http://schemas.openxmlformats.org/package/2006/relationships"><Relationship Id="rId3" Type="http://schemas.openxmlformats.org/officeDocument/2006/relationships/image" Target="../media/image263.svg"/><Relationship Id="rId2" Type="http://schemas.openxmlformats.org/officeDocument/2006/relationships/image" Target="../media/image262.png"/><Relationship Id="rId1" Type="http://schemas.openxmlformats.org/officeDocument/2006/relationships/slideLayout" Target="../slideLayouts/slideLayout7.xml"/><Relationship Id="rId5" Type="http://schemas.openxmlformats.org/officeDocument/2006/relationships/image" Target="../media/image264.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211.png"/><Relationship Id="rId13" Type="http://schemas.openxmlformats.org/officeDocument/2006/relationships/image" Target="../media/image269.png"/><Relationship Id="rId18" Type="http://schemas.openxmlformats.org/officeDocument/2006/relationships/image" Target="../media/image274.png"/><Relationship Id="rId3" Type="http://schemas.openxmlformats.org/officeDocument/2006/relationships/image" Target="../media/image203.svg"/><Relationship Id="rId21" Type="http://schemas.openxmlformats.org/officeDocument/2006/relationships/image" Target="../media/image277.svg"/><Relationship Id="rId7" Type="http://schemas.openxmlformats.org/officeDocument/2006/relationships/image" Target="../media/image207.svg"/><Relationship Id="rId12" Type="http://schemas.openxmlformats.org/officeDocument/2006/relationships/image" Target="../media/image268.svg"/><Relationship Id="rId17" Type="http://schemas.openxmlformats.org/officeDocument/2006/relationships/image" Target="../media/image273.svg"/><Relationship Id="rId2" Type="http://schemas.openxmlformats.org/officeDocument/2006/relationships/image" Target="../media/image202.png"/><Relationship Id="rId16" Type="http://schemas.openxmlformats.org/officeDocument/2006/relationships/image" Target="../media/image272.png"/><Relationship Id="rId20" Type="http://schemas.openxmlformats.org/officeDocument/2006/relationships/image" Target="../media/image276.png"/><Relationship Id="rId1" Type="http://schemas.openxmlformats.org/officeDocument/2006/relationships/slideLayout" Target="../slideLayouts/slideLayout7.xml"/><Relationship Id="rId6" Type="http://schemas.openxmlformats.org/officeDocument/2006/relationships/image" Target="../media/image206.png"/><Relationship Id="rId11" Type="http://schemas.openxmlformats.org/officeDocument/2006/relationships/image" Target="../media/image267.png"/><Relationship Id="rId5" Type="http://schemas.openxmlformats.org/officeDocument/2006/relationships/image" Target="../media/image205.svg"/><Relationship Id="rId15" Type="http://schemas.openxmlformats.org/officeDocument/2006/relationships/image" Target="../media/image271.svg"/><Relationship Id="rId23" Type="http://schemas.openxmlformats.org/officeDocument/2006/relationships/image" Target="../media/image279.svg"/><Relationship Id="rId10" Type="http://schemas.openxmlformats.org/officeDocument/2006/relationships/image" Target="../media/image266.svg"/><Relationship Id="rId19" Type="http://schemas.openxmlformats.org/officeDocument/2006/relationships/image" Target="../media/image275.svg"/><Relationship Id="rId4" Type="http://schemas.openxmlformats.org/officeDocument/2006/relationships/image" Target="../media/image204.png"/><Relationship Id="rId9" Type="http://schemas.openxmlformats.org/officeDocument/2006/relationships/image" Target="../media/image265.png"/><Relationship Id="rId14" Type="http://schemas.openxmlformats.org/officeDocument/2006/relationships/image" Target="../media/image270.png"/><Relationship Id="rId22" Type="http://schemas.openxmlformats.org/officeDocument/2006/relationships/image" Target="../media/image278.png"/></Relationships>
</file>

<file path=ppt/slides/_rels/slide47.xml.rels><?xml version="1.0" encoding="UTF-8" standalone="yes"?>
<Relationships xmlns="http://schemas.openxmlformats.org/package/2006/relationships"><Relationship Id="rId8" Type="http://schemas.openxmlformats.org/officeDocument/2006/relationships/image" Target="../media/image266.svg"/><Relationship Id="rId13" Type="http://schemas.openxmlformats.org/officeDocument/2006/relationships/image" Target="../media/image271.svg"/><Relationship Id="rId18" Type="http://schemas.openxmlformats.org/officeDocument/2006/relationships/image" Target="../media/image276.png"/><Relationship Id="rId3" Type="http://schemas.openxmlformats.org/officeDocument/2006/relationships/image" Target="../media/image205.svg"/><Relationship Id="rId21" Type="http://schemas.openxmlformats.org/officeDocument/2006/relationships/image" Target="../media/image279.svg"/><Relationship Id="rId7" Type="http://schemas.openxmlformats.org/officeDocument/2006/relationships/image" Target="../media/image265.png"/><Relationship Id="rId12" Type="http://schemas.openxmlformats.org/officeDocument/2006/relationships/image" Target="../media/image270.png"/><Relationship Id="rId17" Type="http://schemas.openxmlformats.org/officeDocument/2006/relationships/image" Target="../media/image275.svg"/><Relationship Id="rId2" Type="http://schemas.openxmlformats.org/officeDocument/2006/relationships/image" Target="../media/image204.png"/><Relationship Id="rId16" Type="http://schemas.openxmlformats.org/officeDocument/2006/relationships/image" Target="../media/image274.png"/><Relationship Id="rId20" Type="http://schemas.openxmlformats.org/officeDocument/2006/relationships/image" Target="../media/image278.png"/><Relationship Id="rId1" Type="http://schemas.openxmlformats.org/officeDocument/2006/relationships/slideLayout" Target="../slideLayouts/slideLayout7.xml"/><Relationship Id="rId6" Type="http://schemas.openxmlformats.org/officeDocument/2006/relationships/image" Target="../media/image211.png"/><Relationship Id="rId11" Type="http://schemas.openxmlformats.org/officeDocument/2006/relationships/image" Target="../media/image269.png"/><Relationship Id="rId5" Type="http://schemas.openxmlformats.org/officeDocument/2006/relationships/image" Target="../media/image207.svg"/><Relationship Id="rId15" Type="http://schemas.openxmlformats.org/officeDocument/2006/relationships/image" Target="../media/image273.svg"/><Relationship Id="rId10" Type="http://schemas.openxmlformats.org/officeDocument/2006/relationships/image" Target="../media/image268.svg"/><Relationship Id="rId19" Type="http://schemas.openxmlformats.org/officeDocument/2006/relationships/image" Target="../media/image277.svg"/><Relationship Id="rId4" Type="http://schemas.openxmlformats.org/officeDocument/2006/relationships/image" Target="../media/image206.png"/><Relationship Id="rId9" Type="http://schemas.openxmlformats.org/officeDocument/2006/relationships/image" Target="../media/image267.png"/><Relationship Id="rId14" Type="http://schemas.openxmlformats.org/officeDocument/2006/relationships/image" Target="../media/image272.png"/></Relationships>
</file>

<file path=ppt/slides/_rels/slide48.xml.rels><?xml version="1.0" encoding="UTF-8" standalone="yes"?>
<Relationships xmlns="http://schemas.openxmlformats.org/package/2006/relationships"><Relationship Id="rId8" Type="http://schemas.openxmlformats.org/officeDocument/2006/relationships/image" Target="../media/image266.svg"/><Relationship Id="rId13" Type="http://schemas.openxmlformats.org/officeDocument/2006/relationships/image" Target="../media/image281.png"/><Relationship Id="rId3" Type="http://schemas.openxmlformats.org/officeDocument/2006/relationships/image" Target="../media/image205.svg"/><Relationship Id="rId7" Type="http://schemas.openxmlformats.org/officeDocument/2006/relationships/image" Target="../media/image265.png"/><Relationship Id="rId12" Type="http://schemas.openxmlformats.org/officeDocument/2006/relationships/image" Target="../media/image280.png"/><Relationship Id="rId2" Type="http://schemas.openxmlformats.org/officeDocument/2006/relationships/image" Target="../media/image204.png"/><Relationship Id="rId1" Type="http://schemas.openxmlformats.org/officeDocument/2006/relationships/slideLayout" Target="../slideLayouts/slideLayout7.xml"/><Relationship Id="rId6" Type="http://schemas.openxmlformats.org/officeDocument/2006/relationships/image" Target="../media/image211.png"/><Relationship Id="rId11" Type="http://schemas.openxmlformats.org/officeDocument/2006/relationships/image" Target="../media/image269.png"/><Relationship Id="rId5" Type="http://schemas.openxmlformats.org/officeDocument/2006/relationships/image" Target="../media/image207.svg"/><Relationship Id="rId15" Type="http://schemas.openxmlformats.org/officeDocument/2006/relationships/image" Target="../media/image283.svg"/><Relationship Id="rId10" Type="http://schemas.openxmlformats.org/officeDocument/2006/relationships/image" Target="../media/image268.svg"/><Relationship Id="rId4" Type="http://schemas.openxmlformats.org/officeDocument/2006/relationships/image" Target="../media/image206.png"/><Relationship Id="rId9" Type="http://schemas.openxmlformats.org/officeDocument/2006/relationships/image" Target="../media/image267.png"/><Relationship Id="rId14" Type="http://schemas.openxmlformats.org/officeDocument/2006/relationships/image" Target="../media/image282.png"/></Relationships>
</file>

<file path=ppt/slides/_rels/slide49.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1.sv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10.png"/><Relationship Id="rId9" Type="http://schemas.openxmlformats.org/officeDocument/2006/relationships/image" Target="../media/image26.png"/><Relationship Id="rId14" Type="http://schemas.openxmlformats.org/officeDocument/2006/relationships/image" Target="../media/image31.svg"/></Relationships>
</file>

<file path=ppt/slides/_rels/slide50.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205.svg"/><Relationship Id="rId7" Type="http://schemas.openxmlformats.org/officeDocument/2006/relationships/image" Target="../media/image284.png"/><Relationship Id="rId2" Type="http://schemas.openxmlformats.org/officeDocument/2006/relationships/image" Target="../media/image204.png"/><Relationship Id="rId1" Type="http://schemas.openxmlformats.org/officeDocument/2006/relationships/slideLayout" Target="../slideLayouts/slideLayout7.xml"/><Relationship Id="rId6" Type="http://schemas.openxmlformats.org/officeDocument/2006/relationships/image" Target="../media/image211.png"/><Relationship Id="rId5" Type="http://schemas.openxmlformats.org/officeDocument/2006/relationships/image" Target="../media/image207.svg"/><Relationship Id="rId10" Type="http://schemas.openxmlformats.org/officeDocument/2006/relationships/image" Target="../media/image287.svg"/><Relationship Id="rId4" Type="http://schemas.openxmlformats.org/officeDocument/2006/relationships/image" Target="../media/image206.png"/><Relationship Id="rId9" Type="http://schemas.openxmlformats.org/officeDocument/2006/relationships/image" Target="../media/image286.png"/></Relationships>
</file>

<file path=ppt/slides/_rels/slide51.xml.rels><?xml version="1.0" encoding="UTF-8" standalone="yes"?>
<Relationships xmlns="http://schemas.openxmlformats.org/package/2006/relationships"><Relationship Id="rId13" Type="http://schemas.openxmlformats.org/officeDocument/2006/relationships/image" Target="../media/image225.svg"/><Relationship Id="rId18" Type="http://schemas.openxmlformats.org/officeDocument/2006/relationships/image" Target="../media/image230.png"/><Relationship Id="rId26" Type="http://schemas.openxmlformats.org/officeDocument/2006/relationships/image" Target="../media/image238.png"/><Relationship Id="rId3" Type="http://schemas.openxmlformats.org/officeDocument/2006/relationships/image" Target="../media/image217.svg"/><Relationship Id="rId21" Type="http://schemas.openxmlformats.org/officeDocument/2006/relationships/image" Target="../media/image233.svg"/><Relationship Id="rId34" Type="http://schemas.openxmlformats.org/officeDocument/2006/relationships/image" Target="../media/image246.png"/><Relationship Id="rId7" Type="http://schemas.openxmlformats.org/officeDocument/2006/relationships/image" Target="../media/image219.svg"/><Relationship Id="rId12" Type="http://schemas.openxmlformats.org/officeDocument/2006/relationships/image" Target="../media/image224.png"/><Relationship Id="rId17" Type="http://schemas.openxmlformats.org/officeDocument/2006/relationships/image" Target="../media/image229.svg"/><Relationship Id="rId25" Type="http://schemas.openxmlformats.org/officeDocument/2006/relationships/image" Target="../media/image237.svg"/><Relationship Id="rId33" Type="http://schemas.openxmlformats.org/officeDocument/2006/relationships/image" Target="../media/image245.svg"/><Relationship Id="rId2" Type="http://schemas.openxmlformats.org/officeDocument/2006/relationships/image" Target="../media/image216.png"/><Relationship Id="rId16" Type="http://schemas.openxmlformats.org/officeDocument/2006/relationships/image" Target="../media/image228.png"/><Relationship Id="rId20" Type="http://schemas.openxmlformats.org/officeDocument/2006/relationships/image" Target="../media/image232.png"/><Relationship Id="rId29" Type="http://schemas.openxmlformats.org/officeDocument/2006/relationships/image" Target="../media/image241.svg"/><Relationship Id="rId1" Type="http://schemas.openxmlformats.org/officeDocument/2006/relationships/slideLayout" Target="../slideLayouts/slideLayout7.xml"/><Relationship Id="rId6" Type="http://schemas.openxmlformats.org/officeDocument/2006/relationships/image" Target="../media/image218.png"/><Relationship Id="rId11" Type="http://schemas.openxmlformats.org/officeDocument/2006/relationships/image" Target="../media/image223.svg"/><Relationship Id="rId24" Type="http://schemas.openxmlformats.org/officeDocument/2006/relationships/image" Target="../media/image236.png"/><Relationship Id="rId32" Type="http://schemas.openxmlformats.org/officeDocument/2006/relationships/image" Target="../media/image244.png"/><Relationship Id="rId5" Type="http://schemas.openxmlformats.org/officeDocument/2006/relationships/image" Target="../media/image49.svg"/><Relationship Id="rId15" Type="http://schemas.openxmlformats.org/officeDocument/2006/relationships/image" Target="../media/image227.svg"/><Relationship Id="rId23" Type="http://schemas.openxmlformats.org/officeDocument/2006/relationships/image" Target="../media/image235.svg"/><Relationship Id="rId28" Type="http://schemas.openxmlformats.org/officeDocument/2006/relationships/image" Target="../media/image240.png"/><Relationship Id="rId10" Type="http://schemas.openxmlformats.org/officeDocument/2006/relationships/image" Target="../media/image222.png"/><Relationship Id="rId19" Type="http://schemas.openxmlformats.org/officeDocument/2006/relationships/image" Target="../media/image231.svg"/><Relationship Id="rId31" Type="http://schemas.openxmlformats.org/officeDocument/2006/relationships/image" Target="../media/image243.svg"/><Relationship Id="rId4" Type="http://schemas.openxmlformats.org/officeDocument/2006/relationships/image" Target="../media/image48.png"/><Relationship Id="rId9" Type="http://schemas.openxmlformats.org/officeDocument/2006/relationships/image" Target="../media/image221.svg"/><Relationship Id="rId14" Type="http://schemas.openxmlformats.org/officeDocument/2006/relationships/image" Target="../media/image226.png"/><Relationship Id="rId22" Type="http://schemas.openxmlformats.org/officeDocument/2006/relationships/image" Target="../media/image234.png"/><Relationship Id="rId27" Type="http://schemas.openxmlformats.org/officeDocument/2006/relationships/image" Target="../media/image239.svg"/><Relationship Id="rId30" Type="http://schemas.openxmlformats.org/officeDocument/2006/relationships/image" Target="../media/image242.png"/><Relationship Id="rId35" Type="http://schemas.openxmlformats.org/officeDocument/2006/relationships/image" Target="../media/image247.svg"/><Relationship Id="rId8" Type="http://schemas.openxmlformats.org/officeDocument/2006/relationships/image" Target="../media/image220.png"/></Relationships>
</file>

<file path=ppt/slides/_rels/slide52.xml.rels><?xml version="1.0" encoding="UTF-8" standalone="yes"?>
<Relationships xmlns="http://schemas.openxmlformats.org/package/2006/relationships"><Relationship Id="rId3" Type="http://schemas.openxmlformats.org/officeDocument/2006/relationships/image" Target="../media/image289.svg"/><Relationship Id="rId2" Type="http://schemas.openxmlformats.org/officeDocument/2006/relationships/image" Target="../media/image288.png"/><Relationship Id="rId1" Type="http://schemas.openxmlformats.org/officeDocument/2006/relationships/slideLayout" Target="../slideLayouts/slideLayout7.xml"/><Relationship Id="rId5" Type="http://schemas.openxmlformats.org/officeDocument/2006/relationships/image" Target="../media/image291.svg"/><Relationship Id="rId4" Type="http://schemas.openxmlformats.org/officeDocument/2006/relationships/image" Target="../media/image290.png"/></Relationships>
</file>

<file path=ppt/slides/_rels/slide53.xml.rels><?xml version="1.0" encoding="UTF-8" standalone="yes"?>
<Relationships xmlns="http://schemas.openxmlformats.org/package/2006/relationships"><Relationship Id="rId3" Type="http://schemas.openxmlformats.org/officeDocument/2006/relationships/image" Target="../media/image289.svg"/><Relationship Id="rId2" Type="http://schemas.openxmlformats.org/officeDocument/2006/relationships/image" Target="../media/image288.png"/><Relationship Id="rId1" Type="http://schemas.openxmlformats.org/officeDocument/2006/relationships/slideLayout" Target="../slideLayouts/slideLayout7.xml"/><Relationship Id="rId5" Type="http://schemas.openxmlformats.org/officeDocument/2006/relationships/image" Target="../media/image291.svg"/><Relationship Id="rId4" Type="http://schemas.openxmlformats.org/officeDocument/2006/relationships/image" Target="../media/image290.png"/></Relationships>
</file>

<file path=ppt/slides/_rels/slide54.xml.rels><?xml version="1.0" encoding="UTF-8" standalone="yes"?>
<Relationships xmlns="http://schemas.openxmlformats.org/package/2006/relationships"><Relationship Id="rId3" Type="http://schemas.openxmlformats.org/officeDocument/2006/relationships/image" Target="../media/image289.svg"/><Relationship Id="rId2" Type="http://schemas.openxmlformats.org/officeDocument/2006/relationships/image" Target="../media/image288.png"/><Relationship Id="rId1" Type="http://schemas.openxmlformats.org/officeDocument/2006/relationships/slideLayout" Target="../slideLayouts/slideLayout7.xml"/><Relationship Id="rId5" Type="http://schemas.openxmlformats.org/officeDocument/2006/relationships/image" Target="../media/image291.svg"/><Relationship Id="rId4" Type="http://schemas.openxmlformats.org/officeDocument/2006/relationships/image" Target="../media/image290.png"/></Relationships>
</file>

<file path=ppt/slides/_rels/slide55.xml.rels><?xml version="1.0" encoding="UTF-8" standalone="yes"?>
<Relationships xmlns="http://schemas.openxmlformats.org/package/2006/relationships"><Relationship Id="rId3" Type="http://schemas.openxmlformats.org/officeDocument/2006/relationships/image" Target="../media/image289.svg"/><Relationship Id="rId2" Type="http://schemas.openxmlformats.org/officeDocument/2006/relationships/image" Target="../media/image288.png"/><Relationship Id="rId1" Type="http://schemas.openxmlformats.org/officeDocument/2006/relationships/slideLayout" Target="../slideLayouts/slideLayout7.xml"/><Relationship Id="rId5" Type="http://schemas.openxmlformats.org/officeDocument/2006/relationships/image" Target="../media/image291.svg"/><Relationship Id="rId4" Type="http://schemas.openxmlformats.org/officeDocument/2006/relationships/image" Target="../media/image290.png"/></Relationships>
</file>

<file path=ppt/slides/_rels/slide56.xml.rels><?xml version="1.0" encoding="UTF-8" standalone="yes"?>
<Relationships xmlns="http://schemas.openxmlformats.org/package/2006/relationships"><Relationship Id="rId3" Type="http://schemas.openxmlformats.org/officeDocument/2006/relationships/image" Target="../media/image289.svg"/><Relationship Id="rId2" Type="http://schemas.openxmlformats.org/officeDocument/2006/relationships/image" Target="../media/image288.png"/><Relationship Id="rId1" Type="http://schemas.openxmlformats.org/officeDocument/2006/relationships/slideLayout" Target="../slideLayouts/slideLayout7.xml"/><Relationship Id="rId5" Type="http://schemas.openxmlformats.org/officeDocument/2006/relationships/image" Target="../media/image291.svg"/><Relationship Id="rId4" Type="http://schemas.openxmlformats.org/officeDocument/2006/relationships/image" Target="../media/image290.png"/></Relationships>
</file>

<file path=ppt/slides/_rels/slide57.xml.rels><?xml version="1.0" encoding="UTF-8" standalone="yes"?>
<Relationships xmlns="http://schemas.openxmlformats.org/package/2006/relationships"><Relationship Id="rId3" Type="http://schemas.openxmlformats.org/officeDocument/2006/relationships/image" Target="../media/image289.svg"/><Relationship Id="rId2" Type="http://schemas.openxmlformats.org/officeDocument/2006/relationships/image" Target="../media/image288.png"/><Relationship Id="rId1" Type="http://schemas.openxmlformats.org/officeDocument/2006/relationships/slideLayout" Target="../slideLayouts/slideLayout7.xml"/><Relationship Id="rId5" Type="http://schemas.openxmlformats.org/officeDocument/2006/relationships/image" Target="../media/image291.svg"/><Relationship Id="rId4" Type="http://schemas.openxmlformats.org/officeDocument/2006/relationships/image" Target="../media/image290.png"/></Relationships>
</file>

<file path=ppt/slides/_rels/slide58.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7.xml"/><Relationship Id="rId4" Type="http://schemas.openxmlformats.org/officeDocument/2006/relationships/image" Target="../media/image294.svg"/></Relationships>
</file>

<file path=ppt/slides/_rels/slide59.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97.png"/><Relationship Id="rId4" Type="http://schemas.openxmlformats.org/officeDocument/2006/relationships/image" Target="../media/image296.sv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32.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60.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2.png"/><Relationship Id="rId1" Type="http://schemas.openxmlformats.org/officeDocument/2006/relationships/slideLayout" Target="../slideLayouts/slideLayout7.xml"/><Relationship Id="rId4" Type="http://schemas.openxmlformats.org/officeDocument/2006/relationships/image" Target="../media/image299.svg"/></Relationships>
</file>

<file path=ppt/slides/_rels/slide61.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301.svg"/><Relationship Id="rId7" Type="http://schemas.openxmlformats.org/officeDocument/2006/relationships/image" Target="../media/image305.svg"/><Relationship Id="rId12" Type="http://schemas.openxmlformats.org/officeDocument/2006/relationships/image" Target="../media/image140.svg"/><Relationship Id="rId2" Type="http://schemas.openxmlformats.org/officeDocument/2006/relationships/image" Target="../media/image300.png"/><Relationship Id="rId1" Type="http://schemas.openxmlformats.org/officeDocument/2006/relationships/slideLayout" Target="../slideLayouts/slideLayout7.xml"/><Relationship Id="rId6" Type="http://schemas.openxmlformats.org/officeDocument/2006/relationships/image" Target="../media/image304.png"/><Relationship Id="rId11" Type="http://schemas.openxmlformats.org/officeDocument/2006/relationships/image" Target="../media/image177.png"/><Relationship Id="rId5" Type="http://schemas.openxmlformats.org/officeDocument/2006/relationships/image" Target="../media/image303.svg"/><Relationship Id="rId10" Type="http://schemas.openxmlformats.org/officeDocument/2006/relationships/image" Target="../media/image292.png"/><Relationship Id="rId4" Type="http://schemas.openxmlformats.org/officeDocument/2006/relationships/image" Target="../media/image302.png"/><Relationship Id="rId9" Type="http://schemas.openxmlformats.org/officeDocument/2006/relationships/image" Target="../media/image307.svg"/></Relationships>
</file>

<file path=ppt/slides/_rels/slide62.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292.png"/><Relationship Id="rId7" Type="http://schemas.openxmlformats.org/officeDocument/2006/relationships/image" Target="../media/image312.svg"/><Relationship Id="rId2" Type="http://schemas.openxmlformats.org/officeDocument/2006/relationships/image" Target="../media/image308.png"/><Relationship Id="rId1" Type="http://schemas.openxmlformats.org/officeDocument/2006/relationships/slideLayout" Target="../slideLayouts/slideLayout7.xml"/><Relationship Id="rId6" Type="http://schemas.openxmlformats.org/officeDocument/2006/relationships/image" Target="../media/image311.png"/><Relationship Id="rId5" Type="http://schemas.openxmlformats.org/officeDocument/2006/relationships/image" Target="../media/image310.svg"/><Relationship Id="rId4" Type="http://schemas.openxmlformats.org/officeDocument/2006/relationships/image" Target="../media/image309.png"/><Relationship Id="rId9" Type="http://schemas.openxmlformats.org/officeDocument/2006/relationships/image" Target="../media/image314.svg"/></Relationships>
</file>

<file path=ppt/slides/_rels/slide63.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3" Type="http://schemas.openxmlformats.org/officeDocument/2006/relationships/image" Target="../media/image57.sv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image" Target="../media/image47.svg"/><Relationship Id="rId21" Type="http://schemas.openxmlformats.org/officeDocument/2006/relationships/image" Target="../media/image65.svg"/><Relationship Id="rId34" Type="http://schemas.openxmlformats.org/officeDocument/2006/relationships/image" Target="../media/image78.png"/><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61.svg"/><Relationship Id="rId25" Type="http://schemas.openxmlformats.org/officeDocument/2006/relationships/image" Target="../media/image69.svg"/><Relationship Id="rId33" Type="http://schemas.openxmlformats.org/officeDocument/2006/relationships/image" Target="../media/image77.sv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24" Type="http://schemas.openxmlformats.org/officeDocument/2006/relationships/image" Target="../media/image68.png"/><Relationship Id="rId32" Type="http://schemas.openxmlformats.org/officeDocument/2006/relationships/image" Target="../media/image76.png"/><Relationship Id="rId5" Type="http://schemas.openxmlformats.org/officeDocument/2006/relationships/image" Target="../media/image49.svg"/><Relationship Id="rId15" Type="http://schemas.openxmlformats.org/officeDocument/2006/relationships/image" Target="../media/image59.svg"/><Relationship Id="rId23" Type="http://schemas.openxmlformats.org/officeDocument/2006/relationships/image" Target="../media/image67.svg"/><Relationship Id="rId28" Type="http://schemas.openxmlformats.org/officeDocument/2006/relationships/image" Target="../media/image72.png"/><Relationship Id="rId10" Type="http://schemas.openxmlformats.org/officeDocument/2006/relationships/image" Target="../media/image54.png"/><Relationship Id="rId19" Type="http://schemas.openxmlformats.org/officeDocument/2006/relationships/image" Target="../media/image63.svg"/><Relationship Id="rId31" Type="http://schemas.openxmlformats.org/officeDocument/2006/relationships/image" Target="../media/image75.sv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svg"/><Relationship Id="rId30" Type="http://schemas.openxmlformats.org/officeDocument/2006/relationships/image" Target="../media/image74.png"/><Relationship Id="rId35" Type="http://schemas.openxmlformats.org/officeDocument/2006/relationships/image" Target="../media/image79.svg"/><Relationship Id="rId8" Type="http://schemas.openxmlformats.org/officeDocument/2006/relationships/image" Target="../media/image52.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3" Type="http://schemas.openxmlformats.org/officeDocument/2006/relationships/image" Target="../media/image89.svg"/><Relationship Id="rId18" Type="http://schemas.openxmlformats.org/officeDocument/2006/relationships/image" Target="../media/image94.png"/><Relationship Id="rId26" Type="http://schemas.openxmlformats.org/officeDocument/2006/relationships/image" Target="../media/image102.png"/><Relationship Id="rId3" Type="http://schemas.openxmlformats.org/officeDocument/2006/relationships/image" Target="../media/image81.svg"/><Relationship Id="rId21" Type="http://schemas.openxmlformats.org/officeDocument/2006/relationships/image" Target="../media/image97.svg"/><Relationship Id="rId34" Type="http://schemas.openxmlformats.org/officeDocument/2006/relationships/image" Target="../media/image110.png"/><Relationship Id="rId7" Type="http://schemas.openxmlformats.org/officeDocument/2006/relationships/image" Target="../media/image83.svg"/><Relationship Id="rId12" Type="http://schemas.openxmlformats.org/officeDocument/2006/relationships/image" Target="../media/image88.png"/><Relationship Id="rId17" Type="http://schemas.openxmlformats.org/officeDocument/2006/relationships/image" Target="../media/image93.svg"/><Relationship Id="rId25" Type="http://schemas.openxmlformats.org/officeDocument/2006/relationships/image" Target="../media/image101.svg"/><Relationship Id="rId33" Type="http://schemas.openxmlformats.org/officeDocument/2006/relationships/image" Target="../media/image109.svg"/><Relationship Id="rId2" Type="http://schemas.openxmlformats.org/officeDocument/2006/relationships/image" Target="../media/image80.png"/><Relationship Id="rId16" Type="http://schemas.openxmlformats.org/officeDocument/2006/relationships/image" Target="../media/image92.png"/><Relationship Id="rId20" Type="http://schemas.openxmlformats.org/officeDocument/2006/relationships/image" Target="../media/image96.png"/><Relationship Id="rId29" Type="http://schemas.openxmlformats.org/officeDocument/2006/relationships/image" Target="../media/image105.sv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24" Type="http://schemas.openxmlformats.org/officeDocument/2006/relationships/image" Target="../media/image100.png"/><Relationship Id="rId32" Type="http://schemas.openxmlformats.org/officeDocument/2006/relationships/image" Target="../media/image108.png"/><Relationship Id="rId5" Type="http://schemas.openxmlformats.org/officeDocument/2006/relationships/image" Target="../media/image49.svg"/><Relationship Id="rId15" Type="http://schemas.openxmlformats.org/officeDocument/2006/relationships/image" Target="../media/image91.svg"/><Relationship Id="rId23" Type="http://schemas.openxmlformats.org/officeDocument/2006/relationships/image" Target="../media/image99.svg"/><Relationship Id="rId28" Type="http://schemas.openxmlformats.org/officeDocument/2006/relationships/image" Target="../media/image104.png"/><Relationship Id="rId10" Type="http://schemas.openxmlformats.org/officeDocument/2006/relationships/image" Target="../media/image86.png"/><Relationship Id="rId19" Type="http://schemas.openxmlformats.org/officeDocument/2006/relationships/image" Target="../media/image95.svg"/><Relationship Id="rId31" Type="http://schemas.openxmlformats.org/officeDocument/2006/relationships/image" Target="../media/image107.svg"/><Relationship Id="rId4" Type="http://schemas.openxmlformats.org/officeDocument/2006/relationships/image" Target="../media/image48.png"/><Relationship Id="rId9" Type="http://schemas.openxmlformats.org/officeDocument/2006/relationships/image" Target="../media/image85.svg"/><Relationship Id="rId14" Type="http://schemas.openxmlformats.org/officeDocument/2006/relationships/image" Target="../media/image90.png"/><Relationship Id="rId22" Type="http://schemas.openxmlformats.org/officeDocument/2006/relationships/image" Target="../media/image98.png"/><Relationship Id="rId27" Type="http://schemas.openxmlformats.org/officeDocument/2006/relationships/image" Target="../media/image103.svg"/><Relationship Id="rId30" Type="http://schemas.openxmlformats.org/officeDocument/2006/relationships/image" Target="../media/image106.png"/><Relationship Id="rId35" Type="http://schemas.openxmlformats.org/officeDocument/2006/relationships/image" Target="../media/image111.svg"/><Relationship Id="rId8"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988888" y="1757486"/>
            <a:ext cx="6817181" cy="6817181"/>
            <a:chOff x="0" y="0"/>
            <a:chExt cx="837653" cy="837653"/>
          </a:xfrm>
        </p:grpSpPr>
        <p:sp>
          <p:nvSpPr>
            <p:cNvPr id="3" name="Freeform 3"/>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BEC4D6"/>
            </a:solidFill>
          </p:spPr>
          <p:txBody>
            <a:bodyPr/>
            <a:lstStyle/>
            <a:p>
              <a:endParaRPr lang="fr-FR"/>
            </a:p>
          </p:txBody>
        </p:sp>
        <p:sp>
          <p:nvSpPr>
            <p:cNvPr id="4" name="TextBox 4"/>
            <p:cNvSpPr txBox="1"/>
            <p:nvPr/>
          </p:nvSpPr>
          <p:spPr>
            <a:xfrm>
              <a:off x="78530" y="21380"/>
              <a:ext cx="680593" cy="73774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87279" y="2055878"/>
            <a:ext cx="6220398" cy="6220398"/>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6" name="Freeform 6"/>
          <p:cNvSpPr/>
          <p:nvPr/>
        </p:nvSpPr>
        <p:spPr>
          <a:xfrm>
            <a:off x="1462087" y="2138378"/>
            <a:ext cx="6055396" cy="6055396"/>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7" name="Group 7"/>
          <p:cNvGrpSpPr/>
          <p:nvPr/>
        </p:nvGrpSpPr>
        <p:grpSpPr>
          <a:xfrm>
            <a:off x="1519823" y="2399664"/>
            <a:ext cx="5805876" cy="5532824"/>
            <a:chOff x="0" y="0"/>
            <a:chExt cx="852913" cy="812800"/>
          </a:xfrm>
        </p:grpSpPr>
        <p:sp>
          <p:nvSpPr>
            <p:cNvPr id="8" name="Freeform 8"/>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4D6CB3"/>
            </a:solidFill>
          </p:spPr>
          <p:txBody>
            <a:bodyPr/>
            <a:lstStyle/>
            <a:p>
              <a:endParaRPr lang="fr-FR"/>
            </a:p>
          </p:txBody>
        </p:sp>
        <p:sp>
          <p:nvSpPr>
            <p:cNvPr id="9" name="TextBox 9"/>
            <p:cNvSpPr txBox="1"/>
            <p:nvPr/>
          </p:nvSpPr>
          <p:spPr>
            <a:xfrm>
              <a:off x="79961" y="19050"/>
              <a:ext cx="692992" cy="717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848422" y="2591748"/>
            <a:ext cx="5148678" cy="5148657"/>
            <a:chOff x="0" y="0"/>
            <a:chExt cx="6350000" cy="6349975"/>
          </a:xfrm>
        </p:grpSpPr>
        <p:sp>
          <p:nvSpPr>
            <p:cNvPr id="11"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a:stretch>
            </a:blipFill>
          </p:spPr>
          <p:txBody>
            <a:bodyPr/>
            <a:lstStyle/>
            <a:p>
              <a:endParaRPr lang="fr-FR"/>
            </a:p>
          </p:txBody>
        </p:sp>
      </p:grpSp>
      <p:sp>
        <p:nvSpPr>
          <p:cNvPr id="12" name="Freeform 12"/>
          <p:cNvSpPr/>
          <p:nvPr/>
        </p:nvSpPr>
        <p:spPr>
          <a:xfrm rot="-10800000">
            <a:off x="4397478" y="750863"/>
            <a:ext cx="4392637" cy="8785274"/>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13" name="Freeform 13"/>
          <p:cNvSpPr/>
          <p:nvPr/>
        </p:nvSpPr>
        <p:spPr>
          <a:xfrm rot="-5400000">
            <a:off x="-1802175" y="4393923"/>
            <a:ext cx="5103504" cy="1499154"/>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grpSp>
        <p:nvGrpSpPr>
          <p:cNvPr id="14" name="Group 14"/>
          <p:cNvGrpSpPr/>
          <p:nvPr/>
        </p:nvGrpSpPr>
        <p:grpSpPr>
          <a:xfrm>
            <a:off x="1303801" y="2353149"/>
            <a:ext cx="432044" cy="43204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C4D6"/>
            </a:solidFill>
          </p:spPr>
          <p:txBody>
            <a:bodyPr/>
            <a:lstStyle/>
            <a:p>
              <a:endParaRPr lang="fr-FR"/>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246065" y="7456654"/>
            <a:ext cx="432044" cy="43204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C4D6"/>
            </a:solidFill>
          </p:spPr>
          <p:txBody>
            <a:bodyPr/>
            <a:lstStyle/>
            <a:p>
              <a:endParaRPr lang="fr-FR"/>
            </a:p>
          </p:txBody>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03827" y="9089590"/>
            <a:ext cx="2831992" cy="283199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C4D6"/>
            </a:solidFill>
          </p:spPr>
          <p:txBody>
            <a:bodyPr/>
            <a:lstStyle/>
            <a:p>
              <a:endParaRPr lang="fr-FR"/>
            </a:p>
          </p:txBody>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823139" y="435103"/>
            <a:ext cx="1187194" cy="1187194"/>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CB3"/>
            </a:solidFill>
          </p:spPr>
          <p:txBody>
            <a:bodyPr/>
            <a:lstStyle/>
            <a:p>
              <a:endParaRPr lang="fr-FR"/>
            </a:p>
          </p:txBody>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517484" y="8711283"/>
            <a:ext cx="1050577" cy="105057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908F"/>
            </a:solidFill>
          </p:spPr>
          <p:txBody>
            <a:bodyPr/>
            <a:lstStyle/>
            <a:p>
              <a:endParaRPr lang="fr-FR"/>
            </a:p>
          </p:txBody>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8042772" y="-897152"/>
            <a:ext cx="1794303" cy="1794303"/>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CB3"/>
            </a:solidFill>
          </p:spPr>
          <p:txBody>
            <a:bodyPr/>
            <a:lstStyle/>
            <a:p>
              <a:endParaRPr lang="fr-FR"/>
            </a:p>
          </p:txBody>
        </p:sp>
        <p:sp>
          <p:nvSpPr>
            <p:cNvPr id="31" name="TextBox 31"/>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a:p>
          </p:txBody>
        </p:sp>
      </p:grpSp>
      <p:sp>
        <p:nvSpPr>
          <p:cNvPr id="32" name="Freeform 32"/>
          <p:cNvSpPr/>
          <p:nvPr/>
        </p:nvSpPr>
        <p:spPr>
          <a:xfrm>
            <a:off x="10170074" y="6556918"/>
            <a:ext cx="9897851" cy="1115758"/>
          </a:xfrm>
          <a:custGeom>
            <a:avLst/>
            <a:gdLst/>
            <a:ahLst/>
            <a:cxnLst/>
            <a:rect l="l" t="t" r="r" b="b"/>
            <a:pathLst>
              <a:path w="9897851" h="1115758">
                <a:moveTo>
                  <a:pt x="0" y="0"/>
                </a:moveTo>
                <a:lnTo>
                  <a:pt x="9897850" y="0"/>
                </a:lnTo>
                <a:lnTo>
                  <a:pt x="9897850" y="1115758"/>
                </a:lnTo>
                <a:lnTo>
                  <a:pt x="0" y="11157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33" name="Freeform 33"/>
          <p:cNvSpPr/>
          <p:nvPr/>
        </p:nvSpPr>
        <p:spPr>
          <a:xfrm>
            <a:off x="10245220" y="310755"/>
            <a:ext cx="7528054" cy="2258416"/>
          </a:xfrm>
          <a:custGeom>
            <a:avLst/>
            <a:gdLst/>
            <a:ahLst/>
            <a:cxnLst/>
            <a:rect l="l" t="t" r="r" b="b"/>
            <a:pathLst>
              <a:path w="7528054" h="2258416">
                <a:moveTo>
                  <a:pt x="0" y="0"/>
                </a:moveTo>
                <a:lnTo>
                  <a:pt x="7528053" y="0"/>
                </a:lnTo>
                <a:lnTo>
                  <a:pt x="7528053" y="2258416"/>
                </a:lnTo>
                <a:lnTo>
                  <a:pt x="0" y="2258416"/>
                </a:lnTo>
                <a:lnTo>
                  <a:pt x="0" y="0"/>
                </a:lnTo>
                <a:close/>
              </a:path>
            </a:pathLst>
          </a:custGeom>
          <a:blipFill>
            <a:blip r:embed="rId11"/>
            <a:stretch>
              <a:fillRect/>
            </a:stretch>
          </a:blipFill>
        </p:spPr>
        <p:txBody>
          <a:bodyPr/>
          <a:lstStyle/>
          <a:p>
            <a:endParaRPr lang="fr-FR"/>
          </a:p>
        </p:txBody>
      </p:sp>
      <p:sp>
        <p:nvSpPr>
          <p:cNvPr id="34" name="TextBox 34"/>
          <p:cNvSpPr txBox="1"/>
          <p:nvPr/>
        </p:nvSpPr>
        <p:spPr>
          <a:xfrm>
            <a:off x="9442887" y="3305977"/>
            <a:ext cx="7816413" cy="2571750"/>
          </a:xfrm>
          <a:prstGeom prst="rect">
            <a:avLst/>
          </a:prstGeom>
        </p:spPr>
        <p:txBody>
          <a:bodyPr lIns="0" tIns="0" rIns="0" bIns="0" rtlCol="0" anchor="t">
            <a:spAutoFit/>
          </a:bodyPr>
          <a:lstStyle/>
          <a:p>
            <a:pPr algn="r">
              <a:lnSpc>
                <a:spcPts val="9839"/>
              </a:lnSpc>
            </a:pPr>
            <a:r>
              <a:rPr lang="en-US" sz="8199" b="1">
                <a:solidFill>
                  <a:srgbClr val="505352"/>
                </a:solidFill>
                <a:latin typeface="Poppins Bold"/>
                <a:ea typeface="Poppins Bold"/>
                <a:cs typeface="Poppins Bold"/>
                <a:sym typeface="Poppins Bold"/>
              </a:rPr>
              <a:t>PARCOURS MANAGER </a:t>
            </a:r>
          </a:p>
        </p:txBody>
      </p:sp>
      <p:sp>
        <p:nvSpPr>
          <p:cNvPr id="35" name="TextBox 35"/>
          <p:cNvSpPr txBox="1"/>
          <p:nvPr/>
        </p:nvSpPr>
        <p:spPr>
          <a:xfrm>
            <a:off x="11234445" y="8232357"/>
            <a:ext cx="6046436" cy="948328"/>
          </a:xfrm>
          <a:prstGeom prst="rect">
            <a:avLst/>
          </a:prstGeom>
        </p:spPr>
        <p:txBody>
          <a:bodyPr lIns="0" tIns="0" rIns="0" bIns="0" rtlCol="0" anchor="t">
            <a:spAutoFit/>
          </a:bodyPr>
          <a:lstStyle/>
          <a:p>
            <a:pPr algn="r">
              <a:lnSpc>
                <a:spcPts val="3650"/>
              </a:lnSpc>
            </a:pPr>
            <a:r>
              <a:rPr lang="en-US" sz="3202" b="1">
                <a:solidFill>
                  <a:srgbClr val="8E908F"/>
                </a:solidFill>
                <a:latin typeface="Poppins Semi-Bold"/>
                <a:ea typeface="Poppins Semi-Bold"/>
                <a:cs typeface="Poppins Semi-Bold"/>
                <a:sym typeface="Poppins Semi-Bold"/>
              </a:rPr>
              <a:t>CHRISTINE ROCCHI LANQUETIN </a:t>
            </a:r>
          </a:p>
        </p:txBody>
      </p:sp>
      <p:sp>
        <p:nvSpPr>
          <p:cNvPr id="36" name="TextBox 36"/>
          <p:cNvSpPr txBox="1"/>
          <p:nvPr/>
        </p:nvSpPr>
        <p:spPr>
          <a:xfrm>
            <a:off x="9442887" y="9571732"/>
            <a:ext cx="7816413" cy="370733"/>
          </a:xfrm>
          <a:prstGeom prst="rect">
            <a:avLst/>
          </a:prstGeom>
        </p:spPr>
        <p:txBody>
          <a:bodyPr lIns="0" tIns="0" rIns="0" bIns="0" rtlCol="0" anchor="t">
            <a:spAutoFit/>
          </a:bodyPr>
          <a:lstStyle/>
          <a:p>
            <a:pPr algn="r">
              <a:lnSpc>
                <a:spcPts val="2738"/>
              </a:lnSpc>
            </a:pPr>
            <a:r>
              <a:rPr lang="en-US" sz="2402" b="1">
                <a:solidFill>
                  <a:srgbClr val="8E908F"/>
                </a:solidFill>
                <a:latin typeface="Poppins Semi-Bold"/>
                <a:ea typeface="Poppins Semi-Bold"/>
                <a:cs typeface="Poppins Semi-Bold"/>
                <a:sym typeface="Poppins Semi-Bold"/>
              </a:rPr>
              <a:t>- Version Qualiopi V1 - Date de création : 07/2024 </a:t>
            </a:r>
          </a:p>
        </p:txBody>
      </p:sp>
      <p:sp>
        <p:nvSpPr>
          <p:cNvPr id="37" name="TextBox 37"/>
          <p:cNvSpPr txBox="1"/>
          <p:nvPr/>
        </p:nvSpPr>
        <p:spPr>
          <a:xfrm>
            <a:off x="12435967" y="6682185"/>
            <a:ext cx="4823333" cy="817599"/>
          </a:xfrm>
          <a:prstGeom prst="rect">
            <a:avLst/>
          </a:prstGeom>
        </p:spPr>
        <p:txBody>
          <a:bodyPr lIns="0" tIns="0" rIns="0" bIns="0" rtlCol="0" anchor="t">
            <a:spAutoFit/>
          </a:bodyPr>
          <a:lstStyle/>
          <a:p>
            <a:pPr algn="r">
              <a:lnSpc>
                <a:spcPts val="6071"/>
              </a:lnSpc>
            </a:pPr>
            <a:r>
              <a:rPr lang="en-US" sz="5059" b="1">
                <a:solidFill>
                  <a:srgbClr val="505352"/>
                </a:solidFill>
                <a:latin typeface="Poppins Bold"/>
                <a:ea typeface="Poppins Bold"/>
                <a:cs typeface="Poppins Bold"/>
                <a:sym typeface="Poppins Bold"/>
              </a:rPr>
              <a:t>MODULE 2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59591" y="1580478"/>
            <a:ext cx="7119183" cy="7119183"/>
            <a:chOff x="0" y="0"/>
            <a:chExt cx="812800" cy="812800"/>
          </a:xfrm>
        </p:grpSpPr>
        <p:sp>
          <p:nvSpPr>
            <p:cNvPr id="3" name="Freeform 3"/>
            <p:cNvSpPr/>
            <p:nvPr/>
          </p:nvSpPr>
          <p:spPr>
            <a:xfrm>
              <a:off x="18919" y="18919"/>
              <a:ext cx="774963" cy="774963"/>
            </a:xfrm>
            <a:custGeom>
              <a:avLst/>
              <a:gdLst/>
              <a:ahLst/>
              <a:cxnLst/>
              <a:rect l="l" t="t" r="r" b="b"/>
              <a:pathLst>
                <a:path w="774963" h="774963">
                  <a:moveTo>
                    <a:pt x="419777" y="13377"/>
                  </a:moveTo>
                  <a:lnTo>
                    <a:pt x="761585" y="355185"/>
                  </a:lnTo>
                  <a:cubicBezTo>
                    <a:pt x="770150" y="363750"/>
                    <a:pt x="774962" y="375368"/>
                    <a:pt x="774962" y="387481"/>
                  </a:cubicBezTo>
                  <a:cubicBezTo>
                    <a:pt x="774962" y="399594"/>
                    <a:pt x="770150" y="411212"/>
                    <a:pt x="761585" y="419777"/>
                  </a:cubicBezTo>
                  <a:lnTo>
                    <a:pt x="419777" y="761585"/>
                  </a:lnTo>
                  <a:cubicBezTo>
                    <a:pt x="411212" y="770150"/>
                    <a:pt x="399594" y="774962"/>
                    <a:pt x="387481" y="774962"/>
                  </a:cubicBezTo>
                  <a:cubicBezTo>
                    <a:pt x="375368" y="774962"/>
                    <a:pt x="363750" y="770150"/>
                    <a:pt x="355185" y="761585"/>
                  </a:cubicBezTo>
                  <a:lnTo>
                    <a:pt x="13377" y="419777"/>
                  </a:lnTo>
                  <a:cubicBezTo>
                    <a:pt x="4812" y="411212"/>
                    <a:pt x="0" y="399594"/>
                    <a:pt x="0" y="387481"/>
                  </a:cubicBezTo>
                  <a:cubicBezTo>
                    <a:pt x="0" y="375368"/>
                    <a:pt x="4812" y="363750"/>
                    <a:pt x="13377" y="355185"/>
                  </a:cubicBezTo>
                  <a:lnTo>
                    <a:pt x="355185" y="13377"/>
                  </a:lnTo>
                  <a:cubicBezTo>
                    <a:pt x="363750" y="4812"/>
                    <a:pt x="375368" y="0"/>
                    <a:pt x="387481" y="0"/>
                  </a:cubicBezTo>
                  <a:cubicBezTo>
                    <a:pt x="399594" y="0"/>
                    <a:pt x="411212" y="4812"/>
                    <a:pt x="419777" y="13377"/>
                  </a:cubicBezTo>
                  <a:close/>
                </a:path>
              </a:pathLst>
            </a:custGeom>
            <a:solidFill>
              <a:srgbClr val="4D6CB3"/>
            </a:solidFill>
          </p:spPr>
          <p:txBody>
            <a:bodyPr/>
            <a:lstStyle/>
            <a:p>
              <a:endParaRPr lang="fr-FR"/>
            </a:p>
          </p:txBody>
        </p:sp>
        <p:sp>
          <p:nvSpPr>
            <p:cNvPr id="4" name="TextBox 4"/>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34207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835684" y="6321154"/>
            <a:ext cx="1466412" cy="1466412"/>
            <a:chOff x="0" y="0"/>
            <a:chExt cx="812800" cy="812800"/>
          </a:xfrm>
        </p:grpSpPr>
        <p:sp>
          <p:nvSpPr>
            <p:cNvPr id="9" name="Freeform 9"/>
            <p:cNvSpPr/>
            <p:nvPr/>
          </p:nvSpPr>
          <p:spPr>
            <a:xfrm>
              <a:off x="21728" y="21728"/>
              <a:ext cx="769344" cy="769344"/>
            </a:xfrm>
            <a:custGeom>
              <a:avLst/>
              <a:gdLst/>
              <a:ahLst/>
              <a:cxnLst/>
              <a:rect l="l" t="t" r="r" b="b"/>
              <a:pathLst>
                <a:path w="769344" h="769344">
                  <a:moveTo>
                    <a:pt x="433203" y="26803"/>
                  </a:moveTo>
                  <a:lnTo>
                    <a:pt x="742541" y="336141"/>
                  </a:lnTo>
                  <a:cubicBezTo>
                    <a:pt x="769344" y="362944"/>
                    <a:pt x="769344" y="406400"/>
                    <a:pt x="742541" y="433203"/>
                  </a:cubicBezTo>
                  <a:lnTo>
                    <a:pt x="433203" y="742541"/>
                  </a:lnTo>
                  <a:cubicBezTo>
                    <a:pt x="406400" y="769344"/>
                    <a:pt x="362944" y="769344"/>
                    <a:pt x="336141" y="742541"/>
                  </a:cubicBezTo>
                  <a:lnTo>
                    <a:pt x="26803" y="433203"/>
                  </a:lnTo>
                  <a:cubicBezTo>
                    <a:pt x="0" y="406400"/>
                    <a:pt x="0" y="362944"/>
                    <a:pt x="26803" y="336141"/>
                  </a:cubicBezTo>
                  <a:lnTo>
                    <a:pt x="336141" y="26803"/>
                  </a:lnTo>
                  <a:cubicBezTo>
                    <a:pt x="362944" y="0"/>
                    <a:pt x="406400" y="0"/>
                    <a:pt x="433203" y="26803"/>
                  </a:cubicBezTo>
                  <a:close/>
                </a:path>
              </a:pathLst>
            </a:custGeom>
            <a:solidFill>
              <a:srgbClr val="4D6CB3"/>
            </a:solidFill>
          </p:spPr>
          <p:txBody>
            <a:bodyPr/>
            <a:lstStyle/>
            <a:p>
              <a:endParaRPr lang="fr-FR"/>
            </a:p>
          </p:txBody>
        </p:sp>
        <p:sp>
          <p:nvSpPr>
            <p:cNvPr id="10" name="TextBox 10"/>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267302" y="8805101"/>
            <a:ext cx="786262" cy="1001028"/>
          </a:xfrm>
          <a:custGeom>
            <a:avLst/>
            <a:gdLst/>
            <a:ahLst/>
            <a:cxnLst/>
            <a:rect l="l" t="t" r="r" b="b"/>
            <a:pathLst>
              <a:path w="786262" h="1001028">
                <a:moveTo>
                  <a:pt x="0" y="0"/>
                </a:moveTo>
                <a:lnTo>
                  <a:pt x="786262" y="0"/>
                </a:lnTo>
                <a:lnTo>
                  <a:pt x="786262" y="1001028"/>
                </a:lnTo>
                <a:lnTo>
                  <a:pt x="0" y="1001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4704511" y="517559"/>
            <a:ext cx="13583489" cy="1142614"/>
            <a:chOff x="0" y="0"/>
            <a:chExt cx="3049338" cy="256504"/>
          </a:xfrm>
        </p:grpSpPr>
        <p:sp>
          <p:nvSpPr>
            <p:cNvPr id="13" name="Freeform 13"/>
            <p:cNvSpPr/>
            <p:nvPr/>
          </p:nvSpPr>
          <p:spPr>
            <a:xfrm>
              <a:off x="0" y="0"/>
              <a:ext cx="3049338" cy="256504"/>
            </a:xfrm>
            <a:custGeom>
              <a:avLst/>
              <a:gdLst/>
              <a:ahLst/>
              <a:cxnLst/>
              <a:rect l="l" t="t" r="r" b="b"/>
              <a:pathLst>
                <a:path w="3049338" h="256504">
                  <a:moveTo>
                    <a:pt x="0" y="0"/>
                  </a:moveTo>
                  <a:lnTo>
                    <a:pt x="3049338" y="0"/>
                  </a:lnTo>
                  <a:lnTo>
                    <a:pt x="3049338" y="256504"/>
                  </a:lnTo>
                  <a:lnTo>
                    <a:pt x="0" y="256504"/>
                  </a:lnTo>
                  <a:close/>
                </a:path>
              </a:pathLst>
            </a:custGeom>
            <a:solidFill>
              <a:srgbClr val="BEC4D6"/>
            </a:solidFill>
          </p:spPr>
          <p:txBody>
            <a:bodyPr/>
            <a:lstStyle/>
            <a:p>
              <a:endParaRPr lang="fr-FR"/>
            </a:p>
          </p:txBody>
        </p:sp>
        <p:sp>
          <p:nvSpPr>
            <p:cNvPr id="14" name="TextBox 14"/>
            <p:cNvSpPr txBox="1"/>
            <p:nvPr/>
          </p:nvSpPr>
          <p:spPr>
            <a:xfrm>
              <a:off x="0" y="-57150"/>
              <a:ext cx="3049338" cy="313654"/>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4041988" y="269854"/>
            <a:ext cx="1517692" cy="1517692"/>
            <a:chOff x="0" y="0"/>
            <a:chExt cx="812800" cy="812800"/>
          </a:xfrm>
        </p:grpSpPr>
        <p:sp>
          <p:nvSpPr>
            <p:cNvPr id="16" name="Freeform 16"/>
            <p:cNvSpPr/>
            <p:nvPr/>
          </p:nvSpPr>
          <p:spPr>
            <a:xfrm>
              <a:off x="27468" y="27468"/>
              <a:ext cx="757863" cy="757863"/>
            </a:xfrm>
            <a:custGeom>
              <a:avLst/>
              <a:gdLst/>
              <a:ahLst/>
              <a:cxnLst/>
              <a:rect l="l" t="t" r="r" b="b"/>
              <a:pathLst>
                <a:path w="757863" h="757863">
                  <a:moveTo>
                    <a:pt x="425823" y="19423"/>
                  </a:moveTo>
                  <a:lnTo>
                    <a:pt x="738441" y="332041"/>
                  </a:lnTo>
                  <a:cubicBezTo>
                    <a:pt x="750877" y="344477"/>
                    <a:pt x="757864" y="361344"/>
                    <a:pt x="757864" y="378932"/>
                  </a:cubicBezTo>
                  <a:cubicBezTo>
                    <a:pt x="757864" y="396520"/>
                    <a:pt x="750877" y="413387"/>
                    <a:pt x="738441" y="425823"/>
                  </a:cubicBezTo>
                  <a:lnTo>
                    <a:pt x="425823" y="738441"/>
                  </a:lnTo>
                  <a:cubicBezTo>
                    <a:pt x="413387" y="750877"/>
                    <a:pt x="396520" y="757864"/>
                    <a:pt x="378932" y="757864"/>
                  </a:cubicBezTo>
                  <a:cubicBezTo>
                    <a:pt x="361344" y="757864"/>
                    <a:pt x="344477" y="750877"/>
                    <a:pt x="332041" y="738441"/>
                  </a:cubicBezTo>
                  <a:lnTo>
                    <a:pt x="19423" y="425823"/>
                  </a:lnTo>
                  <a:cubicBezTo>
                    <a:pt x="6987" y="413387"/>
                    <a:pt x="0" y="396520"/>
                    <a:pt x="0" y="378932"/>
                  </a:cubicBezTo>
                  <a:cubicBezTo>
                    <a:pt x="0" y="361344"/>
                    <a:pt x="6987" y="344477"/>
                    <a:pt x="19423" y="332041"/>
                  </a:cubicBezTo>
                  <a:lnTo>
                    <a:pt x="332041" y="19423"/>
                  </a:lnTo>
                  <a:cubicBezTo>
                    <a:pt x="344477" y="6987"/>
                    <a:pt x="361344" y="0"/>
                    <a:pt x="378932" y="0"/>
                  </a:cubicBezTo>
                  <a:cubicBezTo>
                    <a:pt x="396520" y="0"/>
                    <a:pt x="413387" y="6987"/>
                    <a:pt x="425823" y="19423"/>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sp>
        <p:nvSpPr>
          <p:cNvPr id="19" name="Freeform 19"/>
          <p:cNvSpPr/>
          <p:nvPr/>
        </p:nvSpPr>
        <p:spPr>
          <a:xfrm>
            <a:off x="7584620" y="4509570"/>
            <a:ext cx="2503052" cy="1811584"/>
          </a:xfrm>
          <a:custGeom>
            <a:avLst/>
            <a:gdLst/>
            <a:ahLst/>
            <a:cxnLst/>
            <a:rect l="l" t="t" r="r" b="b"/>
            <a:pathLst>
              <a:path w="2503052" h="1811584">
                <a:moveTo>
                  <a:pt x="0" y="0"/>
                </a:moveTo>
                <a:lnTo>
                  <a:pt x="2503051" y="0"/>
                </a:lnTo>
                <a:lnTo>
                  <a:pt x="2503051" y="1811584"/>
                </a:lnTo>
                <a:lnTo>
                  <a:pt x="0" y="18115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20" name="TextBox 20"/>
          <p:cNvSpPr txBox="1"/>
          <p:nvPr/>
        </p:nvSpPr>
        <p:spPr>
          <a:xfrm>
            <a:off x="10593659" y="2825658"/>
            <a:ext cx="7316959" cy="5073652"/>
          </a:xfrm>
          <a:prstGeom prst="rect">
            <a:avLst/>
          </a:prstGeom>
        </p:spPr>
        <p:txBody>
          <a:bodyPr lIns="0" tIns="0" rIns="0" bIns="0" rtlCol="0" anchor="t">
            <a:spAutoFit/>
          </a:bodyPr>
          <a:lstStyle/>
          <a:p>
            <a:pPr algn="ctr">
              <a:lnSpc>
                <a:spcPts val="8049"/>
              </a:lnSpc>
            </a:pPr>
            <a:r>
              <a:rPr lang="en-US" sz="5749">
                <a:solidFill>
                  <a:srgbClr val="000000"/>
                </a:solidFill>
                <a:latin typeface="Lazydog"/>
                <a:ea typeface="Lazydog"/>
                <a:cs typeface="Lazydog"/>
                <a:sym typeface="Lazydog"/>
              </a:rPr>
              <a:t>NOTER LES 5 RAISONS QUI PEUVENT FAIRE DYSFONCTIONNER UNE EQUIPE </a:t>
            </a:r>
          </a:p>
        </p:txBody>
      </p:sp>
      <p:sp>
        <p:nvSpPr>
          <p:cNvPr id="21" name="Freeform 21"/>
          <p:cNvSpPr/>
          <p:nvPr/>
        </p:nvSpPr>
        <p:spPr>
          <a:xfrm>
            <a:off x="3346549" y="3366996"/>
            <a:ext cx="3733246" cy="4114800"/>
          </a:xfrm>
          <a:custGeom>
            <a:avLst/>
            <a:gdLst/>
            <a:ahLst/>
            <a:cxnLst/>
            <a:rect l="l" t="t" r="r" b="b"/>
            <a:pathLst>
              <a:path w="3733246" h="4114800">
                <a:moveTo>
                  <a:pt x="0" y="0"/>
                </a:moveTo>
                <a:lnTo>
                  <a:pt x="3733246" y="0"/>
                </a:lnTo>
                <a:lnTo>
                  <a:pt x="373324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22" name="TextBox 22"/>
          <p:cNvSpPr txBox="1"/>
          <p:nvPr/>
        </p:nvSpPr>
        <p:spPr>
          <a:xfrm>
            <a:off x="6003912" y="443388"/>
            <a:ext cx="12284088" cy="1018224"/>
          </a:xfrm>
          <a:prstGeom prst="rect">
            <a:avLst/>
          </a:prstGeom>
        </p:spPr>
        <p:txBody>
          <a:bodyPr lIns="0" tIns="0" rIns="0" bIns="0" rtlCol="0" anchor="t">
            <a:spAutoFit/>
          </a:bodyPr>
          <a:lstStyle/>
          <a:p>
            <a:pPr algn="just">
              <a:lnSpc>
                <a:spcPts val="7139"/>
              </a:lnSpc>
              <a:spcBef>
                <a:spcPct val="0"/>
              </a:spcBef>
            </a:pPr>
            <a:r>
              <a:rPr lang="en-US" sz="5099" b="1">
                <a:solidFill>
                  <a:srgbClr val="FFFFFF"/>
                </a:solidFill>
                <a:latin typeface="Poppins Bold"/>
                <a:ea typeface="Poppins Bold"/>
                <a:cs typeface="Poppins Bold"/>
                <a:sym typeface="Poppins Bold"/>
              </a:rPr>
              <a:t>CONSIGNES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59591" y="1580478"/>
            <a:ext cx="7119183" cy="7119183"/>
            <a:chOff x="0" y="0"/>
            <a:chExt cx="812800" cy="812800"/>
          </a:xfrm>
        </p:grpSpPr>
        <p:sp>
          <p:nvSpPr>
            <p:cNvPr id="3" name="Freeform 3"/>
            <p:cNvSpPr/>
            <p:nvPr/>
          </p:nvSpPr>
          <p:spPr>
            <a:xfrm>
              <a:off x="18919" y="18919"/>
              <a:ext cx="774963" cy="774963"/>
            </a:xfrm>
            <a:custGeom>
              <a:avLst/>
              <a:gdLst/>
              <a:ahLst/>
              <a:cxnLst/>
              <a:rect l="l" t="t" r="r" b="b"/>
              <a:pathLst>
                <a:path w="774963" h="774963">
                  <a:moveTo>
                    <a:pt x="419777" y="13377"/>
                  </a:moveTo>
                  <a:lnTo>
                    <a:pt x="761585" y="355185"/>
                  </a:lnTo>
                  <a:cubicBezTo>
                    <a:pt x="770150" y="363750"/>
                    <a:pt x="774962" y="375368"/>
                    <a:pt x="774962" y="387481"/>
                  </a:cubicBezTo>
                  <a:cubicBezTo>
                    <a:pt x="774962" y="399594"/>
                    <a:pt x="770150" y="411212"/>
                    <a:pt x="761585" y="419777"/>
                  </a:cubicBezTo>
                  <a:lnTo>
                    <a:pt x="419777" y="761585"/>
                  </a:lnTo>
                  <a:cubicBezTo>
                    <a:pt x="411212" y="770150"/>
                    <a:pt x="399594" y="774962"/>
                    <a:pt x="387481" y="774962"/>
                  </a:cubicBezTo>
                  <a:cubicBezTo>
                    <a:pt x="375368" y="774962"/>
                    <a:pt x="363750" y="770150"/>
                    <a:pt x="355185" y="761585"/>
                  </a:cubicBezTo>
                  <a:lnTo>
                    <a:pt x="13377" y="419777"/>
                  </a:lnTo>
                  <a:cubicBezTo>
                    <a:pt x="4812" y="411212"/>
                    <a:pt x="0" y="399594"/>
                    <a:pt x="0" y="387481"/>
                  </a:cubicBezTo>
                  <a:cubicBezTo>
                    <a:pt x="0" y="375368"/>
                    <a:pt x="4812" y="363750"/>
                    <a:pt x="13377" y="355185"/>
                  </a:cubicBezTo>
                  <a:lnTo>
                    <a:pt x="355185" y="13377"/>
                  </a:lnTo>
                  <a:cubicBezTo>
                    <a:pt x="363750" y="4812"/>
                    <a:pt x="375368" y="0"/>
                    <a:pt x="387481" y="0"/>
                  </a:cubicBezTo>
                  <a:cubicBezTo>
                    <a:pt x="399594" y="0"/>
                    <a:pt x="411212" y="4812"/>
                    <a:pt x="419777" y="13377"/>
                  </a:cubicBezTo>
                  <a:close/>
                </a:path>
              </a:pathLst>
            </a:custGeom>
            <a:solidFill>
              <a:srgbClr val="4D6CB3"/>
            </a:solidFill>
          </p:spPr>
          <p:txBody>
            <a:bodyPr/>
            <a:lstStyle/>
            <a:p>
              <a:endParaRPr lang="fr-FR"/>
            </a:p>
          </p:txBody>
        </p:sp>
        <p:sp>
          <p:nvSpPr>
            <p:cNvPr id="4" name="TextBox 4"/>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34207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835684" y="6321154"/>
            <a:ext cx="1466412" cy="1466412"/>
            <a:chOff x="0" y="0"/>
            <a:chExt cx="812800" cy="812800"/>
          </a:xfrm>
        </p:grpSpPr>
        <p:sp>
          <p:nvSpPr>
            <p:cNvPr id="9" name="Freeform 9"/>
            <p:cNvSpPr/>
            <p:nvPr/>
          </p:nvSpPr>
          <p:spPr>
            <a:xfrm>
              <a:off x="21728" y="21728"/>
              <a:ext cx="769344" cy="769344"/>
            </a:xfrm>
            <a:custGeom>
              <a:avLst/>
              <a:gdLst/>
              <a:ahLst/>
              <a:cxnLst/>
              <a:rect l="l" t="t" r="r" b="b"/>
              <a:pathLst>
                <a:path w="769344" h="769344">
                  <a:moveTo>
                    <a:pt x="433203" y="26803"/>
                  </a:moveTo>
                  <a:lnTo>
                    <a:pt x="742541" y="336141"/>
                  </a:lnTo>
                  <a:cubicBezTo>
                    <a:pt x="769344" y="362944"/>
                    <a:pt x="769344" y="406400"/>
                    <a:pt x="742541" y="433203"/>
                  </a:cubicBezTo>
                  <a:lnTo>
                    <a:pt x="433203" y="742541"/>
                  </a:lnTo>
                  <a:cubicBezTo>
                    <a:pt x="406400" y="769344"/>
                    <a:pt x="362944" y="769344"/>
                    <a:pt x="336141" y="742541"/>
                  </a:cubicBezTo>
                  <a:lnTo>
                    <a:pt x="26803" y="433203"/>
                  </a:lnTo>
                  <a:cubicBezTo>
                    <a:pt x="0" y="406400"/>
                    <a:pt x="0" y="362944"/>
                    <a:pt x="26803" y="336141"/>
                  </a:cubicBezTo>
                  <a:lnTo>
                    <a:pt x="336141" y="26803"/>
                  </a:lnTo>
                  <a:cubicBezTo>
                    <a:pt x="362944" y="0"/>
                    <a:pt x="406400" y="0"/>
                    <a:pt x="433203" y="26803"/>
                  </a:cubicBezTo>
                  <a:close/>
                </a:path>
              </a:pathLst>
            </a:custGeom>
            <a:solidFill>
              <a:srgbClr val="4D6CB3"/>
            </a:solidFill>
          </p:spPr>
          <p:txBody>
            <a:bodyPr/>
            <a:lstStyle/>
            <a:p>
              <a:endParaRPr lang="fr-FR"/>
            </a:p>
          </p:txBody>
        </p:sp>
        <p:sp>
          <p:nvSpPr>
            <p:cNvPr id="10" name="TextBox 10"/>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267302" y="8805101"/>
            <a:ext cx="786262" cy="1001028"/>
          </a:xfrm>
          <a:custGeom>
            <a:avLst/>
            <a:gdLst/>
            <a:ahLst/>
            <a:cxnLst/>
            <a:rect l="l" t="t" r="r" b="b"/>
            <a:pathLst>
              <a:path w="786262" h="1001028">
                <a:moveTo>
                  <a:pt x="0" y="0"/>
                </a:moveTo>
                <a:lnTo>
                  <a:pt x="786262" y="0"/>
                </a:lnTo>
                <a:lnTo>
                  <a:pt x="786262" y="1001028"/>
                </a:lnTo>
                <a:lnTo>
                  <a:pt x="0" y="1001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4704511" y="517559"/>
            <a:ext cx="13583489" cy="1142614"/>
            <a:chOff x="0" y="0"/>
            <a:chExt cx="3049338" cy="256504"/>
          </a:xfrm>
        </p:grpSpPr>
        <p:sp>
          <p:nvSpPr>
            <p:cNvPr id="13" name="Freeform 13"/>
            <p:cNvSpPr/>
            <p:nvPr/>
          </p:nvSpPr>
          <p:spPr>
            <a:xfrm>
              <a:off x="0" y="0"/>
              <a:ext cx="3049338" cy="256504"/>
            </a:xfrm>
            <a:custGeom>
              <a:avLst/>
              <a:gdLst/>
              <a:ahLst/>
              <a:cxnLst/>
              <a:rect l="l" t="t" r="r" b="b"/>
              <a:pathLst>
                <a:path w="3049338" h="256504">
                  <a:moveTo>
                    <a:pt x="0" y="0"/>
                  </a:moveTo>
                  <a:lnTo>
                    <a:pt x="3049338" y="0"/>
                  </a:lnTo>
                  <a:lnTo>
                    <a:pt x="3049338" y="256504"/>
                  </a:lnTo>
                  <a:lnTo>
                    <a:pt x="0" y="256504"/>
                  </a:lnTo>
                  <a:close/>
                </a:path>
              </a:pathLst>
            </a:custGeom>
            <a:solidFill>
              <a:srgbClr val="BEC4D6"/>
            </a:solidFill>
          </p:spPr>
          <p:txBody>
            <a:bodyPr/>
            <a:lstStyle/>
            <a:p>
              <a:endParaRPr lang="fr-FR"/>
            </a:p>
          </p:txBody>
        </p:sp>
        <p:sp>
          <p:nvSpPr>
            <p:cNvPr id="14" name="TextBox 14"/>
            <p:cNvSpPr txBox="1"/>
            <p:nvPr/>
          </p:nvSpPr>
          <p:spPr>
            <a:xfrm>
              <a:off x="0" y="-57150"/>
              <a:ext cx="3049338" cy="313654"/>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4041988" y="269854"/>
            <a:ext cx="1517692" cy="1517692"/>
            <a:chOff x="0" y="0"/>
            <a:chExt cx="812800" cy="812800"/>
          </a:xfrm>
        </p:grpSpPr>
        <p:sp>
          <p:nvSpPr>
            <p:cNvPr id="16" name="Freeform 16"/>
            <p:cNvSpPr/>
            <p:nvPr/>
          </p:nvSpPr>
          <p:spPr>
            <a:xfrm>
              <a:off x="27468" y="27468"/>
              <a:ext cx="757863" cy="757863"/>
            </a:xfrm>
            <a:custGeom>
              <a:avLst/>
              <a:gdLst/>
              <a:ahLst/>
              <a:cxnLst/>
              <a:rect l="l" t="t" r="r" b="b"/>
              <a:pathLst>
                <a:path w="757863" h="757863">
                  <a:moveTo>
                    <a:pt x="425823" y="19423"/>
                  </a:moveTo>
                  <a:lnTo>
                    <a:pt x="738441" y="332041"/>
                  </a:lnTo>
                  <a:cubicBezTo>
                    <a:pt x="750877" y="344477"/>
                    <a:pt x="757864" y="361344"/>
                    <a:pt x="757864" y="378932"/>
                  </a:cubicBezTo>
                  <a:cubicBezTo>
                    <a:pt x="757864" y="396520"/>
                    <a:pt x="750877" y="413387"/>
                    <a:pt x="738441" y="425823"/>
                  </a:cubicBezTo>
                  <a:lnTo>
                    <a:pt x="425823" y="738441"/>
                  </a:lnTo>
                  <a:cubicBezTo>
                    <a:pt x="413387" y="750877"/>
                    <a:pt x="396520" y="757864"/>
                    <a:pt x="378932" y="757864"/>
                  </a:cubicBezTo>
                  <a:cubicBezTo>
                    <a:pt x="361344" y="757864"/>
                    <a:pt x="344477" y="750877"/>
                    <a:pt x="332041" y="738441"/>
                  </a:cubicBezTo>
                  <a:lnTo>
                    <a:pt x="19423" y="425823"/>
                  </a:lnTo>
                  <a:cubicBezTo>
                    <a:pt x="6987" y="413387"/>
                    <a:pt x="0" y="396520"/>
                    <a:pt x="0" y="378932"/>
                  </a:cubicBezTo>
                  <a:cubicBezTo>
                    <a:pt x="0" y="361344"/>
                    <a:pt x="6987" y="344477"/>
                    <a:pt x="19423" y="332041"/>
                  </a:cubicBezTo>
                  <a:lnTo>
                    <a:pt x="332041" y="19423"/>
                  </a:lnTo>
                  <a:cubicBezTo>
                    <a:pt x="344477" y="6987"/>
                    <a:pt x="361344" y="0"/>
                    <a:pt x="378932" y="0"/>
                  </a:cubicBezTo>
                  <a:cubicBezTo>
                    <a:pt x="396520" y="0"/>
                    <a:pt x="413387" y="6987"/>
                    <a:pt x="425823" y="19423"/>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sp>
        <p:nvSpPr>
          <p:cNvPr id="19" name="Freeform 19"/>
          <p:cNvSpPr/>
          <p:nvPr/>
        </p:nvSpPr>
        <p:spPr>
          <a:xfrm>
            <a:off x="3693986" y="1846242"/>
            <a:ext cx="13156838" cy="7959887"/>
          </a:xfrm>
          <a:custGeom>
            <a:avLst/>
            <a:gdLst/>
            <a:ahLst/>
            <a:cxnLst/>
            <a:rect l="l" t="t" r="r" b="b"/>
            <a:pathLst>
              <a:path w="13156838" h="7959887">
                <a:moveTo>
                  <a:pt x="0" y="0"/>
                </a:moveTo>
                <a:lnTo>
                  <a:pt x="13156838" y="0"/>
                </a:lnTo>
                <a:lnTo>
                  <a:pt x="13156838" y="7959887"/>
                </a:lnTo>
                <a:lnTo>
                  <a:pt x="0" y="7959887"/>
                </a:lnTo>
                <a:lnTo>
                  <a:pt x="0" y="0"/>
                </a:lnTo>
                <a:close/>
              </a:path>
            </a:pathLst>
          </a:custGeom>
          <a:blipFill>
            <a:blip r:embed="rId5"/>
            <a:stretch>
              <a:fillRect/>
            </a:stretch>
          </a:blipFill>
        </p:spPr>
        <p:txBody>
          <a:bodyPr/>
          <a:lstStyle/>
          <a:p>
            <a:endParaRPr lang="fr-FR"/>
          </a:p>
        </p:txBody>
      </p:sp>
      <p:sp>
        <p:nvSpPr>
          <p:cNvPr id="20" name="TextBox 20"/>
          <p:cNvSpPr txBox="1"/>
          <p:nvPr/>
        </p:nvSpPr>
        <p:spPr>
          <a:xfrm>
            <a:off x="5660433" y="591661"/>
            <a:ext cx="12284088" cy="927735"/>
          </a:xfrm>
          <a:prstGeom prst="rect">
            <a:avLst/>
          </a:prstGeom>
        </p:spPr>
        <p:txBody>
          <a:bodyPr lIns="0" tIns="0" rIns="0" bIns="0" rtlCol="0" anchor="t">
            <a:spAutoFit/>
          </a:bodyPr>
          <a:lstStyle/>
          <a:p>
            <a:pPr algn="just">
              <a:lnSpc>
                <a:spcPts val="3359"/>
              </a:lnSpc>
            </a:pPr>
            <a:r>
              <a:rPr lang="en-US" sz="2400" b="1">
                <a:solidFill>
                  <a:srgbClr val="FFFFFF"/>
                </a:solidFill>
                <a:latin typeface="Poppins Medium"/>
                <a:ea typeface="Poppins Medium"/>
                <a:cs typeface="Poppins Medium"/>
                <a:sym typeface="Poppins Medium"/>
              </a:rPr>
              <a:t>Le modèle des 5 dysfonctionnements d'une équipe,</a:t>
            </a:r>
          </a:p>
          <a:p>
            <a:pPr algn="just">
              <a:lnSpc>
                <a:spcPts val="3359"/>
              </a:lnSpc>
              <a:spcBef>
                <a:spcPct val="0"/>
              </a:spcBef>
            </a:pPr>
            <a:r>
              <a:rPr lang="en-US" sz="2400" b="1">
                <a:solidFill>
                  <a:srgbClr val="FFFFFF"/>
                </a:solidFill>
                <a:latin typeface="Poppins Medium"/>
                <a:ea typeface="Poppins Medium"/>
                <a:cs typeface="Poppins Medium"/>
                <a:sym typeface="Poppins Medium"/>
              </a:rPr>
              <a:t>développé par Patrick Lencioni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6877" y="890418"/>
            <a:ext cx="10026138" cy="10026138"/>
          </a:xfrm>
          <a:custGeom>
            <a:avLst/>
            <a:gdLst/>
            <a:ahLst/>
            <a:cxnLst/>
            <a:rect l="l" t="t" r="r" b="b"/>
            <a:pathLst>
              <a:path w="10026138" h="10026138">
                <a:moveTo>
                  <a:pt x="0" y="0"/>
                </a:moveTo>
                <a:lnTo>
                  <a:pt x="10026139" y="0"/>
                </a:lnTo>
                <a:lnTo>
                  <a:pt x="10026139" y="10026138"/>
                </a:lnTo>
                <a:lnTo>
                  <a:pt x="0" y="10026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3" name="Group 3"/>
          <p:cNvGrpSpPr/>
          <p:nvPr/>
        </p:nvGrpSpPr>
        <p:grpSpPr>
          <a:xfrm rot="-5400000">
            <a:off x="-2281628" y="679575"/>
            <a:ext cx="8816626" cy="881662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F"/>
            </a:solidFill>
            <a:ln w="28575" cap="sq">
              <a:gradFill>
                <a:gsLst>
                  <a:gs pos="0">
                    <a:srgbClr val="BEC4D6">
                      <a:alpha val="100000"/>
                    </a:srgbClr>
                  </a:gs>
                  <a:gs pos="100000">
                    <a:srgbClr val="FFFFFF">
                      <a:alpha val="100000"/>
                    </a:srgbClr>
                  </a:gs>
                </a:gsLst>
                <a:lin ang="0"/>
              </a:gradFill>
              <a:prstDash val="solid"/>
              <a:miter/>
            </a:ln>
          </p:spPr>
          <p:txBody>
            <a:bodyPr/>
            <a:lstStyle/>
            <a:p>
              <a:endParaRPr lang="fr-FR"/>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5067503" y="2215669"/>
            <a:ext cx="1635713" cy="1635713"/>
          </a:xfrm>
          <a:custGeom>
            <a:avLst/>
            <a:gdLst/>
            <a:ahLst/>
            <a:cxnLst/>
            <a:rect l="l" t="t" r="r" b="b"/>
            <a:pathLst>
              <a:path w="1635713" h="1635713">
                <a:moveTo>
                  <a:pt x="0" y="0"/>
                </a:moveTo>
                <a:lnTo>
                  <a:pt x="1635714" y="0"/>
                </a:lnTo>
                <a:lnTo>
                  <a:pt x="1635714" y="1635714"/>
                </a:lnTo>
                <a:lnTo>
                  <a:pt x="0" y="1635714"/>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sp>
        <p:nvSpPr>
          <p:cNvPr id="7" name="Freeform 7"/>
          <p:cNvSpPr/>
          <p:nvPr/>
        </p:nvSpPr>
        <p:spPr>
          <a:xfrm>
            <a:off x="5683548" y="4067995"/>
            <a:ext cx="1635713" cy="1635713"/>
          </a:xfrm>
          <a:custGeom>
            <a:avLst/>
            <a:gdLst/>
            <a:ahLst/>
            <a:cxnLst/>
            <a:rect l="l" t="t" r="r" b="b"/>
            <a:pathLst>
              <a:path w="1635713" h="1635713">
                <a:moveTo>
                  <a:pt x="0" y="0"/>
                </a:moveTo>
                <a:lnTo>
                  <a:pt x="1635714" y="0"/>
                </a:lnTo>
                <a:lnTo>
                  <a:pt x="1635714" y="1635714"/>
                </a:lnTo>
                <a:lnTo>
                  <a:pt x="0" y="1635714"/>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8" name="Group 8"/>
          <p:cNvGrpSpPr/>
          <p:nvPr/>
        </p:nvGrpSpPr>
        <p:grpSpPr>
          <a:xfrm>
            <a:off x="5851767" y="4236214"/>
            <a:ext cx="1299277" cy="129927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CB3"/>
            </a:solidFill>
          </p:spPr>
          <p:txBody>
            <a:bodyPr/>
            <a:lstStyle/>
            <a:p>
              <a:endParaRPr lang="fr-FR"/>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5235722" y="5922784"/>
            <a:ext cx="1635713" cy="1635713"/>
          </a:xfrm>
          <a:custGeom>
            <a:avLst/>
            <a:gdLst/>
            <a:ahLst/>
            <a:cxnLst/>
            <a:rect l="l" t="t" r="r" b="b"/>
            <a:pathLst>
              <a:path w="1635713" h="1635713">
                <a:moveTo>
                  <a:pt x="0" y="0"/>
                </a:moveTo>
                <a:lnTo>
                  <a:pt x="1635713" y="0"/>
                </a:lnTo>
                <a:lnTo>
                  <a:pt x="1635713" y="1635713"/>
                </a:lnTo>
                <a:lnTo>
                  <a:pt x="0" y="1635713"/>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5403940" y="6091002"/>
            <a:ext cx="1299277" cy="129927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AA5E3"/>
            </a:solidFill>
          </p:spPr>
          <p:txBody>
            <a:bodyPr/>
            <a:lstStyle/>
            <a:p>
              <a:endParaRPr lang="fr-FR"/>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9133" y="7860488"/>
            <a:ext cx="1635713" cy="1635713"/>
          </a:xfrm>
          <a:custGeom>
            <a:avLst/>
            <a:gdLst/>
            <a:ahLst/>
            <a:cxnLst/>
            <a:rect l="l" t="t" r="r" b="b"/>
            <a:pathLst>
              <a:path w="1635713" h="1635713">
                <a:moveTo>
                  <a:pt x="0" y="0"/>
                </a:moveTo>
                <a:lnTo>
                  <a:pt x="1635713" y="0"/>
                </a:lnTo>
                <a:lnTo>
                  <a:pt x="1635713" y="1635713"/>
                </a:lnTo>
                <a:lnTo>
                  <a:pt x="0" y="1635713"/>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6" name="Group 16"/>
          <p:cNvGrpSpPr/>
          <p:nvPr/>
        </p:nvGrpSpPr>
        <p:grpSpPr>
          <a:xfrm>
            <a:off x="4187351" y="8028706"/>
            <a:ext cx="1299277" cy="129927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C4D6"/>
            </a:solidFill>
          </p:spPr>
          <p:txBody>
            <a:bodyPr/>
            <a:lstStyle/>
            <a:p>
              <a:endParaRPr lang="fr-FR"/>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5432311" y="323679"/>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sp>
        <p:nvSpPr>
          <p:cNvPr id="20" name="Freeform 20"/>
          <p:cNvSpPr/>
          <p:nvPr/>
        </p:nvSpPr>
        <p:spPr>
          <a:xfrm>
            <a:off x="9809458" y="318707"/>
            <a:ext cx="5020190" cy="4769181"/>
          </a:xfrm>
          <a:custGeom>
            <a:avLst/>
            <a:gdLst/>
            <a:ahLst/>
            <a:cxnLst/>
            <a:rect l="l" t="t" r="r" b="b"/>
            <a:pathLst>
              <a:path w="5020190" h="4769181">
                <a:moveTo>
                  <a:pt x="0" y="0"/>
                </a:moveTo>
                <a:lnTo>
                  <a:pt x="5020191" y="0"/>
                </a:lnTo>
                <a:lnTo>
                  <a:pt x="5020191" y="4769181"/>
                </a:lnTo>
                <a:lnTo>
                  <a:pt x="0" y="4769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21" name="TextBox 21"/>
          <p:cNvSpPr txBox="1"/>
          <p:nvPr/>
        </p:nvSpPr>
        <p:spPr>
          <a:xfrm>
            <a:off x="88067" y="4355940"/>
            <a:ext cx="5315873" cy="2219325"/>
          </a:xfrm>
          <a:prstGeom prst="rect">
            <a:avLst/>
          </a:prstGeom>
        </p:spPr>
        <p:txBody>
          <a:bodyPr lIns="0" tIns="0" rIns="0" bIns="0" rtlCol="0" anchor="t">
            <a:spAutoFit/>
          </a:bodyPr>
          <a:lstStyle/>
          <a:p>
            <a:pPr algn="ctr">
              <a:lnSpc>
                <a:spcPts val="5719"/>
              </a:lnSpc>
            </a:pPr>
            <a:r>
              <a:rPr lang="en-US" sz="4765" b="1">
                <a:solidFill>
                  <a:srgbClr val="505352"/>
                </a:solidFill>
                <a:latin typeface="Poppins Bold"/>
                <a:ea typeface="Poppins Bold"/>
                <a:cs typeface="Poppins Bold"/>
                <a:sym typeface="Poppins Bold"/>
              </a:rPr>
              <a:t>6 facteurs clés de succès d’EQUIPE </a:t>
            </a:r>
          </a:p>
        </p:txBody>
      </p:sp>
      <p:sp>
        <p:nvSpPr>
          <p:cNvPr id="22" name="TextBox 22"/>
          <p:cNvSpPr txBox="1"/>
          <p:nvPr/>
        </p:nvSpPr>
        <p:spPr>
          <a:xfrm>
            <a:off x="8443439" y="5468642"/>
            <a:ext cx="8468838" cy="622360"/>
          </a:xfrm>
          <a:prstGeom prst="rect">
            <a:avLst/>
          </a:prstGeom>
        </p:spPr>
        <p:txBody>
          <a:bodyPr lIns="0" tIns="0" rIns="0" bIns="0" rtlCol="0" anchor="t">
            <a:spAutoFit/>
          </a:bodyPr>
          <a:lstStyle/>
          <a:p>
            <a:pPr algn="ctr">
              <a:lnSpc>
                <a:spcPts val="4494"/>
              </a:lnSpc>
              <a:spcBef>
                <a:spcPct val="0"/>
              </a:spcBef>
            </a:pPr>
            <a:r>
              <a:rPr lang="en-US" sz="3210" b="1">
                <a:solidFill>
                  <a:srgbClr val="505352"/>
                </a:solidFill>
                <a:latin typeface="Poppins Ultra-Bold"/>
                <a:ea typeface="Poppins Ultra-Bold"/>
                <a:cs typeface="Poppins Ultra-Bold"/>
                <a:sym typeface="Poppins Ultra-Bold"/>
              </a:rPr>
              <a:t>6 C DE LA DYNAMIQUE D’ÉQUIPE </a:t>
            </a:r>
          </a:p>
        </p:txBody>
      </p:sp>
      <p:sp>
        <p:nvSpPr>
          <p:cNvPr id="23" name="TextBox 23"/>
          <p:cNvSpPr txBox="1"/>
          <p:nvPr/>
        </p:nvSpPr>
        <p:spPr>
          <a:xfrm>
            <a:off x="7014731" y="6538363"/>
            <a:ext cx="10609644" cy="1210628"/>
          </a:xfrm>
          <a:prstGeom prst="rect">
            <a:avLst/>
          </a:prstGeom>
        </p:spPr>
        <p:txBody>
          <a:bodyPr lIns="0" tIns="0" rIns="0" bIns="0" rtlCol="0" anchor="t">
            <a:spAutoFit/>
          </a:bodyPr>
          <a:lstStyle/>
          <a:p>
            <a:pPr algn="ctr">
              <a:lnSpc>
                <a:spcPts val="2939"/>
              </a:lnSpc>
              <a:spcBef>
                <a:spcPct val="0"/>
              </a:spcBef>
            </a:pPr>
            <a:r>
              <a:rPr lang="en-US" sz="2099">
                <a:solidFill>
                  <a:srgbClr val="505352"/>
                </a:solidFill>
                <a:latin typeface="Canva Sans 1"/>
                <a:ea typeface="Canva Sans 1"/>
                <a:cs typeface="Canva Sans 1"/>
                <a:sym typeface="Canva Sans 1"/>
              </a:rPr>
              <a:t>Le travail de Katzenbach et Smith (1993) vise à déterminer dans quelle mesure une équipe efficace peut évoluer pour devenir une équipe hautement performante.</a:t>
            </a:r>
          </a:p>
        </p:txBody>
      </p:sp>
      <p:sp>
        <p:nvSpPr>
          <p:cNvPr id="24" name="TextBox 24"/>
          <p:cNvSpPr txBox="1"/>
          <p:nvPr/>
        </p:nvSpPr>
        <p:spPr>
          <a:xfrm>
            <a:off x="7450827" y="8227311"/>
            <a:ext cx="9737452" cy="1268890"/>
          </a:xfrm>
          <a:prstGeom prst="rect">
            <a:avLst/>
          </a:prstGeom>
        </p:spPr>
        <p:txBody>
          <a:bodyPr lIns="0" tIns="0" rIns="0" bIns="0" rtlCol="0" anchor="t">
            <a:spAutoFit/>
          </a:bodyPr>
          <a:lstStyle/>
          <a:p>
            <a:pPr algn="ctr">
              <a:lnSpc>
                <a:spcPts val="5136"/>
              </a:lnSpc>
              <a:spcBef>
                <a:spcPct val="0"/>
              </a:spcBef>
            </a:pPr>
            <a:r>
              <a:rPr lang="en-US" sz="3668" b="1">
                <a:solidFill>
                  <a:srgbClr val="4768B1"/>
                </a:solidFill>
                <a:latin typeface="Montserrat Medium"/>
                <a:ea typeface="Montserrat Medium"/>
                <a:cs typeface="Montserrat Medium"/>
                <a:sym typeface="Montserrat Medium"/>
              </a:rPr>
              <a:t>6C des compétences du Leadership de Michnic-Golinkoff et Hirsch-Pasek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59591" y="1580478"/>
            <a:ext cx="7119183" cy="7119183"/>
            <a:chOff x="0" y="0"/>
            <a:chExt cx="812800" cy="812800"/>
          </a:xfrm>
        </p:grpSpPr>
        <p:sp>
          <p:nvSpPr>
            <p:cNvPr id="3" name="Freeform 3"/>
            <p:cNvSpPr/>
            <p:nvPr/>
          </p:nvSpPr>
          <p:spPr>
            <a:xfrm>
              <a:off x="18919" y="18919"/>
              <a:ext cx="774963" cy="774963"/>
            </a:xfrm>
            <a:custGeom>
              <a:avLst/>
              <a:gdLst/>
              <a:ahLst/>
              <a:cxnLst/>
              <a:rect l="l" t="t" r="r" b="b"/>
              <a:pathLst>
                <a:path w="774963" h="774963">
                  <a:moveTo>
                    <a:pt x="419777" y="13377"/>
                  </a:moveTo>
                  <a:lnTo>
                    <a:pt x="761585" y="355185"/>
                  </a:lnTo>
                  <a:cubicBezTo>
                    <a:pt x="770150" y="363750"/>
                    <a:pt x="774962" y="375368"/>
                    <a:pt x="774962" y="387481"/>
                  </a:cubicBezTo>
                  <a:cubicBezTo>
                    <a:pt x="774962" y="399594"/>
                    <a:pt x="770150" y="411212"/>
                    <a:pt x="761585" y="419777"/>
                  </a:cubicBezTo>
                  <a:lnTo>
                    <a:pt x="419777" y="761585"/>
                  </a:lnTo>
                  <a:cubicBezTo>
                    <a:pt x="411212" y="770150"/>
                    <a:pt x="399594" y="774962"/>
                    <a:pt x="387481" y="774962"/>
                  </a:cubicBezTo>
                  <a:cubicBezTo>
                    <a:pt x="375368" y="774962"/>
                    <a:pt x="363750" y="770150"/>
                    <a:pt x="355185" y="761585"/>
                  </a:cubicBezTo>
                  <a:lnTo>
                    <a:pt x="13377" y="419777"/>
                  </a:lnTo>
                  <a:cubicBezTo>
                    <a:pt x="4812" y="411212"/>
                    <a:pt x="0" y="399594"/>
                    <a:pt x="0" y="387481"/>
                  </a:cubicBezTo>
                  <a:cubicBezTo>
                    <a:pt x="0" y="375368"/>
                    <a:pt x="4812" y="363750"/>
                    <a:pt x="13377" y="355185"/>
                  </a:cubicBezTo>
                  <a:lnTo>
                    <a:pt x="355185" y="13377"/>
                  </a:lnTo>
                  <a:cubicBezTo>
                    <a:pt x="363750" y="4812"/>
                    <a:pt x="375368" y="0"/>
                    <a:pt x="387481" y="0"/>
                  </a:cubicBezTo>
                  <a:cubicBezTo>
                    <a:pt x="399594" y="0"/>
                    <a:pt x="411212" y="4812"/>
                    <a:pt x="419777" y="13377"/>
                  </a:cubicBezTo>
                  <a:close/>
                </a:path>
              </a:pathLst>
            </a:custGeom>
            <a:solidFill>
              <a:srgbClr val="4D6CB3"/>
            </a:solidFill>
          </p:spPr>
          <p:txBody>
            <a:bodyPr/>
            <a:lstStyle/>
            <a:p>
              <a:endParaRPr lang="fr-FR"/>
            </a:p>
          </p:txBody>
        </p:sp>
        <p:sp>
          <p:nvSpPr>
            <p:cNvPr id="4" name="TextBox 4"/>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34207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835684" y="6321154"/>
            <a:ext cx="1466412" cy="1466412"/>
            <a:chOff x="0" y="0"/>
            <a:chExt cx="812800" cy="812800"/>
          </a:xfrm>
        </p:grpSpPr>
        <p:sp>
          <p:nvSpPr>
            <p:cNvPr id="9" name="Freeform 9"/>
            <p:cNvSpPr/>
            <p:nvPr/>
          </p:nvSpPr>
          <p:spPr>
            <a:xfrm>
              <a:off x="21728" y="21728"/>
              <a:ext cx="769344" cy="769344"/>
            </a:xfrm>
            <a:custGeom>
              <a:avLst/>
              <a:gdLst/>
              <a:ahLst/>
              <a:cxnLst/>
              <a:rect l="l" t="t" r="r" b="b"/>
              <a:pathLst>
                <a:path w="769344" h="769344">
                  <a:moveTo>
                    <a:pt x="433203" y="26803"/>
                  </a:moveTo>
                  <a:lnTo>
                    <a:pt x="742541" y="336141"/>
                  </a:lnTo>
                  <a:cubicBezTo>
                    <a:pt x="769344" y="362944"/>
                    <a:pt x="769344" y="406400"/>
                    <a:pt x="742541" y="433203"/>
                  </a:cubicBezTo>
                  <a:lnTo>
                    <a:pt x="433203" y="742541"/>
                  </a:lnTo>
                  <a:cubicBezTo>
                    <a:pt x="406400" y="769344"/>
                    <a:pt x="362944" y="769344"/>
                    <a:pt x="336141" y="742541"/>
                  </a:cubicBezTo>
                  <a:lnTo>
                    <a:pt x="26803" y="433203"/>
                  </a:lnTo>
                  <a:cubicBezTo>
                    <a:pt x="0" y="406400"/>
                    <a:pt x="0" y="362944"/>
                    <a:pt x="26803" y="336141"/>
                  </a:cubicBezTo>
                  <a:lnTo>
                    <a:pt x="336141" y="26803"/>
                  </a:lnTo>
                  <a:cubicBezTo>
                    <a:pt x="362944" y="0"/>
                    <a:pt x="406400" y="0"/>
                    <a:pt x="433203" y="26803"/>
                  </a:cubicBezTo>
                  <a:close/>
                </a:path>
              </a:pathLst>
            </a:custGeom>
            <a:solidFill>
              <a:srgbClr val="4D6CB3"/>
            </a:solidFill>
          </p:spPr>
          <p:txBody>
            <a:bodyPr/>
            <a:lstStyle/>
            <a:p>
              <a:endParaRPr lang="fr-FR"/>
            </a:p>
          </p:txBody>
        </p:sp>
        <p:sp>
          <p:nvSpPr>
            <p:cNvPr id="10" name="TextBox 10"/>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267302" y="8805101"/>
            <a:ext cx="786262" cy="1001028"/>
          </a:xfrm>
          <a:custGeom>
            <a:avLst/>
            <a:gdLst/>
            <a:ahLst/>
            <a:cxnLst/>
            <a:rect l="l" t="t" r="r" b="b"/>
            <a:pathLst>
              <a:path w="786262" h="1001028">
                <a:moveTo>
                  <a:pt x="0" y="0"/>
                </a:moveTo>
                <a:lnTo>
                  <a:pt x="786262" y="0"/>
                </a:lnTo>
                <a:lnTo>
                  <a:pt x="786262" y="1001028"/>
                </a:lnTo>
                <a:lnTo>
                  <a:pt x="0" y="1001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4704511" y="517559"/>
            <a:ext cx="13583489" cy="1142614"/>
            <a:chOff x="0" y="0"/>
            <a:chExt cx="3049338" cy="256504"/>
          </a:xfrm>
        </p:grpSpPr>
        <p:sp>
          <p:nvSpPr>
            <p:cNvPr id="13" name="Freeform 13"/>
            <p:cNvSpPr/>
            <p:nvPr/>
          </p:nvSpPr>
          <p:spPr>
            <a:xfrm>
              <a:off x="0" y="0"/>
              <a:ext cx="3049338" cy="256504"/>
            </a:xfrm>
            <a:custGeom>
              <a:avLst/>
              <a:gdLst/>
              <a:ahLst/>
              <a:cxnLst/>
              <a:rect l="l" t="t" r="r" b="b"/>
              <a:pathLst>
                <a:path w="3049338" h="256504">
                  <a:moveTo>
                    <a:pt x="0" y="0"/>
                  </a:moveTo>
                  <a:lnTo>
                    <a:pt x="3049338" y="0"/>
                  </a:lnTo>
                  <a:lnTo>
                    <a:pt x="3049338" y="256504"/>
                  </a:lnTo>
                  <a:lnTo>
                    <a:pt x="0" y="256504"/>
                  </a:lnTo>
                  <a:close/>
                </a:path>
              </a:pathLst>
            </a:custGeom>
            <a:solidFill>
              <a:srgbClr val="BEC4D6"/>
            </a:solidFill>
          </p:spPr>
          <p:txBody>
            <a:bodyPr/>
            <a:lstStyle/>
            <a:p>
              <a:endParaRPr lang="fr-FR"/>
            </a:p>
          </p:txBody>
        </p:sp>
        <p:sp>
          <p:nvSpPr>
            <p:cNvPr id="14" name="TextBox 14"/>
            <p:cNvSpPr txBox="1"/>
            <p:nvPr/>
          </p:nvSpPr>
          <p:spPr>
            <a:xfrm>
              <a:off x="0" y="-57150"/>
              <a:ext cx="3049338" cy="313654"/>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4041988" y="269854"/>
            <a:ext cx="1517692" cy="1517692"/>
            <a:chOff x="0" y="0"/>
            <a:chExt cx="812800" cy="812800"/>
          </a:xfrm>
        </p:grpSpPr>
        <p:sp>
          <p:nvSpPr>
            <p:cNvPr id="16" name="Freeform 16"/>
            <p:cNvSpPr/>
            <p:nvPr/>
          </p:nvSpPr>
          <p:spPr>
            <a:xfrm>
              <a:off x="27468" y="27468"/>
              <a:ext cx="757863" cy="757863"/>
            </a:xfrm>
            <a:custGeom>
              <a:avLst/>
              <a:gdLst/>
              <a:ahLst/>
              <a:cxnLst/>
              <a:rect l="l" t="t" r="r" b="b"/>
              <a:pathLst>
                <a:path w="757863" h="757863">
                  <a:moveTo>
                    <a:pt x="425823" y="19423"/>
                  </a:moveTo>
                  <a:lnTo>
                    <a:pt x="738441" y="332041"/>
                  </a:lnTo>
                  <a:cubicBezTo>
                    <a:pt x="750877" y="344477"/>
                    <a:pt x="757864" y="361344"/>
                    <a:pt x="757864" y="378932"/>
                  </a:cubicBezTo>
                  <a:cubicBezTo>
                    <a:pt x="757864" y="396520"/>
                    <a:pt x="750877" y="413387"/>
                    <a:pt x="738441" y="425823"/>
                  </a:cubicBezTo>
                  <a:lnTo>
                    <a:pt x="425823" y="738441"/>
                  </a:lnTo>
                  <a:cubicBezTo>
                    <a:pt x="413387" y="750877"/>
                    <a:pt x="396520" y="757864"/>
                    <a:pt x="378932" y="757864"/>
                  </a:cubicBezTo>
                  <a:cubicBezTo>
                    <a:pt x="361344" y="757864"/>
                    <a:pt x="344477" y="750877"/>
                    <a:pt x="332041" y="738441"/>
                  </a:cubicBezTo>
                  <a:lnTo>
                    <a:pt x="19423" y="425823"/>
                  </a:lnTo>
                  <a:cubicBezTo>
                    <a:pt x="6987" y="413387"/>
                    <a:pt x="0" y="396520"/>
                    <a:pt x="0" y="378932"/>
                  </a:cubicBezTo>
                  <a:cubicBezTo>
                    <a:pt x="0" y="361344"/>
                    <a:pt x="6987" y="344477"/>
                    <a:pt x="19423" y="332041"/>
                  </a:cubicBezTo>
                  <a:lnTo>
                    <a:pt x="332041" y="19423"/>
                  </a:lnTo>
                  <a:cubicBezTo>
                    <a:pt x="344477" y="6987"/>
                    <a:pt x="361344" y="0"/>
                    <a:pt x="378932" y="0"/>
                  </a:cubicBezTo>
                  <a:cubicBezTo>
                    <a:pt x="396520" y="0"/>
                    <a:pt x="413387" y="6987"/>
                    <a:pt x="425823" y="19423"/>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sp>
        <p:nvSpPr>
          <p:cNvPr id="19" name="Freeform 19"/>
          <p:cNvSpPr/>
          <p:nvPr/>
        </p:nvSpPr>
        <p:spPr>
          <a:xfrm>
            <a:off x="7584620" y="4509570"/>
            <a:ext cx="2503052" cy="1811584"/>
          </a:xfrm>
          <a:custGeom>
            <a:avLst/>
            <a:gdLst/>
            <a:ahLst/>
            <a:cxnLst/>
            <a:rect l="l" t="t" r="r" b="b"/>
            <a:pathLst>
              <a:path w="2503052" h="1811584">
                <a:moveTo>
                  <a:pt x="0" y="0"/>
                </a:moveTo>
                <a:lnTo>
                  <a:pt x="2503051" y="0"/>
                </a:lnTo>
                <a:lnTo>
                  <a:pt x="2503051" y="1811584"/>
                </a:lnTo>
                <a:lnTo>
                  <a:pt x="0" y="18115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20" name="Freeform 20"/>
          <p:cNvSpPr/>
          <p:nvPr/>
        </p:nvSpPr>
        <p:spPr>
          <a:xfrm>
            <a:off x="3751049" y="3094463"/>
            <a:ext cx="3734120" cy="4114800"/>
          </a:xfrm>
          <a:custGeom>
            <a:avLst/>
            <a:gdLst/>
            <a:ahLst/>
            <a:cxnLst/>
            <a:rect l="l" t="t" r="r" b="b"/>
            <a:pathLst>
              <a:path w="3734120" h="4114800">
                <a:moveTo>
                  <a:pt x="0" y="0"/>
                </a:moveTo>
                <a:lnTo>
                  <a:pt x="3734120" y="0"/>
                </a:lnTo>
                <a:lnTo>
                  <a:pt x="373412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21" name="TextBox 21"/>
          <p:cNvSpPr txBox="1"/>
          <p:nvPr/>
        </p:nvSpPr>
        <p:spPr>
          <a:xfrm>
            <a:off x="10593659" y="2825658"/>
            <a:ext cx="7316959" cy="5073652"/>
          </a:xfrm>
          <a:prstGeom prst="rect">
            <a:avLst/>
          </a:prstGeom>
        </p:spPr>
        <p:txBody>
          <a:bodyPr lIns="0" tIns="0" rIns="0" bIns="0" rtlCol="0" anchor="t">
            <a:spAutoFit/>
          </a:bodyPr>
          <a:lstStyle/>
          <a:p>
            <a:pPr algn="ctr">
              <a:lnSpc>
                <a:spcPts val="8049"/>
              </a:lnSpc>
            </a:pPr>
            <a:r>
              <a:rPr lang="en-US" sz="5749">
                <a:solidFill>
                  <a:srgbClr val="000000"/>
                </a:solidFill>
                <a:latin typeface="Lazydog"/>
                <a:ea typeface="Lazydog"/>
                <a:cs typeface="Lazydog"/>
                <a:sym typeface="Lazydog"/>
              </a:rPr>
              <a:t>06 </a:t>
            </a:r>
          </a:p>
          <a:p>
            <a:pPr algn="ctr">
              <a:lnSpc>
                <a:spcPts val="8049"/>
              </a:lnSpc>
            </a:pPr>
            <a:r>
              <a:rPr lang="en-US" sz="5749">
                <a:solidFill>
                  <a:srgbClr val="000000"/>
                </a:solidFill>
                <a:latin typeface="Lazydog"/>
                <a:ea typeface="Lazydog"/>
                <a:cs typeface="Lazydog"/>
                <a:sym typeface="Lazydog"/>
              </a:rPr>
              <a:t>COMPETENCES / FACTEURS QUI APPORTENT LA DYNAMIQUE D’EQUIPE </a:t>
            </a:r>
          </a:p>
        </p:txBody>
      </p:sp>
      <p:sp>
        <p:nvSpPr>
          <p:cNvPr id="22" name="TextBox 22"/>
          <p:cNvSpPr txBox="1"/>
          <p:nvPr/>
        </p:nvSpPr>
        <p:spPr>
          <a:xfrm>
            <a:off x="6003912" y="443388"/>
            <a:ext cx="12284088" cy="1018224"/>
          </a:xfrm>
          <a:prstGeom prst="rect">
            <a:avLst/>
          </a:prstGeom>
        </p:spPr>
        <p:txBody>
          <a:bodyPr lIns="0" tIns="0" rIns="0" bIns="0" rtlCol="0" anchor="t">
            <a:spAutoFit/>
          </a:bodyPr>
          <a:lstStyle/>
          <a:p>
            <a:pPr algn="just">
              <a:lnSpc>
                <a:spcPts val="7139"/>
              </a:lnSpc>
              <a:spcBef>
                <a:spcPct val="0"/>
              </a:spcBef>
            </a:pPr>
            <a:r>
              <a:rPr lang="en-US" sz="5099" b="1">
                <a:solidFill>
                  <a:srgbClr val="FFFFFF"/>
                </a:solidFill>
                <a:latin typeface="Poppins Bold"/>
                <a:ea typeface="Poppins Bold"/>
                <a:cs typeface="Poppins Bold"/>
                <a:sym typeface="Poppins Bold"/>
              </a:rPr>
              <a:t>CONSIGNES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DFD"/>
        </a:solidFill>
        <a:effectLst/>
      </p:bgPr>
    </p:bg>
    <p:spTree>
      <p:nvGrpSpPr>
        <p:cNvPr id="1" name=""/>
        <p:cNvGrpSpPr/>
        <p:nvPr/>
      </p:nvGrpSpPr>
      <p:grpSpPr>
        <a:xfrm>
          <a:off x="0" y="0"/>
          <a:ext cx="0" cy="0"/>
          <a:chOff x="0" y="0"/>
          <a:chExt cx="0" cy="0"/>
        </a:xfrm>
      </p:grpSpPr>
      <p:sp>
        <p:nvSpPr>
          <p:cNvPr id="2" name="Freeform 2"/>
          <p:cNvSpPr/>
          <p:nvPr/>
        </p:nvSpPr>
        <p:spPr>
          <a:xfrm>
            <a:off x="-624359" y="-255092"/>
            <a:ext cx="19536718" cy="9555231"/>
          </a:xfrm>
          <a:custGeom>
            <a:avLst/>
            <a:gdLst/>
            <a:ahLst/>
            <a:cxnLst/>
            <a:rect l="l" t="t" r="r" b="b"/>
            <a:pathLst>
              <a:path w="19536718" h="9555231">
                <a:moveTo>
                  <a:pt x="0" y="0"/>
                </a:moveTo>
                <a:lnTo>
                  <a:pt x="19536718" y="0"/>
                </a:lnTo>
                <a:lnTo>
                  <a:pt x="19536718" y="9555232"/>
                </a:lnTo>
                <a:lnTo>
                  <a:pt x="0" y="9555232"/>
                </a:lnTo>
                <a:lnTo>
                  <a:pt x="0" y="0"/>
                </a:lnTo>
                <a:close/>
              </a:path>
            </a:pathLst>
          </a:custGeom>
          <a:blipFill>
            <a:blip r:embed="rId2">
              <a:alphaModFix amt="41000"/>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3" name="Group 3"/>
          <p:cNvGrpSpPr/>
          <p:nvPr/>
        </p:nvGrpSpPr>
        <p:grpSpPr>
          <a:xfrm>
            <a:off x="414322" y="575842"/>
            <a:ext cx="3483213" cy="3503684"/>
            <a:chOff x="0" y="0"/>
            <a:chExt cx="808051" cy="812800"/>
          </a:xfrm>
        </p:grpSpPr>
        <p:sp>
          <p:nvSpPr>
            <p:cNvPr id="4" name="Freeform 4"/>
            <p:cNvSpPr/>
            <p:nvPr/>
          </p:nvSpPr>
          <p:spPr>
            <a:xfrm>
              <a:off x="0" y="0"/>
              <a:ext cx="808051" cy="812800"/>
            </a:xfrm>
            <a:custGeom>
              <a:avLst/>
              <a:gdLst/>
              <a:ahLst/>
              <a:cxnLst/>
              <a:rect l="l" t="t" r="r" b="b"/>
              <a:pathLst>
                <a:path w="808051" h="812800">
                  <a:moveTo>
                    <a:pt x="404025" y="0"/>
                  </a:moveTo>
                  <a:cubicBezTo>
                    <a:pt x="180888" y="0"/>
                    <a:pt x="0" y="181951"/>
                    <a:pt x="0" y="406400"/>
                  </a:cubicBezTo>
                  <a:cubicBezTo>
                    <a:pt x="0" y="630849"/>
                    <a:pt x="180888" y="812800"/>
                    <a:pt x="404025" y="812800"/>
                  </a:cubicBezTo>
                  <a:cubicBezTo>
                    <a:pt x="627163" y="812800"/>
                    <a:pt x="808051" y="630849"/>
                    <a:pt x="808051" y="406400"/>
                  </a:cubicBezTo>
                  <a:cubicBezTo>
                    <a:pt x="808051" y="181951"/>
                    <a:pt x="627163" y="0"/>
                    <a:pt x="404025" y="0"/>
                  </a:cubicBezTo>
                  <a:close/>
                </a:path>
              </a:pathLst>
            </a:custGeom>
            <a:solidFill>
              <a:srgbClr val="4768B1"/>
            </a:solidFill>
            <a:ln cap="sq">
              <a:noFill/>
              <a:prstDash val="solid"/>
              <a:miter/>
            </a:ln>
          </p:spPr>
          <p:txBody>
            <a:bodyPr/>
            <a:lstStyle/>
            <a:p>
              <a:endParaRPr lang="fr-FR"/>
            </a:p>
          </p:txBody>
        </p:sp>
        <p:sp>
          <p:nvSpPr>
            <p:cNvPr id="5" name="TextBox 5"/>
            <p:cNvSpPr txBox="1"/>
            <p:nvPr/>
          </p:nvSpPr>
          <p:spPr>
            <a:xfrm>
              <a:off x="75755" y="38100"/>
              <a:ext cx="656541" cy="698500"/>
            </a:xfrm>
            <a:prstGeom prst="rect">
              <a:avLst/>
            </a:prstGeom>
          </p:spPr>
          <p:txBody>
            <a:bodyPr lIns="71438" tIns="71438" rIns="71438" bIns="71438" rtlCol="0" anchor="ctr"/>
            <a:lstStyle/>
            <a:p>
              <a:pPr marL="0" lvl="0" indent="0" algn="ctr">
                <a:lnSpc>
                  <a:spcPts val="2756"/>
                </a:lnSpc>
                <a:spcBef>
                  <a:spcPct val="0"/>
                </a:spcBef>
              </a:pPr>
              <a:endParaRPr/>
            </a:p>
          </p:txBody>
        </p:sp>
      </p:grpSp>
      <p:sp>
        <p:nvSpPr>
          <p:cNvPr id="6" name="Freeform 6"/>
          <p:cNvSpPr/>
          <p:nvPr/>
        </p:nvSpPr>
        <p:spPr>
          <a:xfrm rot="5400000">
            <a:off x="6091261" y="5088448"/>
            <a:ext cx="5097162" cy="111211"/>
          </a:xfrm>
          <a:custGeom>
            <a:avLst/>
            <a:gdLst/>
            <a:ahLst/>
            <a:cxnLst/>
            <a:rect l="l" t="t" r="r" b="b"/>
            <a:pathLst>
              <a:path w="5097162" h="111211">
                <a:moveTo>
                  <a:pt x="0" y="0"/>
                </a:moveTo>
                <a:lnTo>
                  <a:pt x="5097162" y="0"/>
                </a:lnTo>
                <a:lnTo>
                  <a:pt x="5097162" y="111211"/>
                </a:lnTo>
                <a:lnTo>
                  <a:pt x="0" y="1112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7" name="Group 7"/>
          <p:cNvGrpSpPr/>
          <p:nvPr/>
        </p:nvGrpSpPr>
        <p:grpSpPr>
          <a:xfrm>
            <a:off x="6612170" y="248180"/>
            <a:ext cx="3483213" cy="3503684"/>
            <a:chOff x="0" y="0"/>
            <a:chExt cx="808051" cy="812800"/>
          </a:xfrm>
        </p:grpSpPr>
        <p:sp>
          <p:nvSpPr>
            <p:cNvPr id="8" name="Freeform 8"/>
            <p:cNvSpPr/>
            <p:nvPr/>
          </p:nvSpPr>
          <p:spPr>
            <a:xfrm>
              <a:off x="0" y="0"/>
              <a:ext cx="808051" cy="812800"/>
            </a:xfrm>
            <a:custGeom>
              <a:avLst/>
              <a:gdLst/>
              <a:ahLst/>
              <a:cxnLst/>
              <a:rect l="l" t="t" r="r" b="b"/>
              <a:pathLst>
                <a:path w="808051" h="812800">
                  <a:moveTo>
                    <a:pt x="404025" y="0"/>
                  </a:moveTo>
                  <a:cubicBezTo>
                    <a:pt x="180888" y="0"/>
                    <a:pt x="0" y="181951"/>
                    <a:pt x="0" y="406400"/>
                  </a:cubicBezTo>
                  <a:cubicBezTo>
                    <a:pt x="0" y="630849"/>
                    <a:pt x="180888" y="812800"/>
                    <a:pt x="404025" y="812800"/>
                  </a:cubicBezTo>
                  <a:cubicBezTo>
                    <a:pt x="627163" y="812800"/>
                    <a:pt x="808051" y="630849"/>
                    <a:pt x="808051" y="406400"/>
                  </a:cubicBezTo>
                  <a:cubicBezTo>
                    <a:pt x="808051" y="181951"/>
                    <a:pt x="627163" y="0"/>
                    <a:pt x="404025" y="0"/>
                  </a:cubicBezTo>
                  <a:close/>
                </a:path>
              </a:pathLst>
            </a:custGeom>
            <a:solidFill>
              <a:srgbClr val="4768B1"/>
            </a:solidFill>
            <a:ln cap="sq">
              <a:noFill/>
              <a:prstDash val="solid"/>
              <a:miter/>
            </a:ln>
          </p:spPr>
          <p:txBody>
            <a:bodyPr/>
            <a:lstStyle/>
            <a:p>
              <a:endParaRPr lang="fr-FR"/>
            </a:p>
          </p:txBody>
        </p:sp>
        <p:sp>
          <p:nvSpPr>
            <p:cNvPr id="9" name="TextBox 9"/>
            <p:cNvSpPr txBox="1"/>
            <p:nvPr/>
          </p:nvSpPr>
          <p:spPr>
            <a:xfrm>
              <a:off x="75755" y="38100"/>
              <a:ext cx="656541" cy="698500"/>
            </a:xfrm>
            <a:prstGeom prst="rect">
              <a:avLst/>
            </a:prstGeom>
          </p:spPr>
          <p:txBody>
            <a:bodyPr lIns="71438" tIns="71438" rIns="71438" bIns="71438" rtlCol="0" anchor="ctr"/>
            <a:lstStyle/>
            <a:p>
              <a:pPr marL="0" lvl="0" indent="0" algn="ctr">
                <a:lnSpc>
                  <a:spcPts val="2756"/>
                </a:lnSpc>
                <a:spcBef>
                  <a:spcPct val="0"/>
                </a:spcBef>
              </a:pPr>
              <a:endParaRPr/>
            </a:p>
          </p:txBody>
        </p:sp>
      </p:grpSp>
      <p:sp>
        <p:nvSpPr>
          <p:cNvPr id="10" name="AutoShape 10"/>
          <p:cNvSpPr/>
          <p:nvPr/>
        </p:nvSpPr>
        <p:spPr>
          <a:xfrm>
            <a:off x="7388611" y="1264059"/>
            <a:ext cx="2074395" cy="0"/>
          </a:xfrm>
          <a:prstGeom prst="line">
            <a:avLst/>
          </a:prstGeom>
          <a:ln w="9525" cap="flat">
            <a:solidFill>
              <a:srgbClr val="FFFFFF"/>
            </a:solidFill>
            <a:prstDash val="solid"/>
            <a:headEnd type="none" w="sm" len="sm"/>
            <a:tailEnd type="none" w="sm" len="sm"/>
          </a:ln>
        </p:spPr>
        <p:txBody>
          <a:bodyPr/>
          <a:lstStyle/>
          <a:p>
            <a:endParaRPr lang="fr-FR"/>
          </a:p>
        </p:txBody>
      </p:sp>
      <p:sp>
        <p:nvSpPr>
          <p:cNvPr id="11" name="AutoShape 11"/>
          <p:cNvSpPr/>
          <p:nvPr/>
        </p:nvSpPr>
        <p:spPr>
          <a:xfrm>
            <a:off x="892092" y="1900009"/>
            <a:ext cx="2074395" cy="0"/>
          </a:xfrm>
          <a:prstGeom prst="line">
            <a:avLst/>
          </a:prstGeom>
          <a:ln w="9525" cap="flat">
            <a:solidFill>
              <a:srgbClr val="FFFFFF"/>
            </a:solidFill>
            <a:prstDash val="solid"/>
            <a:headEnd type="none" w="sm" len="sm"/>
            <a:tailEnd type="none" w="sm" len="sm"/>
          </a:ln>
        </p:spPr>
        <p:txBody>
          <a:bodyPr/>
          <a:lstStyle/>
          <a:p>
            <a:endParaRPr lang="fr-FR"/>
          </a:p>
        </p:txBody>
      </p:sp>
      <p:grpSp>
        <p:nvGrpSpPr>
          <p:cNvPr id="12" name="Group 12"/>
          <p:cNvGrpSpPr/>
          <p:nvPr/>
        </p:nvGrpSpPr>
        <p:grpSpPr>
          <a:xfrm>
            <a:off x="1028700" y="6065783"/>
            <a:ext cx="3483213" cy="3503684"/>
            <a:chOff x="0" y="0"/>
            <a:chExt cx="808051" cy="812800"/>
          </a:xfrm>
        </p:grpSpPr>
        <p:sp>
          <p:nvSpPr>
            <p:cNvPr id="13" name="Freeform 13"/>
            <p:cNvSpPr/>
            <p:nvPr/>
          </p:nvSpPr>
          <p:spPr>
            <a:xfrm>
              <a:off x="0" y="0"/>
              <a:ext cx="808051" cy="812800"/>
            </a:xfrm>
            <a:custGeom>
              <a:avLst/>
              <a:gdLst/>
              <a:ahLst/>
              <a:cxnLst/>
              <a:rect l="l" t="t" r="r" b="b"/>
              <a:pathLst>
                <a:path w="808051" h="812800">
                  <a:moveTo>
                    <a:pt x="404025" y="0"/>
                  </a:moveTo>
                  <a:cubicBezTo>
                    <a:pt x="180888" y="0"/>
                    <a:pt x="0" y="181951"/>
                    <a:pt x="0" y="406400"/>
                  </a:cubicBezTo>
                  <a:cubicBezTo>
                    <a:pt x="0" y="630849"/>
                    <a:pt x="180888" y="812800"/>
                    <a:pt x="404025" y="812800"/>
                  </a:cubicBezTo>
                  <a:cubicBezTo>
                    <a:pt x="627163" y="812800"/>
                    <a:pt x="808051" y="630849"/>
                    <a:pt x="808051" y="406400"/>
                  </a:cubicBezTo>
                  <a:cubicBezTo>
                    <a:pt x="808051" y="181951"/>
                    <a:pt x="627163" y="0"/>
                    <a:pt x="404025" y="0"/>
                  </a:cubicBezTo>
                  <a:close/>
                </a:path>
              </a:pathLst>
            </a:custGeom>
            <a:solidFill>
              <a:srgbClr val="4768B1"/>
            </a:solidFill>
            <a:ln cap="sq">
              <a:noFill/>
              <a:prstDash val="solid"/>
              <a:miter/>
            </a:ln>
          </p:spPr>
          <p:txBody>
            <a:bodyPr/>
            <a:lstStyle/>
            <a:p>
              <a:endParaRPr lang="fr-FR"/>
            </a:p>
          </p:txBody>
        </p:sp>
        <p:sp>
          <p:nvSpPr>
            <p:cNvPr id="14" name="TextBox 14"/>
            <p:cNvSpPr txBox="1"/>
            <p:nvPr/>
          </p:nvSpPr>
          <p:spPr>
            <a:xfrm>
              <a:off x="75755" y="38100"/>
              <a:ext cx="656541" cy="698500"/>
            </a:xfrm>
            <a:prstGeom prst="rect">
              <a:avLst/>
            </a:prstGeom>
          </p:spPr>
          <p:txBody>
            <a:bodyPr lIns="71438" tIns="71438" rIns="71438" bIns="71438" rtlCol="0" anchor="ctr"/>
            <a:lstStyle/>
            <a:p>
              <a:pPr marL="0" lvl="0" indent="0" algn="ctr">
                <a:lnSpc>
                  <a:spcPts val="2756"/>
                </a:lnSpc>
                <a:spcBef>
                  <a:spcPct val="0"/>
                </a:spcBef>
              </a:pPr>
              <a:endParaRPr/>
            </a:p>
          </p:txBody>
        </p:sp>
      </p:grpSp>
      <p:sp>
        <p:nvSpPr>
          <p:cNvPr id="15" name="AutoShape 15"/>
          <p:cNvSpPr/>
          <p:nvPr/>
        </p:nvSpPr>
        <p:spPr>
          <a:xfrm>
            <a:off x="1823140" y="7191766"/>
            <a:ext cx="2074395" cy="0"/>
          </a:xfrm>
          <a:prstGeom prst="line">
            <a:avLst/>
          </a:prstGeom>
          <a:ln w="9525" cap="flat">
            <a:solidFill>
              <a:srgbClr val="FFFFFF"/>
            </a:solidFill>
            <a:prstDash val="solid"/>
            <a:headEnd type="none" w="sm" len="sm"/>
            <a:tailEnd type="none" w="sm" len="sm"/>
          </a:ln>
        </p:spPr>
        <p:txBody>
          <a:bodyPr/>
          <a:lstStyle/>
          <a:p>
            <a:endParaRPr lang="fr-FR"/>
          </a:p>
        </p:txBody>
      </p:sp>
      <p:grpSp>
        <p:nvGrpSpPr>
          <p:cNvPr id="16" name="Group 16"/>
          <p:cNvGrpSpPr/>
          <p:nvPr/>
        </p:nvGrpSpPr>
        <p:grpSpPr>
          <a:xfrm>
            <a:off x="13029856" y="5439924"/>
            <a:ext cx="3483213" cy="3503684"/>
            <a:chOff x="0" y="0"/>
            <a:chExt cx="808051" cy="812800"/>
          </a:xfrm>
        </p:grpSpPr>
        <p:sp>
          <p:nvSpPr>
            <p:cNvPr id="17" name="Freeform 17"/>
            <p:cNvSpPr/>
            <p:nvPr/>
          </p:nvSpPr>
          <p:spPr>
            <a:xfrm>
              <a:off x="0" y="0"/>
              <a:ext cx="808051" cy="812800"/>
            </a:xfrm>
            <a:custGeom>
              <a:avLst/>
              <a:gdLst/>
              <a:ahLst/>
              <a:cxnLst/>
              <a:rect l="l" t="t" r="r" b="b"/>
              <a:pathLst>
                <a:path w="808051" h="812800">
                  <a:moveTo>
                    <a:pt x="404025" y="0"/>
                  </a:moveTo>
                  <a:cubicBezTo>
                    <a:pt x="180888" y="0"/>
                    <a:pt x="0" y="181951"/>
                    <a:pt x="0" y="406400"/>
                  </a:cubicBezTo>
                  <a:cubicBezTo>
                    <a:pt x="0" y="630849"/>
                    <a:pt x="180888" y="812800"/>
                    <a:pt x="404025" y="812800"/>
                  </a:cubicBezTo>
                  <a:cubicBezTo>
                    <a:pt x="627163" y="812800"/>
                    <a:pt x="808051" y="630849"/>
                    <a:pt x="808051" y="406400"/>
                  </a:cubicBezTo>
                  <a:cubicBezTo>
                    <a:pt x="808051" y="181951"/>
                    <a:pt x="627163" y="0"/>
                    <a:pt x="404025" y="0"/>
                  </a:cubicBezTo>
                  <a:close/>
                </a:path>
              </a:pathLst>
            </a:custGeom>
            <a:solidFill>
              <a:srgbClr val="4768B1"/>
            </a:solidFill>
            <a:ln cap="sq">
              <a:noFill/>
              <a:prstDash val="solid"/>
              <a:miter/>
            </a:ln>
          </p:spPr>
          <p:txBody>
            <a:bodyPr/>
            <a:lstStyle/>
            <a:p>
              <a:endParaRPr lang="fr-FR"/>
            </a:p>
          </p:txBody>
        </p:sp>
        <p:sp>
          <p:nvSpPr>
            <p:cNvPr id="18" name="TextBox 18"/>
            <p:cNvSpPr txBox="1"/>
            <p:nvPr/>
          </p:nvSpPr>
          <p:spPr>
            <a:xfrm>
              <a:off x="75755" y="38100"/>
              <a:ext cx="656541" cy="698500"/>
            </a:xfrm>
            <a:prstGeom prst="rect">
              <a:avLst/>
            </a:prstGeom>
          </p:spPr>
          <p:txBody>
            <a:bodyPr lIns="71438" tIns="71438" rIns="71438" bIns="71438" rtlCol="0" anchor="ctr"/>
            <a:lstStyle/>
            <a:p>
              <a:pPr marL="0" lvl="0" indent="0" algn="ctr">
                <a:lnSpc>
                  <a:spcPts val="2756"/>
                </a:lnSpc>
                <a:spcBef>
                  <a:spcPct val="0"/>
                </a:spcBef>
              </a:pPr>
              <a:endParaRPr/>
            </a:p>
          </p:txBody>
        </p:sp>
      </p:grpSp>
      <p:sp>
        <p:nvSpPr>
          <p:cNvPr id="19" name="AutoShape 19"/>
          <p:cNvSpPr/>
          <p:nvPr/>
        </p:nvSpPr>
        <p:spPr>
          <a:xfrm>
            <a:off x="13734265" y="6486281"/>
            <a:ext cx="2074395" cy="0"/>
          </a:xfrm>
          <a:prstGeom prst="line">
            <a:avLst/>
          </a:prstGeom>
          <a:ln w="9525" cap="flat">
            <a:solidFill>
              <a:srgbClr val="FFFFFF"/>
            </a:solidFill>
            <a:prstDash val="solid"/>
            <a:headEnd type="none" w="sm" len="sm"/>
            <a:tailEnd type="none" w="sm" len="sm"/>
          </a:ln>
        </p:spPr>
        <p:txBody>
          <a:bodyPr/>
          <a:lstStyle/>
          <a:p>
            <a:endParaRPr lang="fr-FR"/>
          </a:p>
        </p:txBody>
      </p:sp>
      <p:grpSp>
        <p:nvGrpSpPr>
          <p:cNvPr id="20" name="Group 20"/>
          <p:cNvGrpSpPr/>
          <p:nvPr/>
        </p:nvGrpSpPr>
        <p:grpSpPr>
          <a:xfrm>
            <a:off x="14079187" y="571079"/>
            <a:ext cx="3483213" cy="3503684"/>
            <a:chOff x="0" y="0"/>
            <a:chExt cx="808051" cy="812800"/>
          </a:xfrm>
        </p:grpSpPr>
        <p:sp>
          <p:nvSpPr>
            <p:cNvPr id="21" name="Freeform 21"/>
            <p:cNvSpPr/>
            <p:nvPr/>
          </p:nvSpPr>
          <p:spPr>
            <a:xfrm>
              <a:off x="0" y="0"/>
              <a:ext cx="808051" cy="812800"/>
            </a:xfrm>
            <a:custGeom>
              <a:avLst/>
              <a:gdLst/>
              <a:ahLst/>
              <a:cxnLst/>
              <a:rect l="l" t="t" r="r" b="b"/>
              <a:pathLst>
                <a:path w="808051" h="812800">
                  <a:moveTo>
                    <a:pt x="404025" y="0"/>
                  </a:moveTo>
                  <a:cubicBezTo>
                    <a:pt x="180888" y="0"/>
                    <a:pt x="0" y="181951"/>
                    <a:pt x="0" y="406400"/>
                  </a:cubicBezTo>
                  <a:cubicBezTo>
                    <a:pt x="0" y="630849"/>
                    <a:pt x="180888" y="812800"/>
                    <a:pt x="404025" y="812800"/>
                  </a:cubicBezTo>
                  <a:cubicBezTo>
                    <a:pt x="627163" y="812800"/>
                    <a:pt x="808051" y="630849"/>
                    <a:pt x="808051" y="406400"/>
                  </a:cubicBezTo>
                  <a:cubicBezTo>
                    <a:pt x="808051" y="181951"/>
                    <a:pt x="627163" y="0"/>
                    <a:pt x="404025" y="0"/>
                  </a:cubicBezTo>
                  <a:close/>
                </a:path>
              </a:pathLst>
            </a:custGeom>
            <a:solidFill>
              <a:srgbClr val="4768B1"/>
            </a:solidFill>
            <a:ln cap="sq">
              <a:noFill/>
              <a:prstDash val="solid"/>
              <a:miter/>
            </a:ln>
          </p:spPr>
          <p:txBody>
            <a:bodyPr/>
            <a:lstStyle/>
            <a:p>
              <a:endParaRPr lang="fr-FR"/>
            </a:p>
          </p:txBody>
        </p:sp>
        <p:sp>
          <p:nvSpPr>
            <p:cNvPr id="22" name="TextBox 22"/>
            <p:cNvSpPr txBox="1"/>
            <p:nvPr/>
          </p:nvSpPr>
          <p:spPr>
            <a:xfrm>
              <a:off x="75755" y="38100"/>
              <a:ext cx="656541" cy="698500"/>
            </a:xfrm>
            <a:prstGeom prst="rect">
              <a:avLst/>
            </a:prstGeom>
          </p:spPr>
          <p:txBody>
            <a:bodyPr lIns="71438" tIns="71438" rIns="71438" bIns="71438" rtlCol="0" anchor="ctr"/>
            <a:lstStyle/>
            <a:p>
              <a:pPr marL="0" lvl="0" indent="0" algn="ctr">
                <a:lnSpc>
                  <a:spcPts val="2756"/>
                </a:lnSpc>
                <a:spcBef>
                  <a:spcPct val="0"/>
                </a:spcBef>
              </a:pPr>
              <a:endParaRPr/>
            </a:p>
          </p:txBody>
        </p:sp>
      </p:grpSp>
      <p:sp>
        <p:nvSpPr>
          <p:cNvPr id="23" name="AutoShape 23"/>
          <p:cNvSpPr/>
          <p:nvPr/>
        </p:nvSpPr>
        <p:spPr>
          <a:xfrm>
            <a:off x="14771462" y="1714114"/>
            <a:ext cx="2074395" cy="0"/>
          </a:xfrm>
          <a:prstGeom prst="line">
            <a:avLst/>
          </a:prstGeom>
          <a:ln w="9525" cap="flat">
            <a:solidFill>
              <a:srgbClr val="FFFFFF"/>
            </a:solidFill>
            <a:prstDash val="solid"/>
            <a:headEnd type="none" w="sm" len="sm"/>
            <a:tailEnd type="none" w="sm" len="sm"/>
          </a:ln>
        </p:spPr>
        <p:txBody>
          <a:bodyPr/>
          <a:lstStyle/>
          <a:p>
            <a:endParaRPr lang="fr-FR"/>
          </a:p>
        </p:txBody>
      </p:sp>
      <p:sp>
        <p:nvSpPr>
          <p:cNvPr id="24" name="TextBox 24"/>
          <p:cNvSpPr txBox="1"/>
          <p:nvPr/>
        </p:nvSpPr>
        <p:spPr>
          <a:xfrm>
            <a:off x="1028700" y="1316446"/>
            <a:ext cx="2218458" cy="451167"/>
          </a:xfrm>
          <a:prstGeom prst="rect">
            <a:avLst/>
          </a:prstGeom>
        </p:spPr>
        <p:txBody>
          <a:bodyPr lIns="0" tIns="0" rIns="0" bIns="0" rtlCol="0" anchor="t">
            <a:spAutoFit/>
          </a:bodyPr>
          <a:lstStyle/>
          <a:p>
            <a:pPr algn="ctr">
              <a:lnSpc>
                <a:spcPts val="3099"/>
              </a:lnSpc>
            </a:pPr>
            <a:r>
              <a:rPr lang="en-US" sz="3099" b="1">
                <a:solidFill>
                  <a:srgbClr val="FFFFFF"/>
                </a:solidFill>
                <a:latin typeface="Glacial Indifference Bold"/>
                <a:ea typeface="Glacial Indifference Bold"/>
                <a:cs typeface="Glacial Indifference Bold"/>
                <a:sym typeface="Glacial Indifference Bold"/>
              </a:rPr>
              <a:t>CLARTE </a:t>
            </a:r>
          </a:p>
        </p:txBody>
      </p:sp>
      <p:sp>
        <p:nvSpPr>
          <p:cNvPr id="25" name="TextBox 25"/>
          <p:cNvSpPr txBox="1"/>
          <p:nvPr/>
        </p:nvSpPr>
        <p:spPr>
          <a:xfrm>
            <a:off x="845113" y="1990497"/>
            <a:ext cx="2621631" cy="1781175"/>
          </a:xfrm>
          <a:prstGeom prst="rect">
            <a:avLst/>
          </a:prstGeom>
        </p:spPr>
        <p:txBody>
          <a:bodyPr lIns="0" tIns="0" rIns="0" bIns="0" rtlCol="0" anchor="t">
            <a:spAutoFit/>
          </a:bodyPr>
          <a:lstStyle/>
          <a:p>
            <a:pPr algn="ctr">
              <a:lnSpc>
                <a:spcPts val="2399"/>
              </a:lnSpc>
            </a:pPr>
            <a:r>
              <a:rPr lang="en-US" sz="1999">
                <a:solidFill>
                  <a:srgbClr val="FFFFFF"/>
                </a:solidFill>
                <a:latin typeface="Glacial Indifference"/>
                <a:ea typeface="Glacial Indifference"/>
                <a:cs typeface="Glacial Indifference"/>
                <a:sym typeface="Glacial Indifference"/>
              </a:rPr>
              <a:t>FINALITE</a:t>
            </a:r>
          </a:p>
          <a:p>
            <a:pPr algn="ctr">
              <a:lnSpc>
                <a:spcPts val="2399"/>
              </a:lnSpc>
            </a:pPr>
            <a:r>
              <a:rPr lang="en-US" sz="1999">
                <a:solidFill>
                  <a:srgbClr val="FFFFFF"/>
                </a:solidFill>
                <a:latin typeface="Glacial Indifference"/>
                <a:ea typeface="Glacial Indifference"/>
                <a:cs typeface="Glacial Indifference"/>
                <a:sym typeface="Glacial Indifference"/>
              </a:rPr>
              <a:t>CONTRIBUTION</a:t>
            </a:r>
          </a:p>
          <a:p>
            <a:pPr algn="ctr">
              <a:lnSpc>
                <a:spcPts val="2399"/>
              </a:lnSpc>
            </a:pPr>
            <a:r>
              <a:rPr lang="en-US" sz="1999">
                <a:solidFill>
                  <a:srgbClr val="FFFFFF"/>
                </a:solidFill>
                <a:latin typeface="Glacial Indifference"/>
                <a:ea typeface="Glacial Indifference"/>
                <a:cs typeface="Glacial Indifference"/>
                <a:sym typeface="Glacial Indifference"/>
              </a:rPr>
              <a:t>ORIENTATION </a:t>
            </a:r>
          </a:p>
          <a:p>
            <a:pPr algn="ctr">
              <a:lnSpc>
                <a:spcPts val="2399"/>
              </a:lnSpc>
            </a:pPr>
            <a:r>
              <a:rPr lang="en-US" sz="1999">
                <a:solidFill>
                  <a:srgbClr val="FFFFFF"/>
                </a:solidFill>
                <a:latin typeface="Glacial Indifference"/>
                <a:ea typeface="Glacial Indifference"/>
                <a:cs typeface="Glacial Indifference"/>
                <a:sym typeface="Glacial Indifference"/>
              </a:rPr>
              <a:t>OBJECTIFS D EQUIPE </a:t>
            </a:r>
          </a:p>
          <a:p>
            <a:pPr algn="ctr">
              <a:lnSpc>
                <a:spcPts val="2399"/>
              </a:lnSpc>
            </a:pPr>
            <a:r>
              <a:rPr lang="en-US" sz="1999">
                <a:solidFill>
                  <a:srgbClr val="FFFFFF"/>
                </a:solidFill>
                <a:latin typeface="Glacial Indifference"/>
                <a:ea typeface="Glacial Indifference"/>
                <a:cs typeface="Glacial Indifference"/>
                <a:sym typeface="Glacial Indifference"/>
              </a:rPr>
              <a:t>PRIORITES</a:t>
            </a:r>
          </a:p>
          <a:p>
            <a:pPr algn="ctr">
              <a:lnSpc>
                <a:spcPts val="2399"/>
              </a:lnSpc>
            </a:pPr>
            <a:r>
              <a:rPr lang="en-US" sz="1999">
                <a:solidFill>
                  <a:srgbClr val="FFFFFF"/>
                </a:solidFill>
                <a:latin typeface="Glacial Indifference"/>
                <a:ea typeface="Glacial Indifference"/>
                <a:cs typeface="Glacial Indifference"/>
                <a:sym typeface="Glacial Indifference"/>
              </a:rPr>
              <a:t>RESULTATS </a:t>
            </a:r>
          </a:p>
        </p:txBody>
      </p:sp>
      <p:sp>
        <p:nvSpPr>
          <p:cNvPr id="26" name="TextBox 26"/>
          <p:cNvSpPr txBox="1"/>
          <p:nvPr/>
        </p:nvSpPr>
        <p:spPr>
          <a:xfrm>
            <a:off x="1314005" y="7367323"/>
            <a:ext cx="2912603" cy="1543050"/>
          </a:xfrm>
          <a:prstGeom prst="rect">
            <a:avLst/>
          </a:prstGeom>
        </p:spPr>
        <p:txBody>
          <a:bodyPr lIns="0" tIns="0" rIns="0" bIns="0" rtlCol="0" anchor="t">
            <a:spAutoFit/>
          </a:bodyPr>
          <a:lstStyle/>
          <a:p>
            <a:pPr algn="ctr">
              <a:lnSpc>
                <a:spcPts val="2039"/>
              </a:lnSpc>
            </a:pPr>
            <a:r>
              <a:rPr lang="en-US" sz="1699">
                <a:solidFill>
                  <a:srgbClr val="FFFFFF"/>
                </a:solidFill>
                <a:latin typeface="Glacial Indifference"/>
                <a:ea typeface="Glacial Indifference"/>
                <a:cs typeface="Glacial Indifference"/>
                <a:sym typeface="Glacial Indifference"/>
              </a:rPr>
              <a:t>MEMBRES DE L’ EQUIPE </a:t>
            </a:r>
          </a:p>
          <a:p>
            <a:pPr algn="ctr">
              <a:lnSpc>
                <a:spcPts val="2039"/>
              </a:lnSpc>
            </a:pPr>
            <a:r>
              <a:rPr lang="en-US" sz="1699">
                <a:solidFill>
                  <a:srgbClr val="FFFFFF"/>
                </a:solidFill>
                <a:latin typeface="Glacial Indifference"/>
                <a:ea typeface="Glacial Indifference"/>
                <a:cs typeface="Glacial Indifference"/>
                <a:sym typeface="Glacial Indifference"/>
              </a:rPr>
              <a:t>COMPREHENSION MUTUELLE </a:t>
            </a:r>
          </a:p>
          <a:p>
            <a:pPr algn="ctr">
              <a:lnSpc>
                <a:spcPts val="2039"/>
              </a:lnSpc>
            </a:pPr>
            <a:r>
              <a:rPr lang="en-US" sz="1699">
                <a:solidFill>
                  <a:srgbClr val="FFFFFF"/>
                </a:solidFill>
                <a:latin typeface="Glacial Indifference"/>
                <a:ea typeface="Glacial Indifference"/>
                <a:cs typeface="Glacial Indifference"/>
                <a:sym typeface="Glacial Indifference"/>
              </a:rPr>
              <a:t>APPRECIATION DE LA DIFFERENCE  GESTION DE LA DIVERSITE </a:t>
            </a:r>
          </a:p>
          <a:p>
            <a:pPr marL="0" lvl="0" indent="0" algn="ctr">
              <a:lnSpc>
                <a:spcPts val="2039"/>
              </a:lnSpc>
              <a:spcBef>
                <a:spcPct val="0"/>
              </a:spcBef>
            </a:pPr>
            <a:r>
              <a:rPr lang="en-US" sz="1699">
                <a:solidFill>
                  <a:srgbClr val="FFFFFF"/>
                </a:solidFill>
                <a:latin typeface="Glacial Indifference"/>
                <a:ea typeface="Glacial Indifference"/>
                <a:cs typeface="Glacial Indifference"/>
                <a:sym typeface="Glacial Indifference"/>
              </a:rPr>
              <a:t>INTEGRATION </a:t>
            </a:r>
          </a:p>
        </p:txBody>
      </p:sp>
      <p:sp>
        <p:nvSpPr>
          <p:cNvPr id="27" name="TextBox 27"/>
          <p:cNvSpPr txBox="1"/>
          <p:nvPr/>
        </p:nvSpPr>
        <p:spPr>
          <a:xfrm>
            <a:off x="1698812" y="6806004"/>
            <a:ext cx="2218458" cy="272097"/>
          </a:xfrm>
          <a:prstGeom prst="rect">
            <a:avLst/>
          </a:prstGeom>
        </p:spPr>
        <p:txBody>
          <a:bodyPr lIns="0" tIns="0" rIns="0" bIns="0" rtlCol="0" anchor="t">
            <a:spAutoFit/>
          </a:bodyPr>
          <a:lstStyle/>
          <a:p>
            <a:pPr marL="0" lvl="0" indent="0" algn="ctr">
              <a:lnSpc>
                <a:spcPts val="1899"/>
              </a:lnSpc>
              <a:spcBef>
                <a:spcPct val="0"/>
              </a:spcBef>
            </a:pPr>
            <a:r>
              <a:rPr lang="en-US" sz="1899" b="1">
                <a:solidFill>
                  <a:srgbClr val="FFFFFF"/>
                </a:solidFill>
                <a:latin typeface="Glacial Indifference Bold"/>
                <a:ea typeface="Glacial Indifference Bold"/>
                <a:cs typeface="Glacial Indifference Bold"/>
                <a:sym typeface="Glacial Indifference Bold"/>
              </a:rPr>
              <a:t>COMPOSITION </a:t>
            </a:r>
          </a:p>
        </p:txBody>
      </p:sp>
      <p:sp>
        <p:nvSpPr>
          <p:cNvPr id="28" name="TextBox 28"/>
          <p:cNvSpPr txBox="1"/>
          <p:nvPr/>
        </p:nvSpPr>
        <p:spPr>
          <a:xfrm>
            <a:off x="7658250" y="6110023"/>
            <a:ext cx="2074395" cy="1257300"/>
          </a:xfrm>
          <a:prstGeom prst="rect">
            <a:avLst/>
          </a:prstGeom>
        </p:spPr>
        <p:txBody>
          <a:bodyPr lIns="0" tIns="0" rIns="0" bIns="0" rtlCol="0" anchor="t">
            <a:spAutoFit/>
          </a:bodyPr>
          <a:lstStyle/>
          <a:p>
            <a:pPr marL="0" lvl="0" indent="0" algn="ctr">
              <a:lnSpc>
                <a:spcPts val="1680"/>
              </a:lnSpc>
              <a:spcBef>
                <a:spcPct val="0"/>
              </a:spcBef>
            </a:pPr>
            <a:r>
              <a:rPr lang="en-US" sz="1400" u="none" strike="noStrike">
                <a:solidFill>
                  <a:srgbClr val="FFFFFF"/>
                </a:solidFill>
                <a:latin typeface="Glacial Indifference"/>
                <a:ea typeface="Glacial Indifference"/>
                <a:cs typeface="Glacial Indifference"/>
                <a:sym typeface="Glacial Indifference"/>
              </a:rPr>
              <a:t>S'appuie sur la culture métier, Factuel, favorise la Remise en Question. Ne craint pas le changement , il est le garant du cadre et de la Norme</a:t>
            </a:r>
          </a:p>
        </p:txBody>
      </p:sp>
      <p:grpSp>
        <p:nvGrpSpPr>
          <p:cNvPr id="29" name="Group 29"/>
          <p:cNvGrpSpPr/>
          <p:nvPr/>
        </p:nvGrpSpPr>
        <p:grpSpPr>
          <a:xfrm>
            <a:off x="6953841" y="5796456"/>
            <a:ext cx="3483213" cy="3503684"/>
            <a:chOff x="0" y="0"/>
            <a:chExt cx="808051" cy="812800"/>
          </a:xfrm>
        </p:grpSpPr>
        <p:sp>
          <p:nvSpPr>
            <p:cNvPr id="30" name="Freeform 30"/>
            <p:cNvSpPr/>
            <p:nvPr/>
          </p:nvSpPr>
          <p:spPr>
            <a:xfrm>
              <a:off x="0" y="0"/>
              <a:ext cx="808051" cy="812800"/>
            </a:xfrm>
            <a:custGeom>
              <a:avLst/>
              <a:gdLst/>
              <a:ahLst/>
              <a:cxnLst/>
              <a:rect l="l" t="t" r="r" b="b"/>
              <a:pathLst>
                <a:path w="808051" h="812800">
                  <a:moveTo>
                    <a:pt x="404025" y="0"/>
                  </a:moveTo>
                  <a:cubicBezTo>
                    <a:pt x="180888" y="0"/>
                    <a:pt x="0" y="181951"/>
                    <a:pt x="0" y="406400"/>
                  </a:cubicBezTo>
                  <a:cubicBezTo>
                    <a:pt x="0" y="630849"/>
                    <a:pt x="180888" y="812800"/>
                    <a:pt x="404025" y="812800"/>
                  </a:cubicBezTo>
                  <a:cubicBezTo>
                    <a:pt x="627163" y="812800"/>
                    <a:pt x="808051" y="630849"/>
                    <a:pt x="808051" y="406400"/>
                  </a:cubicBezTo>
                  <a:cubicBezTo>
                    <a:pt x="808051" y="181951"/>
                    <a:pt x="627163" y="0"/>
                    <a:pt x="404025" y="0"/>
                  </a:cubicBezTo>
                  <a:close/>
                </a:path>
              </a:pathLst>
            </a:custGeom>
            <a:solidFill>
              <a:srgbClr val="4768B1"/>
            </a:solidFill>
            <a:ln cap="sq">
              <a:noFill/>
              <a:prstDash val="solid"/>
              <a:miter/>
            </a:ln>
          </p:spPr>
          <p:txBody>
            <a:bodyPr/>
            <a:lstStyle/>
            <a:p>
              <a:endParaRPr lang="fr-FR"/>
            </a:p>
          </p:txBody>
        </p:sp>
        <p:sp>
          <p:nvSpPr>
            <p:cNvPr id="31" name="TextBox 31"/>
            <p:cNvSpPr txBox="1"/>
            <p:nvPr/>
          </p:nvSpPr>
          <p:spPr>
            <a:xfrm>
              <a:off x="75755" y="38100"/>
              <a:ext cx="656541" cy="698500"/>
            </a:xfrm>
            <a:prstGeom prst="rect">
              <a:avLst/>
            </a:prstGeom>
          </p:spPr>
          <p:txBody>
            <a:bodyPr lIns="71438" tIns="71438" rIns="71438" bIns="71438" rtlCol="0" anchor="ctr"/>
            <a:lstStyle/>
            <a:p>
              <a:pPr marL="0" lvl="0" indent="0" algn="ctr">
                <a:lnSpc>
                  <a:spcPts val="2756"/>
                </a:lnSpc>
                <a:spcBef>
                  <a:spcPct val="0"/>
                </a:spcBef>
              </a:pPr>
              <a:endParaRPr/>
            </a:p>
          </p:txBody>
        </p:sp>
      </p:grpSp>
      <p:grpSp>
        <p:nvGrpSpPr>
          <p:cNvPr id="32" name="Group 32"/>
          <p:cNvGrpSpPr/>
          <p:nvPr/>
        </p:nvGrpSpPr>
        <p:grpSpPr>
          <a:xfrm>
            <a:off x="-4822271" y="1028700"/>
            <a:ext cx="7081083" cy="7952647"/>
            <a:chOff x="0" y="0"/>
            <a:chExt cx="9441444" cy="10603529"/>
          </a:xfrm>
        </p:grpSpPr>
        <p:grpSp>
          <p:nvGrpSpPr>
            <p:cNvPr id="33" name="Group 33"/>
            <p:cNvGrpSpPr/>
            <p:nvPr/>
          </p:nvGrpSpPr>
          <p:grpSpPr>
            <a:xfrm>
              <a:off x="0" y="1111285"/>
              <a:ext cx="9441444" cy="9492244"/>
              <a:chOff x="0" y="0"/>
              <a:chExt cx="808450" cy="812800"/>
            </a:xfrm>
          </p:grpSpPr>
          <p:sp>
            <p:nvSpPr>
              <p:cNvPr id="34" name="Freeform 34"/>
              <p:cNvSpPr/>
              <p:nvPr/>
            </p:nvSpPr>
            <p:spPr>
              <a:xfrm>
                <a:off x="14470" y="19093"/>
                <a:ext cx="779510" cy="774615"/>
              </a:xfrm>
              <a:custGeom>
                <a:avLst/>
                <a:gdLst/>
                <a:ahLst/>
                <a:cxnLst/>
                <a:rect l="l" t="t" r="r" b="b"/>
                <a:pathLst>
                  <a:path w="779510" h="774615">
                    <a:moveTo>
                      <a:pt x="422138" y="13464"/>
                    </a:moveTo>
                    <a:lnTo>
                      <a:pt x="761597" y="354750"/>
                    </a:lnTo>
                    <a:cubicBezTo>
                      <a:pt x="779510" y="372759"/>
                      <a:pt x="779510" y="401855"/>
                      <a:pt x="761597" y="419864"/>
                    </a:cubicBezTo>
                    <a:lnTo>
                      <a:pt x="422138" y="761150"/>
                    </a:lnTo>
                    <a:cubicBezTo>
                      <a:pt x="413565" y="769768"/>
                      <a:pt x="401911" y="774614"/>
                      <a:pt x="389755" y="774614"/>
                    </a:cubicBezTo>
                    <a:cubicBezTo>
                      <a:pt x="377599" y="774614"/>
                      <a:pt x="365945" y="769768"/>
                      <a:pt x="357372" y="761150"/>
                    </a:cubicBezTo>
                    <a:lnTo>
                      <a:pt x="17913" y="419864"/>
                    </a:lnTo>
                    <a:cubicBezTo>
                      <a:pt x="0" y="401855"/>
                      <a:pt x="0" y="372759"/>
                      <a:pt x="17913" y="354750"/>
                    </a:cubicBezTo>
                    <a:lnTo>
                      <a:pt x="357372" y="13464"/>
                    </a:lnTo>
                    <a:cubicBezTo>
                      <a:pt x="365945" y="4846"/>
                      <a:pt x="377599" y="0"/>
                      <a:pt x="389755" y="0"/>
                    </a:cubicBezTo>
                    <a:cubicBezTo>
                      <a:pt x="401911" y="0"/>
                      <a:pt x="413565" y="4846"/>
                      <a:pt x="422138" y="13464"/>
                    </a:cubicBezTo>
                    <a:close/>
                  </a:path>
                </a:pathLst>
              </a:custGeom>
              <a:solidFill>
                <a:srgbClr val="4D6CB3"/>
              </a:solidFill>
            </p:spPr>
            <p:txBody>
              <a:bodyPr/>
              <a:lstStyle/>
              <a:p>
                <a:endParaRPr lang="fr-FR"/>
              </a:p>
            </p:txBody>
          </p:sp>
          <p:sp>
            <p:nvSpPr>
              <p:cNvPr id="35" name="TextBox 35"/>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a:off x="3333873" y="0"/>
              <a:ext cx="3578870" cy="3578870"/>
              <a:chOff x="0" y="0"/>
              <a:chExt cx="812800" cy="812800"/>
            </a:xfrm>
          </p:grpSpPr>
          <p:sp>
            <p:nvSpPr>
              <p:cNvPr id="37" name="Freeform 37"/>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38" name="TextBox 38"/>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sp>
        <p:nvSpPr>
          <p:cNvPr id="39" name="Freeform 39"/>
          <p:cNvSpPr/>
          <p:nvPr/>
        </p:nvSpPr>
        <p:spPr>
          <a:xfrm>
            <a:off x="2966487" y="2942997"/>
            <a:ext cx="5141325" cy="112174"/>
          </a:xfrm>
          <a:custGeom>
            <a:avLst/>
            <a:gdLst/>
            <a:ahLst/>
            <a:cxnLst/>
            <a:rect l="l" t="t" r="r" b="b"/>
            <a:pathLst>
              <a:path w="5141325" h="112174">
                <a:moveTo>
                  <a:pt x="0" y="0"/>
                </a:moveTo>
                <a:lnTo>
                  <a:pt x="5141325" y="0"/>
                </a:lnTo>
                <a:lnTo>
                  <a:pt x="5141325" y="112174"/>
                </a:lnTo>
                <a:lnTo>
                  <a:pt x="0" y="1121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0" name="TextBox 40"/>
          <p:cNvSpPr txBox="1"/>
          <p:nvPr/>
        </p:nvSpPr>
        <p:spPr>
          <a:xfrm>
            <a:off x="3318691" y="5012217"/>
            <a:ext cx="2218458" cy="248285"/>
          </a:xfrm>
          <a:prstGeom prst="rect">
            <a:avLst/>
          </a:prstGeom>
        </p:spPr>
        <p:txBody>
          <a:bodyPr lIns="0" tIns="0" rIns="0" bIns="0" rtlCol="0" anchor="t">
            <a:spAutoFit/>
          </a:bodyPr>
          <a:lstStyle/>
          <a:p>
            <a:pPr marL="0" lvl="0" indent="0" algn="ctr">
              <a:lnSpc>
                <a:spcPts val="1899"/>
              </a:lnSpc>
              <a:spcBef>
                <a:spcPct val="0"/>
              </a:spcBef>
            </a:pPr>
            <a:r>
              <a:rPr lang="en-US" sz="1899" u="none" strike="noStrike">
                <a:solidFill>
                  <a:srgbClr val="FFFFFF"/>
                </a:solidFill>
                <a:latin typeface="Glacial Indifference"/>
                <a:ea typeface="Glacial Indifference"/>
                <a:cs typeface="Glacial Indifference"/>
                <a:sym typeface="Glacial Indifference"/>
              </a:rPr>
              <a:t>COOPERATION</a:t>
            </a:r>
          </a:p>
        </p:txBody>
      </p:sp>
      <p:sp>
        <p:nvSpPr>
          <p:cNvPr id="41" name="TextBox 41"/>
          <p:cNvSpPr txBox="1"/>
          <p:nvPr/>
        </p:nvSpPr>
        <p:spPr>
          <a:xfrm>
            <a:off x="13475529" y="6637391"/>
            <a:ext cx="2637988" cy="2057400"/>
          </a:xfrm>
          <a:prstGeom prst="rect">
            <a:avLst/>
          </a:prstGeom>
        </p:spPr>
        <p:txBody>
          <a:bodyPr lIns="0" tIns="0" rIns="0" bIns="0" rtlCol="0" anchor="t">
            <a:spAutoFit/>
          </a:bodyPr>
          <a:lstStyle/>
          <a:p>
            <a:pPr algn="ctr">
              <a:lnSpc>
                <a:spcPts val="2039"/>
              </a:lnSpc>
            </a:pPr>
            <a:r>
              <a:rPr lang="en-US" sz="1699">
                <a:solidFill>
                  <a:srgbClr val="FFFFFF"/>
                </a:solidFill>
                <a:latin typeface="Glacial Indifference"/>
                <a:ea typeface="Glacial Indifference"/>
                <a:cs typeface="Glacial Indifference"/>
                <a:sym typeface="Glacial Indifference"/>
              </a:rPr>
              <a:t>PARTAGE D INFORMATION</a:t>
            </a:r>
          </a:p>
          <a:p>
            <a:pPr algn="ctr">
              <a:lnSpc>
                <a:spcPts val="2039"/>
              </a:lnSpc>
            </a:pPr>
            <a:r>
              <a:rPr lang="en-US" sz="1699">
                <a:solidFill>
                  <a:srgbClr val="FFFFFF"/>
                </a:solidFill>
                <a:latin typeface="Glacial Indifference"/>
                <a:ea typeface="Glacial Indifference"/>
                <a:cs typeface="Glacial Indifference"/>
                <a:sym typeface="Glacial Indifference"/>
              </a:rPr>
              <a:t>PARTAGE DE CONNAISSANCES</a:t>
            </a:r>
          </a:p>
          <a:p>
            <a:pPr algn="ctr">
              <a:lnSpc>
                <a:spcPts val="2039"/>
              </a:lnSpc>
            </a:pPr>
            <a:r>
              <a:rPr lang="en-US" sz="1699">
                <a:solidFill>
                  <a:srgbClr val="FFFFFF"/>
                </a:solidFill>
                <a:latin typeface="Glacial Indifference"/>
                <a:ea typeface="Glacial Indifference"/>
                <a:cs typeface="Glacial Indifference"/>
                <a:sym typeface="Glacial Indifference"/>
              </a:rPr>
              <a:t>PROBLEMES SOULEVES ET ABORDES</a:t>
            </a:r>
          </a:p>
          <a:p>
            <a:pPr algn="ctr">
              <a:lnSpc>
                <a:spcPts val="2039"/>
              </a:lnSpc>
            </a:pPr>
            <a:r>
              <a:rPr lang="en-US" sz="1699">
                <a:solidFill>
                  <a:srgbClr val="FFFFFF"/>
                </a:solidFill>
                <a:latin typeface="Glacial Indifference"/>
                <a:ea typeface="Glacial Indifference"/>
                <a:cs typeface="Glacial Indifference"/>
                <a:sym typeface="Glacial Indifference"/>
              </a:rPr>
              <a:t>OUVERTURE</a:t>
            </a:r>
          </a:p>
          <a:p>
            <a:pPr algn="ctr">
              <a:lnSpc>
                <a:spcPts val="2039"/>
              </a:lnSpc>
            </a:pPr>
            <a:r>
              <a:rPr lang="en-US" sz="1699">
                <a:solidFill>
                  <a:srgbClr val="FFFFFF"/>
                </a:solidFill>
                <a:latin typeface="Glacial Indifference"/>
                <a:ea typeface="Glacial Indifference"/>
                <a:cs typeface="Glacial Indifference"/>
                <a:sym typeface="Glacial Indifference"/>
              </a:rPr>
              <a:t>HONNETETE</a:t>
            </a:r>
          </a:p>
          <a:p>
            <a:pPr marL="0" lvl="0" indent="0" algn="ctr">
              <a:lnSpc>
                <a:spcPts val="2039"/>
              </a:lnSpc>
              <a:spcBef>
                <a:spcPct val="0"/>
              </a:spcBef>
            </a:pPr>
            <a:r>
              <a:rPr lang="en-US" sz="1699">
                <a:solidFill>
                  <a:srgbClr val="FFFFFF"/>
                </a:solidFill>
                <a:latin typeface="Glacial Indifference"/>
                <a:ea typeface="Glacial Indifference"/>
                <a:cs typeface="Glacial Indifference"/>
                <a:sym typeface="Glacial Indifference"/>
              </a:rPr>
              <a:t>COURTOISIE </a:t>
            </a:r>
          </a:p>
        </p:txBody>
      </p:sp>
      <p:sp>
        <p:nvSpPr>
          <p:cNvPr id="42" name="TextBox 42"/>
          <p:cNvSpPr txBox="1"/>
          <p:nvPr/>
        </p:nvSpPr>
        <p:spPr>
          <a:xfrm>
            <a:off x="14340190" y="1895247"/>
            <a:ext cx="2919110" cy="1697355"/>
          </a:xfrm>
          <a:prstGeom prst="rect">
            <a:avLst/>
          </a:prstGeom>
        </p:spPr>
        <p:txBody>
          <a:bodyPr lIns="0" tIns="0" rIns="0" bIns="0" rtlCol="0" anchor="t">
            <a:spAutoFit/>
          </a:bodyPr>
          <a:lstStyle/>
          <a:p>
            <a:pPr algn="ctr">
              <a:lnSpc>
                <a:spcPts val="2039"/>
              </a:lnSpc>
            </a:pPr>
            <a:r>
              <a:rPr lang="en-US" sz="1699">
                <a:solidFill>
                  <a:srgbClr val="FFFFFF"/>
                </a:solidFill>
                <a:latin typeface="Glacial Indifference"/>
                <a:ea typeface="Glacial Indifference"/>
                <a:cs typeface="Glacial Indifference"/>
                <a:sym typeface="Glacial Indifference"/>
              </a:rPr>
              <a:t>ATMOSPHERE</a:t>
            </a:r>
          </a:p>
          <a:p>
            <a:pPr algn="ctr">
              <a:lnSpc>
                <a:spcPts val="2039"/>
              </a:lnSpc>
            </a:pPr>
            <a:r>
              <a:rPr lang="en-US" sz="1699">
                <a:solidFill>
                  <a:srgbClr val="FFFFFF"/>
                </a:solidFill>
                <a:latin typeface="Glacial Indifference"/>
                <a:ea typeface="Glacial Indifference"/>
                <a:cs typeface="Glacial Indifference"/>
                <a:sym typeface="Glacial Indifference"/>
              </a:rPr>
              <a:t>SECURITE PSYCHOLOGIQUE</a:t>
            </a:r>
          </a:p>
          <a:p>
            <a:pPr algn="ctr">
              <a:lnSpc>
                <a:spcPts val="2039"/>
              </a:lnSpc>
            </a:pPr>
            <a:r>
              <a:rPr lang="en-US" sz="1699">
                <a:solidFill>
                  <a:srgbClr val="FFFFFF"/>
                </a:solidFill>
                <a:latin typeface="Glacial Indifference"/>
                <a:ea typeface="Glacial Indifference"/>
                <a:cs typeface="Glacial Indifference"/>
                <a:sym typeface="Glacial Indifference"/>
              </a:rPr>
              <a:t>BIEN ETRE EMOTIONNEL</a:t>
            </a:r>
          </a:p>
          <a:p>
            <a:pPr algn="ctr">
              <a:lnSpc>
                <a:spcPts val="2039"/>
              </a:lnSpc>
            </a:pPr>
            <a:r>
              <a:rPr lang="en-US" sz="1699">
                <a:solidFill>
                  <a:srgbClr val="FFFFFF"/>
                </a:solidFill>
                <a:latin typeface="Glacial Indifference"/>
                <a:ea typeface="Glacial Indifference"/>
                <a:cs typeface="Glacial Indifference"/>
                <a:sym typeface="Glacial Indifference"/>
              </a:rPr>
              <a:t>CREATIVITE ET INNOVATION</a:t>
            </a:r>
          </a:p>
          <a:p>
            <a:pPr marL="0" lvl="0" indent="0" algn="ctr">
              <a:lnSpc>
                <a:spcPts val="2039"/>
              </a:lnSpc>
              <a:spcBef>
                <a:spcPct val="0"/>
              </a:spcBef>
            </a:pPr>
            <a:r>
              <a:rPr lang="en-US" sz="1699">
                <a:solidFill>
                  <a:srgbClr val="FFFFFF"/>
                </a:solidFill>
                <a:latin typeface="Glacial Indifference"/>
                <a:ea typeface="Glacial Indifference"/>
                <a:cs typeface="Glacial Indifference"/>
                <a:sym typeface="Glacial Indifference"/>
              </a:rPr>
              <a:t>CONFIANCE</a:t>
            </a:r>
          </a:p>
        </p:txBody>
      </p:sp>
      <p:sp>
        <p:nvSpPr>
          <p:cNvPr id="43" name="Freeform 43"/>
          <p:cNvSpPr/>
          <p:nvPr/>
        </p:nvSpPr>
        <p:spPr>
          <a:xfrm>
            <a:off x="9558105" y="2830822"/>
            <a:ext cx="5141325" cy="112174"/>
          </a:xfrm>
          <a:custGeom>
            <a:avLst/>
            <a:gdLst/>
            <a:ahLst/>
            <a:cxnLst/>
            <a:rect l="l" t="t" r="r" b="b"/>
            <a:pathLst>
              <a:path w="5141325" h="112174">
                <a:moveTo>
                  <a:pt x="0" y="0"/>
                </a:moveTo>
                <a:lnTo>
                  <a:pt x="5141325" y="0"/>
                </a:lnTo>
                <a:lnTo>
                  <a:pt x="5141325" y="112175"/>
                </a:lnTo>
                <a:lnTo>
                  <a:pt x="0" y="112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4" name="Freeform 44"/>
          <p:cNvSpPr/>
          <p:nvPr/>
        </p:nvSpPr>
        <p:spPr>
          <a:xfrm rot="5854616">
            <a:off x="13672964" y="6007620"/>
            <a:ext cx="5274310" cy="115076"/>
          </a:xfrm>
          <a:custGeom>
            <a:avLst/>
            <a:gdLst/>
            <a:ahLst/>
            <a:cxnLst/>
            <a:rect l="l" t="t" r="r" b="b"/>
            <a:pathLst>
              <a:path w="5274310" h="115076">
                <a:moveTo>
                  <a:pt x="0" y="0"/>
                </a:moveTo>
                <a:lnTo>
                  <a:pt x="5274310" y="0"/>
                </a:lnTo>
                <a:lnTo>
                  <a:pt x="5274310" y="115076"/>
                </a:lnTo>
                <a:lnTo>
                  <a:pt x="0" y="1150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5" name="Freeform 45"/>
          <p:cNvSpPr/>
          <p:nvPr/>
        </p:nvSpPr>
        <p:spPr>
          <a:xfrm>
            <a:off x="9463005" y="8686874"/>
            <a:ext cx="5141325" cy="112174"/>
          </a:xfrm>
          <a:custGeom>
            <a:avLst/>
            <a:gdLst/>
            <a:ahLst/>
            <a:cxnLst/>
            <a:rect l="l" t="t" r="r" b="b"/>
            <a:pathLst>
              <a:path w="5141325" h="112174">
                <a:moveTo>
                  <a:pt x="0" y="0"/>
                </a:moveTo>
                <a:lnTo>
                  <a:pt x="5141325" y="0"/>
                </a:lnTo>
                <a:lnTo>
                  <a:pt x="5141325" y="112174"/>
                </a:lnTo>
                <a:lnTo>
                  <a:pt x="0" y="1121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6" name="Freeform 46"/>
          <p:cNvSpPr/>
          <p:nvPr/>
        </p:nvSpPr>
        <p:spPr>
          <a:xfrm>
            <a:off x="3091084" y="8923937"/>
            <a:ext cx="5201919" cy="113496"/>
          </a:xfrm>
          <a:custGeom>
            <a:avLst/>
            <a:gdLst/>
            <a:ahLst/>
            <a:cxnLst/>
            <a:rect l="l" t="t" r="r" b="b"/>
            <a:pathLst>
              <a:path w="5201919" h="113496">
                <a:moveTo>
                  <a:pt x="0" y="0"/>
                </a:moveTo>
                <a:lnTo>
                  <a:pt x="5201919" y="0"/>
                </a:lnTo>
                <a:lnTo>
                  <a:pt x="5201919" y="113497"/>
                </a:lnTo>
                <a:lnTo>
                  <a:pt x="0" y="113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7" name="Freeform 47"/>
          <p:cNvSpPr/>
          <p:nvPr/>
        </p:nvSpPr>
        <p:spPr>
          <a:xfrm rot="5854616">
            <a:off x="-1062905" y="5901133"/>
            <a:ext cx="5136384" cy="112067"/>
          </a:xfrm>
          <a:custGeom>
            <a:avLst/>
            <a:gdLst/>
            <a:ahLst/>
            <a:cxnLst/>
            <a:rect l="l" t="t" r="r" b="b"/>
            <a:pathLst>
              <a:path w="5136384" h="112067">
                <a:moveTo>
                  <a:pt x="0" y="0"/>
                </a:moveTo>
                <a:lnTo>
                  <a:pt x="5136384" y="0"/>
                </a:lnTo>
                <a:lnTo>
                  <a:pt x="5136384" y="112067"/>
                </a:lnTo>
                <a:lnTo>
                  <a:pt x="0" y="112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8" name="Freeform 48"/>
          <p:cNvSpPr/>
          <p:nvPr/>
        </p:nvSpPr>
        <p:spPr>
          <a:xfrm rot="2827806">
            <a:off x="2299227" y="4978243"/>
            <a:ext cx="5725117" cy="124912"/>
          </a:xfrm>
          <a:custGeom>
            <a:avLst/>
            <a:gdLst/>
            <a:ahLst/>
            <a:cxnLst/>
            <a:rect l="l" t="t" r="r" b="b"/>
            <a:pathLst>
              <a:path w="5725117" h="124912">
                <a:moveTo>
                  <a:pt x="0" y="0"/>
                </a:moveTo>
                <a:lnTo>
                  <a:pt x="5725117" y="0"/>
                </a:lnTo>
                <a:lnTo>
                  <a:pt x="5725117" y="124911"/>
                </a:lnTo>
                <a:lnTo>
                  <a:pt x="0" y="1249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9" name="Freeform 49"/>
          <p:cNvSpPr/>
          <p:nvPr/>
        </p:nvSpPr>
        <p:spPr>
          <a:xfrm rot="8511498">
            <a:off x="9567771" y="5198047"/>
            <a:ext cx="5725117" cy="124912"/>
          </a:xfrm>
          <a:custGeom>
            <a:avLst/>
            <a:gdLst/>
            <a:ahLst/>
            <a:cxnLst/>
            <a:rect l="l" t="t" r="r" b="b"/>
            <a:pathLst>
              <a:path w="5725117" h="124912">
                <a:moveTo>
                  <a:pt x="0" y="0"/>
                </a:moveTo>
                <a:lnTo>
                  <a:pt x="5725116" y="0"/>
                </a:lnTo>
                <a:lnTo>
                  <a:pt x="5725116" y="124911"/>
                </a:lnTo>
                <a:lnTo>
                  <a:pt x="0" y="1249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0" name="Freeform 50"/>
          <p:cNvSpPr/>
          <p:nvPr/>
        </p:nvSpPr>
        <p:spPr>
          <a:xfrm rot="8100000">
            <a:off x="3529593" y="5520165"/>
            <a:ext cx="6026131" cy="131479"/>
          </a:xfrm>
          <a:custGeom>
            <a:avLst/>
            <a:gdLst/>
            <a:ahLst/>
            <a:cxnLst/>
            <a:rect l="l" t="t" r="r" b="b"/>
            <a:pathLst>
              <a:path w="6026131" h="131479">
                <a:moveTo>
                  <a:pt x="0" y="0"/>
                </a:moveTo>
                <a:lnTo>
                  <a:pt x="6026131" y="0"/>
                </a:lnTo>
                <a:lnTo>
                  <a:pt x="6026131" y="131479"/>
                </a:lnTo>
                <a:lnTo>
                  <a:pt x="0" y="1314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1" name="Freeform 51"/>
          <p:cNvSpPr/>
          <p:nvPr/>
        </p:nvSpPr>
        <p:spPr>
          <a:xfrm rot="-8688365">
            <a:off x="8122091" y="5139197"/>
            <a:ext cx="6026131" cy="131479"/>
          </a:xfrm>
          <a:custGeom>
            <a:avLst/>
            <a:gdLst/>
            <a:ahLst/>
            <a:cxnLst/>
            <a:rect l="l" t="t" r="r" b="b"/>
            <a:pathLst>
              <a:path w="6026131" h="131479">
                <a:moveTo>
                  <a:pt x="0" y="0"/>
                </a:moveTo>
                <a:lnTo>
                  <a:pt x="6026130" y="0"/>
                </a:lnTo>
                <a:lnTo>
                  <a:pt x="6026130" y="131479"/>
                </a:lnTo>
                <a:lnTo>
                  <a:pt x="0" y="1314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2" name="Freeform 52"/>
          <p:cNvSpPr/>
          <p:nvPr/>
        </p:nvSpPr>
        <p:spPr>
          <a:xfrm rot="-1236237">
            <a:off x="3867414" y="5034696"/>
            <a:ext cx="11295089" cy="246438"/>
          </a:xfrm>
          <a:custGeom>
            <a:avLst/>
            <a:gdLst/>
            <a:ahLst/>
            <a:cxnLst/>
            <a:rect l="l" t="t" r="r" b="b"/>
            <a:pathLst>
              <a:path w="11295089" h="246438">
                <a:moveTo>
                  <a:pt x="0" y="0"/>
                </a:moveTo>
                <a:lnTo>
                  <a:pt x="11295090" y="0"/>
                </a:lnTo>
                <a:lnTo>
                  <a:pt x="11295090" y="246438"/>
                </a:lnTo>
                <a:lnTo>
                  <a:pt x="0" y="246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3" name="Freeform 53"/>
          <p:cNvSpPr/>
          <p:nvPr/>
        </p:nvSpPr>
        <p:spPr>
          <a:xfrm rot="1464403">
            <a:off x="2653266" y="5020835"/>
            <a:ext cx="11295089" cy="246438"/>
          </a:xfrm>
          <a:custGeom>
            <a:avLst/>
            <a:gdLst/>
            <a:ahLst/>
            <a:cxnLst/>
            <a:rect l="l" t="t" r="r" b="b"/>
            <a:pathLst>
              <a:path w="11295089" h="246438">
                <a:moveTo>
                  <a:pt x="0" y="0"/>
                </a:moveTo>
                <a:lnTo>
                  <a:pt x="11295089" y="0"/>
                </a:lnTo>
                <a:lnTo>
                  <a:pt x="11295089" y="246438"/>
                </a:lnTo>
                <a:lnTo>
                  <a:pt x="0" y="246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54" name="Freeform 54"/>
          <p:cNvSpPr/>
          <p:nvPr/>
        </p:nvSpPr>
        <p:spPr>
          <a:xfrm>
            <a:off x="1698812" y="95994"/>
            <a:ext cx="914234" cy="1227159"/>
          </a:xfrm>
          <a:custGeom>
            <a:avLst/>
            <a:gdLst/>
            <a:ahLst/>
            <a:cxnLst/>
            <a:rect l="l" t="t" r="r" b="b"/>
            <a:pathLst>
              <a:path w="914234" h="1227159">
                <a:moveTo>
                  <a:pt x="0" y="0"/>
                </a:moveTo>
                <a:lnTo>
                  <a:pt x="914233" y="0"/>
                </a:lnTo>
                <a:lnTo>
                  <a:pt x="914233" y="1227159"/>
                </a:lnTo>
                <a:lnTo>
                  <a:pt x="0" y="12271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55" name="Freeform 55"/>
          <p:cNvSpPr/>
          <p:nvPr/>
        </p:nvSpPr>
        <p:spPr>
          <a:xfrm>
            <a:off x="9590154" y="974774"/>
            <a:ext cx="1425508" cy="1447217"/>
          </a:xfrm>
          <a:custGeom>
            <a:avLst/>
            <a:gdLst/>
            <a:ahLst/>
            <a:cxnLst/>
            <a:rect l="l" t="t" r="r" b="b"/>
            <a:pathLst>
              <a:path w="1425508" h="1447217">
                <a:moveTo>
                  <a:pt x="0" y="0"/>
                </a:moveTo>
                <a:lnTo>
                  <a:pt x="1425508" y="0"/>
                </a:lnTo>
                <a:lnTo>
                  <a:pt x="1425508" y="1447217"/>
                </a:lnTo>
                <a:lnTo>
                  <a:pt x="0" y="14472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56" name="Freeform 56"/>
          <p:cNvSpPr/>
          <p:nvPr/>
        </p:nvSpPr>
        <p:spPr>
          <a:xfrm>
            <a:off x="1899466" y="5210587"/>
            <a:ext cx="1432731" cy="1557317"/>
          </a:xfrm>
          <a:custGeom>
            <a:avLst/>
            <a:gdLst/>
            <a:ahLst/>
            <a:cxnLst/>
            <a:rect l="l" t="t" r="r" b="b"/>
            <a:pathLst>
              <a:path w="1432731" h="1557317">
                <a:moveTo>
                  <a:pt x="0" y="0"/>
                </a:moveTo>
                <a:lnTo>
                  <a:pt x="1432732" y="0"/>
                </a:lnTo>
                <a:lnTo>
                  <a:pt x="1432732" y="1557317"/>
                </a:lnTo>
                <a:lnTo>
                  <a:pt x="0" y="15573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57" name="Freeform 57"/>
          <p:cNvSpPr/>
          <p:nvPr/>
        </p:nvSpPr>
        <p:spPr>
          <a:xfrm>
            <a:off x="16708282" y="95994"/>
            <a:ext cx="1352564" cy="1436987"/>
          </a:xfrm>
          <a:custGeom>
            <a:avLst/>
            <a:gdLst/>
            <a:ahLst/>
            <a:cxnLst/>
            <a:rect l="l" t="t" r="r" b="b"/>
            <a:pathLst>
              <a:path w="1352564" h="1436987">
                <a:moveTo>
                  <a:pt x="0" y="0"/>
                </a:moveTo>
                <a:lnTo>
                  <a:pt x="1352564" y="0"/>
                </a:lnTo>
                <a:lnTo>
                  <a:pt x="1352564" y="1436987"/>
                </a:lnTo>
                <a:lnTo>
                  <a:pt x="0" y="14369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58" name="Freeform 58"/>
          <p:cNvSpPr/>
          <p:nvPr/>
        </p:nvSpPr>
        <p:spPr>
          <a:xfrm>
            <a:off x="16194993" y="6253215"/>
            <a:ext cx="1679825" cy="1731778"/>
          </a:xfrm>
          <a:custGeom>
            <a:avLst/>
            <a:gdLst/>
            <a:ahLst/>
            <a:cxnLst/>
            <a:rect l="l" t="t" r="r" b="b"/>
            <a:pathLst>
              <a:path w="1679825" h="1731778">
                <a:moveTo>
                  <a:pt x="0" y="0"/>
                </a:moveTo>
                <a:lnTo>
                  <a:pt x="1679824" y="0"/>
                </a:lnTo>
                <a:lnTo>
                  <a:pt x="1679824" y="1731778"/>
                </a:lnTo>
                <a:lnTo>
                  <a:pt x="0" y="17317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59" name="Freeform 59"/>
          <p:cNvSpPr/>
          <p:nvPr/>
        </p:nvSpPr>
        <p:spPr>
          <a:xfrm>
            <a:off x="9828931" y="6386605"/>
            <a:ext cx="1699195" cy="1217242"/>
          </a:xfrm>
          <a:custGeom>
            <a:avLst/>
            <a:gdLst/>
            <a:ahLst/>
            <a:cxnLst/>
            <a:rect l="l" t="t" r="r" b="b"/>
            <a:pathLst>
              <a:path w="1699195" h="1217242">
                <a:moveTo>
                  <a:pt x="0" y="0"/>
                </a:moveTo>
                <a:lnTo>
                  <a:pt x="1699195" y="0"/>
                </a:lnTo>
                <a:lnTo>
                  <a:pt x="1699195" y="1217242"/>
                </a:lnTo>
                <a:lnTo>
                  <a:pt x="0" y="121724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60" name="TextBox 60"/>
          <p:cNvSpPr txBox="1"/>
          <p:nvPr/>
        </p:nvSpPr>
        <p:spPr>
          <a:xfrm>
            <a:off x="13590201" y="5981118"/>
            <a:ext cx="2315154" cy="272097"/>
          </a:xfrm>
          <a:prstGeom prst="rect">
            <a:avLst/>
          </a:prstGeom>
        </p:spPr>
        <p:txBody>
          <a:bodyPr lIns="0" tIns="0" rIns="0" bIns="0" rtlCol="0" anchor="t">
            <a:spAutoFit/>
          </a:bodyPr>
          <a:lstStyle/>
          <a:p>
            <a:pPr marL="0" lvl="0" indent="0" algn="ctr">
              <a:lnSpc>
                <a:spcPts val="1899"/>
              </a:lnSpc>
              <a:spcBef>
                <a:spcPct val="0"/>
              </a:spcBef>
            </a:pPr>
            <a:r>
              <a:rPr lang="en-US" sz="1899" b="1">
                <a:solidFill>
                  <a:srgbClr val="FFFFFF"/>
                </a:solidFill>
                <a:latin typeface="Glacial Indifference Bold"/>
                <a:ea typeface="Glacial Indifference Bold"/>
                <a:cs typeface="Glacial Indifference Bold"/>
                <a:sym typeface="Glacial Indifference Bold"/>
              </a:rPr>
              <a:t>COMMUNICATION </a:t>
            </a:r>
          </a:p>
        </p:txBody>
      </p:sp>
      <p:sp>
        <p:nvSpPr>
          <p:cNvPr id="61" name="TextBox 61"/>
          <p:cNvSpPr txBox="1"/>
          <p:nvPr/>
        </p:nvSpPr>
        <p:spPr>
          <a:xfrm>
            <a:off x="14582413" y="1171349"/>
            <a:ext cx="2452492" cy="361632"/>
          </a:xfrm>
          <a:prstGeom prst="rect">
            <a:avLst/>
          </a:prstGeom>
        </p:spPr>
        <p:txBody>
          <a:bodyPr lIns="0" tIns="0" rIns="0" bIns="0" rtlCol="0" anchor="t">
            <a:spAutoFit/>
          </a:bodyPr>
          <a:lstStyle/>
          <a:p>
            <a:pPr marL="0" lvl="0" indent="0" algn="ctr">
              <a:lnSpc>
                <a:spcPts val="2499"/>
              </a:lnSpc>
              <a:spcBef>
                <a:spcPct val="0"/>
              </a:spcBef>
            </a:pPr>
            <a:r>
              <a:rPr lang="en-US" sz="2499" b="1">
                <a:solidFill>
                  <a:srgbClr val="FFFFFF"/>
                </a:solidFill>
                <a:latin typeface="Glacial Indifference Bold"/>
                <a:ea typeface="Glacial Indifference Bold"/>
                <a:cs typeface="Glacial Indifference Bold"/>
                <a:sym typeface="Glacial Indifference Bold"/>
              </a:rPr>
              <a:t>CLIMAT</a:t>
            </a:r>
          </a:p>
        </p:txBody>
      </p:sp>
      <p:sp>
        <p:nvSpPr>
          <p:cNvPr id="62" name="TextBox 62"/>
          <p:cNvSpPr txBox="1"/>
          <p:nvPr/>
        </p:nvSpPr>
        <p:spPr>
          <a:xfrm>
            <a:off x="7188698" y="779823"/>
            <a:ext cx="2488097" cy="298132"/>
          </a:xfrm>
          <a:prstGeom prst="rect">
            <a:avLst/>
          </a:prstGeom>
        </p:spPr>
        <p:txBody>
          <a:bodyPr lIns="0" tIns="0" rIns="0" bIns="0" rtlCol="0" anchor="t">
            <a:spAutoFit/>
          </a:bodyPr>
          <a:lstStyle/>
          <a:p>
            <a:pPr marL="0" lvl="0" indent="0" algn="ctr">
              <a:lnSpc>
                <a:spcPts val="2099"/>
              </a:lnSpc>
              <a:spcBef>
                <a:spcPct val="0"/>
              </a:spcBef>
            </a:pPr>
            <a:r>
              <a:rPr lang="en-US" sz="2099" b="1">
                <a:solidFill>
                  <a:srgbClr val="FFFFFF"/>
                </a:solidFill>
                <a:latin typeface="Glacial Indifference Bold"/>
                <a:ea typeface="Glacial Indifference Bold"/>
                <a:cs typeface="Glacial Indifference Bold"/>
                <a:sym typeface="Glacial Indifference Bold"/>
              </a:rPr>
              <a:t>COLLABORATION </a:t>
            </a:r>
          </a:p>
        </p:txBody>
      </p:sp>
      <p:sp>
        <p:nvSpPr>
          <p:cNvPr id="63" name="TextBox 63"/>
          <p:cNvSpPr txBox="1"/>
          <p:nvPr/>
        </p:nvSpPr>
        <p:spPr>
          <a:xfrm>
            <a:off x="6853362" y="1412341"/>
            <a:ext cx="2879283" cy="1285875"/>
          </a:xfrm>
          <a:prstGeom prst="rect">
            <a:avLst/>
          </a:prstGeom>
        </p:spPr>
        <p:txBody>
          <a:bodyPr lIns="0" tIns="0" rIns="0" bIns="0" rtlCol="0" anchor="t">
            <a:spAutoFit/>
          </a:bodyPr>
          <a:lstStyle/>
          <a:p>
            <a:pPr algn="ctr">
              <a:lnSpc>
                <a:spcPts val="2039"/>
              </a:lnSpc>
            </a:pPr>
            <a:r>
              <a:rPr lang="en-US" sz="1699">
                <a:solidFill>
                  <a:srgbClr val="FFFFFF"/>
                </a:solidFill>
                <a:latin typeface="Glacial Indifference"/>
                <a:ea typeface="Glacial Indifference"/>
                <a:cs typeface="Glacial Indifference"/>
                <a:sym typeface="Glacial Indifference"/>
              </a:rPr>
              <a:t>PRATIQUES DE TRAVAIL </a:t>
            </a:r>
          </a:p>
          <a:p>
            <a:pPr algn="ctr">
              <a:lnSpc>
                <a:spcPts val="2039"/>
              </a:lnSpc>
            </a:pPr>
            <a:r>
              <a:rPr lang="en-US" sz="1699">
                <a:solidFill>
                  <a:srgbClr val="FFFFFF"/>
                </a:solidFill>
                <a:latin typeface="Glacial Indifference"/>
                <a:ea typeface="Glacial Indifference"/>
                <a:cs typeface="Glacial Indifference"/>
                <a:sym typeface="Glacial Indifference"/>
              </a:rPr>
              <a:t>CHARTE D EQUIPE</a:t>
            </a:r>
          </a:p>
          <a:p>
            <a:pPr algn="ctr">
              <a:lnSpc>
                <a:spcPts val="2039"/>
              </a:lnSpc>
            </a:pPr>
            <a:r>
              <a:rPr lang="en-US" sz="1699">
                <a:solidFill>
                  <a:srgbClr val="FFFFFF"/>
                </a:solidFill>
                <a:latin typeface="Glacial Indifference"/>
                <a:ea typeface="Glacial Indifference"/>
                <a:cs typeface="Glacial Indifference"/>
                <a:sym typeface="Glacial Indifference"/>
              </a:rPr>
              <a:t>NORMES DE COMPORTEMENTS </a:t>
            </a:r>
          </a:p>
          <a:p>
            <a:pPr marL="0" lvl="0" indent="0" algn="ctr">
              <a:lnSpc>
                <a:spcPts val="2039"/>
              </a:lnSpc>
              <a:spcBef>
                <a:spcPct val="0"/>
              </a:spcBef>
            </a:pPr>
            <a:r>
              <a:rPr lang="en-US" sz="1699">
                <a:solidFill>
                  <a:srgbClr val="FFFFFF"/>
                </a:solidFill>
                <a:latin typeface="Glacial Indifference"/>
                <a:ea typeface="Glacial Indifference"/>
                <a:cs typeface="Glacial Indifference"/>
                <a:sym typeface="Glacial Indifference"/>
              </a:rPr>
              <a:t>RESPONSABILITES MUTUELLES</a:t>
            </a:r>
          </a:p>
        </p:txBody>
      </p:sp>
      <p:sp>
        <p:nvSpPr>
          <p:cNvPr id="64" name="TextBox 64"/>
          <p:cNvSpPr txBox="1"/>
          <p:nvPr/>
        </p:nvSpPr>
        <p:spPr>
          <a:xfrm>
            <a:off x="380206" y="9502792"/>
            <a:ext cx="17527587" cy="630715"/>
          </a:xfrm>
          <a:prstGeom prst="rect">
            <a:avLst/>
          </a:prstGeom>
        </p:spPr>
        <p:txBody>
          <a:bodyPr lIns="0" tIns="0" rIns="0" bIns="0" rtlCol="0" anchor="t">
            <a:spAutoFit/>
          </a:bodyPr>
          <a:lstStyle/>
          <a:p>
            <a:pPr algn="ctr">
              <a:lnSpc>
                <a:spcPts val="4716"/>
              </a:lnSpc>
              <a:spcBef>
                <a:spcPct val="0"/>
              </a:spcBef>
            </a:pPr>
            <a:r>
              <a:rPr lang="en-US" sz="3368" b="1">
                <a:solidFill>
                  <a:srgbClr val="4768B1"/>
                </a:solidFill>
                <a:latin typeface="Montserrat Medium"/>
                <a:ea typeface="Montserrat Medium"/>
                <a:cs typeface="Montserrat Medium"/>
                <a:sym typeface="Montserrat Medium"/>
              </a:rPr>
              <a:t>6C des compétences du Leadership de Michnic-Golinkoff et Hirsch-Pasek</a:t>
            </a:r>
          </a:p>
        </p:txBody>
      </p:sp>
      <p:sp>
        <p:nvSpPr>
          <p:cNvPr id="65" name="TextBox 65"/>
          <p:cNvSpPr txBox="1"/>
          <p:nvPr/>
        </p:nvSpPr>
        <p:spPr>
          <a:xfrm>
            <a:off x="7610473" y="6457071"/>
            <a:ext cx="2218458" cy="272097"/>
          </a:xfrm>
          <a:prstGeom prst="rect">
            <a:avLst/>
          </a:prstGeom>
        </p:spPr>
        <p:txBody>
          <a:bodyPr lIns="0" tIns="0" rIns="0" bIns="0" rtlCol="0" anchor="t">
            <a:spAutoFit/>
          </a:bodyPr>
          <a:lstStyle/>
          <a:p>
            <a:pPr marL="0" lvl="0" indent="0" algn="ctr">
              <a:lnSpc>
                <a:spcPts val="1899"/>
              </a:lnSpc>
              <a:spcBef>
                <a:spcPct val="0"/>
              </a:spcBef>
            </a:pPr>
            <a:r>
              <a:rPr lang="en-US" sz="1899" b="1">
                <a:solidFill>
                  <a:srgbClr val="FFFFFF"/>
                </a:solidFill>
                <a:latin typeface="Glacial Indifference Bold"/>
                <a:ea typeface="Glacial Indifference Bold"/>
                <a:cs typeface="Glacial Indifference Bold"/>
                <a:sym typeface="Glacial Indifference Bold"/>
              </a:rPr>
              <a:t>COACHING </a:t>
            </a:r>
          </a:p>
        </p:txBody>
      </p:sp>
      <p:sp>
        <p:nvSpPr>
          <p:cNvPr id="66" name="AutoShape 66"/>
          <p:cNvSpPr/>
          <p:nvPr/>
        </p:nvSpPr>
        <p:spPr>
          <a:xfrm>
            <a:off x="7547039" y="6877124"/>
            <a:ext cx="2074395" cy="0"/>
          </a:xfrm>
          <a:prstGeom prst="line">
            <a:avLst/>
          </a:prstGeom>
          <a:ln w="9525" cap="flat">
            <a:solidFill>
              <a:srgbClr val="FFFFFF"/>
            </a:solidFill>
            <a:prstDash val="solid"/>
            <a:headEnd type="none" w="sm" len="sm"/>
            <a:tailEnd type="none" w="sm" len="sm"/>
          </a:ln>
        </p:spPr>
        <p:txBody>
          <a:bodyPr/>
          <a:lstStyle/>
          <a:p>
            <a:endParaRPr lang="fr-FR"/>
          </a:p>
        </p:txBody>
      </p:sp>
      <p:sp>
        <p:nvSpPr>
          <p:cNvPr id="67" name="TextBox 67"/>
          <p:cNvSpPr txBox="1"/>
          <p:nvPr/>
        </p:nvSpPr>
        <p:spPr>
          <a:xfrm>
            <a:off x="7263401" y="7147269"/>
            <a:ext cx="2912603" cy="1466850"/>
          </a:xfrm>
          <a:prstGeom prst="rect">
            <a:avLst/>
          </a:prstGeom>
        </p:spPr>
        <p:txBody>
          <a:bodyPr lIns="0" tIns="0" rIns="0" bIns="0" rtlCol="0" anchor="t">
            <a:spAutoFit/>
          </a:bodyPr>
          <a:lstStyle/>
          <a:p>
            <a:pPr algn="ctr">
              <a:lnSpc>
                <a:spcPts val="2159"/>
              </a:lnSpc>
            </a:pPr>
            <a:r>
              <a:rPr lang="en-US" sz="1799">
                <a:solidFill>
                  <a:srgbClr val="FFFFFF"/>
                </a:solidFill>
                <a:latin typeface="Glacial Indifference"/>
                <a:ea typeface="Glacial Indifference"/>
                <a:cs typeface="Glacial Indifference"/>
                <a:sym typeface="Glacial Indifference"/>
              </a:rPr>
              <a:t>APPRENTISSAGE COLLECTIF</a:t>
            </a:r>
          </a:p>
          <a:p>
            <a:pPr algn="ctr">
              <a:lnSpc>
                <a:spcPts val="2159"/>
              </a:lnSpc>
            </a:pPr>
            <a:r>
              <a:rPr lang="en-US" sz="1799">
                <a:solidFill>
                  <a:srgbClr val="FFFFFF"/>
                </a:solidFill>
                <a:latin typeface="Glacial Indifference"/>
                <a:ea typeface="Glacial Indifference"/>
                <a:cs typeface="Glacial Indifference"/>
                <a:sym typeface="Glacial Indifference"/>
              </a:rPr>
              <a:t>EVOLUTION COLLECTIVE</a:t>
            </a:r>
          </a:p>
          <a:p>
            <a:pPr algn="ctr">
              <a:lnSpc>
                <a:spcPts val="2159"/>
              </a:lnSpc>
            </a:pPr>
            <a:r>
              <a:rPr lang="en-US" sz="1799">
                <a:solidFill>
                  <a:srgbClr val="FFFFFF"/>
                </a:solidFill>
                <a:latin typeface="Glacial Indifference"/>
                <a:ea typeface="Glacial Indifference"/>
                <a:cs typeface="Glacial Indifference"/>
                <a:sym typeface="Glacial Indifference"/>
              </a:rPr>
              <a:t>AUTONOMIE DE L EQUIPE</a:t>
            </a:r>
          </a:p>
          <a:p>
            <a:pPr marL="0" lvl="0" indent="0" algn="ctr">
              <a:lnSpc>
                <a:spcPts val="2159"/>
              </a:lnSpc>
              <a:spcBef>
                <a:spcPct val="0"/>
              </a:spcBef>
            </a:pPr>
            <a:r>
              <a:rPr lang="en-US" sz="1799">
                <a:solidFill>
                  <a:srgbClr val="FFFFFF"/>
                </a:solidFill>
                <a:latin typeface="Glacial Indifference"/>
                <a:ea typeface="Glacial Indifference"/>
                <a:cs typeface="Glacial Indifference"/>
                <a:sym typeface="Glacial Indifference"/>
              </a:rPr>
              <a:t>RESILIENCE DE L EQUIPE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33031" y="1580478"/>
            <a:ext cx="7081083" cy="7119183"/>
            <a:chOff x="0" y="0"/>
            <a:chExt cx="808450" cy="812800"/>
          </a:xfrm>
        </p:grpSpPr>
        <p:sp>
          <p:nvSpPr>
            <p:cNvPr id="3" name="Freeform 3"/>
            <p:cNvSpPr/>
            <p:nvPr/>
          </p:nvSpPr>
          <p:spPr>
            <a:xfrm>
              <a:off x="14470" y="19093"/>
              <a:ext cx="779510" cy="774615"/>
            </a:xfrm>
            <a:custGeom>
              <a:avLst/>
              <a:gdLst/>
              <a:ahLst/>
              <a:cxnLst/>
              <a:rect l="l" t="t" r="r" b="b"/>
              <a:pathLst>
                <a:path w="779510" h="774615">
                  <a:moveTo>
                    <a:pt x="422138" y="13464"/>
                  </a:moveTo>
                  <a:lnTo>
                    <a:pt x="761597" y="354750"/>
                  </a:lnTo>
                  <a:cubicBezTo>
                    <a:pt x="779510" y="372759"/>
                    <a:pt x="779510" y="401855"/>
                    <a:pt x="761597" y="419864"/>
                  </a:cubicBezTo>
                  <a:lnTo>
                    <a:pt x="422138" y="761150"/>
                  </a:lnTo>
                  <a:cubicBezTo>
                    <a:pt x="413565" y="769768"/>
                    <a:pt x="401911" y="774614"/>
                    <a:pt x="389755" y="774614"/>
                  </a:cubicBezTo>
                  <a:cubicBezTo>
                    <a:pt x="377599" y="774614"/>
                    <a:pt x="365945" y="769768"/>
                    <a:pt x="357372" y="761150"/>
                  </a:cubicBezTo>
                  <a:lnTo>
                    <a:pt x="17913" y="419864"/>
                  </a:lnTo>
                  <a:cubicBezTo>
                    <a:pt x="0" y="401855"/>
                    <a:pt x="0" y="372759"/>
                    <a:pt x="17913" y="354750"/>
                  </a:cubicBezTo>
                  <a:lnTo>
                    <a:pt x="357372" y="13464"/>
                  </a:lnTo>
                  <a:cubicBezTo>
                    <a:pt x="365945" y="4846"/>
                    <a:pt x="377599" y="0"/>
                    <a:pt x="389755" y="0"/>
                  </a:cubicBezTo>
                  <a:cubicBezTo>
                    <a:pt x="401911" y="0"/>
                    <a:pt x="413565" y="4846"/>
                    <a:pt x="422138" y="13464"/>
                  </a:cubicBezTo>
                  <a:close/>
                </a:path>
              </a:pathLst>
            </a:custGeom>
            <a:solidFill>
              <a:srgbClr val="4D6CB3"/>
            </a:solidFill>
          </p:spPr>
          <p:txBody>
            <a:bodyPr/>
            <a:lstStyle/>
            <a:p>
              <a:endParaRPr lang="fr-FR"/>
            </a:p>
          </p:txBody>
        </p:sp>
        <p:sp>
          <p:nvSpPr>
            <p:cNvPr id="4" name="TextBox 4"/>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93262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299418" y="6321154"/>
            <a:ext cx="1458564" cy="1466412"/>
            <a:chOff x="0" y="0"/>
            <a:chExt cx="808450" cy="812800"/>
          </a:xfrm>
        </p:grpSpPr>
        <p:sp>
          <p:nvSpPr>
            <p:cNvPr id="9" name="Freeform 9"/>
            <p:cNvSpPr/>
            <p:nvPr/>
          </p:nvSpPr>
          <p:spPr>
            <a:xfrm>
              <a:off x="21744" y="28690"/>
              <a:ext cx="764962" cy="755419"/>
            </a:xfrm>
            <a:custGeom>
              <a:avLst/>
              <a:gdLst/>
              <a:ahLst/>
              <a:cxnLst/>
              <a:rect l="l" t="t" r="r" b="b"/>
              <a:pathLst>
                <a:path w="764962" h="755419">
                  <a:moveTo>
                    <a:pt x="431142" y="20233"/>
                  </a:moveTo>
                  <a:lnTo>
                    <a:pt x="738045" y="328787"/>
                  </a:lnTo>
                  <a:cubicBezTo>
                    <a:pt x="764962" y="355849"/>
                    <a:pt x="764962" y="399571"/>
                    <a:pt x="738045" y="426633"/>
                  </a:cubicBezTo>
                  <a:lnTo>
                    <a:pt x="431142" y="735187"/>
                  </a:lnTo>
                  <a:cubicBezTo>
                    <a:pt x="418261" y="748138"/>
                    <a:pt x="400748" y="755420"/>
                    <a:pt x="382481" y="755420"/>
                  </a:cubicBezTo>
                  <a:cubicBezTo>
                    <a:pt x="364215" y="755420"/>
                    <a:pt x="346702" y="748138"/>
                    <a:pt x="333820" y="735187"/>
                  </a:cubicBezTo>
                  <a:lnTo>
                    <a:pt x="26917" y="426633"/>
                  </a:lnTo>
                  <a:cubicBezTo>
                    <a:pt x="0" y="399571"/>
                    <a:pt x="0" y="355849"/>
                    <a:pt x="26917" y="328787"/>
                  </a:cubicBezTo>
                  <a:lnTo>
                    <a:pt x="333820" y="20233"/>
                  </a:lnTo>
                  <a:cubicBezTo>
                    <a:pt x="346702" y="7282"/>
                    <a:pt x="364215" y="0"/>
                    <a:pt x="382481" y="0"/>
                  </a:cubicBezTo>
                  <a:cubicBezTo>
                    <a:pt x="400748" y="0"/>
                    <a:pt x="418261" y="7282"/>
                    <a:pt x="431142" y="20233"/>
                  </a:cubicBezTo>
                  <a:close/>
                </a:path>
              </a:pathLst>
            </a:custGeom>
            <a:solidFill>
              <a:srgbClr val="C9EDF7"/>
            </a:solidFill>
          </p:spPr>
          <p:txBody>
            <a:bodyPr/>
            <a:lstStyle/>
            <a:p>
              <a:endParaRPr lang="fr-FR"/>
            </a:p>
          </p:txBody>
        </p:sp>
        <p:sp>
          <p:nvSpPr>
            <p:cNvPr id="10" name="TextBox 10"/>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267302" y="8805101"/>
            <a:ext cx="786262" cy="1001028"/>
          </a:xfrm>
          <a:custGeom>
            <a:avLst/>
            <a:gdLst/>
            <a:ahLst/>
            <a:cxnLst/>
            <a:rect l="l" t="t" r="r" b="b"/>
            <a:pathLst>
              <a:path w="786262" h="1001028">
                <a:moveTo>
                  <a:pt x="0" y="0"/>
                </a:moveTo>
                <a:lnTo>
                  <a:pt x="786262" y="0"/>
                </a:lnTo>
                <a:lnTo>
                  <a:pt x="786262" y="1001028"/>
                </a:lnTo>
                <a:lnTo>
                  <a:pt x="0" y="1001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3727887" y="517559"/>
            <a:ext cx="14560113" cy="1142614"/>
            <a:chOff x="0" y="0"/>
            <a:chExt cx="3268579" cy="256504"/>
          </a:xfrm>
        </p:grpSpPr>
        <p:sp>
          <p:nvSpPr>
            <p:cNvPr id="13" name="Freeform 13"/>
            <p:cNvSpPr/>
            <p:nvPr/>
          </p:nvSpPr>
          <p:spPr>
            <a:xfrm>
              <a:off x="0" y="0"/>
              <a:ext cx="3268579" cy="256504"/>
            </a:xfrm>
            <a:custGeom>
              <a:avLst/>
              <a:gdLst/>
              <a:ahLst/>
              <a:cxnLst/>
              <a:rect l="l" t="t" r="r" b="b"/>
              <a:pathLst>
                <a:path w="3268579" h="256504">
                  <a:moveTo>
                    <a:pt x="0" y="0"/>
                  </a:moveTo>
                  <a:lnTo>
                    <a:pt x="3268579" y="0"/>
                  </a:lnTo>
                  <a:lnTo>
                    <a:pt x="3268579" y="256504"/>
                  </a:lnTo>
                  <a:lnTo>
                    <a:pt x="0" y="256504"/>
                  </a:lnTo>
                  <a:close/>
                </a:path>
              </a:pathLst>
            </a:custGeom>
            <a:solidFill>
              <a:srgbClr val="BEC4D6"/>
            </a:solidFill>
          </p:spPr>
          <p:txBody>
            <a:bodyPr/>
            <a:lstStyle/>
            <a:p>
              <a:endParaRPr lang="fr-FR"/>
            </a:p>
          </p:txBody>
        </p:sp>
        <p:sp>
          <p:nvSpPr>
            <p:cNvPr id="14" name="TextBox 14"/>
            <p:cNvSpPr txBox="1"/>
            <p:nvPr/>
          </p:nvSpPr>
          <p:spPr>
            <a:xfrm>
              <a:off x="0" y="-57150"/>
              <a:ext cx="3268579" cy="313654"/>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969041" y="269854"/>
            <a:ext cx="1517692" cy="1517692"/>
            <a:chOff x="0" y="0"/>
            <a:chExt cx="812800" cy="812800"/>
          </a:xfrm>
        </p:grpSpPr>
        <p:sp>
          <p:nvSpPr>
            <p:cNvPr id="16" name="Freeform 16"/>
            <p:cNvSpPr/>
            <p:nvPr/>
          </p:nvSpPr>
          <p:spPr>
            <a:xfrm>
              <a:off x="27468" y="27468"/>
              <a:ext cx="757863" cy="757863"/>
            </a:xfrm>
            <a:custGeom>
              <a:avLst/>
              <a:gdLst/>
              <a:ahLst/>
              <a:cxnLst/>
              <a:rect l="l" t="t" r="r" b="b"/>
              <a:pathLst>
                <a:path w="757863" h="757863">
                  <a:moveTo>
                    <a:pt x="425823" y="19423"/>
                  </a:moveTo>
                  <a:lnTo>
                    <a:pt x="738441" y="332041"/>
                  </a:lnTo>
                  <a:cubicBezTo>
                    <a:pt x="750877" y="344477"/>
                    <a:pt x="757864" y="361344"/>
                    <a:pt x="757864" y="378932"/>
                  </a:cubicBezTo>
                  <a:cubicBezTo>
                    <a:pt x="757864" y="396520"/>
                    <a:pt x="750877" y="413387"/>
                    <a:pt x="738441" y="425823"/>
                  </a:cubicBezTo>
                  <a:lnTo>
                    <a:pt x="425823" y="738441"/>
                  </a:lnTo>
                  <a:cubicBezTo>
                    <a:pt x="413387" y="750877"/>
                    <a:pt x="396520" y="757864"/>
                    <a:pt x="378932" y="757864"/>
                  </a:cubicBezTo>
                  <a:cubicBezTo>
                    <a:pt x="361344" y="757864"/>
                    <a:pt x="344477" y="750877"/>
                    <a:pt x="332041" y="738441"/>
                  </a:cubicBezTo>
                  <a:lnTo>
                    <a:pt x="19423" y="425823"/>
                  </a:lnTo>
                  <a:cubicBezTo>
                    <a:pt x="6987" y="413387"/>
                    <a:pt x="0" y="396520"/>
                    <a:pt x="0" y="378932"/>
                  </a:cubicBezTo>
                  <a:cubicBezTo>
                    <a:pt x="0" y="361344"/>
                    <a:pt x="6987" y="344477"/>
                    <a:pt x="19423" y="332041"/>
                  </a:cubicBezTo>
                  <a:lnTo>
                    <a:pt x="332041" y="19423"/>
                  </a:lnTo>
                  <a:cubicBezTo>
                    <a:pt x="344477" y="6987"/>
                    <a:pt x="361344" y="0"/>
                    <a:pt x="378932" y="0"/>
                  </a:cubicBezTo>
                  <a:cubicBezTo>
                    <a:pt x="396520" y="0"/>
                    <a:pt x="413387" y="6987"/>
                    <a:pt x="425823" y="19423"/>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sp>
        <p:nvSpPr>
          <p:cNvPr id="19" name="TextBox 19"/>
          <p:cNvSpPr txBox="1"/>
          <p:nvPr/>
        </p:nvSpPr>
        <p:spPr>
          <a:xfrm>
            <a:off x="7256546" y="2114059"/>
            <a:ext cx="10294684" cy="7313931"/>
          </a:xfrm>
          <a:prstGeom prst="rect">
            <a:avLst/>
          </a:prstGeom>
        </p:spPr>
        <p:txBody>
          <a:bodyPr lIns="0" tIns="0" rIns="0" bIns="0" rtlCol="0" anchor="t">
            <a:spAutoFit/>
          </a:bodyPr>
          <a:lstStyle/>
          <a:p>
            <a:pPr algn="ctr">
              <a:lnSpc>
                <a:spcPts val="5319"/>
              </a:lnSpc>
              <a:spcBef>
                <a:spcPct val="0"/>
              </a:spcBef>
            </a:pPr>
            <a:r>
              <a:rPr lang="en-US" sz="3799">
                <a:solidFill>
                  <a:srgbClr val="000000"/>
                </a:solidFill>
                <a:latin typeface="Canva Sans 1"/>
                <a:ea typeface="Canva Sans 1"/>
                <a:cs typeface="Canva Sans 1"/>
                <a:sym typeface="Canva Sans 1"/>
              </a:rPr>
              <a:t>Il s’agit de la manière dont les leaders veillent à </a:t>
            </a:r>
            <a:r>
              <a:rPr lang="en-US" sz="3799" b="1">
                <a:solidFill>
                  <a:srgbClr val="000000"/>
                </a:solidFill>
                <a:latin typeface="Canva Sans 1 Bold"/>
                <a:ea typeface="Canva Sans 1 Bold"/>
                <a:cs typeface="Canva Sans 1 Bold"/>
                <a:sym typeface="Canva Sans 1 Bold"/>
              </a:rPr>
              <a:t>la clarté et suscitent le dynamisme autour de la raison d’être de l’équipe (finalité)</a:t>
            </a:r>
            <a:r>
              <a:rPr lang="en-US" sz="3799">
                <a:solidFill>
                  <a:srgbClr val="000000"/>
                </a:solidFill>
                <a:latin typeface="Canva Sans 1"/>
                <a:ea typeface="Canva Sans 1"/>
                <a:cs typeface="Canva Sans 1"/>
                <a:sym typeface="Canva Sans 1"/>
              </a:rPr>
              <a:t> et de l’adéquation entre sa contribution et le contexte à l’intérêt général.</a:t>
            </a:r>
          </a:p>
          <a:p>
            <a:pPr algn="ctr">
              <a:lnSpc>
                <a:spcPts val="5319"/>
              </a:lnSpc>
              <a:spcBef>
                <a:spcPct val="0"/>
              </a:spcBef>
            </a:pPr>
            <a:endParaRPr lang="en-US" sz="3799">
              <a:solidFill>
                <a:srgbClr val="000000"/>
              </a:solidFill>
              <a:latin typeface="Canva Sans 1"/>
              <a:ea typeface="Canva Sans 1"/>
              <a:cs typeface="Canva Sans 1"/>
              <a:sym typeface="Canva Sans 1"/>
            </a:endParaRPr>
          </a:p>
          <a:p>
            <a:pPr algn="ctr">
              <a:lnSpc>
                <a:spcPts val="5319"/>
              </a:lnSpc>
              <a:spcBef>
                <a:spcPct val="0"/>
              </a:spcBef>
            </a:pPr>
            <a:r>
              <a:rPr lang="en-US" sz="3799">
                <a:solidFill>
                  <a:srgbClr val="000000"/>
                </a:solidFill>
                <a:latin typeface="Canva Sans 1"/>
                <a:ea typeface="Canva Sans 1"/>
                <a:cs typeface="Canva Sans 1"/>
                <a:sym typeface="Canva Sans 1"/>
              </a:rPr>
              <a:t>Elle suppose donc aussi de </a:t>
            </a:r>
            <a:r>
              <a:rPr lang="en-US" sz="3799" b="1">
                <a:solidFill>
                  <a:srgbClr val="000000"/>
                </a:solidFill>
                <a:latin typeface="Canva Sans 1 Bold"/>
                <a:ea typeface="Canva Sans 1 Bold"/>
                <a:cs typeface="Canva Sans 1 Bold"/>
                <a:sym typeface="Canva Sans 1 Bold"/>
              </a:rPr>
              <a:t>clarifier l’orientation, ainsi que les objectifs, priorités et résultats de l’équipe.</a:t>
            </a:r>
          </a:p>
        </p:txBody>
      </p:sp>
      <p:sp>
        <p:nvSpPr>
          <p:cNvPr id="20" name="Freeform 20"/>
          <p:cNvSpPr/>
          <p:nvPr/>
        </p:nvSpPr>
        <p:spPr>
          <a:xfrm>
            <a:off x="751526" y="274426"/>
            <a:ext cx="2160233" cy="2899641"/>
          </a:xfrm>
          <a:custGeom>
            <a:avLst/>
            <a:gdLst/>
            <a:ahLst/>
            <a:cxnLst/>
            <a:rect l="l" t="t" r="r" b="b"/>
            <a:pathLst>
              <a:path w="2160233" h="2899641">
                <a:moveTo>
                  <a:pt x="0" y="0"/>
                </a:moveTo>
                <a:lnTo>
                  <a:pt x="2160233" y="0"/>
                </a:lnTo>
                <a:lnTo>
                  <a:pt x="2160233" y="2899641"/>
                </a:lnTo>
                <a:lnTo>
                  <a:pt x="0" y="28996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21" name="Freeform 21"/>
          <p:cNvSpPr/>
          <p:nvPr/>
        </p:nvSpPr>
        <p:spPr>
          <a:xfrm>
            <a:off x="3577962" y="1811828"/>
            <a:ext cx="3012381" cy="756861"/>
          </a:xfrm>
          <a:custGeom>
            <a:avLst/>
            <a:gdLst/>
            <a:ahLst/>
            <a:cxnLst/>
            <a:rect l="l" t="t" r="r" b="b"/>
            <a:pathLst>
              <a:path w="3012381" h="756861">
                <a:moveTo>
                  <a:pt x="0" y="0"/>
                </a:moveTo>
                <a:lnTo>
                  <a:pt x="3012381" y="0"/>
                </a:lnTo>
                <a:lnTo>
                  <a:pt x="3012381" y="756861"/>
                </a:lnTo>
                <a:lnTo>
                  <a:pt x="0" y="7568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22" name="Freeform 22"/>
          <p:cNvSpPr/>
          <p:nvPr/>
        </p:nvSpPr>
        <p:spPr>
          <a:xfrm>
            <a:off x="4401667" y="2994226"/>
            <a:ext cx="1101264" cy="1101264"/>
          </a:xfrm>
          <a:custGeom>
            <a:avLst/>
            <a:gdLst/>
            <a:ahLst/>
            <a:cxnLst/>
            <a:rect l="l" t="t" r="r" b="b"/>
            <a:pathLst>
              <a:path w="1101264" h="1101264">
                <a:moveTo>
                  <a:pt x="0" y="0"/>
                </a:moveTo>
                <a:lnTo>
                  <a:pt x="1101264" y="0"/>
                </a:lnTo>
                <a:lnTo>
                  <a:pt x="1101264" y="1101264"/>
                </a:lnTo>
                <a:lnTo>
                  <a:pt x="0" y="11012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23" name="Freeform 23"/>
          <p:cNvSpPr/>
          <p:nvPr/>
        </p:nvSpPr>
        <p:spPr>
          <a:xfrm>
            <a:off x="4236390" y="4524115"/>
            <a:ext cx="1695526" cy="1646779"/>
          </a:xfrm>
          <a:custGeom>
            <a:avLst/>
            <a:gdLst/>
            <a:ahLst/>
            <a:cxnLst/>
            <a:rect l="l" t="t" r="r" b="b"/>
            <a:pathLst>
              <a:path w="1695526" h="1646779">
                <a:moveTo>
                  <a:pt x="0" y="0"/>
                </a:moveTo>
                <a:lnTo>
                  <a:pt x="1695525" y="0"/>
                </a:lnTo>
                <a:lnTo>
                  <a:pt x="1695525" y="1646779"/>
                </a:lnTo>
                <a:lnTo>
                  <a:pt x="0" y="164677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24" name="Freeform 24"/>
          <p:cNvSpPr/>
          <p:nvPr/>
        </p:nvSpPr>
        <p:spPr>
          <a:xfrm>
            <a:off x="4006370" y="6485219"/>
            <a:ext cx="2768207" cy="1363342"/>
          </a:xfrm>
          <a:custGeom>
            <a:avLst/>
            <a:gdLst/>
            <a:ahLst/>
            <a:cxnLst/>
            <a:rect l="l" t="t" r="r" b="b"/>
            <a:pathLst>
              <a:path w="2768207" h="1363342">
                <a:moveTo>
                  <a:pt x="0" y="0"/>
                </a:moveTo>
                <a:lnTo>
                  <a:pt x="2768208" y="0"/>
                </a:lnTo>
                <a:lnTo>
                  <a:pt x="2768208" y="1363342"/>
                </a:lnTo>
                <a:lnTo>
                  <a:pt x="0" y="13633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sp>
        <p:nvSpPr>
          <p:cNvPr id="25" name="Freeform 25"/>
          <p:cNvSpPr/>
          <p:nvPr/>
        </p:nvSpPr>
        <p:spPr>
          <a:xfrm>
            <a:off x="3643771" y="8277186"/>
            <a:ext cx="3493406" cy="1786004"/>
          </a:xfrm>
          <a:custGeom>
            <a:avLst/>
            <a:gdLst/>
            <a:ahLst/>
            <a:cxnLst/>
            <a:rect l="l" t="t" r="r" b="b"/>
            <a:pathLst>
              <a:path w="3493406" h="1786004">
                <a:moveTo>
                  <a:pt x="0" y="0"/>
                </a:moveTo>
                <a:lnTo>
                  <a:pt x="3493406" y="0"/>
                </a:lnTo>
                <a:lnTo>
                  <a:pt x="3493406" y="1786004"/>
                </a:lnTo>
                <a:lnTo>
                  <a:pt x="0" y="17860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FR"/>
          </a:p>
        </p:txBody>
      </p:sp>
      <p:sp>
        <p:nvSpPr>
          <p:cNvPr id="26" name="TextBox 26"/>
          <p:cNvSpPr txBox="1"/>
          <p:nvPr/>
        </p:nvSpPr>
        <p:spPr>
          <a:xfrm>
            <a:off x="4692524" y="525731"/>
            <a:ext cx="13361299" cy="1072057"/>
          </a:xfrm>
          <a:prstGeom prst="rect">
            <a:avLst/>
          </a:prstGeom>
        </p:spPr>
        <p:txBody>
          <a:bodyPr lIns="0" tIns="0" rIns="0" bIns="0" rtlCol="0" anchor="t">
            <a:spAutoFit/>
          </a:bodyPr>
          <a:lstStyle/>
          <a:p>
            <a:pPr algn="r">
              <a:lnSpc>
                <a:spcPts val="7637"/>
              </a:lnSpc>
              <a:spcBef>
                <a:spcPct val="0"/>
              </a:spcBef>
            </a:pPr>
            <a:r>
              <a:rPr lang="en-US" sz="5455" b="1">
                <a:solidFill>
                  <a:srgbClr val="FFFFFF"/>
                </a:solidFill>
                <a:latin typeface="Poppins Bold"/>
                <a:ea typeface="Poppins Bold"/>
                <a:cs typeface="Poppins Bold"/>
                <a:sym typeface="Poppins Bold"/>
              </a:rPr>
              <a:t>CLARTE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33031" y="1580478"/>
            <a:ext cx="7081083" cy="7119183"/>
            <a:chOff x="0" y="0"/>
            <a:chExt cx="808450" cy="812800"/>
          </a:xfrm>
        </p:grpSpPr>
        <p:sp>
          <p:nvSpPr>
            <p:cNvPr id="3" name="Freeform 3"/>
            <p:cNvSpPr/>
            <p:nvPr/>
          </p:nvSpPr>
          <p:spPr>
            <a:xfrm>
              <a:off x="14470" y="19093"/>
              <a:ext cx="779510" cy="774615"/>
            </a:xfrm>
            <a:custGeom>
              <a:avLst/>
              <a:gdLst/>
              <a:ahLst/>
              <a:cxnLst/>
              <a:rect l="l" t="t" r="r" b="b"/>
              <a:pathLst>
                <a:path w="779510" h="774615">
                  <a:moveTo>
                    <a:pt x="422138" y="13464"/>
                  </a:moveTo>
                  <a:lnTo>
                    <a:pt x="761597" y="354750"/>
                  </a:lnTo>
                  <a:cubicBezTo>
                    <a:pt x="779510" y="372759"/>
                    <a:pt x="779510" y="401855"/>
                    <a:pt x="761597" y="419864"/>
                  </a:cubicBezTo>
                  <a:lnTo>
                    <a:pt x="422138" y="761150"/>
                  </a:lnTo>
                  <a:cubicBezTo>
                    <a:pt x="413565" y="769768"/>
                    <a:pt x="401911" y="774614"/>
                    <a:pt x="389755" y="774614"/>
                  </a:cubicBezTo>
                  <a:cubicBezTo>
                    <a:pt x="377599" y="774614"/>
                    <a:pt x="365945" y="769768"/>
                    <a:pt x="357372" y="761150"/>
                  </a:cubicBezTo>
                  <a:lnTo>
                    <a:pt x="17913" y="419864"/>
                  </a:lnTo>
                  <a:cubicBezTo>
                    <a:pt x="0" y="401855"/>
                    <a:pt x="0" y="372759"/>
                    <a:pt x="17913" y="354750"/>
                  </a:cubicBezTo>
                  <a:lnTo>
                    <a:pt x="357372" y="13464"/>
                  </a:lnTo>
                  <a:cubicBezTo>
                    <a:pt x="365945" y="4846"/>
                    <a:pt x="377599" y="0"/>
                    <a:pt x="389755" y="0"/>
                  </a:cubicBezTo>
                  <a:cubicBezTo>
                    <a:pt x="401911" y="0"/>
                    <a:pt x="413565" y="4846"/>
                    <a:pt x="422138" y="13464"/>
                  </a:cubicBezTo>
                  <a:close/>
                </a:path>
              </a:pathLst>
            </a:custGeom>
            <a:solidFill>
              <a:srgbClr val="4D6CB3"/>
            </a:solidFill>
          </p:spPr>
          <p:txBody>
            <a:bodyPr/>
            <a:lstStyle/>
            <a:p>
              <a:endParaRPr lang="fr-FR"/>
            </a:p>
          </p:txBody>
        </p:sp>
        <p:sp>
          <p:nvSpPr>
            <p:cNvPr id="4" name="TextBox 4"/>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93262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299418" y="6321154"/>
            <a:ext cx="1458564" cy="1466412"/>
            <a:chOff x="0" y="0"/>
            <a:chExt cx="808450" cy="812800"/>
          </a:xfrm>
        </p:grpSpPr>
        <p:sp>
          <p:nvSpPr>
            <p:cNvPr id="9" name="Freeform 9"/>
            <p:cNvSpPr/>
            <p:nvPr/>
          </p:nvSpPr>
          <p:spPr>
            <a:xfrm>
              <a:off x="21744" y="28690"/>
              <a:ext cx="764962" cy="755419"/>
            </a:xfrm>
            <a:custGeom>
              <a:avLst/>
              <a:gdLst/>
              <a:ahLst/>
              <a:cxnLst/>
              <a:rect l="l" t="t" r="r" b="b"/>
              <a:pathLst>
                <a:path w="764962" h="755419">
                  <a:moveTo>
                    <a:pt x="431142" y="20233"/>
                  </a:moveTo>
                  <a:lnTo>
                    <a:pt x="738045" y="328787"/>
                  </a:lnTo>
                  <a:cubicBezTo>
                    <a:pt x="764962" y="355849"/>
                    <a:pt x="764962" y="399571"/>
                    <a:pt x="738045" y="426633"/>
                  </a:cubicBezTo>
                  <a:lnTo>
                    <a:pt x="431142" y="735187"/>
                  </a:lnTo>
                  <a:cubicBezTo>
                    <a:pt x="418261" y="748138"/>
                    <a:pt x="400748" y="755420"/>
                    <a:pt x="382481" y="755420"/>
                  </a:cubicBezTo>
                  <a:cubicBezTo>
                    <a:pt x="364215" y="755420"/>
                    <a:pt x="346702" y="748138"/>
                    <a:pt x="333820" y="735187"/>
                  </a:cubicBezTo>
                  <a:lnTo>
                    <a:pt x="26917" y="426633"/>
                  </a:lnTo>
                  <a:cubicBezTo>
                    <a:pt x="0" y="399571"/>
                    <a:pt x="0" y="355849"/>
                    <a:pt x="26917" y="328787"/>
                  </a:cubicBezTo>
                  <a:lnTo>
                    <a:pt x="333820" y="20233"/>
                  </a:lnTo>
                  <a:cubicBezTo>
                    <a:pt x="346702" y="7282"/>
                    <a:pt x="364215" y="0"/>
                    <a:pt x="382481" y="0"/>
                  </a:cubicBezTo>
                  <a:cubicBezTo>
                    <a:pt x="400748" y="0"/>
                    <a:pt x="418261" y="7282"/>
                    <a:pt x="431142" y="20233"/>
                  </a:cubicBezTo>
                  <a:close/>
                </a:path>
              </a:pathLst>
            </a:custGeom>
            <a:solidFill>
              <a:srgbClr val="C9EDF7"/>
            </a:solidFill>
          </p:spPr>
          <p:txBody>
            <a:bodyPr/>
            <a:lstStyle/>
            <a:p>
              <a:endParaRPr lang="fr-FR"/>
            </a:p>
          </p:txBody>
        </p:sp>
        <p:sp>
          <p:nvSpPr>
            <p:cNvPr id="10" name="TextBox 10"/>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267302" y="8805101"/>
            <a:ext cx="786262" cy="1001028"/>
          </a:xfrm>
          <a:custGeom>
            <a:avLst/>
            <a:gdLst/>
            <a:ahLst/>
            <a:cxnLst/>
            <a:rect l="l" t="t" r="r" b="b"/>
            <a:pathLst>
              <a:path w="786262" h="1001028">
                <a:moveTo>
                  <a:pt x="0" y="0"/>
                </a:moveTo>
                <a:lnTo>
                  <a:pt x="786262" y="0"/>
                </a:lnTo>
                <a:lnTo>
                  <a:pt x="786262" y="1001028"/>
                </a:lnTo>
                <a:lnTo>
                  <a:pt x="0" y="1001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3727887" y="517559"/>
            <a:ext cx="14560113" cy="1142614"/>
            <a:chOff x="0" y="0"/>
            <a:chExt cx="3268579" cy="256504"/>
          </a:xfrm>
        </p:grpSpPr>
        <p:sp>
          <p:nvSpPr>
            <p:cNvPr id="13" name="Freeform 13"/>
            <p:cNvSpPr/>
            <p:nvPr/>
          </p:nvSpPr>
          <p:spPr>
            <a:xfrm>
              <a:off x="0" y="0"/>
              <a:ext cx="3268579" cy="256504"/>
            </a:xfrm>
            <a:custGeom>
              <a:avLst/>
              <a:gdLst/>
              <a:ahLst/>
              <a:cxnLst/>
              <a:rect l="l" t="t" r="r" b="b"/>
              <a:pathLst>
                <a:path w="3268579" h="256504">
                  <a:moveTo>
                    <a:pt x="0" y="0"/>
                  </a:moveTo>
                  <a:lnTo>
                    <a:pt x="3268579" y="0"/>
                  </a:lnTo>
                  <a:lnTo>
                    <a:pt x="3268579" y="256504"/>
                  </a:lnTo>
                  <a:lnTo>
                    <a:pt x="0" y="256504"/>
                  </a:lnTo>
                  <a:close/>
                </a:path>
              </a:pathLst>
            </a:custGeom>
            <a:solidFill>
              <a:srgbClr val="BEC4D6"/>
            </a:solidFill>
          </p:spPr>
          <p:txBody>
            <a:bodyPr/>
            <a:lstStyle/>
            <a:p>
              <a:endParaRPr lang="fr-FR"/>
            </a:p>
          </p:txBody>
        </p:sp>
        <p:sp>
          <p:nvSpPr>
            <p:cNvPr id="14" name="TextBox 14"/>
            <p:cNvSpPr txBox="1"/>
            <p:nvPr/>
          </p:nvSpPr>
          <p:spPr>
            <a:xfrm>
              <a:off x="0" y="-57150"/>
              <a:ext cx="3268579" cy="313654"/>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969041" y="269854"/>
            <a:ext cx="1517692" cy="1517692"/>
            <a:chOff x="0" y="0"/>
            <a:chExt cx="812800" cy="812800"/>
          </a:xfrm>
        </p:grpSpPr>
        <p:sp>
          <p:nvSpPr>
            <p:cNvPr id="16" name="Freeform 16"/>
            <p:cNvSpPr/>
            <p:nvPr/>
          </p:nvSpPr>
          <p:spPr>
            <a:xfrm>
              <a:off x="27468" y="27468"/>
              <a:ext cx="757863" cy="757863"/>
            </a:xfrm>
            <a:custGeom>
              <a:avLst/>
              <a:gdLst/>
              <a:ahLst/>
              <a:cxnLst/>
              <a:rect l="l" t="t" r="r" b="b"/>
              <a:pathLst>
                <a:path w="757863" h="757863">
                  <a:moveTo>
                    <a:pt x="425823" y="19423"/>
                  </a:moveTo>
                  <a:lnTo>
                    <a:pt x="738441" y="332041"/>
                  </a:lnTo>
                  <a:cubicBezTo>
                    <a:pt x="750877" y="344477"/>
                    <a:pt x="757864" y="361344"/>
                    <a:pt x="757864" y="378932"/>
                  </a:cubicBezTo>
                  <a:cubicBezTo>
                    <a:pt x="757864" y="396520"/>
                    <a:pt x="750877" y="413387"/>
                    <a:pt x="738441" y="425823"/>
                  </a:cubicBezTo>
                  <a:lnTo>
                    <a:pt x="425823" y="738441"/>
                  </a:lnTo>
                  <a:cubicBezTo>
                    <a:pt x="413387" y="750877"/>
                    <a:pt x="396520" y="757864"/>
                    <a:pt x="378932" y="757864"/>
                  </a:cubicBezTo>
                  <a:cubicBezTo>
                    <a:pt x="361344" y="757864"/>
                    <a:pt x="344477" y="750877"/>
                    <a:pt x="332041" y="738441"/>
                  </a:cubicBezTo>
                  <a:lnTo>
                    <a:pt x="19423" y="425823"/>
                  </a:lnTo>
                  <a:cubicBezTo>
                    <a:pt x="6987" y="413387"/>
                    <a:pt x="0" y="396520"/>
                    <a:pt x="0" y="378932"/>
                  </a:cubicBezTo>
                  <a:cubicBezTo>
                    <a:pt x="0" y="361344"/>
                    <a:pt x="6987" y="344477"/>
                    <a:pt x="19423" y="332041"/>
                  </a:cubicBezTo>
                  <a:lnTo>
                    <a:pt x="332041" y="19423"/>
                  </a:lnTo>
                  <a:cubicBezTo>
                    <a:pt x="344477" y="6987"/>
                    <a:pt x="361344" y="0"/>
                    <a:pt x="378932" y="0"/>
                  </a:cubicBezTo>
                  <a:cubicBezTo>
                    <a:pt x="396520" y="0"/>
                    <a:pt x="413387" y="6987"/>
                    <a:pt x="425823" y="19423"/>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sp>
        <p:nvSpPr>
          <p:cNvPr id="19" name="Freeform 19"/>
          <p:cNvSpPr/>
          <p:nvPr/>
        </p:nvSpPr>
        <p:spPr>
          <a:xfrm>
            <a:off x="576930" y="269854"/>
            <a:ext cx="2352806" cy="2388635"/>
          </a:xfrm>
          <a:custGeom>
            <a:avLst/>
            <a:gdLst/>
            <a:ahLst/>
            <a:cxnLst/>
            <a:rect l="l" t="t" r="r" b="b"/>
            <a:pathLst>
              <a:path w="2352806" h="2388635">
                <a:moveTo>
                  <a:pt x="0" y="0"/>
                </a:moveTo>
                <a:lnTo>
                  <a:pt x="2352806" y="0"/>
                </a:lnTo>
                <a:lnTo>
                  <a:pt x="2352806" y="2388635"/>
                </a:lnTo>
                <a:lnTo>
                  <a:pt x="0" y="23886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20" name="Freeform 20"/>
          <p:cNvSpPr/>
          <p:nvPr/>
        </p:nvSpPr>
        <p:spPr>
          <a:xfrm>
            <a:off x="4793378" y="1908372"/>
            <a:ext cx="1979858" cy="2209047"/>
          </a:xfrm>
          <a:custGeom>
            <a:avLst/>
            <a:gdLst/>
            <a:ahLst/>
            <a:cxnLst/>
            <a:rect l="l" t="t" r="r" b="b"/>
            <a:pathLst>
              <a:path w="1979858" h="2209047">
                <a:moveTo>
                  <a:pt x="0" y="0"/>
                </a:moveTo>
                <a:lnTo>
                  <a:pt x="1979859" y="0"/>
                </a:lnTo>
                <a:lnTo>
                  <a:pt x="1979859" y="2209047"/>
                </a:lnTo>
                <a:lnTo>
                  <a:pt x="0" y="22090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21" name="Freeform 21"/>
          <p:cNvSpPr/>
          <p:nvPr/>
        </p:nvSpPr>
        <p:spPr>
          <a:xfrm>
            <a:off x="4737911" y="4617871"/>
            <a:ext cx="2090794" cy="2203735"/>
          </a:xfrm>
          <a:custGeom>
            <a:avLst/>
            <a:gdLst/>
            <a:ahLst/>
            <a:cxnLst/>
            <a:rect l="l" t="t" r="r" b="b"/>
            <a:pathLst>
              <a:path w="2090794" h="2203735">
                <a:moveTo>
                  <a:pt x="0" y="0"/>
                </a:moveTo>
                <a:lnTo>
                  <a:pt x="2090793" y="0"/>
                </a:lnTo>
                <a:lnTo>
                  <a:pt x="2090793" y="2203735"/>
                </a:lnTo>
                <a:lnTo>
                  <a:pt x="0" y="22037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22" name="Freeform 22"/>
          <p:cNvSpPr/>
          <p:nvPr/>
        </p:nvSpPr>
        <p:spPr>
          <a:xfrm>
            <a:off x="4343944" y="7326431"/>
            <a:ext cx="3419239" cy="2543059"/>
          </a:xfrm>
          <a:custGeom>
            <a:avLst/>
            <a:gdLst/>
            <a:ahLst/>
            <a:cxnLst/>
            <a:rect l="l" t="t" r="r" b="b"/>
            <a:pathLst>
              <a:path w="3419239" h="2543059">
                <a:moveTo>
                  <a:pt x="0" y="0"/>
                </a:moveTo>
                <a:lnTo>
                  <a:pt x="3419239" y="0"/>
                </a:lnTo>
                <a:lnTo>
                  <a:pt x="3419239" y="2543059"/>
                </a:lnTo>
                <a:lnTo>
                  <a:pt x="0" y="2543059"/>
                </a:lnTo>
                <a:lnTo>
                  <a:pt x="0" y="0"/>
                </a:lnTo>
                <a:close/>
              </a:path>
            </a:pathLst>
          </a:custGeom>
          <a:blipFill>
            <a:blip r:embed="rId11"/>
            <a:stretch>
              <a:fillRect/>
            </a:stretch>
          </a:blipFill>
        </p:spPr>
        <p:txBody>
          <a:bodyPr/>
          <a:lstStyle/>
          <a:p>
            <a:endParaRPr lang="fr-FR"/>
          </a:p>
        </p:txBody>
      </p:sp>
      <p:sp>
        <p:nvSpPr>
          <p:cNvPr id="23" name="TextBox 23"/>
          <p:cNvSpPr txBox="1"/>
          <p:nvPr/>
        </p:nvSpPr>
        <p:spPr>
          <a:xfrm>
            <a:off x="4692524" y="525731"/>
            <a:ext cx="13361299" cy="1072057"/>
          </a:xfrm>
          <a:prstGeom prst="rect">
            <a:avLst/>
          </a:prstGeom>
        </p:spPr>
        <p:txBody>
          <a:bodyPr lIns="0" tIns="0" rIns="0" bIns="0" rtlCol="0" anchor="t">
            <a:spAutoFit/>
          </a:bodyPr>
          <a:lstStyle/>
          <a:p>
            <a:pPr algn="r">
              <a:lnSpc>
                <a:spcPts val="7637"/>
              </a:lnSpc>
              <a:spcBef>
                <a:spcPct val="0"/>
              </a:spcBef>
            </a:pPr>
            <a:r>
              <a:rPr lang="en-US" sz="5455" b="1">
                <a:solidFill>
                  <a:srgbClr val="FFFFFF"/>
                </a:solidFill>
                <a:latin typeface="Poppins Bold"/>
                <a:ea typeface="Poppins Bold"/>
                <a:cs typeface="Poppins Bold"/>
                <a:sym typeface="Poppins Bold"/>
              </a:rPr>
              <a:t>COLLABORATION</a:t>
            </a:r>
          </a:p>
        </p:txBody>
      </p:sp>
      <p:sp>
        <p:nvSpPr>
          <p:cNvPr id="24" name="TextBox 24"/>
          <p:cNvSpPr txBox="1"/>
          <p:nvPr/>
        </p:nvSpPr>
        <p:spPr>
          <a:xfrm>
            <a:off x="7763183" y="2040458"/>
            <a:ext cx="10059353" cy="7301411"/>
          </a:xfrm>
          <a:prstGeom prst="rect">
            <a:avLst/>
          </a:prstGeom>
        </p:spPr>
        <p:txBody>
          <a:bodyPr lIns="0" tIns="0" rIns="0" bIns="0" rtlCol="0" anchor="t">
            <a:spAutoFit/>
          </a:bodyPr>
          <a:lstStyle/>
          <a:p>
            <a:pPr algn="ctr">
              <a:lnSpc>
                <a:spcPts val="3902"/>
              </a:lnSpc>
              <a:spcBef>
                <a:spcPct val="0"/>
              </a:spcBef>
            </a:pPr>
            <a:r>
              <a:rPr lang="en-US" sz="2787" b="1">
                <a:solidFill>
                  <a:srgbClr val="000000"/>
                </a:solidFill>
                <a:latin typeface="Canva Sans 1 Bold"/>
                <a:ea typeface="Canva Sans 1 Bold"/>
                <a:cs typeface="Canva Sans 1 Bold"/>
                <a:sym typeface="Canva Sans 1 Bold"/>
              </a:rPr>
              <a:t>Il s’agit de la mesure dans laquelle le leader :</a:t>
            </a:r>
          </a:p>
          <a:p>
            <a:pPr algn="ctr">
              <a:lnSpc>
                <a:spcPts val="3902"/>
              </a:lnSpc>
              <a:spcBef>
                <a:spcPct val="0"/>
              </a:spcBef>
            </a:pPr>
            <a:endParaRPr lang="en-US" sz="2787" b="1">
              <a:solidFill>
                <a:srgbClr val="000000"/>
              </a:solidFill>
              <a:latin typeface="Canva Sans 1 Bold"/>
              <a:ea typeface="Canva Sans 1 Bold"/>
              <a:cs typeface="Canva Sans 1 Bold"/>
              <a:sym typeface="Canva Sans 1 Bold"/>
            </a:endParaRPr>
          </a:p>
          <a:p>
            <a:pPr algn="ctr">
              <a:lnSpc>
                <a:spcPts val="3902"/>
              </a:lnSpc>
              <a:spcBef>
                <a:spcPct val="0"/>
              </a:spcBef>
            </a:pPr>
            <a:r>
              <a:rPr lang="en-US" sz="2787">
                <a:solidFill>
                  <a:srgbClr val="000000"/>
                </a:solidFill>
                <a:latin typeface="Canva Sans 1"/>
                <a:ea typeface="Canva Sans 1"/>
                <a:cs typeface="Canva Sans 1"/>
                <a:sym typeface="Canva Sans 1"/>
              </a:rPr>
              <a:t> Encourage les accords essentiels au sein de l’équipe </a:t>
            </a:r>
          </a:p>
          <a:p>
            <a:pPr algn="ctr">
              <a:lnSpc>
                <a:spcPts val="3902"/>
              </a:lnSpc>
              <a:spcBef>
                <a:spcPct val="0"/>
              </a:spcBef>
            </a:pPr>
            <a:endParaRPr lang="en-US" sz="2787">
              <a:solidFill>
                <a:srgbClr val="000000"/>
              </a:solidFill>
              <a:latin typeface="Canva Sans 1"/>
              <a:ea typeface="Canva Sans 1"/>
              <a:cs typeface="Canva Sans 1"/>
              <a:sym typeface="Canva Sans 1"/>
            </a:endParaRPr>
          </a:p>
          <a:p>
            <a:pPr algn="ctr">
              <a:lnSpc>
                <a:spcPts val="3902"/>
              </a:lnSpc>
              <a:spcBef>
                <a:spcPct val="0"/>
              </a:spcBef>
            </a:pPr>
            <a:r>
              <a:rPr lang="en-US" sz="2787">
                <a:solidFill>
                  <a:srgbClr val="000000"/>
                </a:solidFill>
                <a:latin typeface="Canva Sans 1"/>
                <a:ea typeface="Canva Sans 1"/>
                <a:cs typeface="Canva Sans 1"/>
                <a:sym typeface="Canva Sans 1"/>
              </a:rPr>
              <a:t>De la manière dont l’équipe choisit de travailler ensemble </a:t>
            </a:r>
            <a:r>
              <a:rPr lang="en-US" sz="2787" b="1">
                <a:solidFill>
                  <a:srgbClr val="000000"/>
                </a:solidFill>
                <a:latin typeface="Canva Sans 1 Bold"/>
                <a:ea typeface="Canva Sans 1 Bold"/>
                <a:cs typeface="Canva Sans 1 Bold"/>
                <a:sym typeface="Canva Sans 1 Bold"/>
              </a:rPr>
              <a:t>(charte d’équipe), </a:t>
            </a:r>
          </a:p>
          <a:p>
            <a:pPr algn="ctr">
              <a:lnSpc>
                <a:spcPts val="3902"/>
              </a:lnSpc>
              <a:spcBef>
                <a:spcPct val="0"/>
              </a:spcBef>
            </a:pPr>
            <a:endParaRPr lang="en-US" sz="2787" b="1">
              <a:solidFill>
                <a:srgbClr val="000000"/>
              </a:solidFill>
              <a:latin typeface="Canva Sans 1 Bold"/>
              <a:ea typeface="Canva Sans 1 Bold"/>
              <a:cs typeface="Canva Sans 1 Bold"/>
              <a:sym typeface="Canva Sans 1 Bold"/>
            </a:endParaRPr>
          </a:p>
          <a:p>
            <a:pPr algn="ctr">
              <a:lnSpc>
                <a:spcPts val="3902"/>
              </a:lnSpc>
              <a:spcBef>
                <a:spcPct val="0"/>
              </a:spcBef>
            </a:pPr>
            <a:r>
              <a:rPr lang="en-US" sz="2787" b="1" i="1">
                <a:solidFill>
                  <a:srgbClr val="000000"/>
                </a:solidFill>
                <a:latin typeface="Canva Sans 1 Bold Italics"/>
                <a:ea typeface="Canva Sans 1 Bold Italics"/>
                <a:cs typeface="Canva Sans 1 Bold Italics"/>
                <a:sym typeface="Canva Sans 1 Bold Italics"/>
              </a:rPr>
              <a:t>Procédés, procédures et normes collectives qu’elle s’engage à respecter pour produire du bon travail (par ex. normes de travail, planification, prise de décision, résolution des problèmes et des conflits, responsabilités, télétravail et travail à distance).</a:t>
            </a:r>
          </a:p>
          <a:p>
            <a:pPr algn="ctr">
              <a:lnSpc>
                <a:spcPts val="3902"/>
              </a:lnSpc>
              <a:spcBef>
                <a:spcPct val="0"/>
              </a:spcBef>
            </a:pPr>
            <a:endParaRPr lang="en-US" sz="2787" b="1" i="1">
              <a:solidFill>
                <a:srgbClr val="000000"/>
              </a:solidFill>
              <a:latin typeface="Canva Sans 1 Bold Italics"/>
              <a:ea typeface="Canva Sans 1 Bold Italics"/>
              <a:cs typeface="Canva Sans 1 Bold Italics"/>
              <a:sym typeface="Canva Sans 1 Bold Italics"/>
            </a:endParaRPr>
          </a:p>
          <a:p>
            <a:pPr algn="ctr">
              <a:lnSpc>
                <a:spcPts val="3902"/>
              </a:lnSpc>
              <a:spcBef>
                <a:spcPct val="0"/>
              </a:spcBef>
            </a:pPr>
            <a:r>
              <a:rPr lang="en-US" sz="2787">
                <a:solidFill>
                  <a:srgbClr val="000000"/>
                </a:solidFill>
                <a:latin typeface="Canva Sans 1"/>
                <a:ea typeface="Canva Sans 1"/>
                <a:cs typeface="Canva Sans 1"/>
                <a:sym typeface="Canva Sans 1"/>
              </a:rPr>
              <a:t> D’autres phénomènes clés liés à ce point sont la coopération et la compétition.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33031" y="1580478"/>
            <a:ext cx="7081083" cy="7119183"/>
            <a:chOff x="0" y="0"/>
            <a:chExt cx="808450" cy="812800"/>
          </a:xfrm>
        </p:grpSpPr>
        <p:sp>
          <p:nvSpPr>
            <p:cNvPr id="3" name="Freeform 3"/>
            <p:cNvSpPr/>
            <p:nvPr/>
          </p:nvSpPr>
          <p:spPr>
            <a:xfrm>
              <a:off x="14470" y="19093"/>
              <a:ext cx="779510" cy="774615"/>
            </a:xfrm>
            <a:custGeom>
              <a:avLst/>
              <a:gdLst/>
              <a:ahLst/>
              <a:cxnLst/>
              <a:rect l="l" t="t" r="r" b="b"/>
              <a:pathLst>
                <a:path w="779510" h="774615">
                  <a:moveTo>
                    <a:pt x="422138" y="13464"/>
                  </a:moveTo>
                  <a:lnTo>
                    <a:pt x="761597" y="354750"/>
                  </a:lnTo>
                  <a:cubicBezTo>
                    <a:pt x="779510" y="372759"/>
                    <a:pt x="779510" y="401855"/>
                    <a:pt x="761597" y="419864"/>
                  </a:cubicBezTo>
                  <a:lnTo>
                    <a:pt x="422138" y="761150"/>
                  </a:lnTo>
                  <a:cubicBezTo>
                    <a:pt x="413565" y="769768"/>
                    <a:pt x="401911" y="774614"/>
                    <a:pt x="389755" y="774614"/>
                  </a:cubicBezTo>
                  <a:cubicBezTo>
                    <a:pt x="377599" y="774614"/>
                    <a:pt x="365945" y="769768"/>
                    <a:pt x="357372" y="761150"/>
                  </a:cubicBezTo>
                  <a:lnTo>
                    <a:pt x="17913" y="419864"/>
                  </a:lnTo>
                  <a:cubicBezTo>
                    <a:pt x="0" y="401855"/>
                    <a:pt x="0" y="372759"/>
                    <a:pt x="17913" y="354750"/>
                  </a:cubicBezTo>
                  <a:lnTo>
                    <a:pt x="357372" y="13464"/>
                  </a:lnTo>
                  <a:cubicBezTo>
                    <a:pt x="365945" y="4846"/>
                    <a:pt x="377599" y="0"/>
                    <a:pt x="389755" y="0"/>
                  </a:cubicBezTo>
                  <a:cubicBezTo>
                    <a:pt x="401911" y="0"/>
                    <a:pt x="413565" y="4846"/>
                    <a:pt x="422138" y="13464"/>
                  </a:cubicBezTo>
                  <a:close/>
                </a:path>
              </a:pathLst>
            </a:custGeom>
            <a:solidFill>
              <a:srgbClr val="4D6CB3"/>
            </a:solidFill>
          </p:spPr>
          <p:txBody>
            <a:bodyPr/>
            <a:lstStyle/>
            <a:p>
              <a:endParaRPr lang="fr-FR"/>
            </a:p>
          </p:txBody>
        </p:sp>
        <p:sp>
          <p:nvSpPr>
            <p:cNvPr id="4" name="TextBox 4"/>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93262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299418" y="6321154"/>
            <a:ext cx="1458564" cy="1466412"/>
            <a:chOff x="0" y="0"/>
            <a:chExt cx="808450" cy="812800"/>
          </a:xfrm>
        </p:grpSpPr>
        <p:sp>
          <p:nvSpPr>
            <p:cNvPr id="9" name="Freeform 9"/>
            <p:cNvSpPr/>
            <p:nvPr/>
          </p:nvSpPr>
          <p:spPr>
            <a:xfrm>
              <a:off x="21744" y="28690"/>
              <a:ext cx="764962" cy="755419"/>
            </a:xfrm>
            <a:custGeom>
              <a:avLst/>
              <a:gdLst/>
              <a:ahLst/>
              <a:cxnLst/>
              <a:rect l="l" t="t" r="r" b="b"/>
              <a:pathLst>
                <a:path w="764962" h="755419">
                  <a:moveTo>
                    <a:pt x="431142" y="20233"/>
                  </a:moveTo>
                  <a:lnTo>
                    <a:pt x="738045" y="328787"/>
                  </a:lnTo>
                  <a:cubicBezTo>
                    <a:pt x="764962" y="355849"/>
                    <a:pt x="764962" y="399571"/>
                    <a:pt x="738045" y="426633"/>
                  </a:cubicBezTo>
                  <a:lnTo>
                    <a:pt x="431142" y="735187"/>
                  </a:lnTo>
                  <a:cubicBezTo>
                    <a:pt x="418261" y="748138"/>
                    <a:pt x="400748" y="755420"/>
                    <a:pt x="382481" y="755420"/>
                  </a:cubicBezTo>
                  <a:cubicBezTo>
                    <a:pt x="364215" y="755420"/>
                    <a:pt x="346702" y="748138"/>
                    <a:pt x="333820" y="735187"/>
                  </a:cubicBezTo>
                  <a:lnTo>
                    <a:pt x="26917" y="426633"/>
                  </a:lnTo>
                  <a:cubicBezTo>
                    <a:pt x="0" y="399571"/>
                    <a:pt x="0" y="355849"/>
                    <a:pt x="26917" y="328787"/>
                  </a:cubicBezTo>
                  <a:lnTo>
                    <a:pt x="333820" y="20233"/>
                  </a:lnTo>
                  <a:cubicBezTo>
                    <a:pt x="346702" y="7282"/>
                    <a:pt x="364215" y="0"/>
                    <a:pt x="382481" y="0"/>
                  </a:cubicBezTo>
                  <a:cubicBezTo>
                    <a:pt x="400748" y="0"/>
                    <a:pt x="418261" y="7282"/>
                    <a:pt x="431142" y="20233"/>
                  </a:cubicBezTo>
                  <a:close/>
                </a:path>
              </a:pathLst>
            </a:custGeom>
            <a:solidFill>
              <a:srgbClr val="C9EDF7"/>
            </a:solidFill>
          </p:spPr>
          <p:txBody>
            <a:bodyPr/>
            <a:lstStyle/>
            <a:p>
              <a:endParaRPr lang="fr-FR"/>
            </a:p>
          </p:txBody>
        </p:sp>
        <p:sp>
          <p:nvSpPr>
            <p:cNvPr id="10" name="TextBox 10"/>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267302" y="8805101"/>
            <a:ext cx="786262" cy="1001028"/>
          </a:xfrm>
          <a:custGeom>
            <a:avLst/>
            <a:gdLst/>
            <a:ahLst/>
            <a:cxnLst/>
            <a:rect l="l" t="t" r="r" b="b"/>
            <a:pathLst>
              <a:path w="786262" h="1001028">
                <a:moveTo>
                  <a:pt x="0" y="0"/>
                </a:moveTo>
                <a:lnTo>
                  <a:pt x="786262" y="0"/>
                </a:lnTo>
                <a:lnTo>
                  <a:pt x="786262" y="1001028"/>
                </a:lnTo>
                <a:lnTo>
                  <a:pt x="0" y="1001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3727887" y="517559"/>
            <a:ext cx="14560113" cy="1142614"/>
            <a:chOff x="0" y="0"/>
            <a:chExt cx="3268579" cy="256504"/>
          </a:xfrm>
        </p:grpSpPr>
        <p:sp>
          <p:nvSpPr>
            <p:cNvPr id="13" name="Freeform 13"/>
            <p:cNvSpPr/>
            <p:nvPr/>
          </p:nvSpPr>
          <p:spPr>
            <a:xfrm>
              <a:off x="0" y="0"/>
              <a:ext cx="3268579" cy="256504"/>
            </a:xfrm>
            <a:custGeom>
              <a:avLst/>
              <a:gdLst/>
              <a:ahLst/>
              <a:cxnLst/>
              <a:rect l="l" t="t" r="r" b="b"/>
              <a:pathLst>
                <a:path w="3268579" h="256504">
                  <a:moveTo>
                    <a:pt x="0" y="0"/>
                  </a:moveTo>
                  <a:lnTo>
                    <a:pt x="3268579" y="0"/>
                  </a:lnTo>
                  <a:lnTo>
                    <a:pt x="3268579" y="256504"/>
                  </a:lnTo>
                  <a:lnTo>
                    <a:pt x="0" y="256504"/>
                  </a:lnTo>
                  <a:close/>
                </a:path>
              </a:pathLst>
            </a:custGeom>
            <a:solidFill>
              <a:srgbClr val="BEC4D6"/>
            </a:solidFill>
          </p:spPr>
          <p:txBody>
            <a:bodyPr/>
            <a:lstStyle/>
            <a:p>
              <a:endParaRPr lang="fr-FR"/>
            </a:p>
          </p:txBody>
        </p:sp>
        <p:sp>
          <p:nvSpPr>
            <p:cNvPr id="14" name="TextBox 14"/>
            <p:cNvSpPr txBox="1"/>
            <p:nvPr/>
          </p:nvSpPr>
          <p:spPr>
            <a:xfrm>
              <a:off x="0" y="-57150"/>
              <a:ext cx="3268579" cy="313654"/>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969041" y="269854"/>
            <a:ext cx="1517692" cy="1517692"/>
            <a:chOff x="0" y="0"/>
            <a:chExt cx="812800" cy="812800"/>
          </a:xfrm>
        </p:grpSpPr>
        <p:sp>
          <p:nvSpPr>
            <p:cNvPr id="16" name="Freeform 16"/>
            <p:cNvSpPr/>
            <p:nvPr/>
          </p:nvSpPr>
          <p:spPr>
            <a:xfrm>
              <a:off x="27468" y="27468"/>
              <a:ext cx="757863" cy="757863"/>
            </a:xfrm>
            <a:custGeom>
              <a:avLst/>
              <a:gdLst/>
              <a:ahLst/>
              <a:cxnLst/>
              <a:rect l="l" t="t" r="r" b="b"/>
              <a:pathLst>
                <a:path w="757863" h="757863">
                  <a:moveTo>
                    <a:pt x="425823" y="19423"/>
                  </a:moveTo>
                  <a:lnTo>
                    <a:pt x="738441" y="332041"/>
                  </a:lnTo>
                  <a:cubicBezTo>
                    <a:pt x="750877" y="344477"/>
                    <a:pt x="757864" y="361344"/>
                    <a:pt x="757864" y="378932"/>
                  </a:cubicBezTo>
                  <a:cubicBezTo>
                    <a:pt x="757864" y="396520"/>
                    <a:pt x="750877" y="413387"/>
                    <a:pt x="738441" y="425823"/>
                  </a:cubicBezTo>
                  <a:lnTo>
                    <a:pt x="425823" y="738441"/>
                  </a:lnTo>
                  <a:cubicBezTo>
                    <a:pt x="413387" y="750877"/>
                    <a:pt x="396520" y="757864"/>
                    <a:pt x="378932" y="757864"/>
                  </a:cubicBezTo>
                  <a:cubicBezTo>
                    <a:pt x="361344" y="757864"/>
                    <a:pt x="344477" y="750877"/>
                    <a:pt x="332041" y="738441"/>
                  </a:cubicBezTo>
                  <a:lnTo>
                    <a:pt x="19423" y="425823"/>
                  </a:lnTo>
                  <a:cubicBezTo>
                    <a:pt x="6987" y="413387"/>
                    <a:pt x="0" y="396520"/>
                    <a:pt x="0" y="378932"/>
                  </a:cubicBezTo>
                  <a:cubicBezTo>
                    <a:pt x="0" y="361344"/>
                    <a:pt x="6987" y="344477"/>
                    <a:pt x="19423" y="332041"/>
                  </a:cubicBezTo>
                  <a:lnTo>
                    <a:pt x="332041" y="19423"/>
                  </a:lnTo>
                  <a:cubicBezTo>
                    <a:pt x="344477" y="6987"/>
                    <a:pt x="361344" y="0"/>
                    <a:pt x="378932" y="0"/>
                  </a:cubicBezTo>
                  <a:cubicBezTo>
                    <a:pt x="396520" y="0"/>
                    <a:pt x="413387" y="6987"/>
                    <a:pt x="425823" y="19423"/>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sp>
        <p:nvSpPr>
          <p:cNvPr id="19" name="Freeform 19"/>
          <p:cNvSpPr/>
          <p:nvPr/>
        </p:nvSpPr>
        <p:spPr>
          <a:xfrm>
            <a:off x="745368" y="250042"/>
            <a:ext cx="2223673" cy="2417036"/>
          </a:xfrm>
          <a:custGeom>
            <a:avLst/>
            <a:gdLst/>
            <a:ahLst/>
            <a:cxnLst/>
            <a:rect l="l" t="t" r="r" b="b"/>
            <a:pathLst>
              <a:path w="2223673" h="2417036">
                <a:moveTo>
                  <a:pt x="0" y="0"/>
                </a:moveTo>
                <a:lnTo>
                  <a:pt x="2223673" y="0"/>
                </a:lnTo>
                <a:lnTo>
                  <a:pt x="2223673" y="2417036"/>
                </a:lnTo>
                <a:lnTo>
                  <a:pt x="0" y="24170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20" name="Freeform 20"/>
          <p:cNvSpPr/>
          <p:nvPr/>
        </p:nvSpPr>
        <p:spPr>
          <a:xfrm>
            <a:off x="4766790" y="7158634"/>
            <a:ext cx="2293711" cy="2293711"/>
          </a:xfrm>
          <a:custGeom>
            <a:avLst/>
            <a:gdLst/>
            <a:ahLst/>
            <a:cxnLst/>
            <a:rect l="l" t="t" r="r" b="b"/>
            <a:pathLst>
              <a:path w="2293711" h="2293711">
                <a:moveTo>
                  <a:pt x="0" y="0"/>
                </a:moveTo>
                <a:lnTo>
                  <a:pt x="2293711" y="0"/>
                </a:lnTo>
                <a:lnTo>
                  <a:pt x="2293711" y="2293711"/>
                </a:lnTo>
                <a:lnTo>
                  <a:pt x="0" y="22937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21" name="Freeform 21"/>
          <p:cNvSpPr/>
          <p:nvPr/>
        </p:nvSpPr>
        <p:spPr>
          <a:xfrm>
            <a:off x="3845907" y="2206354"/>
            <a:ext cx="4135477" cy="4114800"/>
          </a:xfrm>
          <a:custGeom>
            <a:avLst/>
            <a:gdLst/>
            <a:ahLst/>
            <a:cxnLst/>
            <a:rect l="l" t="t" r="r" b="b"/>
            <a:pathLst>
              <a:path w="4135477" h="4114800">
                <a:moveTo>
                  <a:pt x="0" y="0"/>
                </a:moveTo>
                <a:lnTo>
                  <a:pt x="4135477" y="0"/>
                </a:lnTo>
                <a:lnTo>
                  <a:pt x="413547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22" name="TextBox 22"/>
          <p:cNvSpPr txBox="1"/>
          <p:nvPr/>
        </p:nvSpPr>
        <p:spPr>
          <a:xfrm>
            <a:off x="4678623" y="476638"/>
            <a:ext cx="13361299" cy="1072057"/>
          </a:xfrm>
          <a:prstGeom prst="rect">
            <a:avLst/>
          </a:prstGeom>
        </p:spPr>
        <p:txBody>
          <a:bodyPr lIns="0" tIns="0" rIns="0" bIns="0" rtlCol="0" anchor="t">
            <a:spAutoFit/>
          </a:bodyPr>
          <a:lstStyle/>
          <a:p>
            <a:pPr algn="r">
              <a:lnSpc>
                <a:spcPts val="7637"/>
              </a:lnSpc>
              <a:spcBef>
                <a:spcPct val="0"/>
              </a:spcBef>
            </a:pPr>
            <a:r>
              <a:rPr lang="en-US" sz="5455" b="1">
                <a:solidFill>
                  <a:srgbClr val="FFFFFF"/>
                </a:solidFill>
                <a:latin typeface="Poppins Bold"/>
                <a:ea typeface="Poppins Bold"/>
                <a:cs typeface="Poppins Bold"/>
                <a:sym typeface="Poppins Bold"/>
              </a:rPr>
              <a:t>COMPOSITION </a:t>
            </a:r>
          </a:p>
        </p:txBody>
      </p:sp>
      <p:sp>
        <p:nvSpPr>
          <p:cNvPr id="23" name="TextBox 23"/>
          <p:cNvSpPr txBox="1"/>
          <p:nvPr/>
        </p:nvSpPr>
        <p:spPr>
          <a:xfrm>
            <a:off x="8238159" y="2120629"/>
            <a:ext cx="9801763" cy="7641544"/>
          </a:xfrm>
          <a:prstGeom prst="rect">
            <a:avLst/>
          </a:prstGeom>
        </p:spPr>
        <p:txBody>
          <a:bodyPr lIns="0" tIns="0" rIns="0" bIns="0" rtlCol="0" anchor="t">
            <a:spAutoFit/>
          </a:bodyPr>
          <a:lstStyle/>
          <a:p>
            <a:pPr algn="ctr">
              <a:lnSpc>
                <a:spcPts val="3957"/>
              </a:lnSpc>
              <a:spcBef>
                <a:spcPct val="0"/>
              </a:spcBef>
            </a:pPr>
            <a:r>
              <a:rPr lang="en-US" sz="2826">
                <a:solidFill>
                  <a:srgbClr val="000000"/>
                </a:solidFill>
                <a:latin typeface="Canva Sans 2"/>
                <a:ea typeface="Canva Sans 2"/>
                <a:cs typeface="Canva Sans 2"/>
                <a:sym typeface="Canva Sans 2"/>
              </a:rPr>
              <a:t>Il s’agit des personnes présentes dans l’équipe et de la mesure dans laquelle le leader et l’ensemble de ses membres comprennent et apprécient :</a:t>
            </a:r>
          </a:p>
          <a:p>
            <a:pPr algn="ctr">
              <a:lnSpc>
                <a:spcPts val="3957"/>
              </a:lnSpc>
              <a:spcBef>
                <a:spcPct val="0"/>
              </a:spcBef>
            </a:pPr>
            <a:endParaRPr lang="en-US" sz="2826">
              <a:solidFill>
                <a:srgbClr val="000000"/>
              </a:solidFill>
              <a:latin typeface="Canva Sans 2"/>
              <a:ea typeface="Canva Sans 2"/>
              <a:cs typeface="Canva Sans 2"/>
              <a:sym typeface="Canva Sans 2"/>
            </a:endParaRPr>
          </a:p>
          <a:p>
            <a:pPr algn="ctr">
              <a:lnSpc>
                <a:spcPts val="3957"/>
              </a:lnSpc>
              <a:spcBef>
                <a:spcPct val="0"/>
              </a:spcBef>
            </a:pPr>
            <a:r>
              <a:rPr lang="en-US" sz="2826" b="1">
                <a:solidFill>
                  <a:srgbClr val="000000"/>
                </a:solidFill>
                <a:latin typeface="Canva Sans 2 Bold"/>
                <a:ea typeface="Canva Sans 2 Bold"/>
                <a:cs typeface="Canva Sans 2 Bold"/>
                <a:sym typeface="Canva Sans 2 Bold"/>
              </a:rPr>
              <a:t>les divers personnalités, qualités, styles de travail, intérêts, compétences et connaissances composant l’équipe.</a:t>
            </a:r>
          </a:p>
          <a:p>
            <a:pPr algn="ctr">
              <a:lnSpc>
                <a:spcPts val="3957"/>
              </a:lnSpc>
              <a:spcBef>
                <a:spcPct val="0"/>
              </a:spcBef>
            </a:pPr>
            <a:endParaRPr lang="en-US" sz="2826" b="1">
              <a:solidFill>
                <a:srgbClr val="000000"/>
              </a:solidFill>
              <a:latin typeface="Canva Sans 2 Bold"/>
              <a:ea typeface="Canva Sans 2 Bold"/>
              <a:cs typeface="Canva Sans 2 Bold"/>
              <a:sym typeface="Canva Sans 2 Bold"/>
            </a:endParaRPr>
          </a:p>
          <a:p>
            <a:pPr algn="ctr">
              <a:lnSpc>
                <a:spcPts val="3957"/>
              </a:lnSpc>
              <a:spcBef>
                <a:spcPct val="0"/>
              </a:spcBef>
            </a:pPr>
            <a:r>
              <a:rPr lang="en-US" sz="2826">
                <a:solidFill>
                  <a:srgbClr val="000000"/>
                </a:solidFill>
                <a:latin typeface="Canva Sans 2"/>
                <a:ea typeface="Canva Sans 2"/>
                <a:cs typeface="Canva Sans 2"/>
                <a:sym typeface="Canva Sans 2"/>
              </a:rPr>
              <a:t>La </a:t>
            </a:r>
            <a:r>
              <a:rPr lang="en-US" sz="2826" b="1">
                <a:solidFill>
                  <a:srgbClr val="000000"/>
                </a:solidFill>
                <a:latin typeface="Canva Sans 2 Bold"/>
                <a:ea typeface="Canva Sans 2 Bold"/>
                <a:cs typeface="Canva Sans 2 Bold"/>
                <a:sym typeface="Canva Sans 2 Bold"/>
              </a:rPr>
              <a:t>clarté du rôle et des responsabilités</a:t>
            </a:r>
            <a:r>
              <a:rPr lang="en-US" sz="2826">
                <a:solidFill>
                  <a:srgbClr val="000000"/>
                </a:solidFill>
                <a:latin typeface="Canva Sans 2"/>
                <a:ea typeface="Canva Sans 2"/>
                <a:cs typeface="Canva Sans 2"/>
                <a:sym typeface="Canva Sans 2"/>
              </a:rPr>
              <a:t> et de l’appréciation des différentes contributions. </a:t>
            </a:r>
          </a:p>
          <a:p>
            <a:pPr algn="ctr">
              <a:lnSpc>
                <a:spcPts val="3957"/>
              </a:lnSpc>
              <a:spcBef>
                <a:spcPct val="0"/>
              </a:spcBef>
            </a:pPr>
            <a:endParaRPr lang="en-US" sz="2826">
              <a:solidFill>
                <a:srgbClr val="000000"/>
              </a:solidFill>
              <a:latin typeface="Canva Sans 2"/>
              <a:ea typeface="Canva Sans 2"/>
              <a:cs typeface="Canva Sans 2"/>
              <a:sym typeface="Canva Sans 2"/>
            </a:endParaRPr>
          </a:p>
          <a:p>
            <a:pPr algn="ctr">
              <a:lnSpc>
                <a:spcPts val="3957"/>
              </a:lnSpc>
              <a:spcBef>
                <a:spcPct val="0"/>
              </a:spcBef>
            </a:pPr>
            <a:r>
              <a:rPr lang="en-US" sz="2826">
                <a:solidFill>
                  <a:srgbClr val="000000"/>
                </a:solidFill>
                <a:latin typeface="Canva Sans 2"/>
                <a:ea typeface="Canva Sans 2"/>
                <a:cs typeface="Canva Sans 2"/>
                <a:sym typeface="Canva Sans 2"/>
              </a:rPr>
              <a:t>Ce point peut aussi recouvrir la manière dont les nouveaux membres sont intégrés et les départs sont gérés.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33031" y="1580478"/>
            <a:ext cx="7081083" cy="7119183"/>
            <a:chOff x="0" y="0"/>
            <a:chExt cx="808450" cy="812800"/>
          </a:xfrm>
        </p:grpSpPr>
        <p:sp>
          <p:nvSpPr>
            <p:cNvPr id="3" name="Freeform 3"/>
            <p:cNvSpPr/>
            <p:nvPr/>
          </p:nvSpPr>
          <p:spPr>
            <a:xfrm>
              <a:off x="14470" y="19093"/>
              <a:ext cx="779510" cy="774615"/>
            </a:xfrm>
            <a:custGeom>
              <a:avLst/>
              <a:gdLst/>
              <a:ahLst/>
              <a:cxnLst/>
              <a:rect l="l" t="t" r="r" b="b"/>
              <a:pathLst>
                <a:path w="779510" h="774615">
                  <a:moveTo>
                    <a:pt x="422138" y="13464"/>
                  </a:moveTo>
                  <a:lnTo>
                    <a:pt x="761597" y="354750"/>
                  </a:lnTo>
                  <a:cubicBezTo>
                    <a:pt x="779510" y="372759"/>
                    <a:pt x="779510" y="401855"/>
                    <a:pt x="761597" y="419864"/>
                  </a:cubicBezTo>
                  <a:lnTo>
                    <a:pt x="422138" y="761150"/>
                  </a:lnTo>
                  <a:cubicBezTo>
                    <a:pt x="413565" y="769768"/>
                    <a:pt x="401911" y="774614"/>
                    <a:pt x="389755" y="774614"/>
                  </a:cubicBezTo>
                  <a:cubicBezTo>
                    <a:pt x="377599" y="774614"/>
                    <a:pt x="365945" y="769768"/>
                    <a:pt x="357372" y="761150"/>
                  </a:cubicBezTo>
                  <a:lnTo>
                    <a:pt x="17913" y="419864"/>
                  </a:lnTo>
                  <a:cubicBezTo>
                    <a:pt x="0" y="401855"/>
                    <a:pt x="0" y="372759"/>
                    <a:pt x="17913" y="354750"/>
                  </a:cubicBezTo>
                  <a:lnTo>
                    <a:pt x="357372" y="13464"/>
                  </a:lnTo>
                  <a:cubicBezTo>
                    <a:pt x="365945" y="4846"/>
                    <a:pt x="377599" y="0"/>
                    <a:pt x="389755" y="0"/>
                  </a:cubicBezTo>
                  <a:cubicBezTo>
                    <a:pt x="401911" y="0"/>
                    <a:pt x="413565" y="4846"/>
                    <a:pt x="422138" y="13464"/>
                  </a:cubicBezTo>
                  <a:close/>
                </a:path>
              </a:pathLst>
            </a:custGeom>
            <a:solidFill>
              <a:srgbClr val="4D6CB3"/>
            </a:solidFill>
          </p:spPr>
          <p:txBody>
            <a:bodyPr/>
            <a:lstStyle/>
            <a:p>
              <a:endParaRPr lang="fr-FR"/>
            </a:p>
          </p:txBody>
        </p:sp>
        <p:sp>
          <p:nvSpPr>
            <p:cNvPr id="4" name="TextBox 4"/>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93262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299418" y="6321154"/>
            <a:ext cx="1458564" cy="1466412"/>
            <a:chOff x="0" y="0"/>
            <a:chExt cx="808450" cy="812800"/>
          </a:xfrm>
        </p:grpSpPr>
        <p:sp>
          <p:nvSpPr>
            <p:cNvPr id="9" name="Freeform 9"/>
            <p:cNvSpPr/>
            <p:nvPr/>
          </p:nvSpPr>
          <p:spPr>
            <a:xfrm>
              <a:off x="21744" y="28690"/>
              <a:ext cx="764962" cy="755419"/>
            </a:xfrm>
            <a:custGeom>
              <a:avLst/>
              <a:gdLst/>
              <a:ahLst/>
              <a:cxnLst/>
              <a:rect l="l" t="t" r="r" b="b"/>
              <a:pathLst>
                <a:path w="764962" h="755419">
                  <a:moveTo>
                    <a:pt x="431142" y="20233"/>
                  </a:moveTo>
                  <a:lnTo>
                    <a:pt x="738045" y="328787"/>
                  </a:lnTo>
                  <a:cubicBezTo>
                    <a:pt x="764962" y="355849"/>
                    <a:pt x="764962" y="399571"/>
                    <a:pt x="738045" y="426633"/>
                  </a:cubicBezTo>
                  <a:lnTo>
                    <a:pt x="431142" y="735187"/>
                  </a:lnTo>
                  <a:cubicBezTo>
                    <a:pt x="418261" y="748138"/>
                    <a:pt x="400748" y="755420"/>
                    <a:pt x="382481" y="755420"/>
                  </a:cubicBezTo>
                  <a:cubicBezTo>
                    <a:pt x="364215" y="755420"/>
                    <a:pt x="346702" y="748138"/>
                    <a:pt x="333820" y="735187"/>
                  </a:cubicBezTo>
                  <a:lnTo>
                    <a:pt x="26917" y="426633"/>
                  </a:lnTo>
                  <a:cubicBezTo>
                    <a:pt x="0" y="399571"/>
                    <a:pt x="0" y="355849"/>
                    <a:pt x="26917" y="328787"/>
                  </a:cubicBezTo>
                  <a:lnTo>
                    <a:pt x="333820" y="20233"/>
                  </a:lnTo>
                  <a:cubicBezTo>
                    <a:pt x="346702" y="7282"/>
                    <a:pt x="364215" y="0"/>
                    <a:pt x="382481" y="0"/>
                  </a:cubicBezTo>
                  <a:cubicBezTo>
                    <a:pt x="400748" y="0"/>
                    <a:pt x="418261" y="7282"/>
                    <a:pt x="431142" y="20233"/>
                  </a:cubicBezTo>
                  <a:close/>
                </a:path>
              </a:pathLst>
            </a:custGeom>
            <a:solidFill>
              <a:srgbClr val="C9EDF7"/>
            </a:solidFill>
          </p:spPr>
          <p:txBody>
            <a:bodyPr/>
            <a:lstStyle/>
            <a:p>
              <a:endParaRPr lang="fr-FR"/>
            </a:p>
          </p:txBody>
        </p:sp>
        <p:sp>
          <p:nvSpPr>
            <p:cNvPr id="10" name="TextBox 10"/>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267302" y="8805101"/>
            <a:ext cx="786262" cy="1001028"/>
          </a:xfrm>
          <a:custGeom>
            <a:avLst/>
            <a:gdLst/>
            <a:ahLst/>
            <a:cxnLst/>
            <a:rect l="l" t="t" r="r" b="b"/>
            <a:pathLst>
              <a:path w="786262" h="1001028">
                <a:moveTo>
                  <a:pt x="0" y="0"/>
                </a:moveTo>
                <a:lnTo>
                  <a:pt x="786262" y="0"/>
                </a:lnTo>
                <a:lnTo>
                  <a:pt x="786262" y="1001028"/>
                </a:lnTo>
                <a:lnTo>
                  <a:pt x="0" y="1001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3727887" y="517559"/>
            <a:ext cx="14560113" cy="1142614"/>
            <a:chOff x="0" y="0"/>
            <a:chExt cx="3268579" cy="256504"/>
          </a:xfrm>
        </p:grpSpPr>
        <p:sp>
          <p:nvSpPr>
            <p:cNvPr id="13" name="Freeform 13"/>
            <p:cNvSpPr/>
            <p:nvPr/>
          </p:nvSpPr>
          <p:spPr>
            <a:xfrm>
              <a:off x="0" y="0"/>
              <a:ext cx="3268579" cy="256504"/>
            </a:xfrm>
            <a:custGeom>
              <a:avLst/>
              <a:gdLst/>
              <a:ahLst/>
              <a:cxnLst/>
              <a:rect l="l" t="t" r="r" b="b"/>
              <a:pathLst>
                <a:path w="3268579" h="256504">
                  <a:moveTo>
                    <a:pt x="0" y="0"/>
                  </a:moveTo>
                  <a:lnTo>
                    <a:pt x="3268579" y="0"/>
                  </a:lnTo>
                  <a:lnTo>
                    <a:pt x="3268579" y="256504"/>
                  </a:lnTo>
                  <a:lnTo>
                    <a:pt x="0" y="256504"/>
                  </a:lnTo>
                  <a:close/>
                </a:path>
              </a:pathLst>
            </a:custGeom>
            <a:solidFill>
              <a:srgbClr val="BEC4D6"/>
            </a:solidFill>
          </p:spPr>
          <p:txBody>
            <a:bodyPr/>
            <a:lstStyle/>
            <a:p>
              <a:endParaRPr lang="fr-FR"/>
            </a:p>
          </p:txBody>
        </p:sp>
        <p:sp>
          <p:nvSpPr>
            <p:cNvPr id="14" name="TextBox 14"/>
            <p:cNvSpPr txBox="1"/>
            <p:nvPr/>
          </p:nvSpPr>
          <p:spPr>
            <a:xfrm>
              <a:off x="0" y="-57150"/>
              <a:ext cx="3268579" cy="313654"/>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969041" y="269854"/>
            <a:ext cx="1517692" cy="1517692"/>
            <a:chOff x="0" y="0"/>
            <a:chExt cx="812800" cy="812800"/>
          </a:xfrm>
        </p:grpSpPr>
        <p:sp>
          <p:nvSpPr>
            <p:cNvPr id="16" name="Freeform 16"/>
            <p:cNvSpPr/>
            <p:nvPr/>
          </p:nvSpPr>
          <p:spPr>
            <a:xfrm>
              <a:off x="27468" y="27468"/>
              <a:ext cx="757863" cy="757863"/>
            </a:xfrm>
            <a:custGeom>
              <a:avLst/>
              <a:gdLst/>
              <a:ahLst/>
              <a:cxnLst/>
              <a:rect l="l" t="t" r="r" b="b"/>
              <a:pathLst>
                <a:path w="757863" h="757863">
                  <a:moveTo>
                    <a:pt x="425823" y="19423"/>
                  </a:moveTo>
                  <a:lnTo>
                    <a:pt x="738441" y="332041"/>
                  </a:lnTo>
                  <a:cubicBezTo>
                    <a:pt x="750877" y="344477"/>
                    <a:pt x="757864" y="361344"/>
                    <a:pt x="757864" y="378932"/>
                  </a:cubicBezTo>
                  <a:cubicBezTo>
                    <a:pt x="757864" y="396520"/>
                    <a:pt x="750877" y="413387"/>
                    <a:pt x="738441" y="425823"/>
                  </a:cubicBezTo>
                  <a:lnTo>
                    <a:pt x="425823" y="738441"/>
                  </a:lnTo>
                  <a:cubicBezTo>
                    <a:pt x="413387" y="750877"/>
                    <a:pt x="396520" y="757864"/>
                    <a:pt x="378932" y="757864"/>
                  </a:cubicBezTo>
                  <a:cubicBezTo>
                    <a:pt x="361344" y="757864"/>
                    <a:pt x="344477" y="750877"/>
                    <a:pt x="332041" y="738441"/>
                  </a:cubicBezTo>
                  <a:lnTo>
                    <a:pt x="19423" y="425823"/>
                  </a:lnTo>
                  <a:cubicBezTo>
                    <a:pt x="6987" y="413387"/>
                    <a:pt x="0" y="396520"/>
                    <a:pt x="0" y="378932"/>
                  </a:cubicBezTo>
                  <a:cubicBezTo>
                    <a:pt x="0" y="361344"/>
                    <a:pt x="6987" y="344477"/>
                    <a:pt x="19423" y="332041"/>
                  </a:cubicBezTo>
                  <a:lnTo>
                    <a:pt x="332041" y="19423"/>
                  </a:lnTo>
                  <a:cubicBezTo>
                    <a:pt x="344477" y="6987"/>
                    <a:pt x="361344" y="0"/>
                    <a:pt x="378932" y="0"/>
                  </a:cubicBezTo>
                  <a:cubicBezTo>
                    <a:pt x="396520" y="0"/>
                    <a:pt x="413387" y="6987"/>
                    <a:pt x="425823" y="19423"/>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sp>
        <p:nvSpPr>
          <p:cNvPr id="19" name="Freeform 19"/>
          <p:cNvSpPr/>
          <p:nvPr/>
        </p:nvSpPr>
        <p:spPr>
          <a:xfrm>
            <a:off x="908384" y="570304"/>
            <a:ext cx="2894965" cy="2073848"/>
          </a:xfrm>
          <a:custGeom>
            <a:avLst/>
            <a:gdLst/>
            <a:ahLst/>
            <a:cxnLst/>
            <a:rect l="l" t="t" r="r" b="b"/>
            <a:pathLst>
              <a:path w="2894965" h="2073848">
                <a:moveTo>
                  <a:pt x="0" y="0"/>
                </a:moveTo>
                <a:lnTo>
                  <a:pt x="2894966" y="0"/>
                </a:lnTo>
                <a:lnTo>
                  <a:pt x="2894966" y="2073848"/>
                </a:lnTo>
                <a:lnTo>
                  <a:pt x="0" y="207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20" name="Freeform 20"/>
          <p:cNvSpPr/>
          <p:nvPr/>
        </p:nvSpPr>
        <p:spPr>
          <a:xfrm>
            <a:off x="4612311" y="1787546"/>
            <a:ext cx="3273018" cy="8182545"/>
          </a:xfrm>
          <a:custGeom>
            <a:avLst/>
            <a:gdLst/>
            <a:ahLst/>
            <a:cxnLst/>
            <a:rect l="l" t="t" r="r" b="b"/>
            <a:pathLst>
              <a:path w="3273018" h="8182545">
                <a:moveTo>
                  <a:pt x="0" y="0"/>
                </a:moveTo>
                <a:lnTo>
                  <a:pt x="3273018" y="0"/>
                </a:lnTo>
                <a:lnTo>
                  <a:pt x="3273018" y="8182545"/>
                </a:lnTo>
                <a:lnTo>
                  <a:pt x="0" y="8182545"/>
                </a:lnTo>
                <a:lnTo>
                  <a:pt x="0" y="0"/>
                </a:lnTo>
                <a:close/>
              </a:path>
            </a:pathLst>
          </a:custGeom>
          <a:blipFill>
            <a:blip r:embed="rId7"/>
            <a:stretch>
              <a:fillRect/>
            </a:stretch>
          </a:blipFill>
        </p:spPr>
        <p:txBody>
          <a:bodyPr/>
          <a:lstStyle/>
          <a:p>
            <a:endParaRPr lang="fr-FR"/>
          </a:p>
        </p:txBody>
      </p:sp>
      <p:sp>
        <p:nvSpPr>
          <p:cNvPr id="21" name="TextBox 21"/>
          <p:cNvSpPr txBox="1"/>
          <p:nvPr/>
        </p:nvSpPr>
        <p:spPr>
          <a:xfrm>
            <a:off x="4695445" y="476638"/>
            <a:ext cx="13361299" cy="1072057"/>
          </a:xfrm>
          <a:prstGeom prst="rect">
            <a:avLst/>
          </a:prstGeom>
        </p:spPr>
        <p:txBody>
          <a:bodyPr lIns="0" tIns="0" rIns="0" bIns="0" rtlCol="0" anchor="t">
            <a:spAutoFit/>
          </a:bodyPr>
          <a:lstStyle/>
          <a:p>
            <a:pPr algn="r">
              <a:lnSpc>
                <a:spcPts val="7637"/>
              </a:lnSpc>
              <a:spcBef>
                <a:spcPct val="0"/>
              </a:spcBef>
            </a:pPr>
            <a:r>
              <a:rPr lang="en-US" sz="5455" b="1">
                <a:solidFill>
                  <a:srgbClr val="FFFFFF"/>
                </a:solidFill>
                <a:latin typeface="Poppins Bold"/>
                <a:ea typeface="Poppins Bold"/>
                <a:cs typeface="Poppins Bold"/>
                <a:sym typeface="Poppins Bold"/>
              </a:rPr>
              <a:t>COACHING </a:t>
            </a:r>
          </a:p>
        </p:txBody>
      </p:sp>
      <p:sp>
        <p:nvSpPr>
          <p:cNvPr id="22" name="TextBox 22"/>
          <p:cNvSpPr txBox="1"/>
          <p:nvPr/>
        </p:nvSpPr>
        <p:spPr>
          <a:xfrm>
            <a:off x="8037729" y="1790461"/>
            <a:ext cx="10019016" cy="7260108"/>
          </a:xfrm>
          <a:prstGeom prst="rect">
            <a:avLst/>
          </a:prstGeom>
        </p:spPr>
        <p:txBody>
          <a:bodyPr lIns="0" tIns="0" rIns="0" bIns="0" rtlCol="0" anchor="t">
            <a:spAutoFit/>
          </a:bodyPr>
          <a:lstStyle/>
          <a:p>
            <a:pPr algn="ctr">
              <a:lnSpc>
                <a:spcPts val="4769"/>
              </a:lnSpc>
              <a:spcBef>
                <a:spcPct val="0"/>
              </a:spcBef>
            </a:pPr>
            <a:r>
              <a:rPr lang="en-US" sz="3406">
                <a:solidFill>
                  <a:srgbClr val="000000"/>
                </a:solidFill>
                <a:latin typeface="Canva Sans 2"/>
                <a:ea typeface="Canva Sans 2"/>
                <a:cs typeface="Canva Sans 2"/>
                <a:sym typeface="Canva Sans 2"/>
              </a:rPr>
              <a:t>Ce facteur assure l’apprentissage et le développement continus de l’équipe. </a:t>
            </a:r>
          </a:p>
          <a:p>
            <a:pPr algn="ctr">
              <a:lnSpc>
                <a:spcPts val="4769"/>
              </a:lnSpc>
              <a:spcBef>
                <a:spcPct val="0"/>
              </a:spcBef>
            </a:pPr>
            <a:endParaRPr lang="en-US" sz="3406">
              <a:solidFill>
                <a:srgbClr val="000000"/>
              </a:solidFill>
              <a:latin typeface="Canva Sans 2"/>
              <a:ea typeface="Canva Sans 2"/>
              <a:cs typeface="Canva Sans 2"/>
              <a:sym typeface="Canva Sans 2"/>
            </a:endParaRPr>
          </a:p>
          <a:p>
            <a:pPr algn="ctr">
              <a:lnSpc>
                <a:spcPts val="4769"/>
              </a:lnSpc>
              <a:spcBef>
                <a:spcPct val="0"/>
              </a:spcBef>
            </a:pPr>
            <a:r>
              <a:rPr lang="en-US" sz="3406">
                <a:solidFill>
                  <a:srgbClr val="000000"/>
                </a:solidFill>
                <a:latin typeface="Canva Sans 2"/>
                <a:ea typeface="Canva Sans 2"/>
                <a:cs typeface="Canva Sans 2"/>
                <a:sym typeface="Canva Sans 2"/>
              </a:rPr>
              <a:t>Il s’agit de </a:t>
            </a:r>
            <a:r>
              <a:rPr lang="en-US" sz="3406" b="1">
                <a:solidFill>
                  <a:srgbClr val="000000"/>
                </a:solidFill>
                <a:latin typeface="Canva Sans 2 Bold"/>
                <a:ea typeface="Canva Sans 2 Bold"/>
                <a:cs typeface="Canva Sans 2 Bold"/>
                <a:sym typeface="Canva Sans 2 Bold"/>
              </a:rPr>
              <a:t>responsabiliser l’équipe</a:t>
            </a:r>
            <a:r>
              <a:rPr lang="en-US" sz="3406">
                <a:solidFill>
                  <a:srgbClr val="000000"/>
                </a:solidFill>
                <a:latin typeface="Canva Sans 2"/>
                <a:ea typeface="Canva Sans 2"/>
                <a:cs typeface="Canva Sans 2"/>
                <a:sym typeface="Canva Sans 2"/>
              </a:rPr>
              <a:t> grâce à</a:t>
            </a:r>
          </a:p>
          <a:p>
            <a:pPr algn="ctr">
              <a:lnSpc>
                <a:spcPts val="4769"/>
              </a:lnSpc>
              <a:spcBef>
                <a:spcPct val="0"/>
              </a:spcBef>
            </a:pPr>
            <a:r>
              <a:rPr lang="en-US" sz="3406" b="1">
                <a:solidFill>
                  <a:srgbClr val="000000"/>
                </a:solidFill>
                <a:latin typeface="Canva Sans 2 Bold"/>
                <a:ea typeface="Canva Sans 2 Bold"/>
                <a:cs typeface="Canva Sans 2 Bold"/>
                <a:sym typeface="Canva Sans 2 Bold"/>
              </a:rPr>
              <a:t>une combinaison de défi et de soutien </a:t>
            </a:r>
            <a:r>
              <a:rPr lang="en-US" sz="3406">
                <a:solidFill>
                  <a:srgbClr val="000000"/>
                </a:solidFill>
                <a:latin typeface="Canva Sans 2"/>
                <a:ea typeface="Canva Sans 2"/>
                <a:cs typeface="Canva Sans 2"/>
                <a:sym typeface="Canva Sans 2"/>
              </a:rPr>
              <a:t>et de s’assurer qu’elle tire des enseignements de son expérience. </a:t>
            </a:r>
          </a:p>
          <a:p>
            <a:pPr algn="ctr">
              <a:lnSpc>
                <a:spcPts val="4769"/>
              </a:lnSpc>
              <a:spcBef>
                <a:spcPct val="0"/>
              </a:spcBef>
            </a:pPr>
            <a:endParaRPr lang="en-US" sz="3406">
              <a:solidFill>
                <a:srgbClr val="000000"/>
              </a:solidFill>
              <a:latin typeface="Canva Sans 2"/>
              <a:ea typeface="Canva Sans 2"/>
              <a:cs typeface="Canva Sans 2"/>
              <a:sym typeface="Canva Sans 2"/>
            </a:endParaRPr>
          </a:p>
          <a:p>
            <a:pPr algn="ctr">
              <a:lnSpc>
                <a:spcPts val="4769"/>
              </a:lnSpc>
              <a:spcBef>
                <a:spcPct val="0"/>
              </a:spcBef>
            </a:pPr>
            <a:r>
              <a:rPr lang="en-US" sz="3406">
                <a:solidFill>
                  <a:srgbClr val="000000"/>
                </a:solidFill>
                <a:latin typeface="Canva Sans 2"/>
                <a:ea typeface="Canva Sans 2"/>
                <a:cs typeface="Canva Sans 2"/>
                <a:sym typeface="Canva Sans 2"/>
              </a:rPr>
              <a:t>Il s’agit également de la manière dont le leader contribue </a:t>
            </a:r>
            <a:r>
              <a:rPr lang="en-US" sz="3406" b="1">
                <a:solidFill>
                  <a:srgbClr val="000000"/>
                </a:solidFill>
                <a:latin typeface="Canva Sans 2 Bold"/>
                <a:ea typeface="Canva Sans 2 Bold"/>
                <a:cs typeface="Canva Sans 2 Bold"/>
                <a:sym typeface="Canva Sans 2 Bold"/>
              </a:rPr>
              <a:t>à l’autonomie et l’autogestion de l’équipe.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33031" y="1580478"/>
            <a:ext cx="7081083" cy="7119183"/>
            <a:chOff x="0" y="0"/>
            <a:chExt cx="808450" cy="812800"/>
          </a:xfrm>
        </p:grpSpPr>
        <p:sp>
          <p:nvSpPr>
            <p:cNvPr id="3" name="Freeform 3"/>
            <p:cNvSpPr/>
            <p:nvPr/>
          </p:nvSpPr>
          <p:spPr>
            <a:xfrm>
              <a:off x="14470" y="19093"/>
              <a:ext cx="779510" cy="774615"/>
            </a:xfrm>
            <a:custGeom>
              <a:avLst/>
              <a:gdLst/>
              <a:ahLst/>
              <a:cxnLst/>
              <a:rect l="l" t="t" r="r" b="b"/>
              <a:pathLst>
                <a:path w="779510" h="774615">
                  <a:moveTo>
                    <a:pt x="422138" y="13464"/>
                  </a:moveTo>
                  <a:lnTo>
                    <a:pt x="761597" y="354750"/>
                  </a:lnTo>
                  <a:cubicBezTo>
                    <a:pt x="779510" y="372759"/>
                    <a:pt x="779510" y="401855"/>
                    <a:pt x="761597" y="419864"/>
                  </a:cubicBezTo>
                  <a:lnTo>
                    <a:pt x="422138" y="761150"/>
                  </a:lnTo>
                  <a:cubicBezTo>
                    <a:pt x="413565" y="769768"/>
                    <a:pt x="401911" y="774614"/>
                    <a:pt x="389755" y="774614"/>
                  </a:cubicBezTo>
                  <a:cubicBezTo>
                    <a:pt x="377599" y="774614"/>
                    <a:pt x="365945" y="769768"/>
                    <a:pt x="357372" y="761150"/>
                  </a:cubicBezTo>
                  <a:lnTo>
                    <a:pt x="17913" y="419864"/>
                  </a:lnTo>
                  <a:cubicBezTo>
                    <a:pt x="0" y="401855"/>
                    <a:pt x="0" y="372759"/>
                    <a:pt x="17913" y="354750"/>
                  </a:cubicBezTo>
                  <a:lnTo>
                    <a:pt x="357372" y="13464"/>
                  </a:lnTo>
                  <a:cubicBezTo>
                    <a:pt x="365945" y="4846"/>
                    <a:pt x="377599" y="0"/>
                    <a:pt x="389755" y="0"/>
                  </a:cubicBezTo>
                  <a:cubicBezTo>
                    <a:pt x="401911" y="0"/>
                    <a:pt x="413565" y="4846"/>
                    <a:pt x="422138" y="13464"/>
                  </a:cubicBezTo>
                  <a:close/>
                </a:path>
              </a:pathLst>
            </a:custGeom>
            <a:solidFill>
              <a:srgbClr val="4D6CB3"/>
            </a:solidFill>
          </p:spPr>
          <p:txBody>
            <a:bodyPr/>
            <a:lstStyle/>
            <a:p>
              <a:endParaRPr lang="fr-FR"/>
            </a:p>
          </p:txBody>
        </p:sp>
        <p:sp>
          <p:nvSpPr>
            <p:cNvPr id="4" name="TextBox 4"/>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93262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299418" y="6321154"/>
            <a:ext cx="1458564" cy="1466412"/>
            <a:chOff x="0" y="0"/>
            <a:chExt cx="808450" cy="812800"/>
          </a:xfrm>
        </p:grpSpPr>
        <p:sp>
          <p:nvSpPr>
            <p:cNvPr id="9" name="Freeform 9"/>
            <p:cNvSpPr/>
            <p:nvPr/>
          </p:nvSpPr>
          <p:spPr>
            <a:xfrm>
              <a:off x="21744" y="28690"/>
              <a:ext cx="764962" cy="755419"/>
            </a:xfrm>
            <a:custGeom>
              <a:avLst/>
              <a:gdLst/>
              <a:ahLst/>
              <a:cxnLst/>
              <a:rect l="l" t="t" r="r" b="b"/>
              <a:pathLst>
                <a:path w="764962" h="755419">
                  <a:moveTo>
                    <a:pt x="431142" y="20233"/>
                  </a:moveTo>
                  <a:lnTo>
                    <a:pt x="738045" y="328787"/>
                  </a:lnTo>
                  <a:cubicBezTo>
                    <a:pt x="764962" y="355849"/>
                    <a:pt x="764962" y="399571"/>
                    <a:pt x="738045" y="426633"/>
                  </a:cubicBezTo>
                  <a:lnTo>
                    <a:pt x="431142" y="735187"/>
                  </a:lnTo>
                  <a:cubicBezTo>
                    <a:pt x="418261" y="748138"/>
                    <a:pt x="400748" y="755420"/>
                    <a:pt x="382481" y="755420"/>
                  </a:cubicBezTo>
                  <a:cubicBezTo>
                    <a:pt x="364215" y="755420"/>
                    <a:pt x="346702" y="748138"/>
                    <a:pt x="333820" y="735187"/>
                  </a:cubicBezTo>
                  <a:lnTo>
                    <a:pt x="26917" y="426633"/>
                  </a:lnTo>
                  <a:cubicBezTo>
                    <a:pt x="0" y="399571"/>
                    <a:pt x="0" y="355849"/>
                    <a:pt x="26917" y="328787"/>
                  </a:cubicBezTo>
                  <a:lnTo>
                    <a:pt x="333820" y="20233"/>
                  </a:lnTo>
                  <a:cubicBezTo>
                    <a:pt x="346702" y="7282"/>
                    <a:pt x="364215" y="0"/>
                    <a:pt x="382481" y="0"/>
                  </a:cubicBezTo>
                  <a:cubicBezTo>
                    <a:pt x="400748" y="0"/>
                    <a:pt x="418261" y="7282"/>
                    <a:pt x="431142" y="20233"/>
                  </a:cubicBezTo>
                  <a:close/>
                </a:path>
              </a:pathLst>
            </a:custGeom>
            <a:solidFill>
              <a:srgbClr val="C9EDF7"/>
            </a:solidFill>
          </p:spPr>
          <p:txBody>
            <a:bodyPr/>
            <a:lstStyle/>
            <a:p>
              <a:endParaRPr lang="fr-FR"/>
            </a:p>
          </p:txBody>
        </p:sp>
        <p:sp>
          <p:nvSpPr>
            <p:cNvPr id="10" name="TextBox 10"/>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267302" y="8805101"/>
            <a:ext cx="786262" cy="1001028"/>
          </a:xfrm>
          <a:custGeom>
            <a:avLst/>
            <a:gdLst/>
            <a:ahLst/>
            <a:cxnLst/>
            <a:rect l="l" t="t" r="r" b="b"/>
            <a:pathLst>
              <a:path w="786262" h="1001028">
                <a:moveTo>
                  <a:pt x="0" y="0"/>
                </a:moveTo>
                <a:lnTo>
                  <a:pt x="786262" y="0"/>
                </a:lnTo>
                <a:lnTo>
                  <a:pt x="786262" y="1001028"/>
                </a:lnTo>
                <a:lnTo>
                  <a:pt x="0" y="1001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3727887" y="517559"/>
            <a:ext cx="14560113" cy="1142614"/>
            <a:chOff x="0" y="0"/>
            <a:chExt cx="3268579" cy="256504"/>
          </a:xfrm>
        </p:grpSpPr>
        <p:sp>
          <p:nvSpPr>
            <p:cNvPr id="13" name="Freeform 13"/>
            <p:cNvSpPr/>
            <p:nvPr/>
          </p:nvSpPr>
          <p:spPr>
            <a:xfrm>
              <a:off x="0" y="0"/>
              <a:ext cx="3268579" cy="256504"/>
            </a:xfrm>
            <a:custGeom>
              <a:avLst/>
              <a:gdLst/>
              <a:ahLst/>
              <a:cxnLst/>
              <a:rect l="l" t="t" r="r" b="b"/>
              <a:pathLst>
                <a:path w="3268579" h="256504">
                  <a:moveTo>
                    <a:pt x="0" y="0"/>
                  </a:moveTo>
                  <a:lnTo>
                    <a:pt x="3268579" y="0"/>
                  </a:lnTo>
                  <a:lnTo>
                    <a:pt x="3268579" y="256504"/>
                  </a:lnTo>
                  <a:lnTo>
                    <a:pt x="0" y="256504"/>
                  </a:lnTo>
                  <a:close/>
                </a:path>
              </a:pathLst>
            </a:custGeom>
            <a:solidFill>
              <a:srgbClr val="BEC4D6"/>
            </a:solidFill>
          </p:spPr>
          <p:txBody>
            <a:bodyPr/>
            <a:lstStyle/>
            <a:p>
              <a:endParaRPr lang="fr-FR"/>
            </a:p>
          </p:txBody>
        </p:sp>
        <p:sp>
          <p:nvSpPr>
            <p:cNvPr id="14" name="TextBox 14"/>
            <p:cNvSpPr txBox="1"/>
            <p:nvPr/>
          </p:nvSpPr>
          <p:spPr>
            <a:xfrm>
              <a:off x="0" y="-57150"/>
              <a:ext cx="3268579" cy="313654"/>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969041" y="269854"/>
            <a:ext cx="1517692" cy="1517692"/>
            <a:chOff x="0" y="0"/>
            <a:chExt cx="812800" cy="812800"/>
          </a:xfrm>
        </p:grpSpPr>
        <p:sp>
          <p:nvSpPr>
            <p:cNvPr id="16" name="Freeform 16"/>
            <p:cNvSpPr/>
            <p:nvPr/>
          </p:nvSpPr>
          <p:spPr>
            <a:xfrm>
              <a:off x="27468" y="27468"/>
              <a:ext cx="757863" cy="757863"/>
            </a:xfrm>
            <a:custGeom>
              <a:avLst/>
              <a:gdLst/>
              <a:ahLst/>
              <a:cxnLst/>
              <a:rect l="l" t="t" r="r" b="b"/>
              <a:pathLst>
                <a:path w="757863" h="757863">
                  <a:moveTo>
                    <a:pt x="425823" y="19423"/>
                  </a:moveTo>
                  <a:lnTo>
                    <a:pt x="738441" y="332041"/>
                  </a:lnTo>
                  <a:cubicBezTo>
                    <a:pt x="750877" y="344477"/>
                    <a:pt x="757864" y="361344"/>
                    <a:pt x="757864" y="378932"/>
                  </a:cubicBezTo>
                  <a:cubicBezTo>
                    <a:pt x="757864" y="396520"/>
                    <a:pt x="750877" y="413387"/>
                    <a:pt x="738441" y="425823"/>
                  </a:cubicBezTo>
                  <a:lnTo>
                    <a:pt x="425823" y="738441"/>
                  </a:lnTo>
                  <a:cubicBezTo>
                    <a:pt x="413387" y="750877"/>
                    <a:pt x="396520" y="757864"/>
                    <a:pt x="378932" y="757864"/>
                  </a:cubicBezTo>
                  <a:cubicBezTo>
                    <a:pt x="361344" y="757864"/>
                    <a:pt x="344477" y="750877"/>
                    <a:pt x="332041" y="738441"/>
                  </a:cubicBezTo>
                  <a:lnTo>
                    <a:pt x="19423" y="425823"/>
                  </a:lnTo>
                  <a:cubicBezTo>
                    <a:pt x="6987" y="413387"/>
                    <a:pt x="0" y="396520"/>
                    <a:pt x="0" y="378932"/>
                  </a:cubicBezTo>
                  <a:cubicBezTo>
                    <a:pt x="0" y="361344"/>
                    <a:pt x="6987" y="344477"/>
                    <a:pt x="19423" y="332041"/>
                  </a:cubicBezTo>
                  <a:lnTo>
                    <a:pt x="332041" y="19423"/>
                  </a:lnTo>
                  <a:cubicBezTo>
                    <a:pt x="344477" y="6987"/>
                    <a:pt x="361344" y="0"/>
                    <a:pt x="378932" y="0"/>
                  </a:cubicBezTo>
                  <a:cubicBezTo>
                    <a:pt x="396520" y="0"/>
                    <a:pt x="413387" y="6987"/>
                    <a:pt x="425823" y="19423"/>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sp>
        <p:nvSpPr>
          <p:cNvPr id="19" name="Freeform 19"/>
          <p:cNvSpPr/>
          <p:nvPr/>
        </p:nvSpPr>
        <p:spPr>
          <a:xfrm>
            <a:off x="3982670" y="1787546"/>
            <a:ext cx="1391906" cy="1235317"/>
          </a:xfrm>
          <a:custGeom>
            <a:avLst/>
            <a:gdLst/>
            <a:ahLst/>
            <a:cxnLst/>
            <a:rect l="l" t="t" r="r" b="b"/>
            <a:pathLst>
              <a:path w="1391906" h="1235317">
                <a:moveTo>
                  <a:pt x="0" y="0"/>
                </a:moveTo>
                <a:lnTo>
                  <a:pt x="1391906" y="0"/>
                </a:lnTo>
                <a:lnTo>
                  <a:pt x="1391906" y="1235317"/>
                </a:lnTo>
                <a:lnTo>
                  <a:pt x="0" y="12353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20" name="Freeform 20"/>
          <p:cNvSpPr/>
          <p:nvPr/>
        </p:nvSpPr>
        <p:spPr>
          <a:xfrm>
            <a:off x="3323538" y="3146688"/>
            <a:ext cx="3303668" cy="1280171"/>
          </a:xfrm>
          <a:custGeom>
            <a:avLst/>
            <a:gdLst/>
            <a:ahLst/>
            <a:cxnLst/>
            <a:rect l="l" t="t" r="r" b="b"/>
            <a:pathLst>
              <a:path w="3303668" h="1280171">
                <a:moveTo>
                  <a:pt x="0" y="0"/>
                </a:moveTo>
                <a:lnTo>
                  <a:pt x="3303667" y="0"/>
                </a:lnTo>
                <a:lnTo>
                  <a:pt x="3303667" y="1280171"/>
                </a:lnTo>
                <a:lnTo>
                  <a:pt x="0" y="12801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21" name="Freeform 21"/>
          <p:cNvSpPr/>
          <p:nvPr/>
        </p:nvSpPr>
        <p:spPr>
          <a:xfrm>
            <a:off x="4205974" y="4842614"/>
            <a:ext cx="1948583" cy="1958424"/>
          </a:xfrm>
          <a:custGeom>
            <a:avLst/>
            <a:gdLst/>
            <a:ahLst/>
            <a:cxnLst/>
            <a:rect l="l" t="t" r="r" b="b"/>
            <a:pathLst>
              <a:path w="1948583" h="1958424">
                <a:moveTo>
                  <a:pt x="0" y="0"/>
                </a:moveTo>
                <a:lnTo>
                  <a:pt x="1948582" y="0"/>
                </a:lnTo>
                <a:lnTo>
                  <a:pt x="1948582" y="1958424"/>
                </a:lnTo>
                <a:lnTo>
                  <a:pt x="0" y="1958424"/>
                </a:lnTo>
                <a:lnTo>
                  <a:pt x="0" y="0"/>
                </a:lnTo>
                <a:close/>
              </a:path>
            </a:pathLst>
          </a:custGeom>
          <a:blipFill>
            <a:blip r:embed="rId9"/>
            <a:stretch>
              <a:fillRect/>
            </a:stretch>
          </a:blipFill>
        </p:spPr>
        <p:txBody>
          <a:bodyPr/>
          <a:lstStyle/>
          <a:p>
            <a:endParaRPr lang="fr-FR"/>
          </a:p>
        </p:txBody>
      </p:sp>
      <p:sp>
        <p:nvSpPr>
          <p:cNvPr id="22" name="Freeform 22"/>
          <p:cNvSpPr/>
          <p:nvPr/>
        </p:nvSpPr>
        <p:spPr>
          <a:xfrm>
            <a:off x="3534477" y="7032945"/>
            <a:ext cx="3969116" cy="2937146"/>
          </a:xfrm>
          <a:custGeom>
            <a:avLst/>
            <a:gdLst/>
            <a:ahLst/>
            <a:cxnLst/>
            <a:rect l="l" t="t" r="r" b="b"/>
            <a:pathLst>
              <a:path w="3969116" h="2937146">
                <a:moveTo>
                  <a:pt x="0" y="0"/>
                </a:moveTo>
                <a:lnTo>
                  <a:pt x="3969116" y="0"/>
                </a:lnTo>
                <a:lnTo>
                  <a:pt x="3969116" y="2937146"/>
                </a:lnTo>
                <a:lnTo>
                  <a:pt x="0" y="2937146"/>
                </a:lnTo>
                <a:lnTo>
                  <a:pt x="0" y="0"/>
                </a:lnTo>
                <a:close/>
              </a:path>
            </a:pathLst>
          </a:custGeom>
          <a:blipFill>
            <a:blip r:embed="rId10"/>
            <a:stretch>
              <a:fillRect/>
            </a:stretch>
          </a:blipFill>
        </p:spPr>
        <p:txBody>
          <a:bodyPr/>
          <a:lstStyle/>
          <a:p>
            <a:endParaRPr lang="fr-FR"/>
          </a:p>
        </p:txBody>
      </p:sp>
      <p:sp>
        <p:nvSpPr>
          <p:cNvPr id="23" name="TextBox 23"/>
          <p:cNvSpPr txBox="1"/>
          <p:nvPr/>
        </p:nvSpPr>
        <p:spPr>
          <a:xfrm>
            <a:off x="4678623" y="476638"/>
            <a:ext cx="13361299" cy="1072057"/>
          </a:xfrm>
          <a:prstGeom prst="rect">
            <a:avLst/>
          </a:prstGeom>
        </p:spPr>
        <p:txBody>
          <a:bodyPr lIns="0" tIns="0" rIns="0" bIns="0" rtlCol="0" anchor="t">
            <a:spAutoFit/>
          </a:bodyPr>
          <a:lstStyle/>
          <a:p>
            <a:pPr algn="r">
              <a:lnSpc>
                <a:spcPts val="7637"/>
              </a:lnSpc>
              <a:spcBef>
                <a:spcPct val="0"/>
              </a:spcBef>
            </a:pPr>
            <a:r>
              <a:rPr lang="en-US" sz="5455" b="1">
                <a:solidFill>
                  <a:srgbClr val="FFFFFF"/>
                </a:solidFill>
                <a:latin typeface="Poppins Bold"/>
                <a:ea typeface="Poppins Bold"/>
                <a:cs typeface="Poppins Bold"/>
                <a:sym typeface="Poppins Bold"/>
              </a:rPr>
              <a:t>COMMUNICATION </a:t>
            </a:r>
          </a:p>
        </p:txBody>
      </p:sp>
      <p:sp>
        <p:nvSpPr>
          <p:cNvPr id="24" name="TextBox 24"/>
          <p:cNvSpPr txBox="1"/>
          <p:nvPr/>
        </p:nvSpPr>
        <p:spPr>
          <a:xfrm>
            <a:off x="7992117" y="2118087"/>
            <a:ext cx="9628621" cy="6827084"/>
          </a:xfrm>
          <a:prstGeom prst="rect">
            <a:avLst/>
          </a:prstGeom>
        </p:spPr>
        <p:txBody>
          <a:bodyPr lIns="0" tIns="0" rIns="0" bIns="0" rtlCol="0" anchor="t">
            <a:spAutoFit/>
          </a:bodyPr>
          <a:lstStyle/>
          <a:p>
            <a:pPr algn="ctr">
              <a:lnSpc>
                <a:spcPts val="3804"/>
              </a:lnSpc>
              <a:spcBef>
                <a:spcPct val="0"/>
              </a:spcBef>
            </a:pPr>
            <a:r>
              <a:rPr lang="en-US" sz="2717">
                <a:solidFill>
                  <a:srgbClr val="000000"/>
                </a:solidFill>
                <a:latin typeface="Canva Sans 2"/>
                <a:ea typeface="Canva Sans 2"/>
                <a:cs typeface="Canva Sans 2"/>
                <a:sym typeface="Canva Sans 2"/>
              </a:rPr>
              <a:t>Il s’agit de la manière dont le leader : </a:t>
            </a:r>
          </a:p>
          <a:p>
            <a:pPr algn="ctr">
              <a:lnSpc>
                <a:spcPts val="3804"/>
              </a:lnSpc>
              <a:spcBef>
                <a:spcPct val="0"/>
              </a:spcBef>
            </a:pPr>
            <a:endParaRPr lang="en-US" sz="2717">
              <a:solidFill>
                <a:srgbClr val="000000"/>
              </a:solidFill>
              <a:latin typeface="Canva Sans 2"/>
              <a:ea typeface="Canva Sans 2"/>
              <a:cs typeface="Canva Sans 2"/>
              <a:sym typeface="Canva Sans 2"/>
            </a:endParaRPr>
          </a:p>
          <a:p>
            <a:pPr algn="ctr">
              <a:lnSpc>
                <a:spcPts val="3804"/>
              </a:lnSpc>
              <a:spcBef>
                <a:spcPct val="0"/>
              </a:spcBef>
            </a:pPr>
            <a:r>
              <a:rPr lang="en-US" sz="2717">
                <a:solidFill>
                  <a:srgbClr val="000000"/>
                </a:solidFill>
                <a:latin typeface="Canva Sans 2"/>
                <a:ea typeface="Canva Sans 2"/>
                <a:cs typeface="Canva Sans 2"/>
                <a:sym typeface="Canva Sans 2"/>
              </a:rPr>
              <a:t>Encourage le </a:t>
            </a:r>
            <a:r>
              <a:rPr lang="en-US" sz="2717" b="1">
                <a:solidFill>
                  <a:srgbClr val="000000"/>
                </a:solidFill>
                <a:latin typeface="Canva Sans 2 Bold"/>
                <a:ea typeface="Canva Sans 2 Bold"/>
                <a:cs typeface="Canva Sans 2 Bold"/>
                <a:sym typeface="Canva Sans 2 Bold"/>
              </a:rPr>
              <a:t>partage d’informations et de connaissances au sein de l’équipe, de même que la courtoisie, l’ouverture et l’honnêteté</a:t>
            </a:r>
          </a:p>
          <a:p>
            <a:pPr algn="ctr">
              <a:lnSpc>
                <a:spcPts val="3804"/>
              </a:lnSpc>
              <a:spcBef>
                <a:spcPct val="0"/>
              </a:spcBef>
            </a:pPr>
            <a:endParaRPr lang="en-US" sz="2717" b="1">
              <a:solidFill>
                <a:srgbClr val="000000"/>
              </a:solidFill>
              <a:latin typeface="Canva Sans 2 Bold"/>
              <a:ea typeface="Canva Sans 2 Bold"/>
              <a:cs typeface="Canva Sans 2 Bold"/>
              <a:sym typeface="Canva Sans 2 Bold"/>
            </a:endParaRPr>
          </a:p>
          <a:p>
            <a:pPr algn="ctr">
              <a:lnSpc>
                <a:spcPts val="3804"/>
              </a:lnSpc>
              <a:spcBef>
                <a:spcPct val="0"/>
              </a:spcBef>
            </a:pPr>
            <a:r>
              <a:rPr lang="en-US" sz="2717">
                <a:solidFill>
                  <a:srgbClr val="000000"/>
                </a:solidFill>
                <a:latin typeface="Canva Sans 2"/>
                <a:ea typeface="Canva Sans 2"/>
                <a:cs typeface="Canva Sans 2"/>
                <a:sym typeface="Canva Sans 2"/>
              </a:rPr>
              <a:t>S’assure que tous les membres sont entendus et que l’équipe est capable d’avoir des désaccords constructifs, de soumettre les questions difficiles à discussion, de formuler et de recevoir du feed-back, d’être efficace en réunion, de trouver le bon équilibre entre demande et exigence, et de susciter un état d’esprit positif grâce à ses interactions.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028700" y="3915869"/>
            <a:ext cx="20569700" cy="5342431"/>
            <a:chOff x="0" y="0"/>
            <a:chExt cx="1398305" cy="363172"/>
          </a:xfrm>
        </p:grpSpPr>
        <p:sp>
          <p:nvSpPr>
            <p:cNvPr id="3" name="Freeform 3"/>
            <p:cNvSpPr/>
            <p:nvPr/>
          </p:nvSpPr>
          <p:spPr>
            <a:xfrm>
              <a:off x="0" y="0"/>
              <a:ext cx="1398305" cy="363172"/>
            </a:xfrm>
            <a:custGeom>
              <a:avLst/>
              <a:gdLst/>
              <a:ahLst/>
              <a:cxnLst/>
              <a:rect l="l" t="t" r="r" b="b"/>
              <a:pathLst>
                <a:path w="1398305" h="363172">
                  <a:moveTo>
                    <a:pt x="1195105" y="0"/>
                  </a:moveTo>
                  <a:cubicBezTo>
                    <a:pt x="1307329" y="0"/>
                    <a:pt x="1398305" y="81299"/>
                    <a:pt x="1398305" y="181586"/>
                  </a:cubicBezTo>
                  <a:cubicBezTo>
                    <a:pt x="1398305" y="281874"/>
                    <a:pt x="1307329" y="363172"/>
                    <a:pt x="1195105" y="363172"/>
                  </a:cubicBezTo>
                  <a:lnTo>
                    <a:pt x="203200" y="363172"/>
                  </a:lnTo>
                  <a:cubicBezTo>
                    <a:pt x="90976" y="363172"/>
                    <a:pt x="0" y="281874"/>
                    <a:pt x="0" y="181586"/>
                  </a:cubicBezTo>
                  <a:cubicBezTo>
                    <a:pt x="0" y="81299"/>
                    <a:pt x="90976" y="0"/>
                    <a:pt x="203200" y="0"/>
                  </a:cubicBezTo>
                  <a:close/>
                </a:path>
              </a:pathLst>
            </a:custGeom>
            <a:solidFill>
              <a:srgbClr val="F2F2F2"/>
            </a:solidFill>
          </p:spPr>
          <p:txBody>
            <a:bodyPr/>
            <a:lstStyle/>
            <a:p>
              <a:endParaRPr lang="fr-FR"/>
            </a:p>
          </p:txBody>
        </p:sp>
        <p:sp>
          <p:nvSpPr>
            <p:cNvPr id="4" name="TextBox 4"/>
            <p:cNvSpPr txBox="1"/>
            <p:nvPr/>
          </p:nvSpPr>
          <p:spPr>
            <a:xfrm>
              <a:off x="0" y="-38100"/>
              <a:ext cx="1398305" cy="4012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842788" y="-1413671"/>
            <a:ext cx="14245899" cy="14245899"/>
          </a:xfrm>
          <a:custGeom>
            <a:avLst/>
            <a:gdLst/>
            <a:ahLst/>
            <a:cxnLst/>
            <a:rect l="l" t="t" r="r" b="b"/>
            <a:pathLst>
              <a:path w="14245899" h="14245899">
                <a:moveTo>
                  <a:pt x="0" y="0"/>
                </a:moveTo>
                <a:lnTo>
                  <a:pt x="14245899" y="0"/>
                </a:lnTo>
                <a:lnTo>
                  <a:pt x="14245899" y="14245899"/>
                </a:lnTo>
                <a:lnTo>
                  <a:pt x="0" y="142458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6" name="TextBox 6"/>
          <p:cNvSpPr txBox="1"/>
          <p:nvPr/>
        </p:nvSpPr>
        <p:spPr>
          <a:xfrm>
            <a:off x="1461734" y="3078255"/>
            <a:ext cx="14415739" cy="2065245"/>
          </a:xfrm>
          <a:prstGeom prst="rect">
            <a:avLst/>
          </a:prstGeom>
        </p:spPr>
        <p:txBody>
          <a:bodyPr lIns="0" tIns="0" rIns="0" bIns="0" rtlCol="0" anchor="t">
            <a:spAutoFit/>
          </a:bodyPr>
          <a:lstStyle/>
          <a:p>
            <a:pPr algn="l">
              <a:lnSpc>
                <a:spcPts val="7934"/>
              </a:lnSpc>
            </a:pPr>
            <a:r>
              <a:rPr lang="en-US" sz="6612" b="1">
                <a:solidFill>
                  <a:srgbClr val="4D6CB3"/>
                </a:solidFill>
                <a:latin typeface="Poppins Ultra-Bold"/>
                <a:ea typeface="Poppins Ultra-Bold"/>
                <a:cs typeface="Poppins Ultra-Bold"/>
                <a:sym typeface="Poppins Ultra-Bold"/>
              </a:rPr>
              <a:t>COORDINATION ET PLAN D’ ‘ACTION </a:t>
            </a:r>
          </a:p>
        </p:txBody>
      </p:sp>
      <p:sp>
        <p:nvSpPr>
          <p:cNvPr id="7" name="Freeform 7"/>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33031" y="1580478"/>
            <a:ext cx="7081083" cy="7119183"/>
            <a:chOff x="0" y="0"/>
            <a:chExt cx="808450" cy="812800"/>
          </a:xfrm>
        </p:grpSpPr>
        <p:sp>
          <p:nvSpPr>
            <p:cNvPr id="3" name="Freeform 3"/>
            <p:cNvSpPr/>
            <p:nvPr/>
          </p:nvSpPr>
          <p:spPr>
            <a:xfrm>
              <a:off x="14470" y="19093"/>
              <a:ext cx="779510" cy="774615"/>
            </a:xfrm>
            <a:custGeom>
              <a:avLst/>
              <a:gdLst/>
              <a:ahLst/>
              <a:cxnLst/>
              <a:rect l="l" t="t" r="r" b="b"/>
              <a:pathLst>
                <a:path w="779510" h="774615">
                  <a:moveTo>
                    <a:pt x="422138" y="13464"/>
                  </a:moveTo>
                  <a:lnTo>
                    <a:pt x="761597" y="354750"/>
                  </a:lnTo>
                  <a:cubicBezTo>
                    <a:pt x="779510" y="372759"/>
                    <a:pt x="779510" y="401855"/>
                    <a:pt x="761597" y="419864"/>
                  </a:cubicBezTo>
                  <a:lnTo>
                    <a:pt x="422138" y="761150"/>
                  </a:lnTo>
                  <a:cubicBezTo>
                    <a:pt x="413565" y="769768"/>
                    <a:pt x="401911" y="774614"/>
                    <a:pt x="389755" y="774614"/>
                  </a:cubicBezTo>
                  <a:cubicBezTo>
                    <a:pt x="377599" y="774614"/>
                    <a:pt x="365945" y="769768"/>
                    <a:pt x="357372" y="761150"/>
                  </a:cubicBezTo>
                  <a:lnTo>
                    <a:pt x="17913" y="419864"/>
                  </a:lnTo>
                  <a:cubicBezTo>
                    <a:pt x="0" y="401855"/>
                    <a:pt x="0" y="372759"/>
                    <a:pt x="17913" y="354750"/>
                  </a:cubicBezTo>
                  <a:lnTo>
                    <a:pt x="357372" y="13464"/>
                  </a:lnTo>
                  <a:cubicBezTo>
                    <a:pt x="365945" y="4846"/>
                    <a:pt x="377599" y="0"/>
                    <a:pt x="389755" y="0"/>
                  </a:cubicBezTo>
                  <a:cubicBezTo>
                    <a:pt x="401911" y="0"/>
                    <a:pt x="413565" y="4846"/>
                    <a:pt x="422138" y="13464"/>
                  </a:cubicBezTo>
                  <a:close/>
                </a:path>
              </a:pathLst>
            </a:custGeom>
            <a:solidFill>
              <a:srgbClr val="4D6CB3"/>
            </a:solidFill>
          </p:spPr>
          <p:txBody>
            <a:bodyPr/>
            <a:lstStyle/>
            <a:p>
              <a:endParaRPr lang="fr-FR"/>
            </a:p>
          </p:txBody>
        </p:sp>
        <p:sp>
          <p:nvSpPr>
            <p:cNvPr id="4" name="TextBox 4"/>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93262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299418" y="6321154"/>
            <a:ext cx="1458564" cy="1466412"/>
            <a:chOff x="0" y="0"/>
            <a:chExt cx="808450" cy="812800"/>
          </a:xfrm>
        </p:grpSpPr>
        <p:sp>
          <p:nvSpPr>
            <p:cNvPr id="9" name="Freeform 9"/>
            <p:cNvSpPr/>
            <p:nvPr/>
          </p:nvSpPr>
          <p:spPr>
            <a:xfrm>
              <a:off x="21744" y="28690"/>
              <a:ext cx="764962" cy="755419"/>
            </a:xfrm>
            <a:custGeom>
              <a:avLst/>
              <a:gdLst/>
              <a:ahLst/>
              <a:cxnLst/>
              <a:rect l="l" t="t" r="r" b="b"/>
              <a:pathLst>
                <a:path w="764962" h="755419">
                  <a:moveTo>
                    <a:pt x="431142" y="20233"/>
                  </a:moveTo>
                  <a:lnTo>
                    <a:pt x="738045" y="328787"/>
                  </a:lnTo>
                  <a:cubicBezTo>
                    <a:pt x="764962" y="355849"/>
                    <a:pt x="764962" y="399571"/>
                    <a:pt x="738045" y="426633"/>
                  </a:cubicBezTo>
                  <a:lnTo>
                    <a:pt x="431142" y="735187"/>
                  </a:lnTo>
                  <a:cubicBezTo>
                    <a:pt x="418261" y="748138"/>
                    <a:pt x="400748" y="755420"/>
                    <a:pt x="382481" y="755420"/>
                  </a:cubicBezTo>
                  <a:cubicBezTo>
                    <a:pt x="364215" y="755420"/>
                    <a:pt x="346702" y="748138"/>
                    <a:pt x="333820" y="735187"/>
                  </a:cubicBezTo>
                  <a:lnTo>
                    <a:pt x="26917" y="426633"/>
                  </a:lnTo>
                  <a:cubicBezTo>
                    <a:pt x="0" y="399571"/>
                    <a:pt x="0" y="355849"/>
                    <a:pt x="26917" y="328787"/>
                  </a:cubicBezTo>
                  <a:lnTo>
                    <a:pt x="333820" y="20233"/>
                  </a:lnTo>
                  <a:cubicBezTo>
                    <a:pt x="346702" y="7282"/>
                    <a:pt x="364215" y="0"/>
                    <a:pt x="382481" y="0"/>
                  </a:cubicBezTo>
                  <a:cubicBezTo>
                    <a:pt x="400748" y="0"/>
                    <a:pt x="418261" y="7282"/>
                    <a:pt x="431142" y="20233"/>
                  </a:cubicBezTo>
                  <a:close/>
                </a:path>
              </a:pathLst>
            </a:custGeom>
            <a:solidFill>
              <a:srgbClr val="C9EDF7"/>
            </a:solidFill>
          </p:spPr>
          <p:txBody>
            <a:bodyPr/>
            <a:lstStyle/>
            <a:p>
              <a:endParaRPr lang="fr-FR"/>
            </a:p>
          </p:txBody>
        </p:sp>
        <p:sp>
          <p:nvSpPr>
            <p:cNvPr id="10" name="TextBox 10"/>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267302" y="8805101"/>
            <a:ext cx="786262" cy="1001028"/>
          </a:xfrm>
          <a:custGeom>
            <a:avLst/>
            <a:gdLst/>
            <a:ahLst/>
            <a:cxnLst/>
            <a:rect l="l" t="t" r="r" b="b"/>
            <a:pathLst>
              <a:path w="786262" h="1001028">
                <a:moveTo>
                  <a:pt x="0" y="0"/>
                </a:moveTo>
                <a:lnTo>
                  <a:pt x="786262" y="0"/>
                </a:lnTo>
                <a:lnTo>
                  <a:pt x="786262" y="1001028"/>
                </a:lnTo>
                <a:lnTo>
                  <a:pt x="0" y="1001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3727887" y="517559"/>
            <a:ext cx="14560113" cy="1142614"/>
            <a:chOff x="0" y="0"/>
            <a:chExt cx="3268579" cy="256504"/>
          </a:xfrm>
        </p:grpSpPr>
        <p:sp>
          <p:nvSpPr>
            <p:cNvPr id="13" name="Freeform 13"/>
            <p:cNvSpPr/>
            <p:nvPr/>
          </p:nvSpPr>
          <p:spPr>
            <a:xfrm>
              <a:off x="0" y="0"/>
              <a:ext cx="3268579" cy="256504"/>
            </a:xfrm>
            <a:custGeom>
              <a:avLst/>
              <a:gdLst/>
              <a:ahLst/>
              <a:cxnLst/>
              <a:rect l="l" t="t" r="r" b="b"/>
              <a:pathLst>
                <a:path w="3268579" h="256504">
                  <a:moveTo>
                    <a:pt x="0" y="0"/>
                  </a:moveTo>
                  <a:lnTo>
                    <a:pt x="3268579" y="0"/>
                  </a:lnTo>
                  <a:lnTo>
                    <a:pt x="3268579" y="256504"/>
                  </a:lnTo>
                  <a:lnTo>
                    <a:pt x="0" y="256504"/>
                  </a:lnTo>
                  <a:close/>
                </a:path>
              </a:pathLst>
            </a:custGeom>
            <a:solidFill>
              <a:srgbClr val="BEC4D6"/>
            </a:solidFill>
          </p:spPr>
          <p:txBody>
            <a:bodyPr/>
            <a:lstStyle/>
            <a:p>
              <a:endParaRPr lang="fr-FR"/>
            </a:p>
          </p:txBody>
        </p:sp>
        <p:sp>
          <p:nvSpPr>
            <p:cNvPr id="14" name="TextBox 14"/>
            <p:cNvSpPr txBox="1"/>
            <p:nvPr/>
          </p:nvSpPr>
          <p:spPr>
            <a:xfrm>
              <a:off x="0" y="-57150"/>
              <a:ext cx="3268579" cy="313654"/>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969041" y="269854"/>
            <a:ext cx="1517692" cy="1517692"/>
            <a:chOff x="0" y="0"/>
            <a:chExt cx="812800" cy="812800"/>
          </a:xfrm>
        </p:grpSpPr>
        <p:sp>
          <p:nvSpPr>
            <p:cNvPr id="16" name="Freeform 16"/>
            <p:cNvSpPr/>
            <p:nvPr/>
          </p:nvSpPr>
          <p:spPr>
            <a:xfrm>
              <a:off x="27468" y="27468"/>
              <a:ext cx="757863" cy="757863"/>
            </a:xfrm>
            <a:custGeom>
              <a:avLst/>
              <a:gdLst/>
              <a:ahLst/>
              <a:cxnLst/>
              <a:rect l="l" t="t" r="r" b="b"/>
              <a:pathLst>
                <a:path w="757863" h="757863">
                  <a:moveTo>
                    <a:pt x="425823" y="19423"/>
                  </a:moveTo>
                  <a:lnTo>
                    <a:pt x="738441" y="332041"/>
                  </a:lnTo>
                  <a:cubicBezTo>
                    <a:pt x="750877" y="344477"/>
                    <a:pt x="757864" y="361344"/>
                    <a:pt x="757864" y="378932"/>
                  </a:cubicBezTo>
                  <a:cubicBezTo>
                    <a:pt x="757864" y="396520"/>
                    <a:pt x="750877" y="413387"/>
                    <a:pt x="738441" y="425823"/>
                  </a:cubicBezTo>
                  <a:lnTo>
                    <a:pt x="425823" y="738441"/>
                  </a:lnTo>
                  <a:cubicBezTo>
                    <a:pt x="413387" y="750877"/>
                    <a:pt x="396520" y="757864"/>
                    <a:pt x="378932" y="757864"/>
                  </a:cubicBezTo>
                  <a:cubicBezTo>
                    <a:pt x="361344" y="757864"/>
                    <a:pt x="344477" y="750877"/>
                    <a:pt x="332041" y="738441"/>
                  </a:cubicBezTo>
                  <a:lnTo>
                    <a:pt x="19423" y="425823"/>
                  </a:lnTo>
                  <a:cubicBezTo>
                    <a:pt x="6987" y="413387"/>
                    <a:pt x="0" y="396520"/>
                    <a:pt x="0" y="378932"/>
                  </a:cubicBezTo>
                  <a:cubicBezTo>
                    <a:pt x="0" y="361344"/>
                    <a:pt x="6987" y="344477"/>
                    <a:pt x="19423" y="332041"/>
                  </a:cubicBezTo>
                  <a:lnTo>
                    <a:pt x="332041" y="19423"/>
                  </a:lnTo>
                  <a:cubicBezTo>
                    <a:pt x="344477" y="6987"/>
                    <a:pt x="361344" y="0"/>
                    <a:pt x="378932" y="0"/>
                  </a:cubicBezTo>
                  <a:cubicBezTo>
                    <a:pt x="396520" y="0"/>
                    <a:pt x="413387" y="6987"/>
                    <a:pt x="425823" y="19423"/>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sp>
        <p:nvSpPr>
          <p:cNvPr id="19" name="Freeform 19"/>
          <p:cNvSpPr/>
          <p:nvPr/>
        </p:nvSpPr>
        <p:spPr>
          <a:xfrm>
            <a:off x="4176850" y="1996068"/>
            <a:ext cx="3979695" cy="2567545"/>
          </a:xfrm>
          <a:custGeom>
            <a:avLst/>
            <a:gdLst/>
            <a:ahLst/>
            <a:cxnLst/>
            <a:rect l="l" t="t" r="r" b="b"/>
            <a:pathLst>
              <a:path w="3979695" h="2567545">
                <a:moveTo>
                  <a:pt x="0" y="0"/>
                </a:moveTo>
                <a:lnTo>
                  <a:pt x="3979694" y="0"/>
                </a:lnTo>
                <a:lnTo>
                  <a:pt x="3979694" y="2567545"/>
                </a:lnTo>
                <a:lnTo>
                  <a:pt x="0" y="2567545"/>
                </a:lnTo>
                <a:lnTo>
                  <a:pt x="0" y="0"/>
                </a:lnTo>
                <a:close/>
              </a:path>
            </a:pathLst>
          </a:custGeom>
          <a:blipFill>
            <a:blip r:embed="rId5"/>
            <a:stretch>
              <a:fillRect/>
            </a:stretch>
          </a:blipFill>
        </p:spPr>
        <p:txBody>
          <a:bodyPr/>
          <a:lstStyle/>
          <a:p>
            <a:endParaRPr lang="fr-FR"/>
          </a:p>
        </p:txBody>
      </p:sp>
      <p:sp>
        <p:nvSpPr>
          <p:cNvPr id="20" name="Freeform 20"/>
          <p:cNvSpPr/>
          <p:nvPr/>
        </p:nvSpPr>
        <p:spPr>
          <a:xfrm>
            <a:off x="4072605" y="5350113"/>
            <a:ext cx="4083939" cy="4114800"/>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1" name="TextBox 21"/>
          <p:cNvSpPr txBox="1"/>
          <p:nvPr/>
        </p:nvSpPr>
        <p:spPr>
          <a:xfrm>
            <a:off x="4678623" y="594614"/>
            <a:ext cx="13361299" cy="975854"/>
          </a:xfrm>
          <a:prstGeom prst="rect">
            <a:avLst/>
          </a:prstGeom>
        </p:spPr>
        <p:txBody>
          <a:bodyPr lIns="0" tIns="0" rIns="0" bIns="0" rtlCol="0" anchor="t">
            <a:spAutoFit/>
          </a:bodyPr>
          <a:lstStyle/>
          <a:p>
            <a:pPr algn="r">
              <a:lnSpc>
                <a:spcPts val="7637"/>
              </a:lnSpc>
              <a:spcBef>
                <a:spcPct val="0"/>
              </a:spcBef>
            </a:pPr>
            <a:r>
              <a:rPr lang="en-US" sz="5455">
                <a:solidFill>
                  <a:srgbClr val="FFFFFF"/>
                </a:solidFill>
                <a:latin typeface="Poppins"/>
                <a:ea typeface="Poppins"/>
                <a:cs typeface="Poppins"/>
                <a:sym typeface="Poppins"/>
              </a:rPr>
              <a:t>CLIMAT </a:t>
            </a:r>
          </a:p>
        </p:txBody>
      </p:sp>
      <p:sp>
        <p:nvSpPr>
          <p:cNvPr id="22" name="TextBox 22"/>
          <p:cNvSpPr txBox="1"/>
          <p:nvPr/>
        </p:nvSpPr>
        <p:spPr>
          <a:xfrm>
            <a:off x="8348474" y="2370347"/>
            <a:ext cx="9691448" cy="5883333"/>
          </a:xfrm>
          <a:prstGeom prst="rect">
            <a:avLst/>
          </a:prstGeom>
        </p:spPr>
        <p:txBody>
          <a:bodyPr lIns="0" tIns="0" rIns="0" bIns="0" rtlCol="0" anchor="t">
            <a:spAutoFit/>
          </a:bodyPr>
          <a:lstStyle/>
          <a:p>
            <a:pPr algn="ctr">
              <a:lnSpc>
                <a:spcPts val="3899"/>
              </a:lnSpc>
              <a:spcBef>
                <a:spcPct val="0"/>
              </a:spcBef>
            </a:pPr>
            <a:r>
              <a:rPr lang="en-US" sz="2785">
                <a:solidFill>
                  <a:srgbClr val="000000"/>
                </a:solidFill>
                <a:latin typeface="Canva Sans 2"/>
                <a:ea typeface="Canva Sans 2"/>
                <a:cs typeface="Canva Sans 2"/>
                <a:sym typeface="Canva Sans 2"/>
              </a:rPr>
              <a:t>Il s’agit de la manière dont le leader s’y prend pour établir</a:t>
            </a:r>
            <a:r>
              <a:rPr lang="en-US" sz="2785" b="1">
                <a:solidFill>
                  <a:srgbClr val="000000"/>
                </a:solidFill>
                <a:latin typeface="Canva Sans 2 Bold"/>
                <a:ea typeface="Canva Sans 2 Bold"/>
                <a:cs typeface="Canva Sans 2 Bold"/>
                <a:sym typeface="Canva Sans 2 Bold"/>
              </a:rPr>
              <a:t> la confiance au sein de l’équipe,  </a:t>
            </a:r>
            <a:r>
              <a:rPr lang="en-US" sz="2785">
                <a:solidFill>
                  <a:srgbClr val="000000"/>
                </a:solidFill>
                <a:latin typeface="Canva Sans 2"/>
                <a:ea typeface="Canva Sans 2"/>
                <a:cs typeface="Canva Sans 2"/>
                <a:sym typeface="Canva Sans 2"/>
              </a:rPr>
              <a:t>pour créer un </a:t>
            </a:r>
            <a:r>
              <a:rPr lang="en-US" sz="2785" b="1">
                <a:solidFill>
                  <a:srgbClr val="000000"/>
                </a:solidFill>
                <a:latin typeface="Canva Sans 2 Bold"/>
                <a:ea typeface="Canva Sans 2 Bold"/>
                <a:cs typeface="Canva Sans 2 Bold"/>
                <a:sym typeface="Canva Sans 2 Bold"/>
              </a:rPr>
              <a:t>environnement psychologiquement rassurant </a:t>
            </a:r>
            <a:r>
              <a:rPr lang="en-US" sz="2785">
                <a:solidFill>
                  <a:srgbClr val="000000"/>
                </a:solidFill>
                <a:latin typeface="Canva Sans 2"/>
                <a:ea typeface="Canva Sans 2"/>
                <a:cs typeface="Canva Sans 2"/>
                <a:sym typeface="Canva Sans 2"/>
              </a:rPr>
              <a:t>pour veiller au bien-être émotionnel de l’équipe et </a:t>
            </a:r>
            <a:r>
              <a:rPr lang="en-US" sz="2785" b="1">
                <a:solidFill>
                  <a:srgbClr val="000000"/>
                </a:solidFill>
                <a:latin typeface="Canva Sans 2 Bold"/>
                <a:ea typeface="Canva Sans 2 Bold"/>
                <a:cs typeface="Canva Sans 2 Bold"/>
                <a:sym typeface="Canva Sans 2 Bold"/>
              </a:rPr>
              <a:t>susciter un climat de respect et soutien mutuels. </a:t>
            </a:r>
          </a:p>
          <a:p>
            <a:pPr algn="ctr">
              <a:lnSpc>
                <a:spcPts val="3899"/>
              </a:lnSpc>
              <a:spcBef>
                <a:spcPct val="0"/>
              </a:spcBef>
            </a:pPr>
            <a:endParaRPr lang="en-US" sz="2785" b="1">
              <a:solidFill>
                <a:srgbClr val="000000"/>
              </a:solidFill>
              <a:latin typeface="Canva Sans 2 Bold"/>
              <a:ea typeface="Canva Sans 2 Bold"/>
              <a:cs typeface="Canva Sans 2 Bold"/>
              <a:sym typeface="Canva Sans 2 Bold"/>
            </a:endParaRPr>
          </a:p>
          <a:p>
            <a:pPr algn="ctr">
              <a:lnSpc>
                <a:spcPts val="3899"/>
              </a:lnSpc>
              <a:spcBef>
                <a:spcPct val="0"/>
              </a:spcBef>
            </a:pPr>
            <a:r>
              <a:rPr lang="en-US" sz="2785">
                <a:solidFill>
                  <a:srgbClr val="000000"/>
                </a:solidFill>
                <a:latin typeface="Canva Sans 2"/>
                <a:ea typeface="Canva Sans 2"/>
                <a:cs typeface="Canva Sans 2"/>
                <a:sym typeface="Canva Sans 2"/>
              </a:rPr>
              <a:t>Ce point est aussi lié</a:t>
            </a:r>
            <a:r>
              <a:rPr lang="en-US" sz="2785" b="1">
                <a:solidFill>
                  <a:srgbClr val="000000"/>
                </a:solidFill>
                <a:latin typeface="Canva Sans 2 Bold"/>
                <a:ea typeface="Canva Sans 2 Bold"/>
                <a:cs typeface="Canva Sans 2 Bold"/>
                <a:sym typeface="Canva Sans 2 Bold"/>
              </a:rPr>
              <a:t> à la créativité et à l’innovation, </a:t>
            </a:r>
            <a:r>
              <a:rPr lang="en-US" sz="2785">
                <a:solidFill>
                  <a:srgbClr val="000000"/>
                </a:solidFill>
                <a:latin typeface="Canva Sans 2"/>
                <a:ea typeface="Canva Sans 2"/>
                <a:cs typeface="Canva Sans 2"/>
                <a:sym typeface="Canva Sans 2"/>
              </a:rPr>
              <a:t>en ce sens que, si les personnes se sentent en sécurité, elles prendront des risques calculés et s’attendront à tirer des enseignements des difficultés et des erreurs rencontrées.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33031" y="1580478"/>
            <a:ext cx="7081083" cy="7119183"/>
            <a:chOff x="0" y="0"/>
            <a:chExt cx="808450" cy="812800"/>
          </a:xfrm>
        </p:grpSpPr>
        <p:sp>
          <p:nvSpPr>
            <p:cNvPr id="3" name="Freeform 3"/>
            <p:cNvSpPr/>
            <p:nvPr/>
          </p:nvSpPr>
          <p:spPr>
            <a:xfrm>
              <a:off x="14470" y="19093"/>
              <a:ext cx="779510" cy="774615"/>
            </a:xfrm>
            <a:custGeom>
              <a:avLst/>
              <a:gdLst/>
              <a:ahLst/>
              <a:cxnLst/>
              <a:rect l="l" t="t" r="r" b="b"/>
              <a:pathLst>
                <a:path w="779510" h="774615">
                  <a:moveTo>
                    <a:pt x="422138" y="13464"/>
                  </a:moveTo>
                  <a:lnTo>
                    <a:pt x="761597" y="354750"/>
                  </a:lnTo>
                  <a:cubicBezTo>
                    <a:pt x="779510" y="372759"/>
                    <a:pt x="779510" y="401855"/>
                    <a:pt x="761597" y="419864"/>
                  </a:cubicBezTo>
                  <a:lnTo>
                    <a:pt x="422138" y="761150"/>
                  </a:lnTo>
                  <a:cubicBezTo>
                    <a:pt x="413565" y="769768"/>
                    <a:pt x="401911" y="774614"/>
                    <a:pt x="389755" y="774614"/>
                  </a:cubicBezTo>
                  <a:cubicBezTo>
                    <a:pt x="377599" y="774614"/>
                    <a:pt x="365945" y="769768"/>
                    <a:pt x="357372" y="761150"/>
                  </a:cubicBezTo>
                  <a:lnTo>
                    <a:pt x="17913" y="419864"/>
                  </a:lnTo>
                  <a:cubicBezTo>
                    <a:pt x="0" y="401855"/>
                    <a:pt x="0" y="372759"/>
                    <a:pt x="17913" y="354750"/>
                  </a:cubicBezTo>
                  <a:lnTo>
                    <a:pt x="357372" y="13464"/>
                  </a:lnTo>
                  <a:cubicBezTo>
                    <a:pt x="365945" y="4846"/>
                    <a:pt x="377599" y="0"/>
                    <a:pt x="389755" y="0"/>
                  </a:cubicBezTo>
                  <a:cubicBezTo>
                    <a:pt x="401911" y="0"/>
                    <a:pt x="413565" y="4846"/>
                    <a:pt x="422138" y="13464"/>
                  </a:cubicBezTo>
                  <a:close/>
                </a:path>
              </a:pathLst>
            </a:custGeom>
            <a:solidFill>
              <a:srgbClr val="4D6CB3"/>
            </a:solidFill>
          </p:spPr>
          <p:txBody>
            <a:bodyPr/>
            <a:lstStyle/>
            <a:p>
              <a:endParaRPr lang="fr-FR"/>
            </a:p>
          </p:txBody>
        </p:sp>
        <p:sp>
          <p:nvSpPr>
            <p:cNvPr id="4" name="TextBox 4"/>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93262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299418" y="6321154"/>
            <a:ext cx="1458564" cy="1466412"/>
            <a:chOff x="0" y="0"/>
            <a:chExt cx="808450" cy="812800"/>
          </a:xfrm>
        </p:grpSpPr>
        <p:sp>
          <p:nvSpPr>
            <p:cNvPr id="9" name="Freeform 9"/>
            <p:cNvSpPr/>
            <p:nvPr/>
          </p:nvSpPr>
          <p:spPr>
            <a:xfrm>
              <a:off x="21744" y="28690"/>
              <a:ext cx="764962" cy="755419"/>
            </a:xfrm>
            <a:custGeom>
              <a:avLst/>
              <a:gdLst/>
              <a:ahLst/>
              <a:cxnLst/>
              <a:rect l="l" t="t" r="r" b="b"/>
              <a:pathLst>
                <a:path w="764962" h="755419">
                  <a:moveTo>
                    <a:pt x="431142" y="20233"/>
                  </a:moveTo>
                  <a:lnTo>
                    <a:pt x="738045" y="328787"/>
                  </a:lnTo>
                  <a:cubicBezTo>
                    <a:pt x="764962" y="355849"/>
                    <a:pt x="764962" y="399571"/>
                    <a:pt x="738045" y="426633"/>
                  </a:cubicBezTo>
                  <a:lnTo>
                    <a:pt x="431142" y="735187"/>
                  </a:lnTo>
                  <a:cubicBezTo>
                    <a:pt x="418261" y="748138"/>
                    <a:pt x="400748" y="755420"/>
                    <a:pt x="382481" y="755420"/>
                  </a:cubicBezTo>
                  <a:cubicBezTo>
                    <a:pt x="364215" y="755420"/>
                    <a:pt x="346702" y="748138"/>
                    <a:pt x="333820" y="735187"/>
                  </a:cubicBezTo>
                  <a:lnTo>
                    <a:pt x="26917" y="426633"/>
                  </a:lnTo>
                  <a:cubicBezTo>
                    <a:pt x="0" y="399571"/>
                    <a:pt x="0" y="355849"/>
                    <a:pt x="26917" y="328787"/>
                  </a:cubicBezTo>
                  <a:lnTo>
                    <a:pt x="333820" y="20233"/>
                  </a:lnTo>
                  <a:cubicBezTo>
                    <a:pt x="346702" y="7282"/>
                    <a:pt x="364215" y="0"/>
                    <a:pt x="382481" y="0"/>
                  </a:cubicBezTo>
                  <a:cubicBezTo>
                    <a:pt x="400748" y="0"/>
                    <a:pt x="418261" y="7282"/>
                    <a:pt x="431142" y="20233"/>
                  </a:cubicBezTo>
                  <a:close/>
                </a:path>
              </a:pathLst>
            </a:custGeom>
            <a:solidFill>
              <a:srgbClr val="C9EDF7"/>
            </a:solidFill>
          </p:spPr>
          <p:txBody>
            <a:bodyPr/>
            <a:lstStyle/>
            <a:p>
              <a:endParaRPr lang="fr-FR"/>
            </a:p>
          </p:txBody>
        </p:sp>
        <p:sp>
          <p:nvSpPr>
            <p:cNvPr id="10" name="TextBox 10"/>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267302" y="8805101"/>
            <a:ext cx="786262" cy="1001028"/>
          </a:xfrm>
          <a:custGeom>
            <a:avLst/>
            <a:gdLst/>
            <a:ahLst/>
            <a:cxnLst/>
            <a:rect l="l" t="t" r="r" b="b"/>
            <a:pathLst>
              <a:path w="786262" h="1001028">
                <a:moveTo>
                  <a:pt x="0" y="0"/>
                </a:moveTo>
                <a:lnTo>
                  <a:pt x="786262" y="0"/>
                </a:lnTo>
                <a:lnTo>
                  <a:pt x="786262" y="1001028"/>
                </a:lnTo>
                <a:lnTo>
                  <a:pt x="0" y="1001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3727887" y="517559"/>
            <a:ext cx="14560113" cy="1142614"/>
            <a:chOff x="0" y="0"/>
            <a:chExt cx="3268579" cy="256504"/>
          </a:xfrm>
        </p:grpSpPr>
        <p:sp>
          <p:nvSpPr>
            <p:cNvPr id="13" name="Freeform 13"/>
            <p:cNvSpPr/>
            <p:nvPr/>
          </p:nvSpPr>
          <p:spPr>
            <a:xfrm>
              <a:off x="0" y="0"/>
              <a:ext cx="3268579" cy="256504"/>
            </a:xfrm>
            <a:custGeom>
              <a:avLst/>
              <a:gdLst/>
              <a:ahLst/>
              <a:cxnLst/>
              <a:rect l="l" t="t" r="r" b="b"/>
              <a:pathLst>
                <a:path w="3268579" h="256504">
                  <a:moveTo>
                    <a:pt x="0" y="0"/>
                  </a:moveTo>
                  <a:lnTo>
                    <a:pt x="3268579" y="0"/>
                  </a:lnTo>
                  <a:lnTo>
                    <a:pt x="3268579" y="256504"/>
                  </a:lnTo>
                  <a:lnTo>
                    <a:pt x="0" y="256504"/>
                  </a:lnTo>
                  <a:close/>
                </a:path>
              </a:pathLst>
            </a:custGeom>
            <a:solidFill>
              <a:srgbClr val="BEC4D6"/>
            </a:solidFill>
          </p:spPr>
          <p:txBody>
            <a:bodyPr/>
            <a:lstStyle/>
            <a:p>
              <a:endParaRPr lang="fr-FR"/>
            </a:p>
          </p:txBody>
        </p:sp>
        <p:sp>
          <p:nvSpPr>
            <p:cNvPr id="14" name="TextBox 14"/>
            <p:cNvSpPr txBox="1"/>
            <p:nvPr/>
          </p:nvSpPr>
          <p:spPr>
            <a:xfrm>
              <a:off x="0" y="-57150"/>
              <a:ext cx="3268579" cy="313654"/>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969041" y="269854"/>
            <a:ext cx="1517692" cy="1517692"/>
            <a:chOff x="0" y="0"/>
            <a:chExt cx="812800" cy="812800"/>
          </a:xfrm>
        </p:grpSpPr>
        <p:sp>
          <p:nvSpPr>
            <p:cNvPr id="16" name="Freeform 16"/>
            <p:cNvSpPr/>
            <p:nvPr/>
          </p:nvSpPr>
          <p:spPr>
            <a:xfrm>
              <a:off x="27468" y="27468"/>
              <a:ext cx="757863" cy="757863"/>
            </a:xfrm>
            <a:custGeom>
              <a:avLst/>
              <a:gdLst/>
              <a:ahLst/>
              <a:cxnLst/>
              <a:rect l="l" t="t" r="r" b="b"/>
              <a:pathLst>
                <a:path w="757863" h="757863">
                  <a:moveTo>
                    <a:pt x="425823" y="19423"/>
                  </a:moveTo>
                  <a:lnTo>
                    <a:pt x="738441" y="332041"/>
                  </a:lnTo>
                  <a:cubicBezTo>
                    <a:pt x="750877" y="344477"/>
                    <a:pt x="757864" y="361344"/>
                    <a:pt x="757864" y="378932"/>
                  </a:cubicBezTo>
                  <a:cubicBezTo>
                    <a:pt x="757864" y="396520"/>
                    <a:pt x="750877" y="413387"/>
                    <a:pt x="738441" y="425823"/>
                  </a:cubicBezTo>
                  <a:lnTo>
                    <a:pt x="425823" y="738441"/>
                  </a:lnTo>
                  <a:cubicBezTo>
                    <a:pt x="413387" y="750877"/>
                    <a:pt x="396520" y="757864"/>
                    <a:pt x="378932" y="757864"/>
                  </a:cubicBezTo>
                  <a:cubicBezTo>
                    <a:pt x="361344" y="757864"/>
                    <a:pt x="344477" y="750877"/>
                    <a:pt x="332041" y="738441"/>
                  </a:cubicBezTo>
                  <a:lnTo>
                    <a:pt x="19423" y="425823"/>
                  </a:lnTo>
                  <a:cubicBezTo>
                    <a:pt x="6987" y="413387"/>
                    <a:pt x="0" y="396520"/>
                    <a:pt x="0" y="378932"/>
                  </a:cubicBezTo>
                  <a:cubicBezTo>
                    <a:pt x="0" y="361344"/>
                    <a:pt x="6987" y="344477"/>
                    <a:pt x="19423" y="332041"/>
                  </a:cubicBezTo>
                  <a:lnTo>
                    <a:pt x="332041" y="19423"/>
                  </a:lnTo>
                  <a:cubicBezTo>
                    <a:pt x="344477" y="6987"/>
                    <a:pt x="361344" y="0"/>
                    <a:pt x="378932" y="0"/>
                  </a:cubicBezTo>
                  <a:cubicBezTo>
                    <a:pt x="396520" y="0"/>
                    <a:pt x="413387" y="6987"/>
                    <a:pt x="425823" y="19423"/>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sp>
        <p:nvSpPr>
          <p:cNvPr id="19" name="Freeform 19"/>
          <p:cNvSpPr/>
          <p:nvPr/>
        </p:nvSpPr>
        <p:spPr>
          <a:xfrm>
            <a:off x="2648052" y="3601705"/>
            <a:ext cx="2030571" cy="1469626"/>
          </a:xfrm>
          <a:custGeom>
            <a:avLst/>
            <a:gdLst/>
            <a:ahLst/>
            <a:cxnLst/>
            <a:rect l="l" t="t" r="r" b="b"/>
            <a:pathLst>
              <a:path w="2030571" h="1469626">
                <a:moveTo>
                  <a:pt x="0" y="0"/>
                </a:moveTo>
                <a:lnTo>
                  <a:pt x="2030571" y="0"/>
                </a:lnTo>
                <a:lnTo>
                  <a:pt x="2030571" y="1469626"/>
                </a:lnTo>
                <a:lnTo>
                  <a:pt x="0" y="14696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20" name="Freeform 20"/>
          <p:cNvSpPr/>
          <p:nvPr/>
        </p:nvSpPr>
        <p:spPr>
          <a:xfrm rot="-1093745">
            <a:off x="15267538" y="3981924"/>
            <a:ext cx="884607" cy="2775239"/>
          </a:xfrm>
          <a:custGeom>
            <a:avLst/>
            <a:gdLst/>
            <a:ahLst/>
            <a:cxnLst/>
            <a:rect l="l" t="t" r="r" b="b"/>
            <a:pathLst>
              <a:path w="884607" h="2775239">
                <a:moveTo>
                  <a:pt x="0" y="0"/>
                </a:moveTo>
                <a:lnTo>
                  <a:pt x="884608" y="0"/>
                </a:lnTo>
                <a:lnTo>
                  <a:pt x="884608" y="2775239"/>
                </a:lnTo>
                <a:lnTo>
                  <a:pt x="0" y="2775239"/>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fr-FR"/>
          </a:p>
        </p:txBody>
      </p:sp>
      <p:sp>
        <p:nvSpPr>
          <p:cNvPr id="21" name="TextBox 21"/>
          <p:cNvSpPr txBox="1"/>
          <p:nvPr/>
        </p:nvSpPr>
        <p:spPr>
          <a:xfrm>
            <a:off x="4678623" y="476638"/>
            <a:ext cx="13361299" cy="1072057"/>
          </a:xfrm>
          <a:prstGeom prst="rect">
            <a:avLst/>
          </a:prstGeom>
        </p:spPr>
        <p:txBody>
          <a:bodyPr lIns="0" tIns="0" rIns="0" bIns="0" rtlCol="0" anchor="t">
            <a:spAutoFit/>
          </a:bodyPr>
          <a:lstStyle/>
          <a:p>
            <a:pPr algn="r">
              <a:lnSpc>
                <a:spcPts val="7637"/>
              </a:lnSpc>
              <a:spcBef>
                <a:spcPct val="0"/>
              </a:spcBef>
            </a:pPr>
            <a:r>
              <a:rPr lang="en-US" sz="5455" b="1">
                <a:solidFill>
                  <a:srgbClr val="FFFFFF"/>
                </a:solidFill>
                <a:latin typeface="Poppins Bold"/>
                <a:ea typeface="Poppins Bold"/>
                <a:cs typeface="Poppins Bold"/>
                <a:sym typeface="Poppins Bold"/>
              </a:rPr>
              <a:t>CONCLUSION</a:t>
            </a:r>
          </a:p>
        </p:txBody>
      </p:sp>
      <p:sp>
        <p:nvSpPr>
          <p:cNvPr id="22" name="TextBox 22"/>
          <p:cNvSpPr txBox="1"/>
          <p:nvPr/>
        </p:nvSpPr>
        <p:spPr>
          <a:xfrm>
            <a:off x="4741291" y="3926467"/>
            <a:ext cx="11822728" cy="715327"/>
          </a:xfrm>
          <a:prstGeom prst="rect">
            <a:avLst/>
          </a:prstGeom>
        </p:spPr>
        <p:txBody>
          <a:bodyPr lIns="0" tIns="0" rIns="0" bIns="0" rtlCol="0" anchor="t">
            <a:spAutoFit/>
          </a:bodyPr>
          <a:lstStyle/>
          <a:p>
            <a:pPr algn="ctr">
              <a:lnSpc>
                <a:spcPts val="5040"/>
              </a:lnSpc>
              <a:spcBef>
                <a:spcPct val="0"/>
              </a:spcBef>
            </a:pPr>
            <a:r>
              <a:rPr lang="en-US" sz="3600" b="1">
                <a:solidFill>
                  <a:srgbClr val="000000"/>
                </a:solidFill>
                <a:latin typeface="Canva Sans 2 Bold"/>
                <a:ea typeface="Canva Sans 2 Bold"/>
                <a:cs typeface="Canva Sans 2 Bold"/>
                <a:sym typeface="Canva Sans 2 Bold"/>
              </a:rPr>
              <a:t>6 facteurs sont systémiques</a:t>
            </a:r>
          </a:p>
        </p:txBody>
      </p:sp>
      <p:sp>
        <p:nvSpPr>
          <p:cNvPr id="23" name="TextBox 23"/>
          <p:cNvSpPr txBox="1"/>
          <p:nvPr/>
        </p:nvSpPr>
        <p:spPr>
          <a:xfrm>
            <a:off x="4987568" y="6995963"/>
            <a:ext cx="11469212" cy="1417320"/>
          </a:xfrm>
          <a:prstGeom prst="rect">
            <a:avLst/>
          </a:prstGeom>
        </p:spPr>
        <p:txBody>
          <a:bodyPr lIns="0" tIns="0" rIns="0" bIns="0" rtlCol="0" anchor="t">
            <a:spAutoFit/>
          </a:bodyPr>
          <a:lstStyle/>
          <a:p>
            <a:pPr algn="ctr">
              <a:lnSpc>
                <a:spcPts val="5040"/>
              </a:lnSpc>
              <a:spcBef>
                <a:spcPct val="0"/>
              </a:spcBef>
            </a:pPr>
            <a:r>
              <a:rPr lang="en-US" sz="3600" b="1">
                <a:solidFill>
                  <a:srgbClr val="000000"/>
                </a:solidFill>
                <a:latin typeface="Canva Sans 2 Bold"/>
                <a:ea typeface="Canva Sans 2 Bold"/>
                <a:cs typeface="Canva Sans 2 Bold"/>
                <a:sym typeface="Canva Sans 2 Bold"/>
              </a:rPr>
              <a:t> L’omission d’un seul d’entre eux</a:t>
            </a:r>
          </a:p>
          <a:p>
            <a:pPr algn="ctr">
              <a:lnSpc>
                <a:spcPts val="5040"/>
              </a:lnSpc>
              <a:spcBef>
                <a:spcPct val="0"/>
              </a:spcBef>
            </a:pPr>
            <a:r>
              <a:rPr lang="en-US" sz="3600" b="1">
                <a:solidFill>
                  <a:srgbClr val="000000"/>
                </a:solidFill>
                <a:latin typeface="Canva Sans 2 Bold"/>
                <a:ea typeface="Canva Sans 2 Bold"/>
                <a:cs typeface="Canva Sans 2 Bold"/>
                <a:sym typeface="Canva Sans 2 Bold"/>
              </a:rPr>
              <a:t>peut avoir un impact sur l’ensemble des autres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6877" y="890418"/>
            <a:ext cx="10026138" cy="10026138"/>
          </a:xfrm>
          <a:custGeom>
            <a:avLst/>
            <a:gdLst/>
            <a:ahLst/>
            <a:cxnLst/>
            <a:rect l="l" t="t" r="r" b="b"/>
            <a:pathLst>
              <a:path w="10026138" h="10026138">
                <a:moveTo>
                  <a:pt x="0" y="0"/>
                </a:moveTo>
                <a:lnTo>
                  <a:pt x="10026139" y="0"/>
                </a:lnTo>
                <a:lnTo>
                  <a:pt x="10026139" y="10026138"/>
                </a:lnTo>
                <a:lnTo>
                  <a:pt x="0" y="10026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3" name="Group 3"/>
          <p:cNvGrpSpPr/>
          <p:nvPr/>
        </p:nvGrpSpPr>
        <p:grpSpPr>
          <a:xfrm rot="-5400000">
            <a:off x="-2281628" y="679575"/>
            <a:ext cx="8816626" cy="881662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F"/>
            </a:solidFill>
            <a:ln w="28575" cap="sq">
              <a:gradFill>
                <a:gsLst>
                  <a:gs pos="0">
                    <a:srgbClr val="BEC4D6">
                      <a:alpha val="100000"/>
                    </a:srgbClr>
                  </a:gs>
                  <a:gs pos="100000">
                    <a:srgbClr val="FFFFFF">
                      <a:alpha val="100000"/>
                    </a:srgbClr>
                  </a:gs>
                </a:gsLst>
                <a:lin ang="0"/>
              </a:gradFill>
              <a:prstDash val="solid"/>
              <a:miter/>
            </a:ln>
          </p:spPr>
          <p:txBody>
            <a:bodyPr/>
            <a:lstStyle/>
            <a:p>
              <a:endParaRPr lang="fr-FR"/>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5067503" y="2215669"/>
            <a:ext cx="1635713" cy="1635713"/>
          </a:xfrm>
          <a:custGeom>
            <a:avLst/>
            <a:gdLst/>
            <a:ahLst/>
            <a:cxnLst/>
            <a:rect l="l" t="t" r="r" b="b"/>
            <a:pathLst>
              <a:path w="1635713" h="1635713">
                <a:moveTo>
                  <a:pt x="0" y="0"/>
                </a:moveTo>
                <a:lnTo>
                  <a:pt x="1635714" y="0"/>
                </a:lnTo>
                <a:lnTo>
                  <a:pt x="1635714" y="1635714"/>
                </a:lnTo>
                <a:lnTo>
                  <a:pt x="0" y="1635714"/>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sp>
        <p:nvSpPr>
          <p:cNvPr id="7" name="Freeform 7"/>
          <p:cNvSpPr/>
          <p:nvPr/>
        </p:nvSpPr>
        <p:spPr>
          <a:xfrm>
            <a:off x="5683548" y="4067995"/>
            <a:ext cx="1635713" cy="1635713"/>
          </a:xfrm>
          <a:custGeom>
            <a:avLst/>
            <a:gdLst/>
            <a:ahLst/>
            <a:cxnLst/>
            <a:rect l="l" t="t" r="r" b="b"/>
            <a:pathLst>
              <a:path w="1635713" h="1635713">
                <a:moveTo>
                  <a:pt x="0" y="0"/>
                </a:moveTo>
                <a:lnTo>
                  <a:pt x="1635714" y="0"/>
                </a:lnTo>
                <a:lnTo>
                  <a:pt x="1635714" y="1635714"/>
                </a:lnTo>
                <a:lnTo>
                  <a:pt x="0" y="1635714"/>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8" name="Group 8"/>
          <p:cNvGrpSpPr/>
          <p:nvPr/>
        </p:nvGrpSpPr>
        <p:grpSpPr>
          <a:xfrm>
            <a:off x="5851767" y="4236214"/>
            <a:ext cx="1299277" cy="129927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CB3"/>
            </a:solidFill>
          </p:spPr>
          <p:txBody>
            <a:bodyPr/>
            <a:lstStyle/>
            <a:p>
              <a:endParaRPr lang="fr-FR"/>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5235722" y="5922784"/>
            <a:ext cx="1635713" cy="1635713"/>
          </a:xfrm>
          <a:custGeom>
            <a:avLst/>
            <a:gdLst/>
            <a:ahLst/>
            <a:cxnLst/>
            <a:rect l="l" t="t" r="r" b="b"/>
            <a:pathLst>
              <a:path w="1635713" h="1635713">
                <a:moveTo>
                  <a:pt x="0" y="0"/>
                </a:moveTo>
                <a:lnTo>
                  <a:pt x="1635713" y="0"/>
                </a:lnTo>
                <a:lnTo>
                  <a:pt x="1635713" y="1635713"/>
                </a:lnTo>
                <a:lnTo>
                  <a:pt x="0" y="1635713"/>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5403940" y="6091002"/>
            <a:ext cx="1299277" cy="129927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AA5E3"/>
            </a:solidFill>
          </p:spPr>
          <p:txBody>
            <a:bodyPr/>
            <a:lstStyle/>
            <a:p>
              <a:endParaRPr lang="fr-FR"/>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9133" y="7860488"/>
            <a:ext cx="1635713" cy="1635713"/>
          </a:xfrm>
          <a:custGeom>
            <a:avLst/>
            <a:gdLst/>
            <a:ahLst/>
            <a:cxnLst/>
            <a:rect l="l" t="t" r="r" b="b"/>
            <a:pathLst>
              <a:path w="1635713" h="1635713">
                <a:moveTo>
                  <a:pt x="0" y="0"/>
                </a:moveTo>
                <a:lnTo>
                  <a:pt x="1635713" y="0"/>
                </a:lnTo>
                <a:lnTo>
                  <a:pt x="1635713" y="1635713"/>
                </a:lnTo>
                <a:lnTo>
                  <a:pt x="0" y="1635713"/>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6" name="Group 16"/>
          <p:cNvGrpSpPr/>
          <p:nvPr/>
        </p:nvGrpSpPr>
        <p:grpSpPr>
          <a:xfrm>
            <a:off x="4187351" y="8028706"/>
            <a:ext cx="1299277" cy="129927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C4D6"/>
            </a:solidFill>
          </p:spPr>
          <p:txBody>
            <a:bodyPr/>
            <a:lstStyle/>
            <a:p>
              <a:endParaRPr lang="fr-FR"/>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4886664"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sp>
        <p:nvSpPr>
          <p:cNvPr id="20" name="Freeform 20"/>
          <p:cNvSpPr/>
          <p:nvPr/>
        </p:nvSpPr>
        <p:spPr>
          <a:xfrm>
            <a:off x="9002086" y="890418"/>
            <a:ext cx="7581772" cy="4891466"/>
          </a:xfrm>
          <a:custGeom>
            <a:avLst/>
            <a:gdLst/>
            <a:ahLst/>
            <a:cxnLst/>
            <a:rect l="l" t="t" r="r" b="b"/>
            <a:pathLst>
              <a:path w="7581772" h="4891466">
                <a:moveTo>
                  <a:pt x="0" y="0"/>
                </a:moveTo>
                <a:lnTo>
                  <a:pt x="7581772" y="0"/>
                </a:lnTo>
                <a:lnTo>
                  <a:pt x="7581772" y="4891466"/>
                </a:lnTo>
                <a:lnTo>
                  <a:pt x="0" y="4891466"/>
                </a:lnTo>
                <a:lnTo>
                  <a:pt x="0" y="0"/>
                </a:lnTo>
                <a:close/>
              </a:path>
            </a:pathLst>
          </a:custGeom>
          <a:blipFill>
            <a:blip r:embed="rId5"/>
            <a:stretch>
              <a:fillRect/>
            </a:stretch>
          </a:blipFill>
        </p:spPr>
        <p:txBody>
          <a:bodyPr/>
          <a:lstStyle/>
          <a:p>
            <a:endParaRPr lang="fr-FR"/>
          </a:p>
        </p:txBody>
      </p:sp>
      <p:sp>
        <p:nvSpPr>
          <p:cNvPr id="21" name="TextBox 21"/>
          <p:cNvSpPr txBox="1"/>
          <p:nvPr/>
        </p:nvSpPr>
        <p:spPr>
          <a:xfrm>
            <a:off x="88067" y="4846459"/>
            <a:ext cx="5315873" cy="771525"/>
          </a:xfrm>
          <a:prstGeom prst="rect">
            <a:avLst/>
          </a:prstGeom>
        </p:spPr>
        <p:txBody>
          <a:bodyPr lIns="0" tIns="0" rIns="0" bIns="0" rtlCol="0" anchor="t">
            <a:spAutoFit/>
          </a:bodyPr>
          <a:lstStyle/>
          <a:p>
            <a:pPr algn="ctr">
              <a:lnSpc>
                <a:spcPts val="5719"/>
              </a:lnSpc>
            </a:pPr>
            <a:r>
              <a:rPr lang="en-US" sz="4765" b="1">
                <a:solidFill>
                  <a:srgbClr val="505352"/>
                </a:solidFill>
                <a:latin typeface="Poppins Bold"/>
                <a:ea typeface="Poppins Bold"/>
                <a:cs typeface="Poppins Bold"/>
                <a:sym typeface="Poppins Bold"/>
              </a:rPr>
              <a:t>ERIC BERNE </a:t>
            </a:r>
          </a:p>
        </p:txBody>
      </p:sp>
      <p:sp>
        <p:nvSpPr>
          <p:cNvPr id="22" name="TextBox 22"/>
          <p:cNvSpPr txBox="1"/>
          <p:nvPr/>
        </p:nvSpPr>
        <p:spPr>
          <a:xfrm>
            <a:off x="8465238" y="7253556"/>
            <a:ext cx="8468838" cy="1128137"/>
          </a:xfrm>
          <a:prstGeom prst="rect">
            <a:avLst/>
          </a:prstGeom>
        </p:spPr>
        <p:txBody>
          <a:bodyPr lIns="0" tIns="0" rIns="0" bIns="0" rtlCol="0" anchor="t">
            <a:spAutoFit/>
          </a:bodyPr>
          <a:lstStyle/>
          <a:p>
            <a:pPr algn="l">
              <a:lnSpc>
                <a:spcPts val="4494"/>
              </a:lnSpc>
              <a:spcBef>
                <a:spcPct val="0"/>
              </a:spcBef>
            </a:pPr>
            <a:r>
              <a:rPr lang="en-US" sz="3210" b="1">
                <a:solidFill>
                  <a:srgbClr val="505352"/>
                </a:solidFill>
                <a:latin typeface="Poppins Ultra-Bold"/>
                <a:ea typeface="Poppins Ultra-Bold"/>
                <a:cs typeface="Poppins Ultra-Bold"/>
                <a:sym typeface="Poppins Ultra-Bold"/>
              </a:rPr>
              <a:t>Psychiatre américain, fondateur de l'analyse transactionnelle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5831195" y="3037067"/>
            <a:ext cx="6625610" cy="5797409"/>
            <a:chOff x="0" y="0"/>
            <a:chExt cx="812800" cy="711200"/>
          </a:xfrm>
        </p:grpSpPr>
        <p:sp>
          <p:nvSpPr>
            <p:cNvPr id="4" name="Freeform 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4AAD"/>
            </a:solidFill>
          </p:spPr>
          <p:txBody>
            <a:bodyPr/>
            <a:lstStyle/>
            <a:p>
              <a:endParaRPr lang="fr-FR"/>
            </a:p>
          </p:txBody>
        </p:sp>
        <p:sp>
          <p:nvSpPr>
            <p:cNvPr id="5" name="TextBox 5"/>
            <p:cNvSpPr txBox="1"/>
            <p:nvPr/>
          </p:nvSpPr>
          <p:spPr>
            <a:xfrm>
              <a:off x="127000" y="273050"/>
              <a:ext cx="558800" cy="3873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79123" y="297516"/>
            <a:ext cx="8664877" cy="1157288"/>
          </a:xfrm>
          <a:prstGeom prst="rect">
            <a:avLst/>
          </a:prstGeom>
        </p:spPr>
        <p:txBody>
          <a:bodyPr lIns="0" tIns="0" rIns="0" bIns="0" rtlCol="0" anchor="t">
            <a:spAutoFit/>
          </a:bodyPr>
          <a:lstStyle/>
          <a:p>
            <a:pPr algn="l">
              <a:lnSpc>
                <a:spcPts val="7934"/>
              </a:lnSpc>
            </a:pPr>
            <a:r>
              <a:rPr lang="en-US" sz="6612" b="1">
                <a:solidFill>
                  <a:srgbClr val="4D6CB3"/>
                </a:solidFill>
                <a:latin typeface="Poppins Bold"/>
                <a:ea typeface="Poppins Bold"/>
                <a:cs typeface="Poppins Bold"/>
                <a:sym typeface="Poppins Bold"/>
              </a:rPr>
              <a:t>MODELE DE BERNE </a:t>
            </a:r>
          </a:p>
        </p:txBody>
      </p:sp>
      <p:sp>
        <p:nvSpPr>
          <p:cNvPr id="7" name="TextBox 7"/>
          <p:cNvSpPr txBox="1"/>
          <p:nvPr/>
        </p:nvSpPr>
        <p:spPr>
          <a:xfrm>
            <a:off x="478145" y="5859571"/>
            <a:ext cx="5353050" cy="4198715"/>
          </a:xfrm>
          <a:prstGeom prst="rect">
            <a:avLst/>
          </a:prstGeom>
        </p:spPr>
        <p:txBody>
          <a:bodyPr lIns="0" tIns="0" rIns="0" bIns="0" rtlCol="0" anchor="t">
            <a:spAutoFit/>
          </a:bodyPr>
          <a:lstStyle/>
          <a:p>
            <a:pPr algn="just">
              <a:lnSpc>
                <a:spcPts val="3774"/>
              </a:lnSpc>
            </a:pPr>
            <a:endParaRPr/>
          </a:p>
          <a:p>
            <a:pPr algn="just">
              <a:lnSpc>
                <a:spcPts val="3774"/>
              </a:lnSpc>
            </a:pPr>
            <a:r>
              <a:rPr lang="en-US" sz="2696">
                <a:solidFill>
                  <a:srgbClr val="010101"/>
                </a:solidFill>
                <a:latin typeface="Poppins"/>
                <a:ea typeface="Poppins"/>
                <a:cs typeface="Poppins"/>
                <a:sym typeface="Poppins"/>
              </a:rPr>
              <a:t>La protection : les limites et les règles. </a:t>
            </a:r>
          </a:p>
          <a:p>
            <a:pPr algn="just">
              <a:lnSpc>
                <a:spcPts val="3774"/>
              </a:lnSpc>
            </a:pPr>
            <a:r>
              <a:rPr lang="en-US" sz="2696">
                <a:solidFill>
                  <a:srgbClr val="010101"/>
                </a:solidFill>
                <a:latin typeface="Poppins"/>
                <a:ea typeface="Poppins"/>
                <a:cs typeface="Poppins"/>
                <a:sym typeface="Poppins"/>
              </a:rPr>
              <a:t>Les limites et les règles que nous nous fixons ou que la société nous impose.</a:t>
            </a:r>
          </a:p>
          <a:p>
            <a:pPr algn="just">
              <a:lnSpc>
                <a:spcPts val="3774"/>
              </a:lnSpc>
            </a:pPr>
            <a:endParaRPr lang="en-US" sz="2696">
              <a:solidFill>
                <a:srgbClr val="010101"/>
              </a:solidFill>
              <a:latin typeface="Poppins"/>
              <a:ea typeface="Poppins"/>
              <a:cs typeface="Poppins"/>
              <a:sym typeface="Poppins"/>
            </a:endParaRPr>
          </a:p>
          <a:p>
            <a:pPr algn="just">
              <a:lnSpc>
                <a:spcPts val="3774"/>
              </a:lnSpc>
              <a:spcBef>
                <a:spcPct val="0"/>
              </a:spcBef>
            </a:pPr>
            <a:endParaRPr lang="en-US" sz="2696">
              <a:solidFill>
                <a:srgbClr val="010101"/>
              </a:solidFill>
              <a:latin typeface="Poppins"/>
              <a:ea typeface="Poppins"/>
              <a:cs typeface="Poppins"/>
              <a:sym typeface="Poppins"/>
            </a:endParaRPr>
          </a:p>
        </p:txBody>
      </p:sp>
      <p:sp>
        <p:nvSpPr>
          <p:cNvPr id="8" name="TextBox 8"/>
          <p:cNvSpPr txBox="1"/>
          <p:nvPr/>
        </p:nvSpPr>
        <p:spPr>
          <a:xfrm>
            <a:off x="3067278" y="1700470"/>
            <a:ext cx="11251564" cy="1104265"/>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Poppins"/>
                <a:ea typeface="Poppins"/>
                <a:cs typeface="Poppins"/>
                <a:sym typeface="Poppins"/>
              </a:rPr>
              <a:t>La permission : l'autorisation de ressentir et d'agir. </a:t>
            </a:r>
          </a:p>
          <a:p>
            <a:pPr algn="ctr">
              <a:lnSpc>
                <a:spcPts val="3919"/>
              </a:lnSpc>
              <a:spcBef>
                <a:spcPct val="0"/>
              </a:spcBef>
            </a:pPr>
            <a:r>
              <a:rPr lang="en-US" sz="2799">
                <a:solidFill>
                  <a:srgbClr val="000000"/>
                </a:solidFill>
                <a:latin typeface="Poppins"/>
                <a:ea typeface="Poppins"/>
                <a:cs typeface="Poppins"/>
                <a:sym typeface="Poppins"/>
              </a:rPr>
              <a:t>Un feu vert intérieur qui nous autorise à ressentir et à agir.</a:t>
            </a:r>
          </a:p>
        </p:txBody>
      </p:sp>
      <p:sp>
        <p:nvSpPr>
          <p:cNvPr id="9" name="TextBox 9"/>
          <p:cNvSpPr txBox="1"/>
          <p:nvPr/>
        </p:nvSpPr>
        <p:spPr>
          <a:xfrm>
            <a:off x="12723505" y="6640550"/>
            <a:ext cx="5189213" cy="2193925"/>
          </a:xfrm>
          <a:prstGeom prst="rect">
            <a:avLst/>
          </a:prstGeom>
        </p:spPr>
        <p:txBody>
          <a:bodyPr lIns="0" tIns="0" rIns="0" bIns="0" rtlCol="0" anchor="t">
            <a:spAutoFit/>
          </a:bodyPr>
          <a:lstStyle/>
          <a:p>
            <a:pPr algn="l">
              <a:lnSpc>
                <a:spcPts val="3919"/>
              </a:lnSpc>
              <a:spcBef>
                <a:spcPct val="0"/>
              </a:spcBef>
            </a:pPr>
            <a:r>
              <a:rPr lang="en-US" sz="2799">
                <a:solidFill>
                  <a:srgbClr val="000000"/>
                </a:solidFill>
                <a:latin typeface="Poppins"/>
                <a:ea typeface="Poppins"/>
                <a:cs typeface="Poppins"/>
                <a:sym typeface="Poppins"/>
              </a:rPr>
              <a:t>La puissance : la capacité d'agir et de réaliser.</a:t>
            </a:r>
          </a:p>
          <a:p>
            <a:pPr algn="l">
              <a:lnSpc>
                <a:spcPts val="3919"/>
              </a:lnSpc>
              <a:spcBef>
                <a:spcPct val="0"/>
              </a:spcBef>
            </a:pPr>
            <a:r>
              <a:rPr lang="en-US" sz="2799">
                <a:solidFill>
                  <a:srgbClr val="000000"/>
                </a:solidFill>
                <a:latin typeface="Poppins"/>
                <a:ea typeface="Poppins"/>
                <a:cs typeface="Poppins"/>
                <a:sym typeface="Poppins"/>
              </a:rPr>
              <a:t>C'est notre capacité à agir et à réaliser nos objectifs.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2"/>
            <a:stretch>
              <a:fillRect/>
            </a:stretch>
          </a:blipFill>
        </p:spPr>
        <p:txBody>
          <a:bodyPr/>
          <a:lstStyle/>
          <a:p>
            <a:endParaRPr lang="fr-FR"/>
          </a:p>
        </p:txBody>
      </p:sp>
      <p:sp>
        <p:nvSpPr>
          <p:cNvPr id="3" name="Freeform 3"/>
          <p:cNvSpPr/>
          <p:nvPr/>
        </p:nvSpPr>
        <p:spPr>
          <a:xfrm>
            <a:off x="771651" y="2476554"/>
            <a:ext cx="5697398" cy="5821096"/>
          </a:xfrm>
          <a:custGeom>
            <a:avLst/>
            <a:gdLst/>
            <a:ahLst/>
            <a:cxnLst/>
            <a:rect l="l" t="t" r="r" b="b"/>
            <a:pathLst>
              <a:path w="5697398" h="5821096">
                <a:moveTo>
                  <a:pt x="0" y="0"/>
                </a:moveTo>
                <a:lnTo>
                  <a:pt x="5697398" y="0"/>
                </a:lnTo>
                <a:lnTo>
                  <a:pt x="5697398" y="5821096"/>
                </a:lnTo>
                <a:lnTo>
                  <a:pt x="0" y="5821096"/>
                </a:lnTo>
                <a:lnTo>
                  <a:pt x="0" y="0"/>
                </a:lnTo>
                <a:close/>
              </a:path>
            </a:pathLst>
          </a:custGeom>
          <a:blipFill>
            <a:blip r:embed="rId3"/>
            <a:stretch>
              <a:fillRect/>
            </a:stretch>
          </a:blipFill>
        </p:spPr>
        <p:txBody>
          <a:bodyPr/>
          <a:lstStyle/>
          <a:p>
            <a:endParaRPr lang="fr-FR"/>
          </a:p>
        </p:txBody>
      </p:sp>
      <p:sp>
        <p:nvSpPr>
          <p:cNvPr id="4" name="TextBox 4"/>
          <p:cNvSpPr txBox="1"/>
          <p:nvPr/>
        </p:nvSpPr>
        <p:spPr>
          <a:xfrm>
            <a:off x="7359262" y="244794"/>
            <a:ext cx="10606169" cy="9156441"/>
          </a:xfrm>
          <a:prstGeom prst="rect">
            <a:avLst/>
          </a:prstGeom>
        </p:spPr>
        <p:txBody>
          <a:bodyPr lIns="0" tIns="0" rIns="0" bIns="0" rtlCol="0" anchor="t">
            <a:spAutoFit/>
          </a:bodyPr>
          <a:lstStyle/>
          <a:p>
            <a:pPr marL="728162" lvl="1" indent="-364081" algn="l">
              <a:lnSpc>
                <a:spcPts val="4721"/>
              </a:lnSpc>
              <a:buFont typeface="Arial"/>
              <a:buChar char="•"/>
            </a:pPr>
            <a:r>
              <a:rPr lang="en-US" sz="3372">
                <a:solidFill>
                  <a:srgbClr val="4D6CB3"/>
                </a:solidFill>
                <a:latin typeface="Poppins"/>
                <a:ea typeface="Poppins"/>
                <a:cs typeface="Poppins"/>
                <a:sym typeface="Poppins"/>
              </a:rPr>
              <a:t>Surmonter les croyances limitantes.</a:t>
            </a:r>
          </a:p>
          <a:p>
            <a:pPr marL="728162" lvl="1" indent="-364081" algn="l">
              <a:lnSpc>
                <a:spcPts val="4721"/>
              </a:lnSpc>
              <a:buFont typeface="Arial"/>
              <a:buChar char="•"/>
            </a:pPr>
            <a:r>
              <a:rPr lang="en-US" sz="3372">
                <a:solidFill>
                  <a:srgbClr val="4D6CB3"/>
                </a:solidFill>
                <a:latin typeface="Poppins"/>
                <a:ea typeface="Poppins"/>
                <a:cs typeface="Poppins"/>
                <a:sym typeface="Poppins"/>
              </a:rPr>
              <a:t>Oser prendre des risques.</a:t>
            </a:r>
          </a:p>
          <a:p>
            <a:pPr marL="728162" lvl="1" indent="-364081" algn="l">
              <a:lnSpc>
                <a:spcPts val="4721"/>
              </a:lnSpc>
              <a:buFont typeface="Arial"/>
              <a:buChar char="•"/>
            </a:pPr>
            <a:r>
              <a:rPr lang="en-US" sz="3372">
                <a:solidFill>
                  <a:srgbClr val="4D6CB3"/>
                </a:solidFill>
                <a:latin typeface="Poppins"/>
                <a:ea typeface="Poppins"/>
                <a:cs typeface="Poppins"/>
                <a:sym typeface="Poppins"/>
              </a:rPr>
              <a:t>S'exprimer librement.</a:t>
            </a:r>
          </a:p>
          <a:p>
            <a:pPr algn="ctr">
              <a:lnSpc>
                <a:spcPts val="4721"/>
              </a:lnSpc>
              <a:spcBef>
                <a:spcPct val="0"/>
              </a:spcBef>
            </a:pPr>
            <a:endParaRPr lang="en-US" sz="3372">
              <a:solidFill>
                <a:srgbClr val="4D6CB3"/>
              </a:solidFill>
              <a:latin typeface="Poppins"/>
              <a:ea typeface="Poppins"/>
              <a:cs typeface="Poppins"/>
              <a:sym typeface="Poppins"/>
            </a:endParaRPr>
          </a:p>
          <a:p>
            <a:pPr algn="ctr">
              <a:lnSpc>
                <a:spcPts val="4721"/>
              </a:lnSpc>
              <a:spcBef>
                <a:spcPct val="0"/>
              </a:spcBef>
            </a:pPr>
            <a:r>
              <a:rPr lang="en-US" sz="3372">
                <a:solidFill>
                  <a:srgbClr val="4D6CB3"/>
                </a:solidFill>
                <a:latin typeface="Poppins"/>
                <a:ea typeface="Poppins"/>
                <a:cs typeface="Poppins"/>
                <a:sym typeface="Poppins"/>
              </a:rPr>
              <a:t>"La permission, c'est avant tout s'autoriser à être soi-même. </a:t>
            </a:r>
          </a:p>
          <a:p>
            <a:pPr algn="ctr">
              <a:lnSpc>
                <a:spcPts val="4721"/>
              </a:lnSpc>
              <a:spcBef>
                <a:spcPct val="0"/>
              </a:spcBef>
            </a:pPr>
            <a:endParaRPr lang="en-US" sz="3372">
              <a:solidFill>
                <a:srgbClr val="4D6CB3"/>
              </a:solidFill>
              <a:latin typeface="Poppins"/>
              <a:ea typeface="Poppins"/>
              <a:cs typeface="Poppins"/>
              <a:sym typeface="Poppins"/>
            </a:endParaRPr>
          </a:p>
          <a:p>
            <a:pPr algn="ctr">
              <a:lnSpc>
                <a:spcPts val="4721"/>
              </a:lnSpc>
              <a:spcBef>
                <a:spcPct val="0"/>
              </a:spcBef>
            </a:pPr>
            <a:r>
              <a:rPr lang="en-US" sz="3372">
                <a:solidFill>
                  <a:srgbClr val="4D6CB3"/>
                </a:solidFill>
                <a:latin typeface="Poppins"/>
                <a:ea typeface="Poppins"/>
                <a:cs typeface="Poppins"/>
                <a:sym typeface="Poppins"/>
              </a:rPr>
              <a:t>Cela implique de dépasser les croyances limitantes que nous avons pu intérioriser.</a:t>
            </a:r>
          </a:p>
          <a:p>
            <a:pPr algn="ctr">
              <a:lnSpc>
                <a:spcPts val="4721"/>
              </a:lnSpc>
              <a:spcBef>
                <a:spcPct val="0"/>
              </a:spcBef>
            </a:pPr>
            <a:endParaRPr lang="en-US" sz="3372">
              <a:solidFill>
                <a:srgbClr val="4D6CB3"/>
              </a:solidFill>
              <a:latin typeface="Poppins"/>
              <a:ea typeface="Poppins"/>
              <a:cs typeface="Poppins"/>
              <a:sym typeface="Poppins"/>
            </a:endParaRPr>
          </a:p>
          <a:p>
            <a:pPr algn="ctr">
              <a:lnSpc>
                <a:spcPts val="4721"/>
              </a:lnSpc>
              <a:spcBef>
                <a:spcPct val="0"/>
              </a:spcBef>
            </a:pPr>
            <a:r>
              <a:rPr lang="en-US" sz="3372">
                <a:solidFill>
                  <a:srgbClr val="4D6CB3"/>
                </a:solidFill>
                <a:latin typeface="Poppins"/>
                <a:ea typeface="Poppins"/>
                <a:cs typeface="Poppins"/>
                <a:sym typeface="Poppins"/>
              </a:rPr>
              <a:t> Oser prendre des risques, s'exprimer librement, voilà des exemples de permission que nous pouvons nous accorder."</a:t>
            </a:r>
          </a:p>
          <a:p>
            <a:pPr algn="ctr">
              <a:lnSpc>
                <a:spcPts val="4721"/>
              </a:lnSpc>
              <a:spcBef>
                <a:spcPct val="0"/>
              </a:spcBef>
            </a:pPr>
            <a:r>
              <a:rPr lang="en-US" sz="3372">
                <a:solidFill>
                  <a:srgbClr val="4D6CB3"/>
                </a:solidFill>
                <a:latin typeface="Poppins"/>
                <a:ea typeface="Poppins"/>
                <a:cs typeface="Poppins"/>
                <a:sym typeface="Poppins"/>
              </a:rPr>
              <a:t>et NOUS MANAGER Quelle permission !</a:t>
            </a:r>
          </a:p>
        </p:txBody>
      </p:sp>
      <p:sp>
        <p:nvSpPr>
          <p:cNvPr id="5" name="TextBox 5"/>
          <p:cNvSpPr txBox="1"/>
          <p:nvPr/>
        </p:nvSpPr>
        <p:spPr>
          <a:xfrm>
            <a:off x="1797425" y="588169"/>
            <a:ext cx="6317875" cy="927735"/>
          </a:xfrm>
          <a:prstGeom prst="rect">
            <a:avLst/>
          </a:prstGeom>
        </p:spPr>
        <p:txBody>
          <a:bodyPr lIns="0" tIns="0" rIns="0" bIns="0" rtlCol="0" anchor="t">
            <a:spAutoFit/>
          </a:bodyPr>
          <a:lstStyle/>
          <a:p>
            <a:pPr algn="l">
              <a:lnSpc>
                <a:spcPts val="6374"/>
              </a:lnSpc>
            </a:pPr>
            <a:r>
              <a:rPr lang="en-US" sz="5312" b="1">
                <a:solidFill>
                  <a:srgbClr val="4D6CB3"/>
                </a:solidFill>
                <a:latin typeface="Poppins Bold"/>
                <a:ea typeface="Poppins Bold"/>
                <a:cs typeface="Poppins Bold"/>
                <a:sym typeface="Poppins Bold"/>
              </a:rPr>
              <a:t>PERMISSION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2"/>
            <a:stretch>
              <a:fillRect/>
            </a:stretch>
          </a:blipFill>
        </p:spPr>
        <p:txBody>
          <a:bodyPr/>
          <a:lstStyle/>
          <a:p>
            <a:endParaRPr lang="fr-FR"/>
          </a:p>
        </p:txBody>
      </p:sp>
      <p:sp>
        <p:nvSpPr>
          <p:cNvPr id="3" name="Freeform 3"/>
          <p:cNvSpPr/>
          <p:nvPr/>
        </p:nvSpPr>
        <p:spPr>
          <a:xfrm>
            <a:off x="1461734" y="3086100"/>
            <a:ext cx="3873056" cy="4114800"/>
          </a:xfrm>
          <a:custGeom>
            <a:avLst/>
            <a:gdLst/>
            <a:ahLst/>
            <a:cxnLst/>
            <a:rect l="l" t="t" r="r" b="b"/>
            <a:pathLst>
              <a:path w="3873056" h="4114800">
                <a:moveTo>
                  <a:pt x="0" y="0"/>
                </a:moveTo>
                <a:lnTo>
                  <a:pt x="3873055" y="0"/>
                </a:lnTo>
                <a:lnTo>
                  <a:pt x="387305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4" name="TextBox 4"/>
          <p:cNvSpPr txBox="1"/>
          <p:nvPr/>
        </p:nvSpPr>
        <p:spPr>
          <a:xfrm>
            <a:off x="711524" y="644058"/>
            <a:ext cx="6447607" cy="1807845"/>
          </a:xfrm>
          <a:prstGeom prst="rect">
            <a:avLst/>
          </a:prstGeom>
        </p:spPr>
        <p:txBody>
          <a:bodyPr lIns="0" tIns="0" rIns="0" bIns="0" rtlCol="0" anchor="t">
            <a:spAutoFit/>
          </a:bodyPr>
          <a:lstStyle/>
          <a:p>
            <a:pPr algn="l">
              <a:lnSpc>
                <a:spcPts val="6374"/>
              </a:lnSpc>
            </a:pPr>
            <a:r>
              <a:rPr lang="en-US" sz="5312" b="1">
                <a:solidFill>
                  <a:srgbClr val="4D6CB3"/>
                </a:solidFill>
                <a:latin typeface="Poppins Bold"/>
                <a:ea typeface="Poppins Bold"/>
                <a:cs typeface="Poppins Bold"/>
                <a:sym typeface="Poppins Bold"/>
              </a:rPr>
              <a:t>AUTONOMIE -EXPRESSION </a:t>
            </a:r>
          </a:p>
        </p:txBody>
      </p:sp>
      <p:sp>
        <p:nvSpPr>
          <p:cNvPr id="5" name="TextBox 5"/>
          <p:cNvSpPr txBox="1"/>
          <p:nvPr/>
        </p:nvSpPr>
        <p:spPr>
          <a:xfrm>
            <a:off x="6998647" y="724038"/>
            <a:ext cx="11289353" cy="2010786"/>
          </a:xfrm>
          <a:prstGeom prst="rect">
            <a:avLst/>
          </a:prstGeom>
        </p:spPr>
        <p:txBody>
          <a:bodyPr lIns="0" tIns="0" rIns="0" bIns="0" rtlCol="0" anchor="t">
            <a:spAutoFit/>
          </a:bodyPr>
          <a:lstStyle/>
          <a:p>
            <a:pPr marL="728162" lvl="1" indent="-364081" algn="l">
              <a:lnSpc>
                <a:spcPts val="4721"/>
              </a:lnSpc>
              <a:buFont typeface="Arial"/>
              <a:buChar char="•"/>
            </a:pPr>
            <a:r>
              <a:rPr lang="en-US" sz="3372">
                <a:solidFill>
                  <a:srgbClr val="4D6CB3"/>
                </a:solidFill>
                <a:latin typeface="Poppins"/>
                <a:ea typeface="Poppins"/>
                <a:cs typeface="Poppins"/>
                <a:sym typeface="Poppins"/>
              </a:rPr>
              <a:t>Donner de l'autonomie à ses collaborateurs.</a:t>
            </a:r>
          </a:p>
          <a:p>
            <a:pPr marL="728162" lvl="1" indent="-364081" algn="l">
              <a:lnSpc>
                <a:spcPts val="4721"/>
              </a:lnSpc>
              <a:buFont typeface="Arial"/>
              <a:buChar char="•"/>
            </a:pPr>
            <a:r>
              <a:rPr lang="en-US" sz="3372">
                <a:solidFill>
                  <a:srgbClr val="4D6CB3"/>
                </a:solidFill>
                <a:latin typeface="Poppins"/>
                <a:ea typeface="Poppins"/>
                <a:cs typeface="Poppins"/>
                <a:sym typeface="Poppins"/>
              </a:rPr>
              <a:t>Encourager la prise d'initiatives.</a:t>
            </a:r>
          </a:p>
          <a:p>
            <a:pPr marL="728162" lvl="1" indent="-364081" algn="l">
              <a:lnSpc>
                <a:spcPts val="4721"/>
              </a:lnSpc>
              <a:buFont typeface="Arial"/>
              <a:buChar char="•"/>
            </a:pPr>
            <a:r>
              <a:rPr lang="en-US" sz="3372">
                <a:solidFill>
                  <a:srgbClr val="4D6CB3"/>
                </a:solidFill>
                <a:latin typeface="Poppins"/>
                <a:ea typeface="Poppins"/>
                <a:cs typeface="Poppins"/>
                <a:sym typeface="Poppins"/>
              </a:rPr>
              <a:t>Créer un climat de confiance.</a:t>
            </a:r>
          </a:p>
        </p:txBody>
      </p:sp>
      <p:sp>
        <p:nvSpPr>
          <p:cNvPr id="6" name="TextBox 6"/>
          <p:cNvSpPr txBox="1"/>
          <p:nvPr/>
        </p:nvSpPr>
        <p:spPr>
          <a:xfrm>
            <a:off x="7593240" y="3569844"/>
            <a:ext cx="10100168" cy="4566344"/>
          </a:xfrm>
          <a:prstGeom prst="rect">
            <a:avLst/>
          </a:prstGeom>
        </p:spPr>
        <p:txBody>
          <a:bodyPr lIns="0" tIns="0" rIns="0" bIns="0" rtlCol="0" anchor="t">
            <a:spAutoFit/>
          </a:bodyPr>
          <a:lstStyle/>
          <a:p>
            <a:pPr algn="ctr">
              <a:lnSpc>
                <a:spcPts val="4721"/>
              </a:lnSpc>
              <a:spcBef>
                <a:spcPct val="0"/>
              </a:spcBef>
            </a:pPr>
            <a:r>
              <a:rPr lang="en-US" sz="3372">
                <a:solidFill>
                  <a:srgbClr val="4D6CB3"/>
                </a:solidFill>
                <a:latin typeface="Poppins"/>
                <a:ea typeface="Poppins"/>
                <a:cs typeface="Poppins"/>
                <a:sym typeface="Poppins"/>
              </a:rPr>
              <a:t>C'est donner à ses collaborateurs la possibilité de </a:t>
            </a:r>
            <a:r>
              <a:rPr lang="en-US" sz="3372" b="1">
                <a:solidFill>
                  <a:srgbClr val="4D6CB3"/>
                </a:solidFill>
                <a:latin typeface="Poppins Bold"/>
                <a:ea typeface="Poppins Bold"/>
                <a:cs typeface="Poppins Bold"/>
                <a:sym typeface="Poppins Bold"/>
              </a:rPr>
              <a:t>s'exprimer, de prendre des décisions et d'innover. </a:t>
            </a:r>
          </a:p>
          <a:p>
            <a:pPr algn="ctr">
              <a:lnSpc>
                <a:spcPts val="4721"/>
              </a:lnSpc>
              <a:spcBef>
                <a:spcPct val="0"/>
              </a:spcBef>
            </a:pPr>
            <a:endParaRPr lang="en-US" sz="3372" b="1">
              <a:solidFill>
                <a:srgbClr val="4D6CB3"/>
              </a:solidFill>
              <a:latin typeface="Poppins Bold"/>
              <a:ea typeface="Poppins Bold"/>
              <a:cs typeface="Poppins Bold"/>
              <a:sym typeface="Poppins Bold"/>
            </a:endParaRPr>
          </a:p>
          <a:p>
            <a:pPr algn="ctr">
              <a:lnSpc>
                <a:spcPts val="4721"/>
              </a:lnSpc>
              <a:spcBef>
                <a:spcPct val="0"/>
              </a:spcBef>
            </a:pPr>
            <a:r>
              <a:rPr lang="en-US" sz="3372">
                <a:solidFill>
                  <a:srgbClr val="4D6CB3"/>
                </a:solidFill>
                <a:latin typeface="Poppins"/>
                <a:ea typeface="Poppins"/>
                <a:cs typeface="Poppins"/>
                <a:sym typeface="Poppins"/>
              </a:rPr>
              <a:t>C'est </a:t>
            </a:r>
            <a:r>
              <a:rPr lang="en-US" sz="3372" b="1">
                <a:solidFill>
                  <a:srgbClr val="4D6CB3"/>
                </a:solidFill>
                <a:latin typeface="Poppins Bold"/>
                <a:ea typeface="Poppins Bold"/>
                <a:cs typeface="Poppins Bold"/>
                <a:sym typeface="Poppins Bold"/>
              </a:rPr>
              <a:t>créer un environnement où chacun se sent valorisé et où les idées nouvelles sont les bienvenues."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2"/>
            <a:stretch>
              <a:fillRect/>
            </a:stretch>
          </a:blipFill>
        </p:spPr>
        <p:txBody>
          <a:bodyPr/>
          <a:lstStyle/>
          <a:p>
            <a:endParaRPr lang="fr-FR"/>
          </a:p>
        </p:txBody>
      </p:sp>
      <p:sp>
        <p:nvSpPr>
          <p:cNvPr id="3" name="Freeform 3"/>
          <p:cNvSpPr/>
          <p:nvPr/>
        </p:nvSpPr>
        <p:spPr>
          <a:xfrm>
            <a:off x="1777156" y="2213527"/>
            <a:ext cx="5038192" cy="6740056"/>
          </a:xfrm>
          <a:custGeom>
            <a:avLst/>
            <a:gdLst/>
            <a:ahLst/>
            <a:cxnLst/>
            <a:rect l="l" t="t" r="r" b="b"/>
            <a:pathLst>
              <a:path w="5038192" h="6740056">
                <a:moveTo>
                  <a:pt x="0" y="0"/>
                </a:moveTo>
                <a:lnTo>
                  <a:pt x="5038192" y="0"/>
                </a:lnTo>
                <a:lnTo>
                  <a:pt x="5038192" y="6740056"/>
                </a:lnTo>
                <a:lnTo>
                  <a:pt x="0" y="6740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4" name="TextBox 4"/>
          <p:cNvSpPr txBox="1"/>
          <p:nvPr/>
        </p:nvSpPr>
        <p:spPr>
          <a:xfrm>
            <a:off x="1706718" y="980992"/>
            <a:ext cx="5483356" cy="927735"/>
          </a:xfrm>
          <a:prstGeom prst="rect">
            <a:avLst/>
          </a:prstGeom>
        </p:spPr>
        <p:txBody>
          <a:bodyPr lIns="0" tIns="0" rIns="0" bIns="0" rtlCol="0" anchor="t">
            <a:spAutoFit/>
          </a:bodyPr>
          <a:lstStyle/>
          <a:p>
            <a:pPr algn="l">
              <a:lnSpc>
                <a:spcPts val="6374"/>
              </a:lnSpc>
            </a:pPr>
            <a:r>
              <a:rPr lang="en-US" sz="5312" b="1">
                <a:solidFill>
                  <a:srgbClr val="4D6CB3"/>
                </a:solidFill>
                <a:latin typeface="Poppins Bold"/>
                <a:ea typeface="Poppins Bold"/>
                <a:cs typeface="Poppins Bold"/>
                <a:sym typeface="Poppins Bold"/>
              </a:rPr>
              <a:t>PROTECTION </a:t>
            </a:r>
          </a:p>
        </p:txBody>
      </p:sp>
      <p:sp>
        <p:nvSpPr>
          <p:cNvPr id="5" name="TextBox 5"/>
          <p:cNvSpPr txBox="1"/>
          <p:nvPr/>
        </p:nvSpPr>
        <p:spPr>
          <a:xfrm>
            <a:off x="8402411" y="678102"/>
            <a:ext cx="8856889" cy="2660391"/>
          </a:xfrm>
          <a:prstGeom prst="rect">
            <a:avLst/>
          </a:prstGeom>
        </p:spPr>
        <p:txBody>
          <a:bodyPr lIns="0" tIns="0" rIns="0" bIns="0" rtlCol="0" anchor="t">
            <a:spAutoFit/>
          </a:bodyPr>
          <a:lstStyle/>
          <a:p>
            <a:pPr marL="728162" lvl="1" indent="-364081" algn="l">
              <a:lnSpc>
                <a:spcPts val="4721"/>
              </a:lnSpc>
              <a:spcBef>
                <a:spcPct val="0"/>
              </a:spcBef>
              <a:buFont typeface="Arial"/>
              <a:buChar char="•"/>
            </a:pPr>
            <a:r>
              <a:rPr lang="en-US" sz="3372">
                <a:solidFill>
                  <a:srgbClr val="4D6CB3"/>
                </a:solidFill>
                <a:latin typeface="Poppins"/>
                <a:ea typeface="Poppins"/>
                <a:cs typeface="Poppins"/>
                <a:sym typeface="Poppins"/>
              </a:rPr>
              <a:t>Fixer des limites.</a:t>
            </a:r>
          </a:p>
          <a:p>
            <a:pPr marL="728162" lvl="1" indent="-364081" algn="l">
              <a:lnSpc>
                <a:spcPts val="4721"/>
              </a:lnSpc>
              <a:spcBef>
                <a:spcPct val="0"/>
              </a:spcBef>
              <a:buFont typeface="Arial"/>
              <a:buChar char="•"/>
            </a:pPr>
            <a:r>
              <a:rPr lang="en-US" sz="3372">
                <a:solidFill>
                  <a:srgbClr val="4D6CB3"/>
                </a:solidFill>
                <a:latin typeface="Poppins"/>
                <a:ea typeface="Poppins"/>
                <a:cs typeface="Poppins"/>
                <a:sym typeface="Poppins"/>
              </a:rPr>
              <a:t>Prendre soin de soi.</a:t>
            </a:r>
          </a:p>
          <a:p>
            <a:pPr marL="728162" lvl="1" indent="-364081" algn="l">
              <a:lnSpc>
                <a:spcPts val="4721"/>
              </a:lnSpc>
              <a:spcBef>
                <a:spcPct val="0"/>
              </a:spcBef>
              <a:buFont typeface="Arial"/>
              <a:buChar char="•"/>
            </a:pPr>
            <a:r>
              <a:rPr lang="en-US" sz="3372">
                <a:solidFill>
                  <a:srgbClr val="4D6CB3"/>
                </a:solidFill>
                <a:latin typeface="Poppins"/>
                <a:ea typeface="Poppins"/>
                <a:cs typeface="Poppins"/>
                <a:sym typeface="Poppins"/>
              </a:rPr>
              <a:t>Éviter les situations toxiques.</a:t>
            </a:r>
          </a:p>
          <a:p>
            <a:pPr algn="l">
              <a:lnSpc>
                <a:spcPts val="4721"/>
              </a:lnSpc>
              <a:spcBef>
                <a:spcPct val="0"/>
              </a:spcBef>
            </a:pPr>
            <a:endParaRPr lang="en-US" sz="3372">
              <a:solidFill>
                <a:srgbClr val="4D6CB3"/>
              </a:solidFill>
              <a:latin typeface="Poppins"/>
              <a:ea typeface="Poppins"/>
              <a:cs typeface="Poppins"/>
              <a:sym typeface="Poppins"/>
            </a:endParaRPr>
          </a:p>
        </p:txBody>
      </p:sp>
      <p:sp>
        <p:nvSpPr>
          <p:cNvPr id="6" name="TextBox 6"/>
          <p:cNvSpPr txBox="1"/>
          <p:nvPr/>
        </p:nvSpPr>
        <p:spPr>
          <a:xfrm>
            <a:off x="8618385" y="3252768"/>
            <a:ext cx="8512527" cy="5979161"/>
          </a:xfrm>
          <a:prstGeom prst="rect">
            <a:avLst/>
          </a:prstGeom>
        </p:spPr>
        <p:txBody>
          <a:bodyPr lIns="0" tIns="0" rIns="0" bIns="0" rtlCol="0" anchor="t">
            <a:spAutoFit/>
          </a:bodyPr>
          <a:lstStyle/>
          <a:p>
            <a:pPr algn="ctr">
              <a:lnSpc>
                <a:spcPts val="4339"/>
              </a:lnSpc>
              <a:spcBef>
                <a:spcPct val="0"/>
              </a:spcBef>
            </a:pPr>
            <a:r>
              <a:rPr lang="en-US" sz="3099">
                <a:solidFill>
                  <a:srgbClr val="4D6CB3"/>
                </a:solidFill>
                <a:latin typeface="Canva Sans 2"/>
                <a:ea typeface="Canva Sans 2"/>
                <a:cs typeface="Canva Sans 2"/>
                <a:sym typeface="Canva Sans 2"/>
              </a:rPr>
              <a:t>"La protection est tout aussi importante. </a:t>
            </a:r>
          </a:p>
          <a:p>
            <a:pPr algn="ctr">
              <a:lnSpc>
                <a:spcPts val="4339"/>
              </a:lnSpc>
              <a:spcBef>
                <a:spcPct val="0"/>
              </a:spcBef>
            </a:pPr>
            <a:endParaRPr lang="en-US" sz="3099">
              <a:solidFill>
                <a:srgbClr val="4D6CB3"/>
              </a:solidFill>
              <a:latin typeface="Canva Sans 2"/>
              <a:ea typeface="Canva Sans 2"/>
              <a:cs typeface="Canva Sans 2"/>
              <a:sym typeface="Canva Sans 2"/>
            </a:endParaRPr>
          </a:p>
          <a:p>
            <a:pPr algn="ctr">
              <a:lnSpc>
                <a:spcPts val="4339"/>
              </a:lnSpc>
              <a:spcBef>
                <a:spcPct val="0"/>
              </a:spcBef>
            </a:pPr>
            <a:r>
              <a:rPr lang="en-US" sz="3099">
                <a:solidFill>
                  <a:srgbClr val="4D6CB3"/>
                </a:solidFill>
                <a:latin typeface="Canva Sans 2"/>
                <a:ea typeface="Canva Sans 2"/>
                <a:cs typeface="Canva Sans 2"/>
                <a:sym typeface="Canva Sans 2"/>
              </a:rPr>
              <a:t>Elle nous permet de nous préserver des blessures émotionnelles.</a:t>
            </a:r>
          </a:p>
          <a:p>
            <a:pPr algn="ctr">
              <a:lnSpc>
                <a:spcPts val="4339"/>
              </a:lnSpc>
              <a:spcBef>
                <a:spcPct val="0"/>
              </a:spcBef>
            </a:pPr>
            <a:endParaRPr lang="en-US" sz="3099">
              <a:solidFill>
                <a:srgbClr val="4D6CB3"/>
              </a:solidFill>
              <a:latin typeface="Canva Sans 2"/>
              <a:ea typeface="Canva Sans 2"/>
              <a:cs typeface="Canva Sans 2"/>
              <a:sym typeface="Canva Sans 2"/>
            </a:endParaRPr>
          </a:p>
          <a:p>
            <a:pPr algn="ctr">
              <a:lnSpc>
                <a:spcPts val="4339"/>
              </a:lnSpc>
              <a:spcBef>
                <a:spcPct val="0"/>
              </a:spcBef>
            </a:pPr>
            <a:r>
              <a:rPr lang="en-US" sz="3099">
                <a:solidFill>
                  <a:srgbClr val="4D6CB3"/>
                </a:solidFill>
                <a:latin typeface="Canva Sans 2"/>
                <a:ea typeface="Canva Sans 2"/>
                <a:cs typeface="Canva Sans 2"/>
                <a:sym typeface="Canva Sans 2"/>
              </a:rPr>
              <a:t> Fixer des limites, prendre soin de soi, éviter les situations toxiques, sont autant de moyens de se protéger."</a:t>
            </a:r>
          </a:p>
          <a:p>
            <a:pPr algn="ctr">
              <a:lnSpc>
                <a:spcPts val="4339"/>
              </a:lnSpc>
              <a:spcBef>
                <a:spcPct val="0"/>
              </a:spcBef>
            </a:pPr>
            <a:endParaRPr lang="en-US" sz="3099">
              <a:solidFill>
                <a:srgbClr val="4D6CB3"/>
              </a:solidFill>
              <a:latin typeface="Canva Sans 2"/>
              <a:ea typeface="Canva Sans 2"/>
              <a:cs typeface="Canva Sans 2"/>
              <a:sym typeface="Canva Sans 2"/>
            </a:endParaRPr>
          </a:p>
          <a:p>
            <a:pPr algn="ctr">
              <a:lnSpc>
                <a:spcPts val="4339"/>
              </a:lnSpc>
              <a:spcBef>
                <a:spcPct val="0"/>
              </a:spcBef>
            </a:pPr>
            <a:r>
              <a:rPr lang="en-US" sz="3099">
                <a:solidFill>
                  <a:srgbClr val="4D6CB3"/>
                </a:solidFill>
                <a:latin typeface="Canva Sans 2"/>
                <a:ea typeface="Canva Sans 2"/>
                <a:cs typeface="Canva Sans 2"/>
                <a:sym typeface="Canva Sans 2"/>
              </a:rPr>
              <a:t>Management c’est OK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2"/>
            <a:stretch>
              <a:fillRect/>
            </a:stretch>
          </a:blipFill>
        </p:spPr>
        <p:txBody>
          <a:bodyPr/>
          <a:lstStyle/>
          <a:p>
            <a:endParaRPr lang="fr-FR"/>
          </a:p>
        </p:txBody>
      </p:sp>
      <p:sp>
        <p:nvSpPr>
          <p:cNvPr id="3" name="Freeform 3"/>
          <p:cNvSpPr/>
          <p:nvPr/>
        </p:nvSpPr>
        <p:spPr>
          <a:xfrm>
            <a:off x="466973" y="3860866"/>
            <a:ext cx="7315200" cy="1837944"/>
          </a:xfrm>
          <a:custGeom>
            <a:avLst/>
            <a:gdLst/>
            <a:ahLst/>
            <a:cxnLst/>
            <a:rect l="l" t="t" r="r" b="b"/>
            <a:pathLst>
              <a:path w="7315200" h="1837944">
                <a:moveTo>
                  <a:pt x="0" y="0"/>
                </a:moveTo>
                <a:lnTo>
                  <a:pt x="7315200" y="0"/>
                </a:lnTo>
                <a:lnTo>
                  <a:pt x="7315200" y="1837944"/>
                </a:lnTo>
                <a:lnTo>
                  <a:pt x="0" y="1837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4" name="TextBox 4"/>
          <p:cNvSpPr txBox="1"/>
          <p:nvPr/>
        </p:nvSpPr>
        <p:spPr>
          <a:xfrm>
            <a:off x="2392080" y="1132034"/>
            <a:ext cx="3464988" cy="979170"/>
          </a:xfrm>
          <a:prstGeom prst="rect">
            <a:avLst/>
          </a:prstGeom>
        </p:spPr>
        <p:txBody>
          <a:bodyPr lIns="0" tIns="0" rIns="0" bIns="0" rtlCol="0" anchor="t">
            <a:spAutoFit/>
          </a:bodyPr>
          <a:lstStyle/>
          <a:p>
            <a:pPr algn="l">
              <a:lnSpc>
                <a:spcPts val="6614"/>
              </a:lnSpc>
            </a:pPr>
            <a:r>
              <a:rPr lang="en-US" sz="5512" b="1">
                <a:solidFill>
                  <a:srgbClr val="4D6CB3"/>
                </a:solidFill>
                <a:latin typeface="Poppins Ultra-Bold"/>
                <a:ea typeface="Poppins Ultra-Bold"/>
                <a:cs typeface="Poppins Ultra-Bold"/>
                <a:sym typeface="Poppins Ultra-Bold"/>
              </a:rPr>
              <a:t>CLARTE</a:t>
            </a:r>
          </a:p>
        </p:txBody>
      </p:sp>
      <p:sp>
        <p:nvSpPr>
          <p:cNvPr id="5" name="TextBox 5"/>
          <p:cNvSpPr txBox="1"/>
          <p:nvPr/>
        </p:nvSpPr>
        <p:spPr>
          <a:xfrm>
            <a:off x="7021087" y="742296"/>
            <a:ext cx="11087622" cy="3309996"/>
          </a:xfrm>
          <a:prstGeom prst="rect">
            <a:avLst/>
          </a:prstGeom>
        </p:spPr>
        <p:txBody>
          <a:bodyPr lIns="0" tIns="0" rIns="0" bIns="0" rtlCol="0" anchor="t">
            <a:spAutoFit/>
          </a:bodyPr>
          <a:lstStyle/>
          <a:p>
            <a:pPr marL="728162" lvl="1" indent="-364081" algn="l">
              <a:lnSpc>
                <a:spcPts val="4721"/>
              </a:lnSpc>
              <a:buFont typeface="Arial"/>
              <a:buChar char="•"/>
            </a:pPr>
            <a:r>
              <a:rPr lang="en-US" sz="3372">
                <a:solidFill>
                  <a:srgbClr val="4D6CB3"/>
                </a:solidFill>
                <a:latin typeface="Poppins"/>
                <a:ea typeface="Poppins"/>
                <a:cs typeface="Poppins"/>
                <a:sym typeface="Poppins"/>
              </a:rPr>
              <a:t>Définir des objectifs clairs et réalisables.</a:t>
            </a:r>
          </a:p>
          <a:p>
            <a:pPr marL="728162" lvl="1" indent="-364081" algn="l">
              <a:lnSpc>
                <a:spcPts val="4721"/>
              </a:lnSpc>
              <a:buFont typeface="Arial"/>
              <a:buChar char="•"/>
            </a:pPr>
            <a:r>
              <a:rPr lang="en-US" sz="3372">
                <a:solidFill>
                  <a:srgbClr val="4D6CB3"/>
                </a:solidFill>
                <a:latin typeface="Poppins"/>
                <a:ea typeface="Poppins"/>
                <a:cs typeface="Poppins"/>
                <a:sym typeface="Poppins"/>
              </a:rPr>
              <a:t>Mettre en place des procédures et des règles.</a:t>
            </a:r>
          </a:p>
          <a:p>
            <a:pPr marL="728162" lvl="1" indent="-364081" algn="l">
              <a:lnSpc>
                <a:spcPts val="4721"/>
              </a:lnSpc>
              <a:buFont typeface="Arial"/>
              <a:buChar char="•"/>
            </a:pPr>
            <a:r>
              <a:rPr lang="en-US" sz="3372">
                <a:solidFill>
                  <a:srgbClr val="4D6CB3"/>
                </a:solidFill>
                <a:latin typeface="Poppins"/>
                <a:ea typeface="Poppins"/>
                <a:cs typeface="Poppins"/>
                <a:sym typeface="Poppins"/>
              </a:rPr>
              <a:t>Assurer un suivi régulier des collaborateurs.</a:t>
            </a:r>
          </a:p>
          <a:p>
            <a:pPr algn="l">
              <a:lnSpc>
                <a:spcPts val="4721"/>
              </a:lnSpc>
              <a:spcBef>
                <a:spcPct val="0"/>
              </a:spcBef>
            </a:pPr>
            <a:endParaRPr lang="en-US" sz="3372">
              <a:solidFill>
                <a:srgbClr val="4D6CB3"/>
              </a:solidFill>
              <a:latin typeface="Poppins"/>
              <a:ea typeface="Poppins"/>
              <a:cs typeface="Poppins"/>
              <a:sym typeface="Poppins"/>
            </a:endParaRPr>
          </a:p>
        </p:txBody>
      </p:sp>
      <p:sp>
        <p:nvSpPr>
          <p:cNvPr id="6" name="TextBox 6"/>
          <p:cNvSpPr txBox="1"/>
          <p:nvPr/>
        </p:nvSpPr>
        <p:spPr>
          <a:xfrm>
            <a:off x="8038949" y="4473574"/>
            <a:ext cx="9704998" cy="4784726"/>
          </a:xfrm>
          <a:prstGeom prst="rect">
            <a:avLst/>
          </a:prstGeom>
        </p:spPr>
        <p:txBody>
          <a:bodyPr lIns="0" tIns="0" rIns="0" bIns="0" rtlCol="0" anchor="t">
            <a:spAutoFit/>
          </a:bodyPr>
          <a:lstStyle/>
          <a:p>
            <a:pPr algn="ctr">
              <a:lnSpc>
                <a:spcPts val="4339"/>
              </a:lnSpc>
            </a:pPr>
            <a:r>
              <a:rPr lang="en-US" sz="3099">
                <a:solidFill>
                  <a:srgbClr val="4D6CB3"/>
                </a:solidFill>
                <a:latin typeface="Canva Sans 2"/>
                <a:ea typeface="Canva Sans 2"/>
                <a:cs typeface="Canva Sans 2"/>
                <a:sym typeface="Canva Sans 2"/>
              </a:rPr>
              <a:t>C'est offrir un cadre structuré et sécurisant à ses équipes.</a:t>
            </a:r>
          </a:p>
          <a:p>
            <a:pPr algn="ctr">
              <a:lnSpc>
                <a:spcPts val="4339"/>
              </a:lnSpc>
            </a:pPr>
            <a:endParaRPr lang="en-US" sz="3099">
              <a:solidFill>
                <a:srgbClr val="4D6CB3"/>
              </a:solidFill>
              <a:latin typeface="Canva Sans 2"/>
              <a:ea typeface="Canva Sans 2"/>
              <a:cs typeface="Canva Sans 2"/>
              <a:sym typeface="Canva Sans 2"/>
            </a:endParaRPr>
          </a:p>
          <a:p>
            <a:pPr algn="ctr">
              <a:lnSpc>
                <a:spcPts val="4339"/>
              </a:lnSpc>
            </a:pPr>
            <a:r>
              <a:rPr lang="en-US" sz="3099">
                <a:solidFill>
                  <a:srgbClr val="4D6CB3"/>
                </a:solidFill>
                <a:latin typeface="Canva Sans 2"/>
                <a:ea typeface="Canva Sans 2"/>
                <a:cs typeface="Canva Sans 2"/>
                <a:sym typeface="Canva Sans 2"/>
              </a:rPr>
              <a:t> Cela passe par la définition d'objectifs clairs, la mise en place de règles. </a:t>
            </a:r>
          </a:p>
          <a:p>
            <a:pPr algn="ctr">
              <a:lnSpc>
                <a:spcPts val="4339"/>
              </a:lnSpc>
            </a:pPr>
            <a:endParaRPr lang="en-US" sz="3099">
              <a:solidFill>
                <a:srgbClr val="4D6CB3"/>
              </a:solidFill>
              <a:latin typeface="Canva Sans 2"/>
              <a:ea typeface="Canva Sans 2"/>
              <a:cs typeface="Canva Sans 2"/>
              <a:sym typeface="Canva Sans 2"/>
            </a:endParaRPr>
          </a:p>
          <a:p>
            <a:pPr algn="ctr">
              <a:lnSpc>
                <a:spcPts val="4339"/>
              </a:lnSpc>
              <a:spcBef>
                <a:spcPct val="0"/>
              </a:spcBef>
            </a:pPr>
            <a:r>
              <a:rPr lang="en-US" sz="3099">
                <a:solidFill>
                  <a:srgbClr val="4D6CB3"/>
                </a:solidFill>
                <a:latin typeface="Canva Sans 2"/>
                <a:ea typeface="Canva Sans 2"/>
                <a:cs typeface="Canva Sans 2"/>
                <a:sym typeface="Canva Sans 2"/>
              </a:rPr>
              <a:t>Un suivi régulier pour accompagner chaque collaborateur dans son développement."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2"/>
            <a:stretch>
              <a:fillRect/>
            </a:stretch>
          </a:blipFill>
        </p:spPr>
        <p:txBody>
          <a:bodyPr/>
          <a:lstStyle/>
          <a:p>
            <a:endParaRPr lang="fr-FR"/>
          </a:p>
        </p:txBody>
      </p:sp>
      <p:sp>
        <p:nvSpPr>
          <p:cNvPr id="3" name="Freeform 3"/>
          <p:cNvSpPr/>
          <p:nvPr/>
        </p:nvSpPr>
        <p:spPr>
          <a:xfrm>
            <a:off x="1703511" y="2719712"/>
            <a:ext cx="5453526" cy="5453526"/>
          </a:xfrm>
          <a:custGeom>
            <a:avLst/>
            <a:gdLst/>
            <a:ahLst/>
            <a:cxnLst/>
            <a:rect l="l" t="t" r="r" b="b"/>
            <a:pathLst>
              <a:path w="5453526" h="5453526">
                <a:moveTo>
                  <a:pt x="0" y="0"/>
                </a:moveTo>
                <a:lnTo>
                  <a:pt x="5453526" y="0"/>
                </a:lnTo>
                <a:lnTo>
                  <a:pt x="5453526" y="5453526"/>
                </a:lnTo>
                <a:lnTo>
                  <a:pt x="0" y="5453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4" name="TextBox 4"/>
          <p:cNvSpPr txBox="1"/>
          <p:nvPr/>
        </p:nvSpPr>
        <p:spPr>
          <a:xfrm>
            <a:off x="2105856" y="981075"/>
            <a:ext cx="4648837" cy="927735"/>
          </a:xfrm>
          <a:prstGeom prst="rect">
            <a:avLst/>
          </a:prstGeom>
        </p:spPr>
        <p:txBody>
          <a:bodyPr lIns="0" tIns="0" rIns="0" bIns="0" rtlCol="0" anchor="t">
            <a:spAutoFit/>
          </a:bodyPr>
          <a:lstStyle/>
          <a:p>
            <a:pPr algn="l">
              <a:lnSpc>
                <a:spcPts val="6374"/>
              </a:lnSpc>
            </a:pPr>
            <a:r>
              <a:rPr lang="en-US" sz="5312" b="1">
                <a:solidFill>
                  <a:srgbClr val="4D6CB3"/>
                </a:solidFill>
                <a:latin typeface="Poppins Bold"/>
                <a:ea typeface="Poppins Bold"/>
                <a:cs typeface="Poppins Bold"/>
                <a:sym typeface="Poppins Bold"/>
              </a:rPr>
              <a:t>PUISSANCE </a:t>
            </a:r>
          </a:p>
        </p:txBody>
      </p:sp>
      <p:sp>
        <p:nvSpPr>
          <p:cNvPr id="5" name="TextBox 5"/>
          <p:cNvSpPr txBox="1"/>
          <p:nvPr/>
        </p:nvSpPr>
        <p:spPr>
          <a:xfrm>
            <a:off x="8834560" y="650164"/>
            <a:ext cx="8856889" cy="2660391"/>
          </a:xfrm>
          <a:prstGeom prst="rect">
            <a:avLst/>
          </a:prstGeom>
        </p:spPr>
        <p:txBody>
          <a:bodyPr lIns="0" tIns="0" rIns="0" bIns="0" rtlCol="0" anchor="t">
            <a:spAutoFit/>
          </a:bodyPr>
          <a:lstStyle/>
          <a:p>
            <a:pPr marL="728162" lvl="1" indent="-364081" algn="l">
              <a:lnSpc>
                <a:spcPts val="4721"/>
              </a:lnSpc>
              <a:buFont typeface="Arial"/>
              <a:buChar char="•"/>
            </a:pPr>
            <a:r>
              <a:rPr lang="en-US" sz="3372">
                <a:solidFill>
                  <a:srgbClr val="4D6CB3"/>
                </a:solidFill>
                <a:latin typeface="Poppins"/>
                <a:ea typeface="Poppins"/>
                <a:cs typeface="Poppins"/>
                <a:sym typeface="Poppins"/>
              </a:rPr>
              <a:t>Développer son potentiel.</a:t>
            </a:r>
          </a:p>
          <a:p>
            <a:pPr marL="728162" lvl="1" indent="-364081" algn="l">
              <a:lnSpc>
                <a:spcPts val="4721"/>
              </a:lnSpc>
              <a:buFont typeface="Arial"/>
              <a:buChar char="•"/>
            </a:pPr>
            <a:r>
              <a:rPr lang="en-US" sz="3372">
                <a:solidFill>
                  <a:srgbClr val="4D6CB3"/>
                </a:solidFill>
                <a:latin typeface="Poppins"/>
                <a:ea typeface="Poppins"/>
                <a:cs typeface="Poppins"/>
                <a:sym typeface="Poppins"/>
              </a:rPr>
              <a:t>Atteindre ses objectifs.</a:t>
            </a:r>
          </a:p>
          <a:p>
            <a:pPr marL="728162" lvl="1" indent="-364081" algn="l">
              <a:lnSpc>
                <a:spcPts val="4721"/>
              </a:lnSpc>
              <a:buFont typeface="Arial"/>
              <a:buChar char="•"/>
            </a:pPr>
            <a:r>
              <a:rPr lang="en-US" sz="3372">
                <a:solidFill>
                  <a:srgbClr val="4D6CB3"/>
                </a:solidFill>
                <a:latin typeface="Poppins"/>
                <a:ea typeface="Poppins"/>
                <a:cs typeface="Poppins"/>
                <a:sym typeface="Poppins"/>
              </a:rPr>
              <a:t>Influencer son environnement.</a:t>
            </a:r>
          </a:p>
          <a:p>
            <a:pPr algn="l">
              <a:lnSpc>
                <a:spcPts val="4721"/>
              </a:lnSpc>
              <a:spcBef>
                <a:spcPct val="0"/>
              </a:spcBef>
            </a:pPr>
            <a:endParaRPr lang="en-US" sz="3372">
              <a:solidFill>
                <a:srgbClr val="4D6CB3"/>
              </a:solidFill>
              <a:latin typeface="Poppins"/>
              <a:ea typeface="Poppins"/>
              <a:cs typeface="Poppins"/>
              <a:sym typeface="Poppins"/>
            </a:endParaRPr>
          </a:p>
        </p:txBody>
      </p:sp>
      <p:sp>
        <p:nvSpPr>
          <p:cNvPr id="6" name="TextBox 6"/>
          <p:cNvSpPr txBox="1"/>
          <p:nvPr/>
        </p:nvSpPr>
        <p:spPr>
          <a:xfrm>
            <a:off x="8104835" y="3405913"/>
            <a:ext cx="9684064" cy="5979161"/>
          </a:xfrm>
          <a:prstGeom prst="rect">
            <a:avLst/>
          </a:prstGeom>
        </p:spPr>
        <p:txBody>
          <a:bodyPr lIns="0" tIns="0" rIns="0" bIns="0" rtlCol="0" anchor="t">
            <a:spAutoFit/>
          </a:bodyPr>
          <a:lstStyle/>
          <a:p>
            <a:pPr algn="ctr">
              <a:lnSpc>
                <a:spcPts val="4339"/>
              </a:lnSpc>
            </a:pPr>
            <a:r>
              <a:rPr lang="en-US" sz="3099">
                <a:solidFill>
                  <a:srgbClr val="4D6CB3"/>
                </a:solidFill>
                <a:latin typeface="Canva Sans 2"/>
                <a:ea typeface="Canva Sans 2"/>
                <a:cs typeface="Canva Sans 2"/>
                <a:sym typeface="Canva Sans 2"/>
              </a:rPr>
              <a:t>“Lorsque permission et protection sont en équilibre, nous pouvons accéder à notre puissance.</a:t>
            </a:r>
          </a:p>
          <a:p>
            <a:pPr algn="ctr">
              <a:lnSpc>
                <a:spcPts val="4339"/>
              </a:lnSpc>
            </a:pPr>
            <a:endParaRPr lang="en-US" sz="3099">
              <a:solidFill>
                <a:srgbClr val="4D6CB3"/>
              </a:solidFill>
              <a:latin typeface="Canva Sans 2"/>
              <a:ea typeface="Canva Sans 2"/>
              <a:cs typeface="Canva Sans 2"/>
              <a:sym typeface="Canva Sans 2"/>
            </a:endParaRPr>
          </a:p>
          <a:p>
            <a:pPr algn="ctr">
              <a:lnSpc>
                <a:spcPts val="4339"/>
              </a:lnSpc>
            </a:pPr>
            <a:r>
              <a:rPr lang="en-US" sz="3099">
                <a:solidFill>
                  <a:srgbClr val="4D6CB3"/>
                </a:solidFill>
                <a:latin typeface="Canva Sans 2"/>
                <a:ea typeface="Canva Sans 2"/>
                <a:cs typeface="Canva Sans 2"/>
                <a:sym typeface="Canva Sans 2"/>
              </a:rPr>
              <a:t> C'est la capacité d'agir, de réaliser nos objectifs et d'influencer notre environnement. </a:t>
            </a:r>
          </a:p>
          <a:p>
            <a:pPr algn="ctr">
              <a:lnSpc>
                <a:spcPts val="4339"/>
              </a:lnSpc>
            </a:pPr>
            <a:endParaRPr lang="en-US" sz="3099">
              <a:solidFill>
                <a:srgbClr val="4D6CB3"/>
              </a:solidFill>
              <a:latin typeface="Canva Sans 2"/>
              <a:ea typeface="Canva Sans 2"/>
              <a:cs typeface="Canva Sans 2"/>
              <a:sym typeface="Canva Sans 2"/>
            </a:endParaRPr>
          </a:p>
          <a:p>
            <a:pPr algn="ctr">
              <a:lnSpc>
                <a:spcPts val="4339"/>
              </a:lnSpc>
              <a:spcBef>
                <a:spcPct val="0"/>
              </a:spcBef>
            </a:pPr>
            <a:r>
              <a:rPr lang="en-US" sz="3099">
                <a:solidFill>
                  <a:srgbClr val="4D6CB3"/>
                </a:solidFill>
                <a:latin typeface="Canva Sans 2"/>
                <a:ea typeface="Canva Sans 2"/>
                <a:cs typeface="Canva Sans 2"/>
                <a:sym typeface="Canva Sans 2"/>
              </a:rPr>
              <a:t>La puissance, c'est aussi développer son potentiel et devenir la meilleure version de soi-même."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2"/>
            <a:stretch>
              <a:fillRect/>
            </a:stretch>
          </a:blipFill>
        </p:spPr>
        <p:txBody>
          <a:bodyPr/>
          <a:lstStyle/>
          <a:p>
            <a:endParaRPr lang="fr-FR"/>
          </a:p>
        </p:txBody>
      </p:sp>
      <p:sp>
        <p:nvSpPr>
          <p:cNvPr id="3" name="Freeform 3"/>
          <p:cNvSpPr/>
          <p:nvPr/>
        </p:nvSpPr>
        <p:spPr>
          <a:xfrm>
            <a:off x="1665387" y="2860630"/>
            <a:ext cx="2939510" cy="6172200"/>
          </a:xfrm>
          <a:custGeom>
            <a:avLst/>
            <a:gdLst/>
            <a:ahLst/>
            <a:cxnLst/>
            <a:rect l="l" t="t" r="r" b="b"/>
            <a:pathLst>
              <a:path w="2939510" h="6172200">
                <a:moveTo>
                  <a:pt x="0" y="0"/>
                </a:moveTo>
                <a:lnTo>
                  <a:pt x="2939510" y="0"/>
                </a:lnTo>
                <a:lnTo>
                  <a:pt x="2939510"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4" name="TextBox 4"/>
          <p:cNvSpPr txBox="1"/>
          <p:nvPr/>
        </p:nvSpPr>
        <p:spPr>
          <a:xfrm>
            <a:off x="1879267" y="981075"/>
            <a:ext cx="2915606" cy="927735"/>
          </a:xfrm>
          <a:prstGeom prst="rect">
            <a:avLst/>
          </a:prstGeom>
        </p:spPr>
        <p:txBody>
          <a:bodyPr lIns="0" tIns="0" rIns="0" bIns="0" rtlCol="0" anchor="t">
            <a:spAutoFit/>
          </a:bodyPr>
          <a:lstStyle/>
          <a:p>
            <a:pPr algn="l">
              <a:lnSpc>
                <a:spcPts val="6374"/>
              </a:lnSpc>
            </a:pPr>
            <a:r>
              <a:rPr lang="en-US" sz="5312" b="1">
                <a:solidFill>
                  <a:srgbClr val="4D6CB3"/>
                </a:solidFill>
                <a:latin typeface="Poppins Bold"/>
                <a:ea typeface="Poppins Bold"/>
                <a:cs typeface="Poppins Bold"/>
                <a:sym typeface="Poppins Bold"/>
              </a:rPr>
              <a:t>COACH </a:t>
            </a:r>
          </a:p>
        </p:txBody>
      </p:sp>
      <p:sp>
        <p:nvSpPr>
          <p:cNvPr id="5" name="TextBox 5"/>
          <p:cNvSpPr txBox="1"/>
          <p:nvPr/>
        </p:nvSpPr>
        <p:spPr>
          <a:xfrm>
            <a:off x="5653233" y="832636"/>
            <a:ext cx="12634767" cy="1674495"/>
          </a:xfrm>
          <a:prstGeom prst="rect">
            <a:avLst/>
          </a:prstGeom>
        </p:spPr>
        <p:txBody>
          <a:bodyPr lIns="0" tIns="0" rIns="0" bIns="0" rtlCol="0" anchor="t">
            <a:spAutoFit/>
          </a:bodyPr>
          <a:lstStyle/>
          <a:p>
            <a:pPr marL="690877" lvl="1" indent="-345439" algn="l">
              <a:lnSpc>
                <a:spcPts val="3839"/>
              </a:lnSpc>
              <a:buFont typeface="Arial"/>
              <a:buChar char="•"/>
            </a:pPr>
            <a:r>
              <a:rPr lang="en-US" sz="3199">
                <a:solidFill>
                  <a:srgbClr val="4D6CB3"/>
                </a:solidFill>
                <a:latin typeface="Poppins"/>
                <a:ea typeface="Poppins"/>
                <a:cs typeface="Poppins"/>
                <a:sym typeface="Poppins"/>
              </a:rPr>
              <a:t>Développer les compétences de ses collaborateurs.</a:t>
            </a:r>
          </a:p>
          <a:p>
            <a:pPr marL="690877" lvl="1" indent="-345439" algn="l">
              <a:lnSpc>
                <a:spcPts val="3839"/>
              </a:lnSpc>
              <a:buFont typeface="Arial"/>
              <a:buChar char="•"/>
            </a:pPr>
            <a:r>
              <a:rPr lang="en-US" sz="3199">
                <a:solidFill>
                  <a:srgbClr val="4D6CB3"/>
                </a:solidFill>
                <a:latin typeface="Poppins"/>
                <a:ea typeface="Poppins"/>
                <a:cs typeface="Poppins"/>
                <a:sym typeface="Poppins"/>
              </a:rPr>
              <a:t>Donner les moyens d'agir.</a:t>
            </a:r>
          </a:p>
          <a:p>
            <a:pPr marL="690877" lvl="1" indent="-345439" algn="l">
              <a:lnSpc>
                <a:spcPts val="3839"/>
              </a:lnSpc>
              <a:buFont typeface="Arial"/>
              <a:buChar char="•"/>
            </a:pPr>
            <a:r>
              <a:rPr lang="en-US" sz="3199">
                <a:solidFill>
                  <a:srgbClr val="4D6CB3"/>
                </a:solidFill>
                <a:latin typeface="Poppins"/>
                <a:ea typeface="Poppins"/>
                <a:cs typeface="Poppins"/>
                <a:sym typeface="Poppins"/>
              </a:rPr>
              <a:t>Inspirer et motiver.</a:t>
            </a:r>
          </a:p>
        </p:txBody>
      </p:sp>
      <p:sp>
        <p:nvSpPr>
          <p:cNvPr id="6" name="TextBox 6"/>
          <p:cNvSpPr txBox="1"/>
          <p:nvPr/>
        </p:nvSpPr>
        <p:spPr>
          <a:xfrm>
            <a:off x="6003024" y="3611171"/>
            <a:ext cx="11381389" cy="4566344"/>
          </a:xfrm>
          <a:prstGeom prst="rect">
            <a:avLst/>
          </a:prstGeom>
        </p:spPr>
        <p:txBody>
          <a:bodyPr lIns="0" tIns="0" rIns="0" bIns="0" rtlCol="0" anchor="t">
            <a:spAutoFit/>
          </a:bodyPr>
          <a:lstStyle/>
          <a:p>
            <a:pPr algn="ctr">
              <a:lnSpc>
                <a:spcPts val="4721"/>
              </a:lnSpc>
              <a:spcBef>
                <a:spcPct val="0"/>
              </a:spcBef>
            </a:pPr>
            <a:r>
              <a:rPr lang="en-US" sz="3372">
                <a:solidFill>
                  <a:srgbClr val="4D6CB3"/>
                </a:solidFill>
                <a:latin typeface="Poppins"/>
                <a:ea typeface="Poppins"/>
                <a:cs typeface="Poppins"/>
                <a:sym typeface="Poppins"/>
              </a:rPr>
              <a:t>“C'est donner aux collaborateurs les moyens d'atteindre leurs objectifs et de développer leurs compétences. </a:t>
            </a:r>
          </a:p>
          <a:p>
            <a:pPr algn="ctr">
              <a:lnSpc>
                <a:spcPts val="4721"/>
              </a:lnSpc>
              <a:spcBef>
                <a:spcPct val="0"/>
              </a:spcBef>
            </a:pPr>
            <a:endParaRPr lang="en-US" sz="3372">
              <a:solidFill>
                <a:srgbClr val="4D6CB3"/>
              </a:solidFill>
              <a:latin typeface="Poppins"/>
              <a:ea typeface="Poppins"/>
              <a:cs typeface="Poppins"/>
              <a:sym typeface="Poppins"/>
            </a:endParaRPr>
          </a:p>
          <a:p>
            <a:pPr algn="ctr">
              <a:lnSpc>
                <a:spcPts val="4721"/>
              </a:lnSpc>
              <a:spcBef>
                <a:spcPct val="0"/>
              </a:spcBef>
            </a:pPr>
            <a:r>
              <a:rPr lang="en-US" sz="3372">
                <a:solidFill>
                  <a:srgbClr val="4D6CB3"/>
                </a:solidFill>
                <a:latin typeface="Poppins"/>
                <a:ea typeface="Poppins"/>
                <a:cs typeface="Poppins"/>
                <a:sym typeface="Poppins"/>
              </a:rPr>
              <a:t>C'est les accompagner, les coacher et les inspirer pour qu'ils puissent donner le meilleur d'eux-mêmes."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2706877" y="890418"/>
            <a:ext cx="10026138" cy="10026138"/>
          </a:xfrm>
          <a:custGeom>
            <a:avLst/>
            <a:gdLst/>
            <a:ahLst/>
            <a:cxnLst/>
            <a:rect l="l" t="t" r="r" b="b"/>
            <a:pathLst>
              <a:path w="10026138" h="10026138">
                <a:moveTo>
                  <a:pt x="0" y="0"/>
                </a:moveTo>
                <a:lnTo>
                  <a:pt x="10026139" y="0"/>
                </a:lnTo>
                <a:lnTo>
                  <a:pt x="10026139" y="10026138"/>
                </a:lnTo>
                <a:lnTo>
                  <a:pt x="0" y="10026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3" name="Group 3"/>
          <p:cNvGrpSpPr/>
          <p:nvPr/>
        </p:nvGrpSpPr>
        <p:grpSpPr>
          <a:xfrm rot="-5400000">
            <a:off x="-2281628" y="679575"/>
            <a:ext cx="8816626" cy="881662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F"/>
            </a:solidFill>
            <a:ln w="28575" cap="sq">
              <a:gradFill>
                <a:gsLst>
                  <a:gs pos="0">
                    <a:srgbClr val="BEC4D6">
                      <a:alpha val="100000"/>
                    </a:srgbClr>
                  </a:gs>
                  <a:gs pos="100000">
                    <a:srgbClr val="FFFFFF">
                      <a:alpha val="100000"/>
                    </a:srgbClr>
                  </a:gs>
                </a:gsLst>
                <a:lin ang="0"/>
              </a:gradFill>
              <a:prstDash val="solid"/>
              <a:miter/>
            </a:ln>
          </p:spPr>
          <p:txBody>
            <a:bodyPr/>
            <a:lstStyle/>
            <a:p>
              <a:endParaRPr lang="fr-FR"/>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850914" y="579956"/>
            <a:ext cx="1635713" cy="1635713"/>
          </a:xfrm>
          <a:custGeom>
            <a:avLst/>
            <a:gdLst/>
            <a:ahLst/>
            <a:cxnLst/>
            <a:rect l="l" t="t" r="r" b="b"/>
            <a:pathLst>
              <a:path w="1635713" h="1635713">
                <a:moveTo>
                  <a:pt x="0" y="0"/>
                </a:moveTo>
                <a:lnTo>
                  <a:pt x="1635714" y="0"/>
                </a:lnTo>
                <a:lnTo>
                  <a:pt x="1635714" y="1635713"/>
                </a:lnTo>
                <a:lnTo>
                  <a:pt x="0" y="1635713"/>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7" name="Group 7"/>
          <p:cNvGrpSpPr/>
          <p:nvPr/>
        </p:nvGrpSpPr>
        <p:grpSpPr>
          <a:xfrm>
            <a:off x="4019133" y="748174"/>
            <a:ext cx="1299277" cy="129927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C4D6"/>
            </a:solidFill>
          </p:spPr>
          <p:txBody>
            <a:bodyPr/>
            <a:lstStyle/>
            <a:p>
              <a:endParaRPr lang="fr-FR"/>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4248350" y="963824"/>
            <a:ext cx="819153" cy="867977"/>
          </a:xfrm>
          <a:custGeom>
            <a:avLst/>
            <a:gdLst/>
            <a:ahLst/>
            <a:cxnLst/>
            <a:rect l="l" t="t" r="r" b="b"/>
            <a:pathLst>
              <a:path w="819153" h="867977">
                <a:moveTo>
                  <a:pt x="0" y="0"/>
                </a:moveTo>
                <a:lnTo>
                  <a:pt x="819153" y="0"/>
                </a:lnTo>
                <a:lnTo>
                  <a:pt x="819153" y="867977"/>
                </a:lnTo>
                <a:lnTo>
                  <a:pt x="0" y="8679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1" name="Freeform 11"/>
          <p:cNvSpPr/>
          <p:nvPr/>
        </p:nvSpPr>
        <p:spPr>
          <a:xfrm>
            <a:off x="5067503" y="2215669"/>
            <a:ext cx="1635713" cy="1635713"/>
          </a:xfrm>
          <a:custGeom>
            <a:avLst/>
            <a:gdLst/>
            <a:ahLst/>
            <a:cxnLst/>
            <a:rect l="l" t="t" r="r" b="b"/>
            <a:pathLst>
              <a:path w="1635713" h="1635713">
                <a:moveTo>
                  <a:pt x="0" y="0"/>
                </a:moveTo>
                <a:lnTo>
                  <a:pt x="1635714" y="0"/>
                </a:lnTo>
                <a:lnTo>
                  <a:pt x="1635714" y="1635714"/>
                </a:lnTo>
                <a:lnTo>
                  <a:pt x="0" y="1635714"/>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5235722" y="2383888"/>
            <a:ext cx="1299277" cy="129927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AA5E3"/>
            </a:solidFill>
          </p:spPr>
          <p:txBody>
            <a:bodyPr/>
            <a:lstStyle/>
            <a:p>
              <a:endParaRPr lang="fr-FR"/>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5683548" y="4067995"/>
            <a:ext cx="1635713" cy="1635713"/>
          </a:xfrm>
          <a:custGeom>
            <a:avLst/>
            <a:gdLst/>
            <a:ahLst/>
            <a:cxnLst/>
            <a:rect l="l" t="t" r="r" b="b"/>
            <a:pathLst>
              <a:path w="1635713" h="1635713">
                <a:moveTo>
                  <a:pt x="0" y="0"/>
                </a:moveTo>
                <a:lnTo>
                  <a:pt x="1635714" y="0"/>
                </a:lnTo>
                <a:lnTo>
                  <a:pt x="1635714" y="1635714"/>
                </a:lnTo>
                <a:lnTo>
                  <a:pt x="0" y="1635714"/>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6" name="Group 16"/>
          <p:cNvGrpSpPr/>
          <p:nvPr/>
        </p:nvGrpSpPr>
        <p:grpSpPr>
          <a:xfrm>
            <a:off x="5851767" y="4236214"/>
            <a:ext cx="1299277" cy="129927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CB3"/>
            </a:solidFill>
          </p:spPr>
          <p:txBody>
            <a:bodyPr/>
            <a:lstStyle/>
            <a:p>
              <a:endParaRPr lang="fr-FR"/>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5235722" y="5922784"/>
            <a:ext cx="1635713" cy="1635713"/>
          </a:xfrm>
          <a:custGeom>
            <a:avLst/>
            <a:gdLst/>
            <a:ahLst/>
            <a:cxnLst/>
            <a:rect l="l" t="t" r="r" b="b"/>
            <a:pathLst>
              <a:path w="1635713" h="1635713">
                <a:moveTo>
                  <a:pt x="0" y="0"/>
                </a:moveTo>
                <a:lnTo>
                  <a:pt x="1635713" y="0"/>
                </a:lnTo>
                <a:lnTo>
                  <a:pt x="1635713" y="1635713"/>
                </a:lnTo>
                <a:lnTo>
                  <a:pt x="0" y="1635713"/>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20" name="Group 20"/>
          <p:cNvGrpSpPr/>
          <p:nvPr/>
        </p:nvGrpSpPr>
        <p:grpSpPr>
          <a:xfrm>
            <a:off x="5403940" y="6091002"/>
            <a:ext cx="1299277" cy="129927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AA5E3"/>
            </a:solidFill>
          </p:spPr>
          <p:txBody>
            <a:bodyPr/>
            <a:lstStyle/>
            <a:p>
              <a:endParaRPr lang="fr-FR"/>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019133" y="7860488"/>
            <a:ext cx="1635713" cy="1635713"/>
          </a:xfrm>
          <a:custGeom>
            <a:avLst/>
            <a:gdLst/>
            <a:ahLst/>
            <a:cxnLst/>
            <a:rect l="l" t="t" r="r" b="b"/>
            <a:pathLst>
              <a:path w="1635713" h="1635713">
                <a:moveTo>
                  <a:pt x="0" y="0"/>
                </a:moveTo>
                <a:lnTo>
                  <a:pt x="1635713" y="0"/>
                </a:lnTo>
                <a:lnTo>
                  <a:pt x="1635713" y="1635713"/>
                </a:lnTo>
                <a:lnTo>
                  <a:pt x="0" y="1635713"/>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24" name="Group 24"/>
          <p:cNvGrpSpPr/>
          <p:nvPr/>
        </p:nvGrpSpPr>
        <p:grpSpPr>
          <a:xfrm>
            <a:off x="4187351" y="8028706"/>
            <a:ext cx="1299277" cy="1299277"/>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C4D6"/>
            </a:solidFill>
          </p:spPr>
          <p:txBody>
            <a:bodyPr/>
            <a:lstStyle/>
            <a:p>
              <a:endParaRPr lang="fr-FR"/>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4416569" y="8244356"/>
            <a:ext cx="819153" cy="867977"/>
          </a:xfrm>
          <a:custGeom>
            <a:avLst/>
            <a:gdLst/>
            <a:ahLst/>
            <a:cxnLst/>
            <a:rect l="l" t="t" r="r" b="b"/>
            <a:pathLst>
              <a:path w="819153" h="867977">
                <a:moveTo>
                  <a:pt x="0" y="0"/>
                </a:moveTo>
                <a:lnTo>
                  <a:pt x="819153" y="0"/>
                </a:lnTo>
                <a:lnTo>
                  <a:pt x="819153" y="867977"/>
                </a:lnTo>
                <a:lnTo>
                  <a:pt x="0" y="8679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8" name="Freeform 28"/>
          <p:cNvSpPr/>
          <p:nvPr/>
        </p:nvSpPr>
        <p:spPr>
          <a:xfrm>
            <a:off x="5367376" y="2486025"/>
            <a:ext cx="1070185" cy="981895"/>
          </a:xfrm>
          <a:custGeom>
            <a:avLst/>
            <a:gdLst/>
            <a:ahLst/>
            <a:cxnLst/>
            <a:rect l="l" t="t" r="r" b="b"/>
            <a:pathLst>
              <a:path w="1070185" h="981895">
                <a:moveTo>
                  <a:pt x="0" y="0"/>
                </a:moveTo>
                <a:lnTo>
                  <a:pt x="1070185" y="0"/>
                </a:lnTo>
                <a:lnTo>
                  <a:pt x="1070185" y="981895"/>
                </a:lnTo>
                <a:lnTo>
                  <a:pt x="0" y="981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9" name="Freeform 29"/>
          <p:cNvSpPr/>
          <p:nvPr/>
        </p:nvSpPr>
        <p:spPr>
          <a:xfrm>
            <a:off x="5999798" y="4394904"/>
            <a:ext cx="1003213" cy="981895"/>
          </a:xfrm>
          <a:custGeom>
            <a:avLst/>
            <a:gdLst/>
            <a:ahLst/>
            <a:cxnLst/>
            <a:rect l="l" t="t" r="r" b="b"/>
            <a:pathLst>
              <a:path w="1003213" h="981895">
                <a:moveTo>
                  <a:pt x="0" y="0"/>
                </a:moveTo>
                <a:lnTo>
                  <a:pt x="1003214" y="0"/>
                </a:lnTo>
                <a:lnTo>
                  <a:pt x="1003214" y="981895"/>
                </a:lnTo>
                <a:lnTo>
                  <a:pt x="0" y="9818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30" name="Freeform 30"/>
          <p:cNvSpPr/>
          <p:nvPr/>
        </p:nvSpPr>
        <p:spPr>
          <a:xfrm>
            <a:off x="5654846" y="6246634"/>
            <a:ext cx="824792" cy="981895"/>
          </a:xfrm>
          <a:custGeom>
            <a:avLst/>
            <a:gdLst/>
            <a:ahLst/>
            <a:cxnLst/>
            <a:rect l="l" t="t" r="r" b="b"/>
            <a:pathLst>
              <a:path w="824792" h="981895">
                <a:moveTo>
                  <a:pt x="0" y="0"/>
                </a:moveTo>
                <a:lnTo>
                  <a:pt x="824792" y="0"/>
                </a:lnTo>
                <a:lnTo>
                  <a:pt x="824792" y="981895"/>
                </a:lnTo>
                <a:lnTo>
                  <a:pt x="0" y="9818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31" name="TextBox 31"/>
          <p:cNvSpPr txBox="1"/>
          <p:nvPr/>
        </p:nvSpPr>
        <p:spPr>
          <a:xfrm>
            <a:off x="88067" y="4355940"/>
            <a:ext cx="5315873" cy="1495425"/>
          </a:xfrm>
          <a:prstGeom prst="rect">
            <a:avLst/>
          </a:prstGeom>
        </p:spPr>
        <p:txBody>
          <a:bodyPr lIns="0" tIns="0" rIns="0" bIns="0" rtlCol="0" anchor="t">
            <a:spAutoFit/>
          </a:bodyPr>
          <a:lstStyle/>
          <a:p>
            <a:pPr algn="ctr">
              <a:lnSpc>
                <a:spcPts val="5719"/>
              </a:lnSpc>
            </a:pPr>
            <a:r>
              <a:rPr lang="en-US" sz="4765" b="1">
                <a:solidFill>
                  <a:srgbClr val="505352"/>
                </a:solidFill>
                <a:latin typeface="Poppins Bold"/>
                <a:ea typeface="Poppins Bold"/>
                <a:cs typeface="Poppins Bold"/>
                <a:sym typeface="Poppins Bold"/>
              </a:rPr>
              <a:t>ORGANISATION DE LA JOURNEE</a:t>
            </a:r>
          </a:p>
        </p:txBody>
      </p:sp>
      <p:sp>
        <p:nvSpPr>
          <p:cNvPr id="32" name="TextBox 32"/>
          <p:cNvSpPr txBox="1"/>
          <p:nvPr/>
        </p:nvSpPr>
        <p:spPr>
          <a:xfrm>
            <a:off x="5683548" y="1071869"/>
            <a:ext cx="3867461" cy="566162"/>
          </a:xfrm>
          <a:prstGeom prst="rect">
            <a:avLst/>
          </a:prstGeom>
        </p:spPr>
        <p:txBody>
          <a:bodyPr lIns="0" tIns="0" rIns="0" bIns="0" rtlCol="0" anchor="t">
            <a:spAutoFit/>
          </a:bodyPr>
          <a:lstStyle/>
          <a:p>
            <a:pPr algn="l">
              <a:lnSpc>
                <a:spcPts val="4494"/>
              </a:lnSpc>
              <a:spcBef>
                <a:spcPct val="0"/>
              </a:spcBef>
            </a:pPr>
            <a:r>
              <a:rPr lang="en-US" sz="3210" b="1">
                <a:solidFill>
                  <a:srgbClr val="505352"/>
                </a:solidFill>
                <a:latin typeface="Poppins Ultra-Bold"/>
                <a:ea typeface="Poppins Ultra-Bold"/>
                <a:cs typeface="Poppins Ultra-Bold"/>
                <a:sym typeface="Poppins Ultra-Bold"/>
              </a:rPr>
              <a:t>Début : 9h00</a:t>
            </a:r>
          </a:p>
        </p:txBody>
      </p:sp>
      <p:sp>
        <p:nvSpPr>
          <p:cNvPr id="33" name="TextBox 33"/>
          <p:cNvSpPr txBox="1"/>
          <p:nvPr/>
        </p:nvSpPr>
        <p:spPr>
          <a:xfrm>
            <a:off x="6900137" y="2707582"/>
            <a:ext cx="3867461" cy="566162"/>
          </a:xfrm>
          <a:prstGeom prst="rect">
            <a:avLst/>
          </a:prstGeom>
        </p:spPr>
        <p:txBody>
          <a:bodyPr lIns="0" tIns="0" rIns="0" bIns="0" rtlCol="0" anchor="t">
            <a:spAutoFit/>
          </a:bodyPr>
          <a:lstStyle/>
          <a:p>
            <a:pPr algn="l">
              <a:lnSpc>
                <a:spcPts val="4494"/>
              </a:lnSpc>
              <a:spcBef>
                <a:spcPct val="0"/>
              </a:spcBef>
            </a:pPr>
            <a:r>
              <a:rPr lang="en-US" sz="3210" b="1">
                <a:solidFill>
                  <a:srgbClr val="505352"/>
                </a:solidFill>
                <a:latin typeface="Poppins Ultra-Bold"/>
                <a:ea typeface="Poppins Ultra-Bold"/>
                <a:cs typeface="Poppins Ultra-Bold"/>
                <a:sym typeface="Poppins Ultra-Bold"/>
              </a:rPr>
              <a:t>Pause : 10h30</a:t>
            </a:r>
          </a:p>
        </p:txBody>
      </p:sp>
      <p:sp>
        <p:nvSpPr>
          <p:cNvPr id="34" name="TextBox 34"/>
          <p:cNvSpPr txBox="1"/>
          <p:nvPr/>
        </p:nvSpPr>
        <p:spPr>
          <a:xfrm>
            <a:off x="7516182" y="4559908"/>
            <a:ext cx="7590864" cy="566162"/>
          </a:xfrm>
          <a:prstGeom prst="rect">
            <a:avLst/>
          </a:prstGeom>
        </p:spPr>
        <p:txBody>
          <a:bodyPr lIns="0" tIns="0" rIns="0" bIns="0" rtlCol="0" anchor="t">
            <a:spAutoFit/>
          </a:bodyPr>
          <a:lstStyle/>
          <a:p>
            <a:pPr algn="l">
              <a:lnSpc>
                <a:spcPts val="4494"/>
              </a:lnSpc>
              <a:spcBef>
                <a:spcPct val="0"/>
              </a:spcBef>
            </a:pPr>
            <a:r>
              <a:rPr lang="en-US" sz="3210" b="1">
                <a:solidFill>
                  <a:srgbClr val="505352"/>
                </a:solidFill>
                <a:latin typeface="Poppins Ultra-Bold"/>
                <a:ea typeface="Poppins Ultra-Bold"/>
                <a:cs typeface="Poppins Ultra-Bold"/>
                <a:sym typeface="Poppins Ultra-Bold"/>
              </a:rPr>
              <a:t>Déjeuner : 12h00 - 13h00</a:t>
            </a:r>
          </a:p>
        </p:txBody>
      </p:sp>
      <p:sp>
        <p:nvSpPr>
          <p:cNvPr id="35" name="TextBox 35"/>
          <p:cNvSpPr txBox="1"/>
          <p:nvPr/>
        </p:nvSpPr>
        <p:spPr>
          <a:xfrm>
            <a:off x="7068356" y="6414697"/>
            <a:ext cx="3867461" cy="566162"/>
          </a:xfrm>
          <a:prstGeom prst="rect">
            <a:avLst/>
          </a:prstGeom>
        </p:spPr>
        <p:txBody>
          <a:bodyPr lIns="0" tIns="0" rIns="0" bIns="0" rtlCol="0" anchor="t">
            <a:spAutoFit/>
          </a:bodyPr>
          <a:lstStyle/>
          <a:p>
            <a:pPr algn="l">
              <a:lnSpc>
                <a:spcPts val="4494"/>
              </a:lnSpc>
              <a:spcBef>
                <a:spcPct val="0"/>
              </a:spcBef>
            </a:pPr>
            <a:r>
              <a:rPr lang="en-US" sz="3210" b="1">
                <a:solidFill>
                  <a:srgbClr val="505352"/>
                </a:solidFill>
                <a:latin typeface="Poppins Ultra-Bold"/>
                <a:ea typeface="Poppins Ultra-Bold"/>
                <a:cs typeface="Poppins Ultra-Bold"/>
                <a:sym typeface="Poppins Ultra-Bold"/>
              </a:rPr>
              <a:t>Pause :  15h30</a:t>
            </a:r>
          </a:p>
        </p:txBody>
      </p:sp>
      <p:sp>
        <p:nvSpPr>
          <p:cNvPr id="36" name="TextBox 36"/>
          <p:cNvSpPr txBox="1"/>
          <p:nvPr/>
        </p:nvSpPr>
        <p:spPr>
          <a:xfrm>
            <a:off x="5851767" y="8352401"/>
            <a:ext cx="3867461" cy="566162"/>
          </a:xfrm>
          <a:prstGeom prst="rect">
            <a:avLst/>
          </a:prstGeom>
        </p:spPr>
        <p:txBody>
          <a:bodyPr lIns="0" tIns="0" rIns="0" bIns="0" rtlCol="0" anchor="t">
            <a:spAutoFit/>
          </a:bodyPr>
          <a:lstStyle/>
          <a:p>
            <a:pPr algn="l">
              <a:lnSpc>
                <a:spcPts val="4494"/>
              </a:lnSpc>
              <a:spcBef>
                <a:spcPct val="0"/>
              </a:spcBef>
            </a:pPr>
            <a:r>
              <a:rPr lang="en-US" sz="3210" b="1">
                <a:solidFill>
                  <a:srgbClr val="505352"/>
                </a:solidFill>
                <a:latin typeface="Poppins Ultra-Bold"/>
                <a:ea typeface="Poppins Ultra-Bold"/>
                <a:cs typeface="Poppins Ultra-Bold"/>
                <a:sym typeface="Poppins Ultra-Bold"/>
              </a:rPr>
              <a:t>Fin : 17h00</a:t>
            </a:r>
          </a:p>
        </p:txBody>
      </p:sp>
      <p:sp>
        <p:nvSpPr>
          <p:cNvPr id="37" name="Freeform 37"/>
          <p:cNvSpPr/>
          <p:nvPr/>
        </p:nvSpPr>
        <p:spPr>
          <a:xfrm>
            <a:off x="14886664"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12"/>
            <a:stretch>
              <a:fillRect/>
            </a:stretch>
          </a:blipFill>
        </p:spPr>
        <p:txBody>
          <a:bodyPr/>
          <a:lstStyle/>
          <a:p>
            <a:endParaRPr lang="fr-F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2"/>
            <a:stretch>
              <a:fillRect/>
            </a:stretch>
          </a:blipFill>
        </p:spPr>
        <p:txBody>
          <a:bodyPr/>
          <a:lstStyle/>
          <a:p>
            <a:endParaRPr lang="fr-FR"/>
          </a:p>
        </p:txBody>
      </p:sp>
      <p:sp>
        <p:nvSpPr>
          <p:cNvPr id="3" name="Freeform 3"/>
          <p:cNvSpPr/>
          <p:nvPr/>
        </p:nvSpPr>
        <p:spPr>
          <a:xfrm>
            <a:off x="3829333" y="1660787"/>
            <a:ext cx="8566331" cy="7953408"/>
          </a:xfrm>
          <a:custGeom>
            <a:avLst/>
            <a:gdLst/>
            <a:ahLst/>
            <a:cxnLst/>
            <a:rect l="l" t="t" r="r" b="b"/>
            <a:pathLst>
              <a:path w="8566331" h="7953408">
                <a:moveTo>
                  <a:pt x="0" y="0"/>
                </a:moveTo>
                <a:lnTo>
                  <a:pt x="8566331" y="0"/>
                </a:lnTo>
                <a:lnTo>
                  <a:pt x="8566331" y="7953408"/>
                </a:lnTo>
                <a:lnTo>
                  <a:pt x="0" y="7953408"/>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fr-FR"/>
          </a:p>
        </p:txBody>
      </p:sp>
      <p:sp>
        <p:nvSpPr>
          <p:cNvPr id="4" name="Freeform 4"/>
          <p:cNvSpPr/>
          <p:nvPr/>
        </p:nvSpPr>
        <p:spPr>
          <a:xfrm>
            <a:off x="14525988" y="157593"/>
            <a:ext cx="2984113" cy="2834907"/>
          </a:xfrm>
          <a:custGeom>
            <a:avLst/>
            <a:gdLst/>
            <a:ahLst/>
            <a:cxnLst/>
            <a:rect l="l" t="t" r="r" b="b"/>
            <a:pathLst>
              <a:path w="2984113" h="2834907">
                <a:moveTo>
                  <a:pt x="0" y="0"/>
                </a:moveTo>
                <a:lnTo>
                  <a:pt x="2984113" y="0"/>
                </a:lnTo>
                <a:lnTo>
                  <a:pt x="2984113" y="2834908"/>
                </a:lnTo>
                <a:lnTo>
                  <a:pt x="0" y="28349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5" name="Freeform 5"/>
          <p:cNvSpPr/>
          <p:nvPr/>
        </p:nvSpPr>
        <p:spPr>
          <a:xfrm>
            <a:off x="15067878" y="3033706"/>
            <a:ext cx="1226350" cy="1516352"/>
          </a:xfrm>
          <a:custGeom>
            <a:avLst/>
            <a:gdLst/>
            <a:ahLst/>
            <a:cxnLst/>
            <a:rect l="l" t="t" r="r" b="b"/>
            <a:pathLst>
              <a:path w="1226350" h="1516352">
                <a:moveTo>
                  <a:pt x="0" y="0"/>
                </a:moveTo>
                <a:lnTo>
                  <a:pt x="1226349" y="0"/>
                </a:lnTo>
                <a:lnTo>
                  <a:pt x="1226349" y="1516352"/>
                </a:lnTo>
                <a:lnTo>
                  <a:pt x="0" y="15163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6" name="TextBox 6"/>
          <p:cNvSpPr txBox="1"/>
          <p:nvPr/>
        </p:nvSpPr>
        <p:spPr>
          <a:xfrm>
            <a:off x="739828" y="323089"/>
            <a:ext cx="8115300" cy="1032510"/>
          </a:xfrm>
          <a:prstGeom prst="rect">
            <a:avLst/>
          </a:prstGeom>
        </p:spPr>
        <p:txBody>
          <a:bodyPr lIns="0" tIns="0" rIns="0" bIns="0" rtlCol="0" anchor="t">
            <a:spAutoFit/>
          </a:bodyPr>
          <a:lstStyle/>
          <a:p>
            <a:pPr algn="l">
              <a:lnSpc>
                <a:spcPts val="7094"/>
              </a:lnSpc>
            </a:pPr>
            <a:r>
              <a:rPr lang="en-US" sz="5912" b="1">
                <a:solidFill>
                  <a:srgbClr val="4D6CB3"/>
                </a:solidFill>
                <a:latin typeface="Poppins Bold"/>
                <a:ea typeface="Poppins Bold"/>
                <a:cs typeface="Poppins Bold"/>
                <a:sym typeface="Poppins Bold"/>
              </a:rPr>
              <a:t>MODELE DE BERNE </a:t>
            </a:r>
          </a:p>
        </p:txBody>
      </p:sp>
      <p:sp>
        <p:nvSpPr>
          <p:cNvPr id="7" name="TextBox 7"/>
          <p:cNvSpPr txBox="1"/>
          <p:nvPr/>
        </p:nvSpPr>
        <p:spPr>
          <a:xfrm>
            <a:off x="424781" y="4930022"/>
            <a:ext cx="5744336" cy="4198715"/>
          </a:xfrm>
          <a:prstGeom prst="rect">
            <a:avLst/>
          </a:prstGeom>
        </p:spPr>
        <p:txBody>
          <a:bodyPr lIns="0" tIns="0" rIns="0" bIns="0" rtlCol="0" anchor="t">
            <a:spAutoFit/>
          </a:bodyPr>
          <a:lstStyle/>
          <a:p>
            <a:pPr algn="just">
              <a:lnSpc>
                <a:spcPts val="3774"/>
              </a:lnSpc>
            </a:pPr>
            <a:endParaRPr/>
          </a:p>
          <a:p>
            <a:pPr algn="l">
              <a:lnSpc>
                <a:spcPts val="3774"/>
              </a:lnSpc>
            </a:pPr>
            <a:r>
              <a:rPr lang="en-US" sz="2696" b="1">
                <a:solidFill>
                  <a:srgbClr val="010101"/>
                </a:solidFill>
                <a:latin typeface="Poppins Bold"/>
                <a:ea typeface="Poppins Bold"/>
                <a:cs typeface="Poppins Bold"/>
                <a:sym typeface="Poppins Bold"/>
              </a:rPr>
              <a:t>La protection</a:t>
            </a:r>
            <a:r>
              <a:rPr lang="en-US" sz="2696" b="1">
                <a:solidFill>
                  <a:srgbClr val="010101"/>
                </a:solidFill>
                <a:latin typeface="Poppins Medium"/>
                <a:ea typeface="Poppins Medium"/>
                <a:cs typeface="Poppins Medium"/>
                <a:sym typeface="Poppins Medium"/>
              </a:rPr>
              <a:t> : les limites et les règles. </a:t>
            </a:r>
          </a:p>
          <a:p>
            <a:pPr algn="l">
              <a:lnSpc>
                <a:spcPts val="3774"/>
              </a:lnSpc>
            </a:pPr>
            <a:r>
              <a:rPr lang="en-US" sz="2696" b="1">
                <a:solidFill>
                  <a:srgbClr val="010101"/>
                </a:solidFill>
                <a:latin typeface="Poppins Medium"/>
                <a:ea typeface="Poppins Medium"/>
                <a:cs typeface="Poppins Medium"/>
                <a:sym typeface="Poppins Medium"/>
              </a:rPr>
              <a:t>Les limites et les règles que nous nous fixons ou que la société nous impose.</a:t>
            </a:r>
          </a:p>
          <a:p>
            <a:pPr algn="just">
              <a:lnSpc>
                <a:spcPts val="3774"/>
              </a:lnSpc>
            </a:pPr>
            <a:endParaRPr lang="en-US" sz="2696" b="1">
              <a:solidFill>
                <a:srgbClr val="010101"/>
              </a:solidFill>
              <a:latin typeface="Poppins Medium"/>
              <a:ea typeface="Poppins Medium"/>
              <a:cs typeface="Poppins Medium"/>
              <a:sym typeface="Poppins Medium"/>
            </a:endParaRPr>
          </a:p>
          <a:p>
            <a:pPr algn="just">
              <a:lnSpc>
                <a:spcPts val="3774"/>
              </a:lnSpc>
              <a:spcBef>
                <a:spcPct val="0"/>
              </a:spcBef>
            </a:pPr>
            <a:endParaRPr lang="en-US" sz="2696" b="1">
              <a:solidFill>
                <a:srgbClr val="010101"/>
              </a:solidFill>
              <a:latin typeface="Poppins Medium"/>
              <a:ea typeface="Poppins Medium"/>
              <a:cs typeface="Poppins Medium"/>
              <a:sym typeface="Poppins Medium"/>
            </a:endParaRPr>
          </a:p>
        </p:txBody>
      </p:sp>
      <p:sp>
        <p:nvSpPr>
          <p:cNvPr id="8" name="TextBox 8"/>
          <p:cNvSpPr txBox="1"/>
          <p:nvPr/>
        </p:nvSpPr>
        <p:spPr>
          <a:xfrm>
            <a:off x="3829333" y="1575062"/>
            <a:ext cx="7211801" cy="2193925"/>
          </a:xfrm>
          <a:prstGeom prst="rect">
            <a:avLst/>
          </a:prstGeom>
        </p:spPr>
        <p:txBody>
          <a:bodyPr lIns="0" tIns="0" rIns="0" bIns="0" rtlCol="0" anchor="t">
            <a:spAutoFit/>
          </a:bodyPr>
          <a:lstStyle/>
          <a:p>
            <a:pPr algn="l">
              <a:lnSpc>
                <a:spcPts val="3919"/>
              </a:lnSpc>
              <a:spcBef>
                <a:spcPct val="0"/>
              </a:spcBef>
            </a:pPr>
            <a:r>
              <a:rPr lang="en-US" sz="2799" b="1">
                <a:solidFill>
                  <a:srgbClr val="000000"/>
                </a:solidFill>
                <a:latin typeface="Poppins Bold"/>
                <a:ea typeface="Poppins Bold"/>
                <a:cs typeface="Poppins Bold"/>
                <a:sym typeface="Poppins Bold"/>
              </a:rPr>
              <a:t>La permission </a:t>
            </a:r>
            <a:r>
              <a:rPr lang="en-US" sz="2799">
                <a:solidFill>
                  <a:srgbClr val="000000"/>
                </a:solidFill>
                <a:latin typeface="Poppins"/>
                <a:ea typeface="Poppins"/>
                <a:cs typeface="Poppins"/>
                <a:sym typeface="Poppins"/>
              </a:rPr>
              <a:t>: l'autorisation de ressentir et d'agir. </a:t>
            </a:r>
          </a:p>
          <a:p>
            <a:pPr algn="l">
              <a:lnSpc>
                <a:spcPts val="3919"/>
              </a:lnSpc>
              <a:spcBef>
                <a:spcPct val="0"/>
              </a:spcBef>
            </a:pPr>
            <a:r>
              <a:rPr lang="en-US" sz="2799">
                <a:solidFill>
                  <a:srgbClr val="000000"/>
                </a:solidFill>
                <a:latin typeface="Poppins"/>
                <a:ea typeface="Poppins"/>
                <a:cs typeface="Poppins"/>
                <a:sym typeface="Poppins"/>
              </a:rPr>
              <a:t>Un feu vert intérieur qui nous autorise à ressentir et à agir.</a:t>
            </a:r>
          </a:p>
        </p:txBody>
      </p:sp>
      <p:sp>
        <p:nvSpPr>
          <p:cNvPr id="9" name="TextBox 9"/>
          <p:cNvSpPr txBox="1"/>
          <p:nvPr/>
        </p:nvSpPr>
        <p:spPr>
          <a:xfrm>
            <a:off x="9144000" y="6647473"/>
            <a:ext cx="4788002" cy="3283585"/>
          </a:xfrm>
          <a:prstGeom prst="rect">
            <a:avLst/>
          </a:prstGeom>
        </p:spPr>
        <p:txBody>
          <a:bodyPr lIns="0" tIns="0" rIns="0" bIns="0" rtlCol="0" anchor="t">
            <a:spAutoFit/>
          </a:bodyPr>
          <a:lstStyle/>
          <a:p>
            <a:pPr algn="l">
              <a:lnSpc>
                <a:spcPts val="3919"/>
              </a:lnSpc>
              <a:spcBef>
                <a:spcPct val="0"/>
              </a:spcBef>
            </a:pPr>
            <a:r>
              <a:rPr lang="en-US" sz="2799" b="1">
                <a:solidFill>
                  <a:srgbClr val="000000"/>
                </a:solidFill>
                <a:latin typeface="Poppins Bold"/>
                <a:ea typeface="Poppins Bold"/>
                <a:cs typeface="Poppins Bold"/>
                <a:sym typeface="Poppins Bold"/>
              </a:rPr>
              <a:t>La puissance</a:t>
            </a:r>
            <a:r>
              <a:rPr lang="en-US" sz="2799">
                <a:solidFill>
                  <a:srgbClr val="000000"/>
                </a:solidFill>
                <a:latin typeface="Poppins"/>
                <a:ea typeface="Poppins"/>
                <a:cs typeface="Poppins"/>
                <a:sym typeface="Poppins"/>
              </a:rPr>
              <a:t> : la capacité d'agir et de réaliser.</a:t>
            </a:r>
          </a:p>
          <a:p>
            <a:pPr algn="l">
              <a:lnSpc>
                <a:spcPts val="3919"/>
              </a:lnSpc>
              <a:spcBef>
                <a:spcPct val="0"/>
              </a:spcBef>
            </a:pPr>
            <a:r>
              <a:rPr lang="en-US" sz="2799">
                <a:solidFill>
                  <a:srgbClr val="000000"/>
                </a:solidFill>
                <a:latin typeface="Poppins"/>
                <a:ea typeface="Poppins"/>
                <a:cs typeface="Poppins"/>
                <a:sym typeface="Poppins"/>
              </a:rPr>
              <a:t>C'est notre capacité à agir et à réaliser nos objectifs.</a:t>
            </a:r>
          </a:p>
        </p:txBody>
      </p:sp>
      <p:sp>
        <p:nvSpPr>
          <p:cNvPr id="10" name="TextBox 10"/>
          <p:cNvSpPr txBox="1"/>
          <p:nvPr/>
        </p:nvSpPr>
        <p:spPr>
          <a:xfrm>
            <a:off x="13454963" y="4962525"/>
            <a:ext cx="4590716" cy="1151892"/>
          </a:xfrm>
          <a:prstGeom prst="rect">
            <a:avLst/>
          </a:prstGeom>
        </p:spPr>
        <p:txBody>
          <a:bodyPr lIns="0" tIns="0" rIns="0" bIns="0" rtlCol="0" anchor="t">
            <a:spAutoFit/>
          </a:bodyPr>
          <a:lstStyle/>
          <a:p>
            <a:pPr algn="ctr">
              <a:lnSpc>
                <a:spcPts val="8959"/>
              </a:lnSpc>
              <a:spcBef>
                <a:spcPct val="0"/>
              </a:spcBef>
            </a:pPr>
            <a:r>
              <a:rPr lang="en-US" sz="6399">
                <a:solidFill>
                  <a:srgbClr val="000000"/>
                </a:solidFill>
                <a:latin typeface="Poppins"/>
                <a:ea typeface="Poppins"/>
                <a:cs typeface="Poppins"/>
                <a:sym typeface="Poppins"/>
              </a:rPr>
              <a:t>EQUIPE </a:t>
            </a:r>
          </a:p>
        </p:txBody>
      </p:sp>
      <p:sp>
        <p:nvSpPr>
          <p:cNvPr id="11" name="TextBox 11"/>
          <p:cNvSpPr txBox="1"/>
          <p:nvPr/>
        </p:nvSpPr>
        <p:spPr>
          <a:xfrm>
            <a:off x="13454963" y="8462303"/>
            <a:ext cx="4590716" cy="1151892"/>
          </a:xfrm>
          <a:prstGeom prst="rect">
            <a:avLst/>
          </a:prstGeom>
        </p:spPr>
        <p:txBody>
          <a:bodyPr lIns="0" tIns="0" rIns="0" bIns="0" rtlCol="0" anchor="t">
            <a:spAutoFit/>
          </a:bodyPr>
          <a:lstStyle/>
          <a:p>
            <a:pPr algn="ctr">
              <a:lnSpc>
                <a:spcPts val="8959"/>
              </a:lnSpc>
              <a:spcBef>
                <a:spcPct val="0"/>
              </a:spcBef>
            </a:pPr>
            <a:r>
              <a:rPr lang="en-US" sz="6399">
                <a:solidFill>
                  <a:srgbClr val="000000"/>
                </a:solidFill>
                <a:latin typeface="Poppins"/>
                <a:ea typeface="Poppins"/>
                <a:cs typeface="Poppins"/>
                <a:sym typeface="Poppins"/>
              </a:rPr>
              <a:t>Q.V.C.T.</a:t>
            </a:r>
          </a:p>
        </p:txBody>
      </p:sp>
      <p:sp>
        <p:nvSpPr>
          <p:cNvPr id="12" name="Freeform 12"/>
          <p:cNvSpPr/>
          <p:nvPr/>
        </p:nvSpPr>
        <p:spPr>
          <a:xfrm>
            <a:off x="14525988" y="6550276"/>
            <a:ext cx="1354410" cy="1674696"/>
          </a:xfrm>
          <a:custGeom>
            <a:avLst/>
            <a:gdLst/>
            <a:ahLst/>
            <a:cxnLst/>
            <a:rect l="l" t="t" r="r" b="b"/>
            <a:pathLst>
              <a:path w="1354410" h="1674696">
                <a:moveTo>
                  <a:pt x="0" y="0"/>
                </a:moveTo>
                <a:lnTo>
                  <a:pt x="1354410" y="0"/>
                </a:lnTo>
                <a:lnTo>
                  <a:pt x="1354410" y="1674696"/>
                </a:lnTo>
                <a:lnTo>
                  <a:pt x="0" y="16746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5143500"/>
            <a:ext cx="20569700" cy="4114800"/>
            <a:chOff x="0" y="0"/>
            <a:chExt cx="1398305" cy="279719"/>
          </a:xfrm>
        </p:grpSpPr>
        <p:sp>
          <p:nvSpPr>
            <p:cNvPr id="3" name="Freeform 3"/>
            <p:cNvSpPr/>
            <p:nvPr/>
          </p:nvSpPr>
          <p:spPr>
            <a:xfrm>
              <a:off x="0" y="0"/>
              <a:ext cx="1398305" cy="279719"/>
            </a:xfrm>
            <a:custGeom>
              <a:avLst/>
              <a:gdLst/>
              <a:ahLst/>
              <a:cxnLst/>
              <a:rect l="l" t="t" r="r" b="b"/>
              <a:pathLst>
                <a:path w="1398305" h="279719">
                  <a:moveTo>
                    <a:pt x="1195105" y="0"/>
                  </a:moveTo>
                  <a:cubicBezTo>
                    <a:pt x="1307329" y="0"/>
                    <a:pt x="1398305" y="62617"/>
                    <a:pt x="1398305" y="139860"/>
                  </a:cubicBezTo>
                  <a:cubicBezTo>
                    <a:pt x="1398305" y="217102"/>
                    <a:pt x="1307329" y="279719"/>
                    <a:pt x="1195105" y="279719"/>
                  </a:cubicBezTo>
                  <a:lnTo>
                    <a:pt x="203200" y="279719"/>
                  </a:lnTo>
                  <a:cubicBezTo>
                    <a:pt x="90976" y="279719"/>
                    <a:pt x="0" y="217102"/>
                    <a:pt x="0" y="139860"/>
                  </a:cubicBezTo>
                  <a:cubicBezTo>
                    <a:pt x="0" y="62617"/>
                    <a:pt x="90976" y="0"/>
                    <a:pt x="203200" y="0"/>
                  </a:cubicBezTo>
                  <a:close/>
                </a:path>
              </a:pathLst>
            </a:custGeom>
            <a:solidFill>
              <a:srgbClr val="F2F2F2"/>
            </a:solidFill>
          </p:spPr>
          <p:txBody>
            <a:bodyPr/>
            <a:lstStyle/>
            <a:p>
              <a:endParaRPr lang="fr-FR"/>
            </a:p>
          </p:txBody>
        </p:sp>
        <p:sp>
          <p:nvSpPr>
            <p:cNvPr id="4" name="TextBox 4"/>
            <p:cNvSpPr txBox="1"/>
            <p:nvPr/>
          </p:nvSpPr>
          <p:spPr>
            <a:xfrm>
              <a:off x="0" y="-38100"/>
              <a:ext cx="1398305" cy="31781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2"/>
            <a:stretch>
              <a:fillRect/>
            </a:stretch>
          </a:blipFill>
        </p:spPr>
        <p:txBody>
          <a:bodyPr/>
          <a:lstStyle/>
          <a:p>
            <a:endParaRPr lang="fr-FR"/>
          </a:p>
        </p:txBody>
      </p:sp>
      <p:sp>
        <p:nvSpPr>
          <p:cNvPr id="6" name="Freeform 6"/>
          <p:cNvSpPr/>
          <p:nvPr/>
        </p:nvSpPr>
        <p:spPr>
          <a:xfrm>
            <a:off x="1231685" y="2747895"/>
            <a:ext cx="2605548" cy="1687092"/>
          </a:xfrm>
          <a:custGeom>
            <a:avLst/>
            <a:gdLst/>
            <a:ahLst/>
            <a:cxnLst/>
            <a:rect l="l" t="t" r="r" b="b"/>
            <a:pathLst>
              <a:path w="2605548" h="1687092">
                <a:moveTo>
                  <a:pt x="0" y="0"/>
                </a:moveTo>
                <a:lnTo>
                  <a:pt x="2605548" y="0"/>
                </a:lnTo>
                <a:lnTo>
                  <a:pt x="2605548" y="1687093"/>
                </a:lnTo>
                <a:lnTo>
                  <a:pt x="0" y="1687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7" name="TextBox 7"/>
          <p:cNvSpPr txBox="1"/>
          <p:nvPr/>
        </p:nvSpPr>
        <p:spPr>
          <a:xfrm>
            <a:off x="1028700" y="762920"/>
            <a:ext cx="8770653" cy="1157288"/>
          </a:xfrm>
          <a:prstGeom prst="rect">
            <a:avLst/>
          </a:prstGeom>
        </p:spPr>
        <p:txBody>
          <a:bodyPr lIns="0" tIns="0" rIns="0" bIns="0" rtlCol="0" anchor="t">
            <a:spAutoFit/>
          </a:bodyPr>
          <a:lstStyle/>
          <a:p>
            <a:pPr algn="l">
              <a:lnSpc>
                <a:spcPts val="7934"/>
              </a:lnSpc>
            </a:pPr>
            <a:r>
              <a:rPr lang="en-US" sz="6612" b="1">
                <a:solidFill>
                  <a:srgbClr val="4D6CB3"/>
                </a:solidFill>
                <a:latin typeface="Poppins Bold"/>
                <a:ea typeface="Poppins Bold"/>
                <a:cs typeface="Poppins Bold"/>
                <a:sym typeface="Poppins Bold"/>
              </a:rPr>
              <a:t>EQUIPE VS GROUPE</a:t>
            </a:r>
          </a:p>
        </p:txBody>
      </p:sp>
      <p:sp>
        <p:nvSpPr>
          <p:cNvPr id="8" name="TextBox 8"/>
          <p:cNvSpPr txBox="1"/>
          <p:nvPr/>
        </p:nvSpPr>
        <p:spPr>
          <a:xfrm>
            <a:off x="5086350" y="2890402"/>
            <a:ext cx="9426006" cy="1248412"/>
          </a:xfrm>
          <a:prstGeom prst="rect">
            <a:avLst/>
          </a:prstGeom>
        </p:spPr>
        <p:txBody>
          <a:bodyPr lIns="0" tIns="0" rIns="0" bIns="0" rtlCol="0" anchor="t">
            <a:spAutoFit/>
          </a:bodyPr>
          <a:lstStyle/>
          <a:p>
            <a:pPr algn="ctr">
              <a:lnSpc>
                <a:spcPts val="8469"/>
              </a:lnSpc>
            </a:pPr>
            <a:r>
              <a:rPr lang="en-US" sz="6049">
                <a:solidFill>
                  <a:srgbClr val="4D6CB3"/>
                </a:solidFill>
                <a:latin typeface="Handyman"/>
                <a:ea typeface="Handyman"/>
                <a:cs typeface="Handyman"/>
                <a:sym typeface="Handyman"/>
              </a:rPr>
              <a:t>VOICI UNE  VIDÉO </a:t>
            </a:r>
          </a:p>
        </p:txBody>
      </p:sp>
      <p:sp>
        <p:nvSpPr>
          <p:cNvPr id="9" name="Freeform 9"/>
          <p:cNvSpPr/>
          <p:nvPr/>
        </p:nvSpPr>
        <p:spPr>
          <a:xfrm>
            <a:off x="1345278" y="6003098"/>
            <a:ext cx="2605548" cy="1687092"/>
          </a:xfrm>
          <a:custGeom>
            <a:avLst/>
            <a:gdLst/>
            <a:ahLst/>
            <a:cxnLst/>
            <a:rect l="l" t="t" r="r" b="b"/>
            <a:pathLst>
              <a:path w="2605548" h="1687092">
                <a:moveTo>
                  <a:pt x="0" y="0"/>
                </a:moveTo>
                <a:lnTo>
                  <a:pt x="2605548" y="0"/>
                </a:lnTo>
                <a:lnTo>
                  <a:pt x="2605548" y="1687092"/>
                </a:lnTo>
                <a:lnTo>
                  <a:pt x="0" y="16870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0" name="TextBox 10"/>
          <p:cNvSpPr txBox="1"/>
          <p:nvPr/>
        </p:nvSpPr>
        <p:spPr>
          <a:xfrm>
            <a:off x="5266934" y="5901919"/>
            <a:ext cx="9426006" cy="2421892"/>
          </a:xfrm>
          <a:prstGeom prst="rect">
            <a:avLst/>
          </a:prstGeom>
        </p:spPr>
        <p:txBody>
          <a:bodyPr lIns="0" tIns="0" rIns="0" bIns="0" rtlCol="0" anchor="t">
            <a:spAutoFit/>
          </a:bodyPr>
          <a:lstStyle/>
          <a:p>
            <a:pPr algn="ctr">
              <a:lnSpc>
                <a:spcPts val="8469"/>
              </a:lnSpc>
            </a:pPr>
            <a:r>
              <a:rPr lang="en-US" sz="6049">
                <a:solidFill>
                  <a:srgbClr val="4D6CB3"/>
                </a:solidFill>
                <a:latin typeface="Handyman"/>
                <a:ea typeface="Handyman"/>
                <a:cs typeface="Handyman"/>
                <a:sym typeface="Handyman"/>
              </a:rPr>
              <a:t>ANALYSONS POURQUOI CETTE EQUIPE GAGNE ?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787933" y="1028700"/>
            <a:ext cx="14712134"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56014" y="2160211"/>
            <a:ext cx="7273303" cy="6806375"/>
            <a:chOff x="0" y="0"/>
            <a:chExt cx="812800" cy="760620"/>
          </a:xfrm>
        </p:grpSpPr>
        <p:sp>
          <p:nvSpPr>
            <p:cNvPr id="3" name="Freeform 3"/>
            <p:cNvSpPr/>
            <p:nvPr/>
          </p:nvSpPr>
          <p:spPr>
            <a:xfrm>
              <a:off x="0" y="0"/>
              <a:ext cx="812800" cy="760620"/>
            </a:xfrm>
            <a:custGeom>
              <a:avLst/>
              <a:gdLst/>
              <a:ahLst/>
              <a:cxnLst/>
              <a:rect l="l" t="t" r="r" b="b"/>
              <a:pathLst>
                <a:path w="812800" h="760620">
                  <a:moveTo>
                    <a:pt x="406400" y="0"/>
                  </a:moveTo>
                  <a:cubicBezTo>
                    <a:pt x="181951" y="0"/>
                    <a:pt x="0" y="170271"/>
                    <a:pt x="0" y="380310"/>
                  </a:cubicBezTo>
                  <a:cubicBezTo>
                    <a:pt x="0" y="590350"/>
                    <a:pt x="181951" y="760620"/>
                    <a:pt x="406400" y="760620"/>
                  </a:cubicBezTo>
                  <a:cubicBezTo>
                    <a:pt x="630849" y="760620"/>
                    <a:pt x="812800" y="590350"/>
                    <a:pt x="812800" y="380310"/>
                  </a:cubicBezTo>
                  <a:cubicBezTo>
                    <a:pt x="812800" y="170271"/>
                    <a:pt x="630849" y="0"/>
                    <a:pt x="406400" y="0"/>
                  </a:cubicBezTo>
                  <a:close/>
                </a:path>
              </a:pathLst>
            </a:custGeom>
            <a:solidFill>
              <a:srgbClr val="D9D9D9"/>
            </a:solidFill>
          </p:spPr>
          <p:txBody>
            <a:bodyPr/>
            <a:lstStyle/>
            <a:p>
              <a:endParaRPr lang="fr-FR"/>
            </a:p>
          </p:txBody>
        </p:sp>
        <p:sp>
          <p:nvSpPr>
            <p:cNvPr id="4" name="TextBox 4"/>
            <p:cNvSpPr txBox="1"/>
            <p:nvPr/>
          </p:nvSpPr>
          <p:spPr>
            <a:xfrm>
              <a:off x="76200" y="14158"/>
              <a:ext cx="660400" cy="675154"/>
            </a:xfrm>
            <a:prstGeom prst="rect">
              <a:avLst/>
            </a:prstGeom>
          </p:spPr>
          <p:txBody>
            <a:bodyPr lIns="71438" tIns="71438" rIns="71438" bIns="71438" rtlCol="0" anchor="ctr"/>
            <a:lstStyle/>
            <a:p>
              <a:pPr algn="ctr">
                <a:lnSpc>
                  <a:spcPts val="2756"/>
                </a:lnSpc>
              </a:pPr>
              <a:endParaRPr/>
            </a:p>
          </p:txBody>
        </p:sp>
      </p:grpSp>
      <p:grpSp>
        <p:nvGrpSpPr>
          <p:cNvPr id="5" name="Group 5"/>
          <p:cNvGrpSpPr/>
          <p:nvPr/>
        </p:nvGrpSpPr>
        <p:grpSpPr>
          <a:xfrm>
            <a:off x="8785281" y="2611519"/>
            <a:ext cx="7273303" cy="727330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p:spPr>
          <p:txBody>
            <a:bodyPr/>
            <a:lstStyle/>
            <a:p>
              <a:endParaRPr lang="fr-FR"/>
            </a:p>
          </p:txBody>
        </p:sp>
        <p:sp>
          <p:nvSpPr>
            <p:cNvPr id="7" name="TextBox 7"/>
            <p:cNvSpPr txBox="1"/>
            <p:nvPr/>
          </p:nvSpPr>
          <p:spPr>
            <a:xfrm>
              <a:off x="76200" y="19050"/>
              <a:ext cx="660400" cy="717550"/>
            </a:xfrm>
            <a:prstGeom prst="rect">
              <a:avLst/>
            </a:prstGeom>
          </p:spPr>
          <p:txBody>
            <a:bodyPr lIns="71438" tIns="71438" rIns="71438" bIns="71438" rtlCol="0" anchor="ctr"/>
            <a:lstStyle/>
            <a:p>
              <a:pPr algn="ctr">
                <a:lnSpc>
                  <a:spcPts val="2756"/>
                </a:lnSpc>
              </a:pPr>
              <a:endParaRPr/>
            </a:p>
          </p:txBody>
        </p:sp>
      </p:grpSp>
      <p:sp>
        <p:nvSpPr>
          <p:cNvPr id="8" name="Freeform 8"/>
          <p:cNvSpPr/>
          <p:nvPr/>
        </p:nvSpPr>
        <p:spPr>
          <a:xfrm>
            <a:off x="3499957" y="3825611"/>
            <a:ext cx="1270613" cy="1631606"/>
          </a:xfrm>
          <a:custGeom>
            <a:avLst/>
            <a:gdLst/>
            <a:ahLst/>
            <a:cxnLst/>
            <a:rect l="l" t="t" r="r" b="b"/>
            <a:pathLst>
              <a:path w="1270613" h="1631606">
                <a:moveTo>
                  <a:pt x="0" y="0"/>
                </a:moveTo>
                <a:lnTo>
                  <a:pt x="1270613" y="0"/>
                </a:lnTo>
                <a:lnTo>
                  <a:pt x="1270613" y="1631606"/>
                </a:lnTo>
                <a:lnTo>
                  <a:pt x="0" y="16316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9" name="Freeform 9"/>
          <p:cNvSpPr/>
          <p:nvPr/>
        </p:nvSpPr>
        <p:spPr>
          <a:xfrm>
            <a:off x="7023574" y="3825611"/>
            <a:ext cx="1271243" cy="1476045"/>
          </a:xfrm>
          <a:custGeom>
            <a:avLst/>
            <a:gdLst/>
            <a:ahLst/>
            <a:cxnLst/>
            <a:rect l="l" t="t" r="r" b="b"/>
            <a:pathLst>
              <a:path w="1271243" h="1476045">
                <a:moveTo>
                  <a:pt x="0" y="0"/>
                </a:moveTo>
                <a:lnTo>
                  <a:pt x="1271243" y="0"/>
                </a:lnTo>
                <a:lnTo>
                  <a:pt x="1271243" y="1476045"/>
                </a:lnTo>
                <a:lnTo>
                  <a:pt x="0" y="14760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0" name="Freeform 10"/>
          <p:cNvSpPr/>
          <p:nvPr/>
        </p:nvSpPr>
        <p:spPr>
          <a:xfrm>
            <a:off x="9790051" y="4486239"/>
            <a:ext cx="1270613" cy="1631606"/>
          </a:xfrm>
          <a:custGeom>
            <a:avLst/>
            <a:gdLst/>
            <a:ahLst/>
            <a:cxnLst/>
            <a:rect l="l" t="t" r="r" b="b"/>
            <a:pathLst>
              <a:path w="1270613" h="1631606">
                <a:moveTo>
                  <a:pt x="0" y="0"/>
                </a:moveTo>
                <a:lnTo>
                  <a:pt x="1270614" y="0"/>
                </a:lnTo>
                <a:lnTo>
                  <a:pt x="1270614" y="1631606"/>
                </a:lnTo>
                <a:lnTo>
                  <a:pt x="0" y="16316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Freeform 11"/>
          <p:cNvSpPr/>
          <p:nvPr/>
        </p:nvSpPr>
        <p:spPr>
          <a:xfrm>
            <a:off x="13934359" y="4542024"/>
            <a:ext cx="1357176" cy="1575822"/>
          </a:xfrm>
          <a:custGeom>
            <a:avLst/>
            <a:gdLst/>
            <a:ahLst/>
            <a:cxnLst/>
            <a:rect l="l" t="t" r="r" b="b"/>
            <a:pathLst>
              <a:path w="1357176" h="1575822">
                <a:moveTo>
                  <a:pt x="0" y="0"/>
                </a:moveTo>
                <a:lnTo>
                  <a:pt x="1357177" y="0"/>
                </a:lnTo>
                <a:lnTo>
                  <a:pt x="1357177" y="1575821"/>
                </a:lnTo>
                <a:lnTo>
                  <a:pt x="0" y="15758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12"/>
          <p:cNvSpPr/>
          <p:nvPr/>
        </p:nvSpPr>
        <p:spPr>
          <a:xfrm>
            <a:off x="14062019" y="6359932"/>
            <a:ext cx="1101857" cy="1626357"/>
          </a:xfrm>
          <a:custGeom>
            <a:avLst/>
            <a:gdLst/>
            <a:ahLst/>
            <a:cxnLst/>
            <a:rect l="l" t="t" r="r" b="b"/>
            <a:pathLst>
              <a:path w="1101857" h="1626357">
                <a:moveTo>
                  <a:pt x="0" y="0"/>
                </a:moveTo>
                <a:lnTo>
                  <a:pt x="1101857" y="0"/>
                </a:lnTo>
                <a:lnTo>
                  <a:pt x="1101857" y="1626357"/>
                </a:lnTo>
                <a:lnTo>
                  <a:pt x="0" y="16263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3" name="Freeform 13"/>
          <p:cNvSpPr/>
          <p:nvPr/>
        </p:nvSpPr>
        <p:spPr>
          <a:xfrm>
            <a:off x="10060750" y="6395322"/>
            <a:ext cx="1296440" cy="1667446"/>
          </a:xfrm>
          <a:custGeom>
            <a:avLst/>
            <a:gdLst/>
            <a:ahLst/>
            <a:cxnLst/>
            <a:rect l="l" t="t" r="r" b="b"/>
            <a:pathLst>
              <a:path w="1296440" h="1667446">
                <a:moveTo>
                  <a:pt x="0" y="0"/>
                </a:moveTo>
                <a:lnTo>
                  <a:pt x="1296440" y="0"/>
                </a:lnTo>
                <a:lnTo>
                  <a:pt x="1296440" y="1667447"/>
                </a:lnTo>
                <a:lnTo>
                  <a:pt x="0" y="16674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4" name="Freeform 14"/>
          <p:cNvSpPr/>
          <p:nvPr/>
        </p:nvSpPr>
        <p:spPr>
          <a:xfrm>
            <a:off x="11764141" y="3179445"/>
            <a:ext cx="1594253" cy="1538454"/>
          </a:xfrm>
          <a:custGeom>
            <a:avLst/>
            <a:gdLst/>
            <a:ahLst/>
            <a:cxnLst/>
            <a:rect l="l" t="t" r="r" b="b"/>
            <a:pathLst>
              <a:path w="1594253" h="1538454">
                <a:moveTo>
                  <a:pt x="0" y="0"/>
                </a:moveTo>
                <a:lnTo>
                  <a:pt x="1594254" y="0"/>
                </a:lnTo>
                <a:lnTo>
                  <a:pt x="1594254" y="1538455"/>
                </a:lnTo>
                <a:lnTo>
                  <a:pt x="0" y="15384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15" name="Freeform 15"/>
          <p:cNvSpPr/>
          <p:nvPr/>
        </p:nvSpPr>
        <p:spPr>
          <a:xfrm>
            <a:off x="11973536" y="7913140"/>
            <a:ext cx="1699195" cy="1217242"/>
          </a:xfrm>
          <a:custGeom>
            <a:avLst/>
            <a:gdLst/>
            <a:ahLst/>
            <a:cxnLst/>
            <a:rect l="l" t="t" r="r" b="b"/>
            <a:pathLst>
              <a:path w="1699195" h="1217242">
                <a:moveTo>
                  <a:pt x="0" y="0"/>
                </a:moveTo>
                <a:lnTo>
                  <a:pt x="1699195" y="0"/>
                </a:lnTo>
                <a:lnTo>
                  <a:pt x="1699195" y="1217241"/>
                </a:lnTo>
                <a:lnTo>
                  <a:pt x="0" y="12172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16" name="TextBox 16"/>
          <p:cNvSpPr txBox="1"/>
          <p:nvPr/>
        </p:nvSpPr>
        <p:spPr>
          <a:xfrm>
            <a:off x="4354832" y="219284"/>
            <a:ext cx="3261397" cy="759619"/>
          </a:xfrm>
          <a:prstGeom prst="rect">
            <a:avLst/>
          </a:prstGeom>
        </p:spPr>
        <p:txBody>
          <a:bodyPr lIns="0" tIns="0" rIns="0" bIns="0" rtlCol="0" anchor="t">
            <a:spAutoFit/>
          </a:bodyPr>
          <a:lstStyle/>
          <a:p>
            <a:pPr algn="ctr">
              <a:lnSpc>
                <a:spcPts val="6201"/>
              </a:lnSpc>
            </a:pPr>
            <a:r>
              <a:rPr lang="en-US" sz="4429">
                <a:solidFill>
                  <a:srgbClr val="000000"/>
                </a:solidFill>
                <a:latin typeface="Abril Fatface"/>
                <a:ea typeface="Abril Fatface"/>
                <a:cs typeface="Abril Fatface"/>
                <a:sym typeface="Abril Fatface"/>
              </a:rPr>
              <a:t>Groupe </a:t>
            </a:r>
          </a:p>
        </p:txBody>
      </p:sp>
      <p:sp>
        <p:nvSpPr>
          <p:cNvPr id="17" name="TextBox 17"/>
          <p:cNvSpPr txBox="1"/>
          <p:nvPr/>
        </p:nvSpPr>
        <p:spPr>
          <a:xfrm>
            <a:off x="3063695" y="1422680"/>
            <a:ext cx="5829499" cy="425351"/>
          </a:xfrm>
          <a:prstGeom prst="rect">
            <a:avLst/>
          </a:prstGeom>
        </p:spPr>
        <p:txBody>
          <a:bodyPr lIns="0" tIns="0" rIns="0" bIns="0" rtlCol="0" anchor="t">
            <a:spAutoFit/>
          </a:bodyPr>
          <a:lstStyle/>
          <a:p>
            <a:pPr algn="ctr">
              <a:lnSpc>
                <a:spcPts val="3543"/>
              </a:lnSpc>
            </a:pPr>
            <a:r>
              <a:rPr lang="en-US" sz="2531">
                <a:solidFill>
                  <a:srgbClr val="000000"/>
                </a:solidFill>
                <a:latin typeface="Trocchi"/>
                <a:ea typeface="Trocchi"/>
                <a:cs typeface="Trocchi"/>
                <a:sym typeface="Trocchi"/>
              </a:rPr>
              <a:t>Intelligence collectée </a:t>
            </a:r>
          </a:p>
        </p:txBody>
      </p:sp>
      <p:sp>
        <p:nvSpPr>
          <p:cNvPr id="18" name="TextBox 18"/>
          <p:cNvSpPr txBox="1"/>
          <p:nvPr/>
        </p:nvSpPr>
        <p:spPr>
          <a:xfrm>
            <a:off x="11134485" y="308850"/>
            <a:ext cx="3261397" cy="759619"/>
          </a:xfrm>
          <a:prstGeom prst="rect">
            <a:avLst/>
          </a:prstGeom>
        </p:spPr>
        <p:txBody>
          <a:bodyPr lIns="0" tIns="0" rIns="0" bIns="0" rtlCol="0" anchor="t">
            <a:spAutoFit/>
          </a:bodyPr>
          <a:lstStyle/>
          <a:p>
            <a:pPr algn="ctr">
              <a:lnSpc>
                <a:spcPts val="6201"/>
              </a:lnSpc>
            </a:pPr>
            <a:r>
              <a:rPr lang="en-US" sz="4429">
                <a:solidFill>
                  <a:srgbClr val="000000"/>
                </a:solidFill>
                <a:latin typeface="Abril Fatface"/>
                <a:ea typeface="Abril Fatface"/>
                <a:cs typeface="Abril Fatface"/>
                <a:sym typeface="Abril Fatface"/>
              </a:rPr>
              <a:t>Equipe </a:t>
            </a:r>
          </a:p>
        </p:txBody>
      </p:sp>
      <p:sp>
        <p:nvSpPr>
          <p:cNvPr id="19" name="TextBox 19"/>
          <p:cNvSpPr txBox="1"/>
          <p:nvPr/>
        </p:nvSpPr>
        <p:spPr>
          <a:xfrm>
            <a:off x="9850434" y="1432233"/>
            <a:ext cx="5829499" cy="867370"/>
          </a:xfrm>
          <a:prstGeom prst="rect">
            <a:avLst/>
          </a:prstGeom>
        </p:spPr>
        <p:txBody>
          <a:bodyPr lIns="0" tIns="0" rIns="0" bIns="0" rtlCol="0" anchor="t">
            <a:spAutoFit/>
          </a:bodyPr>
          <a:lstStyle/>
          <a:p>
            <a:pPr algn="ctr">
              <a:lnSpc>
                <a:spcPts val="3543"/>
              </a:lnSpc>
            </a:pPr>
            <a:r>
              <a:rPr lang="en-US" sz="2531">
                <a:solidFill>
                  <a:srgbClr val="000000"/>
                </a:solidFill>
                <a:latin typeface="Trocchi"/>
                <a:ea typeface="Trocchi"/>
                <a:cs typeface="Trocchi"/>
                <a:sym typeface="Trocchi"/>
              </a:rPr>
              <a:t>Création -Innovation collective et partagée</a:t>
            </a:r>
          </a:p>
        </p:txBody>
      </p:sp>
      <p:sp>
        <p:nvSpPr>
          <p:cNvPr id="20" name="TextBox 20"/>
          <p:cNvSpPr txBox="1"/>
          <p:nvPr/>
        </p:nvSpPr>
        <p:spPr>
          <a:xfrm>
            <a:off x="2757201" y="9321860"/>
            <a:ext cx="6028080" cy="483988"/>
          </a:xfrm>
          <a:prstGeom prst="rect">
            <a:avLst/>
          </a:prstGeom>
        </p:spPr>
        <p:txBody>
          <a:bodyPr lIns="0" tIns="0" rIns="0" bIns="0" rtlCol="0" anchor="t">
            <a:spAutoFit/>
          </a:bodyPr>
          <a:lstStyle/>
          <a:p>
            <a:pPr algn="ctr">
              <a:lnSpc>
                <a:spcPts val="3668"/>
              </a:lnSpc>
            </a:pPr>
            <a:r>
              <a:rPr lang="en-US" sz="2620">
                <a:solidFill>
                  <a:srgbClr val="000000"/>
                </a:solidFill>
                <a:latin typeface="Abril Fatface"/>
                <a:ea typeface="Abril Fatface"/>
                <a:cs typeface="Abril Fatface"/>
                <a:sym typeface="Abril Fatface"/>
              </a:rPr>
              <a:t>Commande et contrôle </a:t>
            </a:r>
          </a:p>
        </p:txBody>
      </p:sp>
      <p:sp>
        <p:nvSpPr>
          <p:cNvPr id="21" name="TextBox 21"/>
          <p:cNvSpPr txBox="1"/>
          <p:nvPr/>
        </p:nvSpPr>
        <p:spPr>
          <a:xfrm>
            <a:off x="9380667" y="3798764"/>
            <a:ext cx="2153864" cy="593090"/>
          </a:xfrm>
          <a:prstGeom prst="rect">
            <a:avLst/>
          </a:prstGeom>
        </p:spPr>
        <p:txBody>
          <a:bodyPr lIns="0" tIns="0" rIns="0" bIns="0" rtlCol="0" anchor="t">
            <a:spAutoFit/>
          </a:bodyPr>
          <a:lstStyle/>
          <a:p>
            <a:pPr algn="ctr">
              <a:lnSpc>
                <a:spcPts val="2186"/>
              </a:lnSpc>
            </a:pPr>
            <a:r>
              <a:rPr lang="en-US" sz="1561">
                <a:solidFill>
                  <a:srgbClr val="000000"/>
                </a:solidFill>
                <a:latin typeface="Trocchi"/>
                <a:ea typeface="Trocchi"/>
                <a:cs typeface="Trocchi"/>
                <a:sym typeface="Trocchi"/>
              </a:rPr>
              <a:t>COMMUNICATION</a:t>
            </a:r>
          </a:p>
          <a:p>
            <a:pPr algn="ctr">
              <a:lnSpc>
                <a:spcPts val="2186"/>
              </a:lnSpc>
            </a:pPr>
            <a:r>
              <a:rPr lang="en-US" sz="1561">
                <a:solidFill>
                  <a:srgbClr val="000000"/>
                </a:solidFill>
                <a:latin typeface="Trocchi"/>
                <a:ea typeface="Trocchi"/>
                <a:cs typeface="Trocchi"/>
                <a:sym typeface="Trocchi"/>
              </a:rPr>
              <a:t>EFFECTIVE</a:t>
            </a:r>
          </a:p>
        </p:txBody>
      </p:sp>
      <p:sp>
        <p:nvSpPr>
          <p:cNvPr id="22" name="TextBox 22"/>
          <p:cNvSpPr txBox="1"/>
          <p:nvPr/>
        </p:nvSpPr>
        <p:spPr>
          <a:xfrm>
            <a:off x="13544830" y="3899973"/>
            <a:ext cx="1702105" cy="559418"/>
          </a:xfrm>
          <a:prstGeom prst="rect">
            <a:avLst/>
          </a:prstGeom>
        </p:spPr>
        <p:txBody>
          <a:bodyPr lIns="0" tIns="0" rIns="0" bIns="0" rtlCol="0" anchor="t">
            <a:spAutoFit/>
          </a:bodyPr>
          <a:lstStyle/>
          <a:p>
            <a:pPr algn="ctr">
              <a:lnSpc>
                <a:spcPts val="2277"/>
              </a:lnSpc>
            </a:pPr>
            <a:r>
              <a:rPr lang="en-US" sz="1626">
                <a:solidFill>
                  <a:srgbClr val="000000"/>
                </a:solidFill>
                <a:latin typeface="Trocchi"/>
                <a:ea typeface="Trocchi"/>
                <a:cs typeface="Trocchi"/>
                <a:sym typeface="Trocchi"/>
              </a:rPr>
              <a:t>CONSCIENCE COLLECTIVE </a:t>
            </a:r>
          </a:p>
        </p:txBody>
      </p:sp>
      <p:sp>
        <p:nvSpPr>
          <p:cNvPr id="23" name="TextBox 23"/>
          <p:cNvSpPr txBox="1"/>
          <p:nvPr/>
        </p:nvSpPr>
        <p:spPr>
          <a:xfrm>
            <a:off x="13718198" y="8096899"/>
            <a:ext cx="1510561" cy="499680"/>
          </a:xfrm>
          <a:prstGeom prst="rect">
            <a:avLst/>
          </a:prstGeom>
        </p:spPr>
        <p:txBody>
          <a:bodyPr lIns="0" tIns="0" rIns="0" bIns="0" rtlCol="0" anchor="t">
            <a:spAutoFit/>
          </a:bodyPr>
          <a:lstStyle/>
          <a:p>
            <a:pPr algn="ctr">
              <a:lnSpc>
                <a:spcPts val="2021"/>
              </a:lnSpc>
            </a:pPr>
            <a:r>
              <a:rPr lang="en-US" sz="1443">
                <a:solidFill>
                  <a:srgbClr val="000000"/>
                </a:solidFill>
                <a:latin typeface="Trocchi"/>
                <a:ea typeface="Trocchi"/>
                <a:cs typeface="Trocchi"/>
                <a:sym typeface="Trocchi"/>
              </a:rPr>
              <a:t>REFLEXION COLLECTIVE </a:t>
            </a:r>
          </a:p>
        </p:txBody>
      </p:sp>
      <p:sp>
        <p:nvSpPr>
          <p:cNvPr id="24" name="TextBox 24"/>
          <p:cNvSpPr txBox="1"/>
          <p:nvPr/>
        </p:nvSpPr>
        <p:spPr>
          <a:xfrm>
            <a:off x="9499170" y="8194934"/>
            <a:ext cx="2295103" cy="303609"/>
          </a:xfrm>
          <a:prstGeom prst="rect">
            <a:avLst/>
          </a:prstGeom>
        </p:spPr>
        <p:txBody>
          <a:bodyPr lIns="0" tIns="0" rIns="0" bIns="0" rtlCol="0" anchor="t">
            <a:spAutoFit/>
          </a:bodyPr>
          <a:lstStyle/>
          <a:p>
            <a:pPr algn="ctr">
              <a:lnSpc>
                <a:spcPts val="2559"/>
              </a:lnSpc>
            </a:pPr>
            <a:r>
              <a:rPr lang="en-US" sz="1828">
                <a:solidFill>
                  <a:srgbClr val="000000"/>
                </a:solidFill>
                <a:latin typeface="Trocchi"/>
                <a:ea typeface="Trocchi"/>
                <a:cs typeface="Trocchi"/>
                <a:sym typeface="Trocchi"/>
              </a:rPr>
              <a:t>IMPLICATION </a:t>
            </a:r>
          </a:p>
        </p:txBody>
      </p:sp>
      <p:sp>
        <p:nvSpPr>
          <p:cNvPr id="25" name="TextBox 25"/>
          <p:cNvSpPr txBox="1"/>
          <p:nvPr/>
        </p:nvSpPr>
        <p:spPr>
          <a:xfrm>
            <a:off x="10898857" y="9235156"/>
            <a:ext cx="3250513" cy="527745"/>
          </a:xfrm>
          <a:prstGeom prst="rect">
            <a:avLst/>
          </a:prstGeom>
        </p:spPr>
        <p:txBody>
          <a:bodyPr lIns="0" tIns="0" rIns="0" bIns="0" rtlCol="0" anchor="t">
            <a:spAutoFit/>
          </a:bodyPr>
          <a:lstStyle/>
          <a:p>
            <a:pPr algn="ctr">
              <a:lnSpc>
                <a:spcPts val="4331"/>
              </a:lnSpc>
            </a:pPr>
            <a:r>
              <a:rPr lang="en-US" sz="3093">
                <a:solidFill>
                  <a:srgbClr val="3E8937"/>
                </a:solidFill>
                <a:latin typeface="Tropika"/>
                <a:ea typeface="Tropika"/>
                <a:cs typeface="Tropika"/>
                <a:sym typeface="Tropika"/>
              </a:rPr>
              <a:t>LEADER</a:t>
            </a:r>
          </a:p>
        </p:txBody>
      </p:sp>
      <p:sp>
        <p:nvSpPr>
          <p:cNvPr id="26" name="Freeform 26"/>
          <p:cNvSpPr/>
          <p:nvPr/>
        </p:nvSpPr>
        <p:spPr>
          <a:xfrm>
            <a:off x="7658845" y="6527004"/>
            <a:ext cx="965702" cy="1425390"/>
          </a:xfrm>
          <a:custGeom>
            <a:avLst/>
            <a:gdLst/>
            <a:ahLst/>
            <a:cxnLst/>
            <a:rect l="l" t="t" r="r" b="b"/>
            <a:pathLst>
              <a:path w="965702" h="1425390">
                <a:moveTo>
                  <a:pt x="0" y="0"/>
                </a:moveTo>
                <a:lnTo>
                  <a:pt x="965702" y="0"/>
                </a:lnTo>
                <a:lnTo>
                  <a:pt x="965702" y="1425391"/>
                </a:lnTo>
                <a:lnTo>
                  <a:pt x="0" y="14253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7" name="Freeform 27"/>
          <p:cNvSpPr/>
          <p:nvPr/>
        </p:nvSpPr>
        <p:spPr>
          <a:xfrm>
            <a:off x="3741232" y="6809137"/>
            <a:ext cx="1099675" cy="1414373"/>
          </a:xfrm>
          <a:custGeom>
            <a:avLst/>
            <a:gdLst/>
            <a:ahLst/>
            <a:cxnLst/>
            <a:rect l="l" t="t" r="r" b="b"/>
            <a:pathLst>
              <a:path w="1099675" h="1414373">
                <a:moveTo>
                  <a:pt x="0" y="0"/>
                </a:moveTo>
                <a:lnTo>
                  <a:pt x="1099674" y="0"/>
                </a:lnTo>
                <a:lnTo>
                  <a:pt x="1099674" y="1414372"/>
                </a:lnTo>
                <a:lnTo>
                  <a:pt x="0" y="14143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8" name="Freeform 28"/>
          <p:cNvSpPr/>
          <p:nvPr/>
        </p:nvSpPr>
        <p:spPr>
          <a:xfrm>
            <a:off x="5160737" y="2547728"/>
            <a:ext cx="1637448" cy="1580137"/>
          </a:xfrm>
          <a:custGeom>
            <a:avLst/>
            <a:gdLst/>
            <a:ahLst/>
            <a:cxnLst/>
            <a:rect l="l" t="t" r="r" b="b"/>
            <a:pathLst>
              <a:path w="1637448" h="1580137">
                <a:moveTo>
                  <a:pt x="0" y="0"/>
                </a:moveTo>
                <a:lnTo>
                  <a:pt x="1637448" y="0"/>
                </a:lnTo>
                <a:lnTo>
                  <a:pt x="1637448" y="1580137"/>
                </a:lnTo>
                <a:lnTo>
                  <a:pt x="0" y="15801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29" name="Freeform 29"/>
          <p:cNvSpPr/>
          <p:nvPr/>
        </p:nvSpPr>
        <p:spPr>
          <a:xfrm>
            <a:off x="4713077" y="4787646"/>
            <a:ext cx="2340573" cy="1676702"/>
          </a:xfrm>
          <a:custGeom>
            <a:avLst/>
            <a:gdLst/>
            <a:ahLst/>
            <a:cxnLst/>
            <a:rect l="l" t="t" r="r" b="b"/>
            <a:pathLst>
              <a:path w="2340573" h="1676702">
                <a:moveTo>
                  <a:pt x="0" y="0"/>
                </a:moveTo>
                <a:lnTo>
                  <a:pt x="2340574" y="0"/>
                </a:lnTo>
                <a:lnTo>
                  <a:pt x="2340574" y="1676702"/>
                </a:lnTo>
                <a:lnTo>
                  <a:pt x="0" y="16767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30" name="Freeform 30"/>
          <p:cNvSpPr/>
          <p:nvPr/>
        </p:nvSpPr>
        <p:spPr>
          <a:xfrm rot="6156225">
            <a:off x="5617559" y="4557612"/>
            <a:ext cx="771873" cy="125284"/>
          </a:xfrm>
          <a:custGeom>
            <a:avLst/>
            <a:gdLst/>
            <a:ahLst/>
            <a:cxnLst/>
            <a:rect l="l" t="t" r="r" b="b"/>
            <a:pathLst>
              <a:path w="771873" h="125284">
                <a:moveTo>
                  <a:pt x="0" y="0"/>
                </a:moveTo>
                <a:lnTo>
                  <a:pt x="771872" y="0"/>
                </a:lnTo>
                <a:lnTo>
                  <a:pt x="771872" y="125284"/>
                </a:lnTo>
                <a:lnTo>
                  <a:pt x="0" y="1252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31" name="TextBox 31"/>
          <p:cNvSpPr txBox="1"/>
          <p:nvPr/>
        </p:nvSpPr>
        <p:spPr>
          <a:xfrm>
            <a:off x="2972775" y="3243883"/>
            <a:ext cx="1964459" cy="368278"/>
          </a:xfrm>
          <a:prstGeom prst="rect">
            <a:avLst/>
          </a:prstGeom>
        </p:spPr>
        <p:txBody>
          <a:bodyPr lIns="0" tIns="0" rIns="0" bIns="0" rtlCol="0" anchor="t">
            <a:spAutoFit/>
          </a:bodyPr>
          <a:lstStyle/>
          <a:p>
            <a:pPr algn="ctr">
              <a:lnSpc>
                <a:spcPts val="3033"/>
              </a:lnSpc>
            </a:pPr>
            <a:r>
              <a:rPr lang="en-US" sz="2166">
                <a:solidFill>
                  <a:srgbClr val="000000"/>
                </a:solidFill>
                <a:latin typeface="Trocchi"/>
                <a:ea typeface="Trocchi"/>
                <a:cs typeface="Trocchi"/>
                <a:sym typeface="Trocchi"/>
              </a:rPr>
              <a:t>Réactifs </a:t>
            </a:r>
          </a:p>
        </p:txBody>
      </p:sp>
      <p:sp>
        <p:nvSpPr>
          <p:cNvPr id="32" name="TextBox 32"/>
          <p:cNvSpPr txBox="1"/>
          <p:nvPr/>
        </p:nvSpPr>
        <p:spPr>
          <a:xfrm>
            <a:off x="6762143" y="3315249"/>
            <a:ext cx="1964459" cy="368278"/>
          </a:xfrm>
          <a:prstGeom prst="rect">
            <a:avLst/>
          </a:prstGeom>
        </p:spPr>
        <p:txBody>
          <a:bodyPr lIns="0" tIns="0" rIns="0" bIns="0" rtlCol="0" anchor="t">
            <a:spAutoFit/>
          </a:bodyPr>
          <a:lstStyle/>
          <a:p>
            <a:pPr algn="ctr">
              <a:lnSpc>
                <a:spcPts val="3033"/>
              </a:lnSpc>
            </a:pPr>
            <a:r>
              <a:rPr lang="en-US" sz="2166">
                <a:solidFill>
                  <a:srgbClr val="000000"/>
                </a:solidFill>
                <a:latin typeface="Trocchi"/>
                <a:ea typeface="Trocchi"/>
                <a:cs typeface="Trocchi"/>
                <a:sym typeface="Trocchi"/>
              </a:rPr>
              <a:t>Proactifs </a:t>
            </a:r>
          </a:p>
        </p:txBody>
      </p:sp>
      <p:sp>
        <p:nvSpPr>
          <p:cNvPr id="33" name="TextBox 33"/>
          <p:cNvSpPr txBox="1"/>
          <p:nvPr/>
        </p:nvSpPr>
        <p:spPr>
          <a:xfrm>
            <a:off x="3174508" y="6255447"/>
            <a:ext cx="2156158" cy="406799"/>
          </a:xfrm>
          <a:prstGeom prst="rect">
            <a:avLst/>
          </a:prstGeom>
        </p:spPr>
        <p:txBody>
          <a:bodyPr lIns="0" tIns="0" rIns="0" bIns="0" rtlCol="0" anchor="t">
            <a:spAutoFit/>
          </a:bodyPr>
          <a:lstStyle/>
          <a:p>
            <a:pPr algn="ctr">
              <a:lnSpc>
                <a:spcPts val="3033"/>
              </a:lnSpc>
            </a:pPr>
            <a:r>
              <a:rPr lang="en-US" sz="2166">
                <a:solidFill>
                  <a:srgbClr val="000000"/>
                </a:solidFill>
                <a:latin typeface="Trocchi"/>
                <a:ea typeface="Trocchi"/>
                <a:cs typeface="Trocchi"/>
                <a:sym typeface="Trocchi"/>
              </a:rPr>
              <a:t>Observateurs </a:t>
            </a:r>
          </a:p>
        </p:txBody>
      </p:sp>
      <p:sp>
        <p:nvSpPr>
          <p:cNvPr id="34" name="TextBox 34"/>
          <p:cNvSpPr txBox="1"/>
          <p:nvPr/>
        </p:nvSpPr>
        <p:spPr>
          <a:xfrm>
            <a:off x="7174056" y="6109619"/>
            <a:ext cx="1964459" cy="368278"/>
          </a:xfrm>
          <a:prstGeom prst="rect">
            <a:avLst/>
          </a:prstGeom>
        </p:spPr>
        <p:txBody>
          <a:bodyPr lIns="0" tIns="0" rIns="0" bIns="0" rtlCol="0" anchor="t">
            <a:spAutoFit/>
          </a:bodyPr>
          <a:lstStyle/>
          <a:p>
            <a:pPr algn="ctr">
              <a:lnSpc>
                <a:spcPts val="3033"/>
              </a:lnSpc>
            </a:pPr>
            <a:r>
              <a:rPr lang="en-US" sz="2166">
                <a:solidFill>
                  <a:srgbClr val="000000"/>
                </a:solidFill>
                <a:latin typeface="Trocchi"/>
                <a:ea typeface="Trocchi"/>
                <a:cs typeface="Trocchi"/>
                <a:sym typeface="Trocchi"/>
              </a:rPr>
              <a:t>Inactifs</a:t>
            </a:r>
          </a:p>
        </p:txBody>
      </p:sp>
      <p:sp>
        <p:nvSpPr>
          <p:cNvPr id="35" name="TextBox 35"/>
          <p:cNvSpPr txBox="1"/>
          <p:nvPr/>
        </p:nvSpPr>
        <p:spPr>
          <a:xfrm>
            <a:off x="5059114" y="7232820"/>
            <a:ext cx="1964459" cy="605083"/>
          </a:xfrm>
          <a:prstGeom prst="rect">
            <a:avLst/>
          </a:prstGeom>
        </p:spPr>
        <p:txBody>
          <a:bodyPr lIns="0" tIns="0" rIns="0" bIns="0" rtlCol="0" anchor="t">
            <a:spAutoFit/>
          </a:bodyPr>
          <a:lstStyle/>
          <a:p>
            <a:pPr algn="ctr">
              <a:lnSpc>
                <a:spcPts val="5023"/>
              </a:lnSpc>
            </a:pPr>
            <a:r>
              <a:rPr lang="en-US" sz="3587">
                <a:solidFill>
                  <a:srgbClr val="3E8937"/>
                </a:solidFill>
                <a:latin typeface="Tropika"/>
                <a:ea typeface="Tropika"/>
                <a:cs typeface="Tropika"/>
                <a:sym typeface="Tropika"/>
              </a:rPr>
              <a:t>LEADER</a:t>
            </a:r>
          </a:p>
        </p:txBody>
      </p:sp>
      <p:sp>
        <p:nvSpPr>
          <p:cNvPr id="36" name="Freeform 36"/>
          <p:cNvSpPr/>
          <p:nvPr/>
        </p:nvSpPr>
        <p:spPr>
          <a:xfrm rot="8029590">
            <a:off x="6325193" y="5219460"/>
            <a:ext cx="771873" cy="125284"/>
          </a:xfrm>
          <a:custGeom>
            <a:avLst/>
            <a:gdLst/>
            <a:ahLst/>
            <a:cxnLst/>
            <a:rect l="l" t="t" r="r" b="b"/>
            <a:pathLst>
              <a:path w="771873" h="125284">
                <a:moveTo>
                  <a:pt x="0" y="0"/>
                </a:moveTo>
                <a:lnTo>
                  <a:pt x="771872" y="0"/>
                </a:lnTo>
                <a:lnTo>
                  <a:pt x="771872" y="125284"/>
                </a:lnTo>
                <a:lnTo>
                  <a:pt x="0" y="1252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37" name="Freeform 37"/>
          <p:cNvSpPr/>
          <p:nvPr/>
        </p:nvSpPr>
        <p:spPr>
          <a:xfrm rot="8029590">
            <a:off x="4767414" y="6915045"/>
            <a:ext cx="771873" cy="125284"/>
          </a:xfrm>
          <a:custGeom>
            <a:avLst/>
            <a:gdLst/>
            <a:ahLst/>
            <a:cxnLst/>
            <a:rect l="l" t="t" r="r" b="b"/>
            <a:pathLst>
              <a:path w="771873" h="125284">
                <a:moveTo>
                  <a:pt x="0" y="0"/>
                </a:moveTo>
                <a:lnTo>
                  <a:pt x="771873" y="0"/>
                </a:lnTo>
                <a:lnTo>
                  <a:pt x="771873" y="125284"/>
                </a:lnTo>
                <a:lnTo>
                  <a:pt x="0" y="1252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38" name="Freeform 38"/>
          <p:cNvSpPr/>
          <p:nvPr/>
        </p:nvSpPr>
        <p:spPr>
          <a:xfrm rot="2783539">
            <a:off x="4472488" y="4455528"/>
            <a:ext cx="771873" cy="125284"/>
          </a:xfrm>
          <a:custGeom>
            <a:avLst/>
            <a:gdLst/>
            <a:ahLst/>
            <a:cxnLst/>
            <a:rect l="l" t="t" r="r" b="b"/>
            <a:pathLst>
              <a:path w="771873" h="125284">
                <a:moveTo>
                  <a:pt x="0" y="0"/>
                </a:moveTo>
                <a:lnTo>
                  <a:pt x="771872" y="0"/>
                </a:lnTo>
                <a:lnTo>
                  <a:pt x="771872" y="125285"/>
                </a:lnTo>
                <a:lnTo>
                  <a:pt x="0" y="1252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39" name="Freeform 39"/>
          <p:cNvSpPr/>
          <p:nvPr/>
        </p:nvSpPr>
        <p:spPr>
          <a:xfrm rot="-8826193">
            <a:off x="6818357" y="7356578"/>
            <a:ext cx="751511" cy="121979"/>
          </a:xfrm>
          <a:custGeom>
            <a:avLst/>
            <a:gdLst/>
            <a:ahLst/>
            <a:cxnLst/>
            <a:rect l="l" t="t" r="r" b="b"/>
            <a:pathLst>
              <a:path w="751511" h="121979">
                <a:moveTo>
                  <a:pt x="0" y="0"/>
                </a:moveTo>
                <a:lnTo>
                  <a:pt x="751511" y="0"/>
                </a:lnTo>
                <a:lnTo>
                  <a:pt x="751511" y="121979"/>
                </a:lnTo>
                <a:lnTo>
                  <a:pt x="0" y="1219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40" name="TextBox 40"/>
          <p:cNvSpPr txBox="1"/>
          <p:nvPr/>
        </p:nvSpPr>
        <p:spPr>
          <a:xfrm>
            <a:off x="9736552" y="9748698"/>
            <a:ext cx="6028080" cy="469700"/>
          </a:xfrm>
          <a:prstGeom prst="rect">
            <a:avLst/>
          </a:prstGeom>
        </p:spPr>
        <p:txBody>
          <a:bodyPr lIns="0" tIns="0" rIns="0" bIns="0" rtlCol="0" anchor="t">
            <a:spAutoFit/>
          </a:bodyPr>
          <a:lstStyle/>
          <a:p>
            <a:pPr algn="ctr">
              <a:lnSpc>
                <a:spcPts val="3839"/>
              </a:lnSpc>
            </a:pPr>
            <a:r>
              <a:rPr lang="en-US" sz="2742">
                <a:solidFill>
                  <a:srgbClr val="000000"/>
                </a:solidFill>
                <a:latin typeface="Abril Fatface"/>
                <a:ea typeface="Abril Fatface"/>
                <a:cs typeface="Abril Fatface"/>
                <a:sym typeface="Abril Fatface"/>
              </a:rPr>
              <a:t>Création collective </a:t>
            </a:r>
          </a:p>
        </p:txBody>
      </p:sp>
      <p:sp>
        <p:nvSpPr>
          <p:cNvPr id="41" name="Freeform 41"/>
          <p:cNvSpPr/>
          <p:nvPr/>
        </p:nvSpPr>
        <p:spPr>
          <a:xfrm rot="8029590">
            <a:off x="10785260" y="5762494"/>
            <a:ext cx="2280006" cy="370072"/>
          </a:xfrm>
          <a:custGeom>
            <a:avLst/>
            <a:gdLst/>
            <a:ahLst/>
            <a:cxnLst/>
            <a:rect l="l" t="t" r="r" b="b"/>
            <a:pathLst>
              <a:path w="2280006" h="370072">
                <a:moveTo>
                  <a:pt x="0" y="0"/>
                </a:moveTo>
                <a:lnTo>
                  <a:pt x="2280006" y="0"/>
                </a:lnTo>
                <a:lnTo>
                  <a:pt x="2280006" y="370073"/>
                </a:lnTo>
                <a:lnTo>
                  <a:pt x="0" y="3700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42" name="Freeform 42"/>
          <p:cNvSpPr/>
          <p:nvPr/>
        </p:nvSpPr>
        <p:spPr>
          <a:xfrm rot="-7666957">
            <a:off x="12409065" y="5694529"/>
            <a:ext cx="2018594" cy="327642"/>
          </a:xfrm>
          <a:custGeom>
            <a:avLst/>
            <a:gdLst/>
            <a:ahLst/>
            <a:cxnLst/>
            <a:rect l="l" t="t" r="r" b="b"/>
            <a:pathLst>
              <a:path w="2018594" h="327642">
                <a:moveTo>
                  <a:pt x="0" y="0"/>
                </a:moveTo>
                <a:lnTo>
                  <a:pt x="2018594" y="0"/>
                </a:lnTo>
                <a:lnTo>
                  <a:pt x="2018594" y="327642"/>
                </a:lnTo>
                <a:lnTo>
                  <a:pt x="0" y="3276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43" name="Freeform 43"/>
          <p:cNvSpPr/>
          <p:nvPr/>
        </p:nvSpPr>
        <p:spPr>
          <a:xfrm rot="-10800000">
            <a:off x="11511924" y="7362215"/>
            <a:ext cx="2024378" cy="328581"/>
          </a:xfrm>
          <a:custGeom>
            <a:avLst/>
            <a:gdLst/>
            <a:ahLst/>
            <a:cxnLst/>
            <a:rect l="l" t="t" r="r" b="b"/>
            <a:pathLst>
              <a:path w="2024378" h="328581">
                <a:moveTo>
                  <a:pt x="0" y="0"/>
                </a:moveTo>
                <a:lnTo>
                  <a:pt x="2024378" y="0"/>
                </a:lnTo>
                <a:lnTo>
                  <a:pt x="2024378" y="328580"/>
                </a:lnTo>
                <a:lnTo>
                  <a:pt x="0" y="3285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44" name="Freeform 44"/>
          <p:cNvSpPr/>
          <p:nvPr/>
        </p:nvSpPr>
        <p:spPr>
          <a:xfrm rot="-5518496">
            <a:off x="9445850" y="6800469"/>
            <a:ext cx="1203106" cy="195278"/>
          </a:xfrm>
          <a:custGeom>
            <a:avLst/>
            <a:gdLst/>
            <a:ahLst/>
            <a:cxnLst/>
            <a:rect l="l" t="t" r="r" b="b"/>
            <a:pathLst>
              <a:path w="1203106" h="195278">
                <a:moveTo>
                  <a:pt x="0" y="0"/>
                </a:moveTo>
                <a:lnTo>
                  <a:pt x="1203106" y="0"/>
                </a:lnTo>
                <a:lnTo>
                  <a:pt x="1203106" y="195278"/>
                </a:lnTo>
                <a:lnTo>
                  <a:pt x="0" y="1952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45" name="Freeform 45"/>
          <p:cNvSpPr/>
          <p:nvPr/>
        </p:nvSpPr>
        <p:spPr>
          <a:xfrm rot="-5518496">
            <a:off x="14761002" y="6824305"/>
            <a:ext cx="1203106" cy="195278"/>
          </a:xfrm>
          <a:custGeom>
            <a:avLst/>
            <a:gdLst/>
            <a:ahLst/>
            <a:cxnLst/>
            <a:rect l="l" t="t" r="r" b="b"/>
            <a:pathLst>
              <a:path w="1203106" h="195278">
                <a:moveTo>
                  <a:pt x="0" y="0"/>
                </a:moveTo>
                <a:lnTo>
                  <a:pt x="1203106" y="0"/>
                </a:lnTo>
                <a:lnTo>
                  <a:pt x="1203106" y="195279"/>
                </a:lnTo>
                <a:lnTo>
                  <a:pt x="0" y="1952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46" name="Freeform 46"/>
          <p:cNvSpPr/>
          <p:nvPr/>
        </p:nvSpPr>
        <p:spPr>
          <a:xfrm rot="-8701894">
            <a:off x="10809904" y="5813198"/>
            <a:ext cx="3277355" cy="531954"/>
          </a:xfrm>
          <a:custGeom>
            <a:avLst/>
            <a:gdLst/>
            <a:ahLst/>
            <a:cxnLst/>
            <a:rect l="l" t="t" r="r" b="b"/>
            <a:pathLst>
              <a:path w="3277355" h="531954">
                <a:moveTo>
                  <a:pt x="0" y="0"/>
                </a:moveTo>
                <a:lnTo>
                  <a:pt x="3277355" y="0"/>
                </a:lnTo>
                <a:lnTo>
                  <a:pt x="3277355" y="531954"/>
                </a:lnTo>
                <a:lnTo>
                  <a:pt x="0" y="5319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47" name="Freeform 47"/>
          <p:cNvSpPr/>
          <p:nvPr/>
        </p:nvSpPr>
        <p:spPr>
          <a:xfrm rot="-5400000">
            <a:off x="11255009" y="6281443"/>
            <a:ext cx="2951043" cy="478990"/>
          </a:xfrm>
          <a:custGeom>
            <a:avLst/>
            <a:gdLst/>
            <a:ahLst/>
            <a:cxnLst/>
            <a:rect l="l" t="t" r="r" b="b"/>
            <a:pathLst>
              <a:path w="2951043" h="478990">
                <a:moveTo>
                  <a:pt x="0" y="0"/>
                </a:moveTo>
                <a:lnTo>
                  <a:pt x="2951043" y="0"/>
                </a:lnTo>
                <a:lnTo>
                  <a:pt x="2951043" y="478989"/>
                </a:lnTo>
                <a:lnTo>
                  <a:pt x="0" y="478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48" name="Freeform 48"/>
          <p:cNvSpPr/>
          <p:nvPr/>
        </p:nvSpPr>
        <p:spPr>
          <a:xfrm rot="-7597157">
            <a:off x="10621495" y="6517451"/>
            <a:ext cx="2413408" cy="391725"/>
          </a:xfrm>
          <a:custGeom>
            <a:avLst/>
            <a:gdLst/>
            <a:ahLst/>
            <a:cxnLst/>
            <a:rect l="l" t="t" r="r" b="b"/>
            <a:pathLst>
              <a:path w="2413408" h="391725">
                <a:moveTo>
                  <a:pt x="0" y="0"/>
                </a:moveTo>
                <a:lnTo>
                  <a:pt x="2413408" y="0"/>
                </a:lnTo>
                <a:lnTo>
                  <a:pt x="2413408" y="391725"/>
                </a:lnTo>
                <a:lnTo>
                  <a:pt x="0" y="3917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49" name="Freeform 49"/>
          <p:cNvSpPr/>
          <p:nvPr/>
        </p:nvSpPr>
        <p:spPr>
          <a:xfrm rot="-3424771">
            <a:off x="12174789" y="6551484"/>
            <a:ext cx="2413408" cy="391725"/>
          </a:xfrm>
          <a:custGeom>
            <a:avLst/>
            <a:gdLst/>
            <a:ahLst/>
            <a:cxnLst/>
            <a:rect l="l" t="t" r="r" b="b"/>
            <a:pathLst>
              <a:path w="2413408" h="391725">
                <a:moveTo>
                  <a:pt x="0" y="0"/>
                </a:moveTo>
                <a:lnTo>
                  <a:pt x="2413407" y="0"/>
                </a:lnTo>
                <a:lnTo>
                  <a:pt x="2413407" y="391725"/>
                </a:lnTo>
                <a:lnTo>
                  <a:pt x="0" y="3917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50" name="Freeform 50"/>
          <p:cNvSpPr/>
          <p:nvPr/>
        </p:nvSpPr>
        <p:spPr>
          <a:xfrm rot="-2802889">
            <a:off x="10969420" y="4436119"/>
            <a:ext cx="1203106" cy="195278"/>
          </a:xfrm>
          <a:custGeom>
            <a:avLst/>
            <a:gdLst/>
            <a:ahLst/>
            <a:cxnLst/>
            <a:rect l="l" t="t" r="r" b="b"/>
            <a:pathLst>
              <a:path w="1203106" h="195278">
                <a:moveTo>
                  <a:pt x="0" y="0"/>
                </a:moveTo>
                <a:lnTo>
                  <a:pt x="1203106" y="0"/>
                </a:lnTo>
                <a:lnTo>
                  <a:pt x="1203106" y="195278"/>
                </a:lnTo>
                <a:lnTo>
                  <a:pt x="0" y="1952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51" name="Freeform 51"/>
          <p:cNvSpPr/>
          <p:nvPr/>
        </p:nvSpPr>
        <p:spPr>
          <a:xfrm rot="2544074">
            <a:off x="13116645" y="4489697"/>
            <a:ext cx="1203106" cy="195278"/>
          </a:xfrm>
          <a:custGeom>
            <a:avLst/>
            <a:gdLst/>
            <a:ahLst/>
            <a:cxnLst/>
            <a:rect l="l" t="t" r="r" b="b"/>
            <a:pathLst>
              <a:path w="1203106" h="195278">
                <a:moveTo>
                  <a:pt x="0" y="0"/>
                </a:moveTo>
                <a:lnTo>
                  <a:pt x="1203106" y="0"/>
                </a:lnTo>
                <a:lnTo>
                  <a:pt x="1203106" y="195278"/>
                </a:lnTo>
                <a:lnTo>
                  <a:pt x="0" y="1952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6877" y="890418"/>
            <a:ext cx="10026138" cy="10026138"/>
          </a:xfrm>
          <a:custGeom>
            <a:avLst/>
            <a:gdLst/>
            <a:ahLst/>
            <a:cxnLst/>
            <a:rect l="l" t="t" r="r" b="b"/>
            <a:pathLst>
              <a:path w="10026138" h="10026138">
                <a:moveTo>
                  <a:pt x="0" y="0"/>
                </a:moveTo>
                <a:lnTo>
                  <a:pt x="10026139" y="0"/>
                </a:lnTo>
                <a:lnTo>
                  <a:pt x="10026139" y="10026138"/>
                </a:lnTo>
                <a:lnTo>
                  <a:pt x="0" y="10026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3" name="Group 3"/>
          <p:cNvGrpSpPr/>
          <p:nvPr/>
        </p:nvGrpSpPr>
        <p:grpSpPr>
          <a:xfrm rot="-5400000">
            <a:off x="-2281628" y="679575"/>
            <a:ext cx="8816626" cy="881662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F"/>
            </a:solidFill>
            <a:ln w="28575" cap="sq">
              <a:gradFill>
                <a:gsLst>
                  <a:gs pos="0">
                    <a:srgbClr val="BEC4D6">
                      <a:alpha val="100000"/>
                    </a:srgbClr>
                  </a:gs>
                  <a:gs pos="100000">
                    <a:srgbClr val="FFFFFF">
                      <a:alpha val="100000"/>
                    </a:srgbClr>
                  </a:gs>
                </a:gsLst>
                <a:lin ang="0"/>
              </a:gradFill>
              <a:prstDash val="solid"/>
              <a:miter/>
            </a:ln>
          </p:spPr>
          <p:txBody>
            <a:bodyPr/>
            <a:lstStyle/>
            <a:p>
              <a:endParaRPr lang="fr-FR"/>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5067503" y="2215669"/>
            <a:ext cx="1635713" cy="1635713"/>
          </a:xfrm>
          <a:custGeom>
            <a:avLst/>
            <a:gdLst/>
            <a:ahLst/>
            <a:cxnLst/>
            <a:rect l="l" t="t" r="r" b="b"/>
            <a:pathLst>
              <a:path w="1635713" h="1635713">
                <a:moveTo>
                  <a:pt x="0" y="0"/>
                </a:moveTo>
                <a:lnTo>
                  <a:pt x="1635714" y="0"/>
                </a:lnTo>
                <a:lnTo>
                  <a:pt x="1635714" y="1635714"/>
                </a:lnTo>
                <a:lnTo>
                  <a:pt x="0" y="1635714"/>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sp>
        <p:nvSpPr>
          <p:cNvPr id="7" name="Freeform 7"/>
          <p:cNvSpPr/>
          <p:nvPr/>
        </p:nvSpPr>
        <p:spPr>
          <a:xfrm>
            <a:off x="5683548" y="4067995"/>
            <a:ext cx="1635713" cy="1635713"/>
          </a:xfrm>
          <a:custGeom>
            <a:avLst/>
            <a:gdLst/>
            <a:ahLst/>
            <a:cxnLst/>
            <a:rect l="l" t="t" r="r" b="b"/>
            <a:pathLst>
              <a:path w="1635713" h="1635713">
                <a:moveTo>
                  <a:pt x="0" y="0"/>
                </a:moveTo>
                <a:lnTo>
                  <a:pt x="1635714" y="0"/>
                </a:lnTo>
                <a:lnTo>
                  <a:pt x="1635714" y="1635714"/>
                </a:lnTo>
                <a:lnTo>
                  <a:pt x="0" y="1635714"/>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8" name="Group 8"/>
          <p:cNvGrpSpPr/>
          <p:nvPr/>
        </p:nvGrpSpPr>
        <p:grpSpPr>
          <a:xfrm>
            <a:off x="5851767" y="4236214"/>
            <a:ext cx="1299277" cy="129927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CB3"/>
            </a:solidFill>
          </p:spPr>
          <p:txBody>
            <a:bodyPr/>
            <a:lstStyle/>
            <a:p>
              <a:endParaRPr lang="fr-FR"/>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5235722" y="5922784"/>
            <a:ext cx="1635713" cy="1635713"/>
          </a:xfrm>
          <a:custGeom>
            <a:avLst/>
            <a:gdLst/>
            <a:ahLst/>
            <a:cxnLst/>
            <a:rect l="l" t="t" r="r" b="b"/>
            <a:pathLst>
              <a:path w="1635713" h="1635713">
                <a:moveTo>
                  <a:pt x="0" y="0"/>
                </a:moveTo>
                <a:lnTo>
                  <a:pt x="1635713" y="0"/>
                </a:lnTo>
                <a:lnTo>
                  <a:pt x="1635713" y="1635713"/>
                </a:lnTo>
                <a:lnTo>
                  <a:pt x="0" y="1635713"/>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5403940" y="6091002"/>
            <a:ext cx="1299277" cy="129927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AA5E3"/>
            </a:solidFill>
          </p:spPr>
          <p:txBody>
            <a:bodyPr/>
            <a:lstStyle/>
            <a:p>
              <a:endParaRPr lang="fr-FR"/>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9133" y="7860488"/>
            <a:ext cx="1635713" cy="1635713"/>
          </a:xfrm>
          <a:custGeom>
            <a:avLst/>
            <a:gdLst/>
            <a:ahLst/>
            <a:cxnLst/>
            <a:rect l="l" t="t" r="r" b="b"/>
            <a:pathLst>
              <a:path w="1635713" h="1635713">
                <a:moveTo>
                  <a:pt x="0" y="0"/>
                </a:moveTo>
                <a:lnTo>
                  <a:pt x="1635713" y="0"/>
                </a:lnTo>
                <a:lnTo>
                  <a:pt x="1635713" y="1635713"/>
                </a:lnTo>
                <a:lnTo>
                  <a:pt x="0" y="1635713"/>
                </a:lnTo>
                <a:lnTo>
                  <a:pt x="0" y="0"/>
                </a:lnTo>
                <a:close/>
              </a:path>
            </a:pathLst>
          </a:custGeom>
          <a:blipFill>
            <a:blip r:embed="rId2">
              <a:alphaModFix amt="79000"/>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6" name="Group 16"/>
          <p:cNvGrpSpPr/>
          <p:nvPr/>
        </p:nvGrpSpPr>
        <p:grpSpPr>
          <a:xfrm>
            <a:off x="4187351" y="8028706"/>
            <a:ext cx="1299277" cy="129927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C4D6"/>
            </a:solidFill>
          </p:spPr>
          <p:txBody>
            <a:bodyPr/>
            <a:lstStyle/>
            <a:p>
              <a:endParaRPr lang="fr-FR"/>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4886664"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sp>
        <p:nvSpPr>
          <p:cNvPr id="20" name="Freeform 20"/>
          <p:cNvSpPr/>
          <p:nvPr/>
        </p:nvSpPr>
        <p:spPr>
          <a:xfrm>
            <a:off x="8270091" y="1266601"/>
            <a:ext cx="8663985" cy="8229600"/>
          </a:xfrm>
          <a:custGeom>
            <a:avLst/>
            <a:gdLst/>
            <a:ahLst/>
            <a:cxnLst/>
            <a:rect l="l" t="t" r="r" b="b"/>
            <a:pathLst>
              <a:path w="8663985" h="8229600">
                <a:moveTo>
                  <a:pt x="0" y="0"/>
                </a:moveTo>
                <a:lnTo>
                  <a:pt x="8663985" y="0"/>
                </a:lnTo>
                <a:lnTo>
                  <a:pt x="8663985" y="8229600"/>
                </a:lnTo>
                <a:lnTo>
                  <a:pt x="0" y="8229600"/>
                </a:lnTo>
                <a:lnTo>
                  <a:pt x="0" y="0"/>
                </a:lnTo>
                <a:close/>
              </a:path>
            </a:pathLst>
          </a:custGeom>
          <a:blipFill>
            <a:blip r:embed="rId5"/>
            <a:stretch>
              <a:fillRect t="-20185" b="-20185"/>
            </a:stretch>
          </a:blipFill>
        </p:spPr>
        <p:txBody>
          <a:bodyPr/>
          <a:lstStyle/>
          <a:p>
            <a:endParaRPr lang="fr-FR"/>
          </a:p>
        </p:txBody>
      </p:sp>
      <p:sp>
        <p:nvSpPr>
          <p:cNvPr id="21" name="TextBox 21"/>
          <p:cNvSpPr txBox="1"/>
          <p:nvPr/>
        </p:nvSpPr>
        <p:spPr>
          <a:xfrm>
            <a:off x="88067" y="4846459"/>
            <a:ext cx="5315873" cy="771525"/>
          </a:xfrm>
          <a:prstGeom prst="rect">
            <a:avLst/>
          </a:prstGeom>
        </p:spPr>
        <p:txBody>
          <a:bodyPr lIns="0" tIns="0" rIns="0" bIns="0" rtlCol="0" anchor="t">
            <a:spAutoFit/>
          </a:bodyPr>
          <a:lstStyle/>
          <a:p>
            <a:pPr algn="ctr">
              <a:lnSpc>
                <a:spcPts val="5719"/>
              </a:lnSpc>
            </a:pPr>
            <a:r>
              <a:rPr lang="en-US" sz="4765" b="1">
                <a:solidFill>
                  <a:srgbClr val="505352"/>
                </a:solidFill>
                <a:latin typeface="Poppins Bold"/>
                <a:ea typeface="Poppins Bold"/>
                <a:cs typeface="Poppins Bold"/>
                <a:sym typeface="Poppins Bold"/>
              </a:rPr>
              <a:t>OUTILS </a:t>
            </a:r>
          </a:p>
        </p:txBody>
      </p:sp>
      <p:sp>
        <p:nvSpPr>
          <p:cNvPr id="22" name="TextBox 22"/>
          <p:cNvSpPr txBox="1"/>
          <p:nvPr/>
        </p:nvSpPr>
        <p:spPr>
          <a:xfrm>
            <a:off x="8465238" y="4803679"/>
            <a:ext cx="8468838" cy="993519"/>
          </a:xfrm>
          <a:prstGeom prst="rect">
            <a:avLst/>
          </a:prstGeom>
        </p:spPr>
        <p:txBody>
          <a:bodyPr lIns="0" tIns="0" rIns="0" bIns="0" rtlCol="0" anchor="t">
            <a:spAutoFit/>
          </a:bodyPr>
          <a:lstStyle/>
          <a:p>
            <a:pPr algn="ctr">
              <a:lnSpc>
                <a:spcPts val="7714"/>
              </a:lnSpc>
              <a:spcBef>
                <a:spcPct val="0"/>
              </a:spcBef>
            </a:pPr>
            <a:r>
              <a:rPr lang="en-US" sz="5510" b="1">
                <a:solidFill>
                  <a:srgbClr val="505352"/>
                </a:solidFill>
                <a:latin typeface="Poppins Ultra-Bold"/>
                <a:ea typeface="Poppins Ultra-Bold"/>
                <a:cs typeface="Poppins Ultra-Bold"/>
                <a:sym typeface="Poppins Ultra-Bold"/>
              </a:rPr>
              <a:t>LETTRE DE CADRAGE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17631" y="1530901"/>
            <a:ext cx="13258609" cy="2767598"/>
            <a:chOff x="0" y="0"/>
            <a:chExt cx="5233761" cy="1092494"/>
          </a:xfrm>
        </p:grpSpPr>
        <p:sp>
          <p:nvSpPr>
            <p:cNvPr id="3" name="Freeform 3"/>
            <p:cNvSpPr/>
            <p:nvPr/>
          </p:nvSpPr>
          <p:spPr>
            <a:xfrm>
              <a:off x="0" y="0"/>
              <a:ext cx="5233761" cy="1092494"/>
            </a:xfrm>
            <a:custGeom>
              <a:avLst/>
              <a:gdLst/>
              <a:ahLst/>
              <a:cxnLst/>
              <a:rect l="l" t="t" r="r" b="b"/>
              <a:pathLst>
                <a:path w="5233761" h="1092494">
                  <a:moveTo>
                    <a:pt x="10510" y="0"/>
                  </a:moveTo>
                  <a:lnTo>
                    <a:pt x="5223251" y="0"/>
                  </a:lnTo>
                  <a:cubicBezTo>
                    <a:pt x="5229056" y="0"/>
                    <a:pt x="5233761" y="4706"/>
                    <a:pt x="5233761" y="10510"/>
                  </a:cubicBezTo>
                  <a:lnTo>
                    <a:pt x="5233761" y="1081983"/>
                  </a:lnTo>
                  <a:cubicBezTo>
                    <a:pt x="5233761" y="1084771"/>
                    <a:pt x="5232654" y="1087444"/>
                    <a:pt x="5230683" y="1089415"/>
                  </a:cubicBezTo>
                  <a:cubicBezTo>
                    <a:pt x="5228711" y="1091386"/>
                    <a:pt x="5226038" y="1092494"/>
                    <a:pt x="5223251" y="1092494"/>
                  </a:cubicBezTo>
                  <a:lnTo>
                    <a:pt x="10510" y="1092494"/>
                  </a:lnTo>
                  <a:cubicBezTo>
                    <a:pt x="7723" y="1092494"/>
                    <a:pt x="5050" y="1091386"/>
                    <a:pt x="3078" y="1089415"/>
                  </a:cubicBezTo>
                  <a:cubicBezTo>
                    <a:pt x="1107" y="1087444"/>
                    <a:pt x="0" y="1084771"/>
                    <a:pt x="0" y="1081983"/>
                  </a:cubicBezTo>
                  <a:lnTo>
                    <a:pt x="0" y="10510"/>
                  </a:lnTo>
                  <a:cubicBezTo>
                    <a:pt x="0" y="7723"/>
                    <a:pt x="1107" y="5050"/>
                    <a:pt x="3078" y="3078"/>
                  </a:cubicBezTo>
                  <a:cubicBezTo>
                    <a:pt x="5050" y="1107"/>
                    <a:pt x="7723" y="0"/>
                    <a:pt x="10510" y="0"/>
                  </a:cubicBezTo>
                  <a:close/>
                </a:path>
              </a:pathLst>
            </a:custGeom>
            <a:solidFill>
              <a:srgbClr val="FFFFFF"/>
            </a:solidFill>
            <a:ln w="9525" cap="sq">
              <a:solidFill>
                <a:srgbClr val="000000"/>
              </a:solidFill>
              <a:prstDash val="solid"/>
              <a:miter/>
            </a:ln>
          </p:spPr>
          <p:txBody>
            <a:bodyPr/>
            <a:lstStyle/>
            <a:p>
              <a:endParaRPr lang="fr-FR"/>
            </a:p>
          </p:txBody>
        </p:sp>
        <p:sp>
          <p:nvSpPr>
            <p:cNvPr id="4" name="TextBox 4"/>
            <p:cNvSpPr txBox="1"/>
            <p:nvPr/>
          </p:nvSpPr>
          <p:spPr>
            <a:xfrm>
              <a:off x="0" y="-38100"/>
              <a:ext cx="5233761" cy="1130594"/>
            </a:xfrm>
            <a:prstGeom prst="rect">
              <a:avLst/>
            </a:prstGeom>
          </p:spPr>
          <p:txBody>
            <a:bodyPr lIns="34559" tIns="34559" rIns="34559" bIns="34559" rtlCol="0" anchor="ctr"/>
            <a:lstStyle/>
            <a:p>
              <a:pPr algn="ctr">
                <a:lnSpc>
                  <a:spcPts val="1904"/>
                </a:lnSpc>
                <a:spcBef>
                  <a:spcPct val="0"/>
                </a:spcBef>
              </a:pPr>
              <a:endParaRPr/>
            </a:p>
          </p:txBody>
        </p:sp>
      </p:grpSp>
      <p:grpSp>
        <p:nvGrpSpPr>
          <p:cNvPr id="5" name="Group 5"/>
          <p:cNvGrpSpPr/>
          <p:nvPr/>
        </p:nvGrpSpPr>
        <p:grpSpPr>
          <a:xfrm>
            <a:off x="1028700" y="1158801"/>
            <a:ext cx="1757790" cy="175779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94A5"/>
            </a:solidFill>
            <a:ln w="9525" cap="sq">
              <a:solidFill>
                <a:srgbClr val="000000"/>
              </a:solidFill>
              <a:prstDash val="solid"/>
              <a:miter/>
            </a:ln>
          </p:spPr>
          <p:txBody>
            <a:bodyPr/>
            <a:lstStyle/>
            <a:p>
              <a:endParaRPr lang="fr-FR"/>
            </a:p>
          </p:txBody>
        </p:sp>
        <p:sp>
          <p:nvSpPr>
            <p:cNvPr id="7" name="TextBox 7"/>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grpSp>
        <p:nvGrpSpPr>
          <p:cNvPr id="8" name="Group 8"/>
          <p:cNvGrpSpPr/>
          <p:nvPr/>
        </p:nvGrpSpPr>
        <p:grpSpPr>
          <a:xfrm>
            <a:off x="2786490" y="7258016"/>
            <a:ext cx="14868646" cy="2549197"/>
            <a:chOff x="0" y="0"/>
            <a:chExt cx="5869314" cy="1006281"/>
          </a:xfrm>
        </p:grpSpPr>
        <p:sp>
          <p:nvSpPr>
            <p:cNvPr id="9" name="Freeform 9"/>
            <p:cNvSpPr/>
            <p:nvPr/>
          </p:nvSpPr>
          <p:spPr>
            <a:xfrm>
              <a:off x="0" y="0"/>
              <a:ext cx="5869314" cy="1006281"/>
            </a:xfrm>
            <a:custGeom>
              <a:avLst/>
              <a:gdLst/>
              <a:ahLst/>
              <a:cxnLst/>
              <a:rect l="l" t="t" r="r" b="b"/>
              <a:pathLst>
                <a:path w="5869314" h="1006281">
                  <a:moveTo>
                    <a:pt x="9372" y="0"/>
                  </a:moveTo>
                  <a:lnTo>
                    <a:pt x="5859942" y="0"/>
                  </a:lnTo>
                  <a:cubicBezTo>
                    <a:pt x="5862427" y="0"/>
                    <a:pt x="5864811" y="987"/>
                    <a:pt x="5866569" y="2745"/>
                  </a:cubicBezTo>
                  <a:cubicBezTo>
                    <a:pt x="5868326" y="4503"/>
                    <a:pt x="5869314" y="6887"/>
                    <a:pt x="5869314" y="9372"/>
                  </a:cubicBezTo>
                  <a:lnTo>
                    <a:pt x="5869314" y="996909"/>
                  </a:lnTo>
                  <a:cubicBezTo>
                    <a:pt x="5869314" y="999394"/>
                    <a:pt x="5868326" y="1001778"/>
                    <a:pt x="5866569" y="1003536"/>
                  </a:cubicBezTo>
                  <a:cubicBezTo>
                    <a:pt x="5864811" y="1005294"/>
                    <a:pt x="5862427" y="1006281"/>
                    <a:pt x="5859942" y="1006281"/>
                  </a:cubicBezTo>
                  <a:lnTo>
                    <a:pt x="9372" y="1006281"/>
                  </a:lnTo>
                  <a:cubicBezTo>
                    <a:pt x="6887" y="1006281"/>
                    <a:pt x="4503" y="1005294"/>
                    <a:pt x="2745" y="1003536"/>
                  </a:cubicBezTo>
                  <a:cubicBezTo>
                    <a:pt x="987" y="1001778"/>
                    <a:pt x="0" y="999394"/>
                    <a:pt x="0" y="996909"/>
                  </a:cubicBezTo>
                  <a:lnTo>
                    <a:pt x="0" y="9372"/>
                  </a:lnTo>
                  <a:cubicBezTo>
                    <a:pt x="0" y="6887"/>
                    <a:pt x="987" y="4503"/>
                    <a:pt x="2745" y="2745"/>
                  </a:cubicBezTo>
                  <a:cubicBezTo>
                    <a:pt x="4503" y="987"/>
                    <a:pt x="6887" y="0"/>
                    <a:pt x="9372" y="0"/>
                  </a:cubicBezTo>
                  <a:close/>
                </a:path>
              </a:pathLst>
            </a:custGeom>
            <a:solidFill>
              <a:srgbClr val="FFFFFF"/>
            </a:solidFill>
            <a:ln w="9525" cap="sq">
              <a:solidFill>
                <a:srgbClr val="000000"/>
              </a:solidFill>
              <a:prstDash val="solid"/>
              <a:miter/>
            </a:ln>
          </p:spPr>
          <p:txBody>
            <a:bodyPr/>
            <a:lstStyle/>
            <a:p>
              <a:endParaRPr lang="fr-FR"/>
            </a:p>
          </p:txBody>
        </p:sp>
        <p:sp>
          <p:nvSpPr>
            <p:cNvPr id="10" name="TextBox 10"/>
            <p:cNvSpPr txBox="1"/>
            <p:nvPr/>
          </p:nvSpPr>
          <p:spPr>
            <a:xfrm>
              <a:off x="0" y="-38100"/>
              <a:ext cx="5869314" cy="1044381"/>
            </a:xfrm>
            <a:prstGeom prst="rect">
              <a:avLst/>
            </a:prstGeom>
          </p:spPr>
          <p:txBody>
            <a:bodyPr lIns="34559" tIns="34559" rIns="34559" bIns="34559" rtlCol="0" anchor="ctr"/>
            <a:lstStyle/>
            <a:p>
              <a:pPr algn="ctr">
                <a:lnSpc>
                  <a:spcPts val="1904"/>
                </a:lnSpc>
                <a:spcBef>
                  <a:spcPct val="0"/>
                </a:spcBef>
              </a:pPr>
              <a:endParaRPr/>
            </a:p>
          </p:txBody>
        </p:sp>
      </p:grpSp>
      <p:grpSp>
        <p:nvGrpSpPr>
          <p:cNvPr id="11" name="Group 11"/>
          <p:cNvGrpSpPr/>
          <p:nvPr/>
        </p:nvGrpSpPr>
        <p:grpSpPr>
          <a:xfrm>
            <a:off x="383515" y="7820956"/>
            <a:ext cx="1757790" cy="175779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9CFB"/>
            </a:solidFill>
            <a:ln w="9525" cap="sq">
              <a:solidFill>
                <a:srgbClr val="000000"/>
              </a:solidFill>
              <a:prstDash val="solid"/>
              <a:miter/>
            </a:ln>
          </p:spPr>
          <p:txBody>
            <a:bodyPr/>
            <a:lstStyle/>
            <a:p>
              <a:endParaRPr lang="fr-FR"/>
            </a:p>
          </p:txBody>
        </p:sp>
        <p:sp>
          <p:nvSpPr>
            <p:cNvPr id="13" name="TextBox 13"/>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grpSp>
        <p:nvGrpSpPr>
          <p:cNvPr id="14" name="Group 14"/>
          <p:cNvGrpSpPr/>
          <p:nvPr/>
        </p:nvGrpSpPr>
        <p:grpSpPr>
          <a:xfrm>
            <a:off x="15897346" y="4555654"/>
            <a:ext cx="1757790" cy="175779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9525" cap="sq">
              <a:solidFill>
                <a:srgbClr val="000000"/>
              </a:solidFill>
              <a:prstDash val="solid"/>
              <a:miter/>
            </a:ln>
          </p:spPr>
          <p:txBody>
            <a:bodyPr/>
            <a:lstStyle/>
            <a:p>
              <a:endParaRPr lang="fr-FR"/>
            </a:p>
          </p:txBody>
        </p:sp>
        <p:sp>
          <p:nvSpPr>
            <p:cNvPr id="16" name="TextBox 16"/>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sp>
        <p:nvSpPr>
          <p:cNvPr id="17" name="Freeform 17"/>
          <p:cNvSpPr/>
          <p:nvPr/>
        </p:nvSpPr>
        <p:spPr>
          <a:xfrm>
            <a:off x="4194366" y="8036871"/>
            <a:ext cx="9682645" cy="2176953"/>
          </a:xfrm>
          <a:custGeom>
            <a:avLst/>
            <a:gdLst/>
            <a:ahLst/>
            <a:cxnLst/>
            <a:rect l="l" t="t" r="r" b="b"/>
            <a:pathLst>
              <a:path w="9682645" h="2176953">
                <a:moveTo>
                  <a:pt x="0" y="0"/>
                </a:moveTo>
                <a:lnTo>
                  <a:pt x="9682645" y="0"/>
                </a:lnTo>
                <a:lnTo>
                  <a:pt x="9682645" y="2176954"/>
                </a:lnTo>
                <a:lnTo>
                  <a:pt x="0" y="217695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8" name="Freeform 18"/>
          <p:cNvSpPr/>
          <p:nvPr/>
        </p:nvSpPr>
        <p:spPr>
          <a:xfrm>
            <a:off x="0" y="0"/>
            <a:ext cx="2651444" cy="2482414"/>
          </a:xfrm>
          <a:custGeom>
            <a:avLst/>
            <a:gdLst/>
            <a:ahLst/>
            <a:cxnLst/>
            <a:rect l="l" t="t" r="r" b="b"/>
            <a:pathLst>
              <a:path w="2651444" h="2482414">
                <a:moveTo>
                  <a:pt x="0" y="0"/>
                </a:moveTo>
                <a:lnTo>
                  <a:pt x="2651444" y="0"/>
                </a:lnTo>
                <a:lnTo>
                  <a:pt x="2651444" y="2482414"/>
                </a:lnTo>
                <a:lnTo>
                  <a:pt x="0" y="2482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9" name="Freeform 19"/>
          <p:cNvSpPr/>
          <p:nvPr/>
        </p:nvSpPr>
        <p:spPr>
          <a:xfrm flipH="1">
            <a:off x="15812590" y="0"/>
            <a:ext cx="2475410" cy="2317603"/>
          </a:xfrm>
          <a:custGeom>
            <a:avLst/>
            <a:gdLst/>
            <a:ahLst/>
            <a:cxnLst/>
            <a:rect l="l" t="t" r="r" b="b"/>
            <a:pathLst>
              <a:path w="2475410" h="2317603">
                <a:moveTo>
                  <a:pt x="2475410" y="0"/>
                </a:moveTo>
                <a:lnTo>
                  <a:pt x="0" y="0"/>
                </a:lnTo>
                <a:lnTo>
                  <a:pt x="0" y="2317603"/>
                </a:lnTo>
                <a:lnTo>
                  <a:pt x="2475410" y="2317603"/>
                </a:lnTo>
                <a:lnTo>
                  <a:pt x="247541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0" name="AutoShape 20"/>
          <p:cNvSpPr/>
          <p:nvPr/>
        </p:nvSpPr>
        <p:spPr>
          <a:xfrm>
            <a:off x="11904472" y="3139748"/>
            <a:ext cx="1318576" cy="0"/>
          </a:xfrm>
          <a:prstGeom prst="line">
            <a:avLst/>
          </a:prstGeom>
          <a:ln w="9525" cap="flat">
            <a:solidFill>
              <a:srgbClr val="000000"/>
            </a:solidFill>
            <a:prstDash val="solid"/>
            <a:headEnd type="none" w="sm" len="sm"/>
            <a:tailEnd type="none" w="sm" len="sm"/>
          </a:ln>
        </p:spPr>
        <p:txBody>
          <a:bodyPr/>
          <a:lstStyle/>
          <a:p>
            <a:endParaRPr lang="fr-FR"/>
          </a:p>
        </p:txBody>
      </p:sp>
      <p:sp>
        <p:nvSpPr>
          <p:cNvPr id="21" name="AutoShape 21"/>
          <p:cNvSpPr/>
          <p:nvPr/>
        </p:nvSpPr>
        <p:spPr>
          <a:xfrm>
            <a:off x="11904472" y="6849721"/>
            <a:ext cx="1318576" cy="0"/>
          </a:xfrm>
          <a:prstGeom prst="line">
            <a:avLst/>
          </a:prstGeom>
          <a:ln w="9525" cap="flat">
            <a:solidFill>
              <a:srgbClr val="000000"/>
            </a:solidFill>
            <a:prstDash val="solid"/>
            <a:headEnd type="none" w="sm" len="sm"/>
            <a:tailEnd type="none" w="sm" len="sm"/>
          </a:ln>
        </p:spPr>
        <p:txBody>
          <a:bodyPr/>
          <a:lstStyle/>
          <a:p>
            <a:endParaRPr lang="fr-FR"/>
          </a:p>
        </p:txBody>
      </p:sp>
      <p:sp>
        <p:nvSpPr>
          <p:cNvPr id="22" name="AutoShape 22"/>
          <p:cNvSpPr/>
          <p:nvPr/>
        </p:nvSpPr>
        <p:spPr>
          <a:xfrm>
            <a:off x="5064953" y="4994734"/>
            <a:ext cx="1318576" cy="0"/>
          </a:xfrm>
          <a:prstGeom prst="line">
            <a:avLst/>
          </a:prstGeom>
          <a:ln w="9525" cap="flat">
            <a:solidFill>
              <a:srgbClr val="000000"/>
            </a:solidFill>
            <a:prstDash val="solid"/>
            <a:headEnd type="none" w="sm" len="sm"/>
            <a:tailEnd type="none" w="sm" len="sm"/>
          </a:ln>
        </p:spPr>
        <p:txBody>
          <a:bodyPr/>
          <a:lstStyle/>
          <a:p>
            <a:endParaRPr lang="fr-FR"/>
          </a:p>
        </p:txBody>
      </p:sp>
      <p:sp>
        <p:nvSpPr>
          <p:cNvPr id="23" name="AutoShape 23"/>
          <p:cNvSpPr/>
          <p:nvPr/>
        </p:nvSpPr>
        <p:spPr>
          <a:xfrm>
            <a:off x="5064953" y="8699851"/>
            <a:ext cx="1318576" cy="0"/>
          </a:xfrm>
          <a:prstGeom prst="line">
            <a:avLst/>
          </a:prstGeom>
          <a:ln w="9525" cap="flat">
            <a:solidFill>
              <a:srgbClr val="000000"/>
            </a:solidFill>
            <a:prstDash val="solid"/>
            <a:headEnd type="none" w="sm" len="sm"/>
            <a:tailEnd type="none" w="sm" len="sm"/>
          </a:ln>
        </p:spPr>
        <p:txBody>
          <a:bodyPr/>
          <a:lstStyle/>
          <a:p>
            <a:endParaRPr lang="fr-FR"/>
          </a:p>
        </p:txBody>
      </p:sp>
      <p:sp>
        <p:nvSpPr>
          <p:cNvPr id="24" name="AutoShape 24"/>
          <p:cNvSpPr/>
          <p:nvPr/>
        </p:nvSpPr>
        <p:spPr>
          <a:xfrm flipH="1" flipV="1">
            <a:off x="9125900" y="3976285"/>
            <a:ext cx="0" cy="365197"/>
          </a:xfrm>
          <a:prstGeom prst="line">
            <a:avLst/>
          </a:prstGeom>
          <a:ln w="9525" cap="flat">
            <a:solidFill>
              <a:srgbClr val="000000"/>
            </a:solidFill>
            <a:prstDash val="solid"/>
            <a:headEnd type="none" w="sm" len="sm"/>
            <a:tailEnd type="none" w="sm" len="sm"/>
          </a:ln>
        </p:spPr>
        <p:txBody>
          <a:bodyPr/>
          <a:lstStyle/>
          <a:p>
            <a:endParaRPr lang="fr-FR"/>
          </a:p>
        </p:txBody>
      </p:sp>
      <p:sp>
        <p:nvSpPr>
          <p:cNvPr id="25" name="AutoShape 25"/>
          <p:cNvSpPr/>
          <p:nvPr/>
        </p:nvSpPr>
        <p:spPr>
          <a:xfrm flipV="1">
            <a:off x="8118118" y="7356388"/>
            <a:ext cx="0" cy="365197"/>
          </a:xfrm>
          <a:prstGeom prst="line">
            <a:avLst/>
          </a:prstGeom>
          <a:ln w="9525" cap="flat">
            <a:solidFill>
              <a:srgbClr val="000000"/>
            </a:solidFill>
            <a:prstDash val="solid"/>
            <a:headEnd type="none" w="sm" len="sm"/>
            <a:tailEnd type="none" w="sm" len="sm"/>
          </a:ln>
        </p:spPr>
        <p:txBody>
          <a:bodyPr/>
          <a:lstStyle/>
          <a:p>
            <a:endParaRPr lang="fr-FR"/>
          </a:p>
        </p:txBody>
      </p:sp>
      <p:grpSp>
        <p:nvGrpSpPr>
          <p:cNvPr id="26" name="Group 26"/>
          <p:cNvGrpSpPr/>
          <p:nvPr/>
        </p:nvGrpSpPr>
        <p:grpSpPr>
          <a:xfrm>
            <a:off x="4898825" y="10024877"/>
            <a:ext cx="8490349" cy="453711"/>
            <a:chOff x="0" y="0"/>
            <a:chExt cx="3162543" cy="169001"/>
          </a:xfrm>
        </p:grpSpPr>
        <p:sp>
          <p:nvSpPr>
            <p:cNvPr id="27" name="Freeform 27"/>
            <p:cNvSpPr/>
            <p:nvPr/>
          </p:nvSpPr>
          <p:spPr>
            <a:xfrm>
              <a:off x="0" y="0"/>
              <a:ext cx="3162543" cy="169001"/>
            </a:xfrm>
            <a:custGeom>
              <a:avLst/>
              <a:gdLst/>
              <a:ahLst/>
              <a:cxnLst/>
              <a:rect l="l" t="t" r="r" b="b"/>
              <a:pathLst>
                <a:path w="3162543" h="169001">
                  <a:moveTo>
                    <a:pt x="0" y="0"/>
                  </a:moveTo>
                  <a:lnTo>
                    <a:pt x="3162543" y="0"/>
                  </a:lnTo>
                  <a:lnTo>
                    <a:pt x="3162543" y="169001"/>
                  </a:lnTo>
                  <a:lnTo>
                    <a:pt x="0" y="169001"/>
                  </a:lnTo>
                  <a:close/>
                </a:path>
              </a:pathLst>
            </a:custGeom>
            <a:solidFill>
              <a:srgbClr val="4E67A8"/>
            </a:solidFill>
          </p:spPr>
          <p:txBody>
            <a:bodyPr/>
            <a:lstStyle/>
            <a:p>
              <a:endParaRPr lang="fr-FR"/>
            </a:p>
          </p:txBody>
        </p:sp>
        <p:sp>
          <p:nvSpPr>
            <p:cNvPr id="28" name="TextBox 28"/>
            <p:cNvSpPr txBox="1"/>
            <p:nvPr/>
          </p:nvSpPr>
          <p:spPr>
            <a:xfrm>
              <a:off x="0" y="-38100"/>
              <a:ext cx="3162543" cy="207101"/>
            </a:xfrm>
            <a:prstGeom prst="rect">
              <a:avLst/>
            </a:prstGeom>
          </p:spPr>
          <p:txBody>
            <a:bodyPr lIns="34559" tIns="34559" rIns="34559" bIns="34559" rtlCol="0" anchor="ctr"/>
            <a:lstStyle/>
            <a:p>
              <a:pPr algn="ctr">
                <a:lnSpc>
                  <a:spcPts val="1904"/>
                </a:lnSpc>
              </a:pPr>
              <a:endParaRPr/>
            </a:p>
          </p:txBody>
        </p:sp>
      </p:grpSp>
      <p:sp>
        <p:nvSpPr>
          <p:cNvPr id="29" name="Freeform 29"/>
          <p:cNvSpPr/>
          <p:nvPr/>
        </p:nvSpPr>
        <p:spPr>
          <a:xfrm>
            <a:off x="1393222" y="1474367"/>
            <a:ext cx="1137115" cy="1137115"/>
          </a:xfrm>
          <a:custGeom>
            <a:avLst/>
            <a:gdLst/>
            <a:ahLst/>
            <a:cxnLst/>
            <a:rect l="l" t="t" r="r" b="b"/>
            <a:pathLst>
              <a:path w="1137115" h="1137115">
                <a:moveTo>
                  <a:pt x="0" y="0"/>
                </a:moveTo>
                <a:lnTo>
                  <a:pt x="1137116" y="0"/>
                </a:lnTo>
                <a:lnTo>
                  <a:pt x="1137116" y="1137115"/>
                </a:lnTo>
                <a:lnTo>
                  <a:pt x="0" y="1137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30" name="Freeform 30"/>
          <p:cNvSpPr/>
          <p:nvPr/>
        </p:nvSpPr>
        <p:spPr>
          <a:xfrm>
            <a:off x="16273867" y="4874588"/>
            <a:ext cx="1004748" cy="1240430"/>
          </a:xfrm>
          <a:custGeom>
            <a:avLst/>
            <a:gdLst/>
            <a:ahLst/>
            <a:cxnLst/>
            <a:rect l="l" t="t" r="r" b="b"/>
            <a:pathLst>
              <a:path w="1004748" h="1240430">
                <a:moveTo>
                  <a:pt x="0" y="0"/>
                </a:moveTo>
                <a:lnTo>
                  <a:pt x="1004748" y="0"/>
                </a:lnTo>
                <a:lnTo>
                  <a:pt x="1004748" y="1240430"/>
                </a:lnTo>
                <a:lnTo>
                  <a:pt x="0" y="1240430"/>
                </a:lnTo>
                <a:lnTo>
                  <a:pt x="0" y="0"/>
                </a:lnTo>
                <a:close/>
              </a:path>
            </a:pathLst>
          </a:custGeom>
          <a:blipFill>
            <a:blip r:embed="rId10"/>
            <a:stretch>
              <a:fillRect/>
            </a:stretch>
          </a:blipFill>
        </p:spPr>
        <p:txBody>
          <a:bodyPr/>
          <a:lstStyle/>
          <a:p>
            <a:endParaRPr lang="fr-FR"/>
          </a:p>
        </p:txBody>
      </p:sp>
      <p:sp>
        <p:nvSpPr>
          <p:cNvPr id="31" name="Freeform 31"/>
          <p:cNvSpPr/>
          <p:nvPr/>
        </p:nvSpPr>
        <p:spPr>
          <a:xfrm>
            <a:off x="702467" y="8036871"/>
            <a:ext cx="1119887" cy="1357438"/>
          </a:xfrm>
          <a:custGeom>
            <a:avLst/>
            <a:gdLst/>
            <a:ahLst/>
            <a:cxnLst/>
            <a:rect l="l" t="t" r="r" b="b"/>
            <a:pathLst>
              <a:path w="1119887" h="1357438">
                <a:moveTo>
                  <a:pt x="0" y="0"/>
                </a:moveTo>
                <a:lnTo>
                  <a:pt x="1119887" y="0"/>
                </a:lnTo>
                <a:lnTo>
                  <a:pt x="1119887" y="1357439"/>
                </a:lnTo>
                <a:lnTo>
                  <a:pt x="0" y="1357439"/>
                </a:lnTo>
                <a:lnTo>
                  <a:pt x="0" y="0"/>
                </a:lnTo>
                <a:close/>
              </a:path>
            </a:pathLst>
          </a:custGeom>
          <a:blipFill>
            <a:blip r:embed="rId11"/>
            <a:stretch>
              <a:fillRect/>
            </a:stretch>
          </a:blipFill>
        </p:spPr>
        <p:txBody>
          <a:bodyPr/>
          <a:lstStyle/>
          <a:p>
            <a:endParaRPr lang="fr-FR"/>
          </a:p>
        </p:txBody>
      </p:sp>
      <p:sp>
        <p:nvSpPr>
          <p:cNvPr id="32" name="TextBox 32"/>
          <p:cNvSpPr txBox="1"/>
          <p:nvPr/>
        </p:nvSpPr>
        <p:spPr>
          <a:xfrm>
            <a:off x="5813527" y="267649"/>
            <a:ext cx="6660945" cy="729944"/>
          </a:xfrm>
          <a:prstGeom prst="rect">
            <a:avLst/>
          </a:prstGeom>
        </p:spPr>
        <p:txBody>
          <a:bodyPr lIns="0" tIns="0" rIns="0" bIns="0" rtlCol="0" anchor="t">
            <a:spAutoFit/>
          </a:bodyPr>
          <a:lstStyle/>
          <a:p>
            <a:pPr algn="ctr">
              <a:lnSpc>
                <a:spcPts val="5612"/>
              </a:lnSpc>
            </a:pPr>
            <a:r>
              <a:rPr lang="en-US" sz="5102">
                <a:solidFill>
                  <a:srgbClr val="000000"/>
                </a:solidFill>
                <a:latin typeface="Handy Casual"/>
                <a:ea typeface="Handy Casual"/>
                <a:cs typeface="Handy Casual"/>
                <a:sym typeface="Handy Casual"/>
              </a:rPr>
              <a:t>DE LA VISION A LA MISSION </a:t>
            </a:r>
          </a:p>
        </p:txBody>
      </p:sp>
      <p:sp>
        <p:nvSpPr>
          <p:cNvPr id="33" name="TextBox 33"/>
          <p:cNvSpPr txBox="1"/>
          <p:nvPr/>
        </p:nvSpPr>
        <p:spPr>
          <a:xfrm>
            <a:off x="8500760" y="1190402"/>
            <a:ext cx="3771509"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 DE LA VISION À LA STRATÉGIE D'ENTREPRISE</a:t>
            </a:r>
          </a:p>
        </p:txBody>
      </p:sp>
      <p:sp>
        <p:nvSpPr>
          <p:cNvPr id="34" name="TextBox 34"/>
          <p:cNvSpPr txBox="1"/>
          <p:nvPr/>
        </p:nvSpPr>
        <p:spPr>
          <a:xfrm>
            <a:off x="8172964" y="1190402"/>
            <a:ext cx="327796"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01.</a:t>
            </a:r>
          </a:p>
        </p:txBody>
      </p:sp>
      <p:sp>
        <p:nvSpPr>
          <p:cNvPr id="35" name="TextBox 35"/>
          <p:cNvSpPr txBox="1"/>
          <p:nvPr/>
        </p:nvSpPr>
        <p:spPr>
          <a:xfrm>
            <a:off x="3850096" y="1599859"/>
            <a:ext cx="12499425" cy="2146612"/>
          </a:xfrm>
          <a:prstGeom prst="rect">
            <a:avLst/>
          </a:prstGeom>
        </p:spPr>
        <p:txBody>
          <a:bodyPr lIns="0" tIns="0" rIns="0" bIns="0" rtlCol="0" anchor="t">
            <a:spAutoFit/>
          </a:bodyPr>
          <a:lstStyle/>
          <a:p>
            <a:pPr algn="just">
              <a:lnSpc>
                <a:spcPts val="1907"/>
              </a:lnSpc>
            </a:pPr>
            <a:endParaRPr/>
          </a:p>
          <a:p>
            <a:pPr marL="294213" lvl="1" indent="-147106" algn="just">
              <a:lnSpc>
                <a:spcPts val="1907"/>
              </a:lnSpc>
              <a:buFont typeface="Arial"/>
              <a:buChar char="•"/>
            </a:pPr>
            <a:r>
              <a:rPr lang="en-US" sz="1362" b="1">
                <a:solidFill>
                  <a:srgbClr val="000000"/>
                </a:solidFill>
                <a:latin typeface="Canva Sans 1 Bold"/>
                <a:ea typeface="Canva Sans 1 Bold"/>
                <a:cs typeface="Canva Sans 1 Bold"/>
                <a:sym typeface="Canva Sans 1 Bold"/>
              </a:rPr>
              <a:t>La Vision </a:t>
            </a:r>
            <a:r>
              <a:rPr lang="en-US" sz="1362">
                <a:solidFill>
                  <a:srgbClr val="000000"/>
                </a:solidFill>
                <a:latin typeface="Canva Sans 1"/>
                <a:ea typeface="Canva Sans 1"/>
                <a:cs typeface="Canva Sans 1"/>
                <a:sym typeface="Canva Sans 1"/>
              </a:rPr>
              <a:t>: C'est l'image du futur que l'entreprise souhaite atteindre. Elle est ambitieuse, inspirante et donne une direction claire.</a:t>
            </a:r>
          </a:p>
          <a:p>
            <a:pPr marL="588426" lvl="2" indent="-196142" algn="just">
              <a:lnSpc>
                <a:spcPts val="1907"/>
              </a:lnSpc>
              <a:buFont typeface="Arial"/>
              <a:buChar char="⚬"/>
            </a:pPr>
            <a:r>
              <a:rPr lang="en-US" sz="1362">
                <a:solidFill>
                  <a:srgbClr val="000000"/>
                </a:solidFill>
                <a:latin typeface="Canva Sans 1"/>
                <a:ea typeface="Canva Sans 1"/>
                <a:cs typeface="Canva Sans 1"/>
                <a:sym typeface="Canva Sans 1"/>
              </a:rPr>
              <a:t>Exemple : "Devenir le leader mondial de l'innovation dans notre secteur."</a:t>
            </a:r>
          </a:p>
          <a:p>
            <a:pPr marL="294213" lvl="1" indent="-147106" algn="just">
              <a:lnSpc>
                <a:spcPts val="1907"/>
              </a:lnSpc>
              <a:buFont typeface="Arial"/>
              <a:buChar char="•"/>
            </a:pPr>
            <a:r>
              <a:rPr lang="en-US" sz="1362" b="1">
                <a:solidFill>
                  <a:srgbClr val="000000"/>
                </a:solidFill>
                <a:latin typeface="Canva Sans 1 Bold"/>
                <a:ea typeface="Canva Sans 1 Bold"/>
                <a:cs typeface="Canva Sans 1 Bold"/>
                <a:sym typeface="Canva Sans 1 Bold"/>
              </a:rPr>
              <a:t>La Stratégie d'Entreprise :</a:t>
            </a:r>
            <a:r>
              <a:rPr lang="en-US" sz="1362">
                <a:solidFill>
                  <a:srgbClr val="000000"/>
                </a:solidFill>
                <a:latin typeface="Canva Sans 1"/>
                <a:ea typeface="Canva Sans 1"/>
                <a:cs typeface="Canva Sans 1"/>
                <a:sym typeface="Canva Sans 1"/>
              </a:rPr>
              <a:t> C'est le plan global pour atteindre cette vision. Elle définit les objectifs stratégiques et les grandes orientations.</a:t>
            </a:r>
          </a:p>
          <a:p>
            <a:pPr marL="588426" lvl="2" indent="-196142" algn="just">
              <a:lnSpc>
                <a:spcPts val="1907"/>
              </a:lnSpc>
              <a:buFont typeface="Arial"/>
              <a:buChar char="⚬"/>
            </a:pPr>
            <a:r>
              <a:rPr lang="en-US" sz="1362">
                <a:solidFill>
                  <a:srgbClr val="000000"/>
                </a:solidFill>
                <a:latin typeface="Canva Sans 1"/>
                <a:ea typeface="Canva Sans 1"/>
                <a:cs typeface="Canva Sans 1"/>
                <a:sym typeface="Canva Sans 1"/>
              </a:rPr>
              <a:t>Exemple : "Développer de nouveaux produits révolutionnaires, conquérir de nouveaux marchés, investir dans la recherche et développement."</a:t>
            </a:r>
          </a:p>
          <a:p>
            <a:pPr marL="294213" lvl="1" indent="-147106" algn="just">
              <a:lnSpc>
                <a:spcPts val="1907"/>
              </a:lnSpc>
              <a:buFont typeface="Arial"/>
              <a:buChar char="•"/>
            </a:pPr>
            <a:r>
              <a:rPr lang="en-US" sz="1362" b="1">
                <a:solidFill>
                  <a:srgbClr val="000000"/>
                </a:solidFill>
                <a:latin typeface="Canva Sans 1 Bold"/>
                <a:ea typeface="Canva Sans 1 Bold"/>
                <a:cs typeface="Canva Sans 1 Bold"/>
                <a:sym typeface="Canva Sans 1 Bold"/>
              </a:rPr>
              <a:t>Outils pour la réflexion :</a:t>
            </a:r>
          </a:p>
          <a:p>
            <a:pPr marL="588426" lvl="2" indent="-196142" algn="just">
              <a:lnSpc>
                <a:spcPts val="1907"/>
              </a:lnSpc>
              <a:buFont typeface="Arial"/>
              <a:buChar char="⚬"/>
            </a:pPr>
            <a:r>
              <a:rPr lang="en-US" sz="1362">
                <a:solidFill>
                  <a:srgbClr val="000000"/>
                </a:solidFill>
                <a:latin typeface="Canva Sans 1"/>
                <a:ea typeface="Canva Sans 1"/>
                <a:cs typeface="Canva Sans 1"/>
                <a:sym typeface="Canva Sans 1"/>
              </a:rPr>
              <a:t>Analyse SWOT : Identifier les forces et faiblesses internes, ainsi que les opportunités et menaces externes.</a:t>
            </a:r>
          </a:p>
          <a:p>
            <a:pPr marL="588426" lvl="2" indent="-196142" algn="just">
              <a:lnSpc>
                <a:spcPts val="1907"/>
              </a:lnSpc>
              <a:buFont typeface="Arial"/>
              <a:buChar char="⚬"/>
            </a:pPr>
            <a:r>
              <a:rPr lang="en-US" sz="1362">
                <a:solidFill>
                  <a:srgbClr val="000000"/>
                </a:solidFill>
                <a:latin typeface="Canva Sans 1"/>
                <a:ea typeface="Canva Sans 1"/>
                <a:cs typeface="Canva Sans 1"/>
                <a:sym typeface="Canva Sans 1"/>
              </a:rPr>
              <a:t>Diagramme d'Ishikawa (causes-conséquences) : Analyser les problèmes et leurs causes profondes pour trouver des solutions efficaces.</a:t>
            </a:r>
          </a:p>
          <a:p>
            <a:pPr algn="just">
              <a:lnSpc>
                <a:spcPts val="1907"/>
              </a:lnSpc>
            </a:pPr>
            <a:endParaRPr lang="en-US" sz="1362">
              <a:solidFill>
                <a:srgbClr val="000000"/>
              </a:solidFill>
              <a:latin typeface="Canva Sans 1"/>
              <a:ea typeface="Canva Sans 1"/>
              <a:cs typeface="Canva Sans 1"/>
              <a:sym typeface="Canva Sans 1"/>
            </a:endParaRPr>
          </a:p>
        </p:txBody>
      </p:sp>
      <p:sp>
        <p:nvSpPr>
          <p:cNvPr id="36" name="TextBox 36"/>
          <p:cNvSpPr txBox="1"/>
          <p:nvPr/>
        </p:nvSpPr>
        <p:spPr>
          <a:xfrm>
            <a:off x="8354096" y="7384963"/>
            <a:ext cx="8422145" cy="366722"/>
          </a:xfrm>
          <a:prstGeom prst="rect">
            <a:avLst/>
          </a:prstGeom>
        </p:spPr>
        <p:txBody>
          <a:bodyPr lIns="0" tIns="0" rIns="0" bIns="0" rtlCol="0" anchor="t">
            <a:spAutoFit/>
          </a:bodyPr>
          <a:lstStyle/>
          <a:p>
            <a:pPr algn="l">
              <a:lnSpc>
                <a:spcPts val="2888"/>
              </a:lnSpc>
            </a:pPr>
            <a:r>
              <a:rPr lang="en-US" sz="2625">
                <a:solidFill>
                  <a:srgbClr val="000000"/>
                </a:solidFill>
                <a:latin typeface="Handy Casual"/>
                <a:ea typeface="Handy Casual"/>
                <a:cs typeface="Handy Casual"/>
                <a:sym typeface="Handy Casual"/>
              </a:rPr>
              <a:t>MESURER ET SUIVRE LES PROGRÈS</a:t>
            </a:r>
          </a:p>
        </p:txBody>
      </p:sp>
      <p:sp>
        <p:nvSpPr>
          <p:cNvPr id="37" name="TextBox 37"/>
          <p:cNvSpPr txBox="1"/>
          <p:nvPr/>
        </p:nvSpPr>
        <p:spPr>
          <a:xfrm>
            <a:off x="7744785" y="7365913"/>
            <a:ext cx="327796"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03.</a:t>
            </a:r>
          </a:p>
        </p:txBody>
      </p:sp>
      <p:sp>
        <p:nvSpPr>
          <p:cNvPr id="38" name="TextBox 38"/>
          <p:cNvSpPr txBox="1"/>
          <p:nvPr/>
        </p:nvSpPr>
        <p:spPr>
          <a:xfrm>
            <a:off x="3220728" y="8005153"/>
            <a:ext cx="13758161" cy="1424809"/>
          </a:xfrm>
          <a:prstGeom prst="rect">
            <a:avLst/>
          </a:prstGeom>
        </p:spPr>
        <p:txBody>
          <a:bodyPr lIns="0" tIns="0" rIns="0" bIns="0" rtlCol="0" anchor="t">
            <a:spAutoFit/>
          </a:bodyPr>
          <a:lstStyle/>
          <a:p>
            <a:pPr marL="357346" lvl="1" indent="-178673" algn="just">
              <a:lnSpc>
                <a:spcPts val="2317"/>
              </a:lnSpc>
              <a:buFont typeface="Arial"/>
              <a:buChar char="•"/>
            </a:pPr>
            <a:r>
              <a:rPr lang="en-US" sz="1655" b="1">
                <a:solidFill>
                  <a:srgbClr val="000000"/>
                </a:solidFill>
                <a:latin typeface="Canva Sans 1 Bold"/>
                <a:ea typeface="Canva Sans 1 Bold"/>
                <a:cs typeface="Canva Sans 1 Bold"/>
                <a:sym typeface="Canva Sans 1 Bold"/>
              </a:rPr>
              <a:t>KPIs (Key Performance Indicators) :</a:t>
            </a:r>
            <a:r>
              <a:rPr lang="en-US" sz="1655">
                <a:solidFill>
                  <a:srgbClr val="000000"/>
                </a:solidFill>
                <a:latin typeface="Canva Sans 1"/>
                <a:ea typeface="Canva Sans 1"/>
                <a:cs typeface="Canva Sans 1"/>
                <a:sym typeface="Canva Sans 1"/>
              </a:rPr>
              <a:t> Indicateurs clés de performance pour mesurer les résultats et le succès de la stratégie.</a:t>
            </a:r>
          </a:p>
          <a:p>
            <a:pPr marL="714692" lvl="2" indent="-238231" algn="just">
              <a:lnSpc>
                <a:spcPts val="2317"/>
              </a:lnSpc>
              <a:buFont typeface="Arial"/>
              <a:buChar char="⚬"/>
            </a:pPr>
            <a:r>
              <a:rPr lang="en-US" sz="1655">
                <a:solidFill>
                  <a:srgbClr val="000000"/>
                </a:solidFill>
                <a:latin typeface="Canva Sans 1"/>
                <a:ea typeface="Canva Sans 1"/>
                <a:cs typeface="Canva Sans 1"/>
                <a:sym typeface="Canva Sans 1"/>
              </a:rPr>
              <a:t>Exemples : chiffre d'affaires, taux de satisfaction client, parts de marché.</a:t>
            </a:r>
          </a:p>
          <a:p>
            <a:pPr marL="357346" lvl="1" indent="-178673" algn="just">
              <a:lnSpc>
                <a:spcPts val="2317"/>
              </a:lnSpc>
              <a:buFont typeface="Arial"/>
              <a:buChar char="•"/>
            </a:pPr>
            <a:r>
              <a:rPr lang="en-US" sz="1655" b="1">
                <a:solidFill>
                  <a:srgbClr val="000000"/>
                </a:solidFill>
                <a:latin typeface="Canva Sans 1 Bold"/>
                <a:ea typeface="Canva Sans 1 Bold"/>
                <a:cs typeface="Canva Sans 1 Bold"/>
                <a:sym typeface="Canva Sans 1 Bold"/>
              </a:rPr>
              <a:t>Balanced Scorecard (Tableau de Bord Équilibré)</a:t>
            </a:r>
            <a:r>
              <a:rPr lang="en-US" sz="1655">
                <a:solidFill>
                  <a:srgbClr val="000000"/>
                </a:solidFill>
                <a:latin typeface="Canva Sans 1"/>
                <a:ea typeface="Canva Sans 1"/>
                <a:cs typeface="Canva Sans 1"/>
                <a:sym typeface="Canva Sans 1"/>
              </a:rPr>
              <a:t> : Outil de gestion stratégique qui permet de mesurer la performance de l'entreprise selon quatre perspectives : financière, client, processus internes et apprentissage &amp; développement.</a:t>
            </a:r>
          </a:p>
          <a:p>
            <a:pPr algn="just">
              <a:lnSpc>
                <a:spcPts val="2317"/>
              </a:lnSpc>
            </a:pPr>
            <a:endParaRPr lang="en-US" sz="1655">
              <a:solidFill>
                <a:srgbClr val="000000"/>
              </a:solidFill>
              <a:latin typeface="Canva Sans 1"/>
              <a:ea typeface="Canva Sans 1"/>
              <a:cs typeface="Canva Sans 1"/>
              <a:sym typeface="Canva Sans 1"/>
            </a:endParaRPr>
          </a:p>
        </p:txBody>
      </p:sp>
      <p:sp>
        <p:nvSpPr>
          <p:cNvPr id="39" name="TextBox 39"/>
          <p:cNvSpPr txBox="1"/>
          <p:nvPr/>
        </p:nvSpPr>
        <p:spPr>
          <a:xfrm>
            <a:off x="7197534" y="4574704"/>
            <a:ext cx="7985096" cy="314017"/>
          </a:xfrm>
          <a:prstGeom prst="rect">
            <a:avLst/>
          </a:prstGeom>
        </p:spPr>
        <p:txBody>
          <a:bodyPr lIns="0" tIns="0" rIns="0" bIns="0" rtlCol="0" anchor="t">
            <a:spAutoFit/>
          </a:bodyPr>
          <a:lstStyle/>
          <a:p>
            <a:pPr algn="ctr">
              <a:lnSpc>
                <a:spcPts val="2448"/>
              </a:lnSpc>
            </a:pPr>
            <a:r>
              <a:rPr lang="en-US" sz="2225">
                <a:solidFill>
                  <a:srgbClr val="000000"/>
                </a:solidFill>
                <a:latin typeface="Handy Casual"/>
                <a:ea typeface="Handy Casual"/>
                <a:cs typeface="Handy Casual"/>
                <a:sym typeface="Handy Casual"/>
              </a:rPr>
              <a:t>DE LA STRATÉGIE D'ENTREPRISE À LA MISSION</a:t>
            </a:r>
          </a:p>
        </p:txBody>
      </p:sp>
      <p:sp>
        <p:nvSpPr>
          <p:cNvPr id="40" name="TextBox 40"/>
          <p:cNvSpPr txBox="1"/>
          <p:nvPr/>
        </p:nvSpPr>
        <p:spPr>
          <a:xfrm>
            <a:off x="6768719" y="4533383"/>
            <a:ext cx="327796"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02.</a:t>
            </a:r>
          </a:p>
        </p:txBody>
      </p:sp>
      <p:sp>
        <p:nvSpPr>
          <p:cNvPr id="41" name="TextBox 41"/>
          <p:cNvSpPr txBox="1"/>
          <p:nvPr/>
        </p:nvSpPr>
        <p:spPr>
          <a:xfrm>
            <a:off x="1417183" y="4917297"/>
            <a:ext cx="14480163" cy="2770066"/>
          </a:xfrm>
          <a:prstGeom prst="rect">
            <a:avLst/>
          </a:prstGeom>
        </p:spPr>
        <p:txBody>
          <a:bodyPr lIns="0" tIns="0" rIns="0" bIns="0" rtlCol="0" anchor="t">
            <a:spAutoFit/>
          </a:bodyPr>
          <a:lstStyle/>
          <a:p>
            <a:pPr marL="338373" lvl="1" indent="-169187" algn="just">
              <a:lnSpc>
                <a:spcPts val="2194"/>
              </a:lnSpc>
              <a:buFont typeface="Arial"/>
              <a:buChar char="•"/>
            </a:pPr>
            <a:r>
              <a:rPr lang="en-US" sz="1567" b="1">
                <a:solidFill>
                  <a:srgbClr val="000000"/>
                </a:solidFill>
                <a:latin typeface="Canva Sans 1 Bold"/>
                <a:ea typeface="Canva Sans 1 Bold"/>
                <a:cs typeface="Canva Sans 1 Bold"/>
                <a:sym typeface="Canva Sans 1 Bold"/>
              </a:rPr>
              <a:t>La Mission : </a:t>
            </a:r>
            <a:r>
              <a:rPr lang="en-US" sz="1567">
                <a:solidFill>
                  <a:srgbClr val="000000"/>
                </a:solidFill>
                <a:latin typeface="Canva Sans 1"/>
                <a:ea typeface="Canva Sans 1"/>
                <a:cs typeface="Canva Sans 1"/>
                <a:sym typeface="Canva Sans 1"/>
              </a:rPr>
              <a:t>C'est la raison d'être de l'entreprise, sa vocation, ce qu'elle fait au quotidien. Elle est plus concrète que la vision.</a:t>
            </a:r>
          </a:p>
          <a:p>
            <a:pPr marL="338373" lvl="1" indent="-169187" algn="just">
              <a:lnSpc>
                <a:spcPts val="2194"/>
              </a:lnSpc>
              <a:buFont typeface="Arial"/>
              <a:buChar char="•"/>
            </a:pPr>
            <a:r>
              <a:rPr lang="en-US" sz="1567">
                <a:solidFill>
                  <a:srgbClr val="000000"/>
                </a:solidFill>
                <a:latin typeface="Canva Sans 1"/>
                <a:ea typeface="Canva Sans 1"/>
                <a:cs typeface="Canva Sans 1"/>
                <a:sym typeface="Canva Sans 1"/>
              </a:rPr>
              <a:t>Exemple : "Offrir des solutions innovantes qui améliorent la vie de nos clients."</a:t>
            </a:r>
          </a:p>
          <a:p>
            <a:pPr marL="338373" lvl="1" indent="-169187" algn="just">
              <a:lnSpc>
                <a:spcPts val="2194"/>
              </a:lnSpc>
              <a:buFont typeface="Arial"/>
              <a:buChar char="•"/>
            </a:pPr>
            <a:r>
              <a:rPr lang="en-US" sz="1567" b="1">
                <a:solidFill>
                  <a:srgbClr val="000000"/>
                </a:solidFill>
                <a:latin typeface="Canva Sans 1 Bold"/>
                <a:ea typeface="Canva Sans 1 Bold"/>
                <a:cs typeface="Canva Sans 1 Bold"/>
                <a:sym typeface="Canva Sans 1 Bold"/>
              </a:rPr>
              <a:t>La Stratégie Commerciale :</a:t>
            </a:r>
            <a:r>
              <a:rPr lang="en-US" sz="1567">
                <a:solidFill>
                  <a:srgbClr val="000000"/>
                </a:solidFill>
                <a:latin typeface="Canva Sans 1"/>
                <a:ea typeface="Canva Sans 1"/>
                <a:cs typeface="Canva Sans 1"/>
                <a:sym typeface="Canva Sans 1"/>
              </a:rPr>
              <a:t> C'est le plan pour atteindre les objectifs de vente et de parts de marché, en accord avec la mission et la stratégie d'entreprise.</a:t>
            </a:r>
          </a:p>
          <a:p>
            <a:pPr marL="676746" lvl="2" indent="-225582" algn="just">
              <a:lnSpc>
                <a:spcPts val="2194"/>
              </a:lnSpc>
              <a:buFont typeface="Arial"/>
              <a:buChar char="⚬"/>
            </a:pPr>
            <a:r>
              <a:rPr lang="en-US" sz="1567">
                <a:solidFill>
                  <a:srgbClr val="000000"/>
                </a:solidFill>
                <a:latin typeface="Canva Sans 1"/>
                <a:ea typeface="Canva Sans 1"/>
                <a:cs typeface="Canva Sans 1"/>
                <a:sym typeface="Canva Sans 1"/>
              </a:rPr>
              <a:t>Exemple : "Développer un réseau de distribution performant, lancer des campagnes de marketing ciblées, offrir un service client exceptionnel."</a:t>
            </a:r>
          </a:p>
          <a:p>
            <a:pPr marL="338373" lvl="1" indent="-169187" algn="just">
              <a:lnSpc>
                <a:spcPts val="2194"/>
              </a:lnSpc>
              <a:buFont typeface="Arial"/>
              <a:buChar char="•"/>
            </a:pPr>
            <a:r>
              <a:rPr lang="en-US" sz="1567" b="1">
                <a:solidFill>
                  <a:srgbClr val="000000"/>
                </a:solidFill>
                <a:latin typeface="Canva Sans 1 Bold"/>
                <a:ea typeface="Canva Sans 1 Bold"/>
                <a:cs typeface="Canva Sans 1 Bold"/>
                <a:sym typeface="Canva Sans 1 Bold"/>
              </a:rPr>
              <a:t>Outils pour la réflexion :</a:t>
            </a:r>
          </a:p>
          <a:p>
            <a:pPr marL="338373" lvl="1" indent="-169187" algn="just">
              <a:lnSpc>
                <a:spcPts val="2194"/>
              </a:lnSpc>
              <a:buFont typeface="Arial"/>
              <a:buChar char="•"/>
            </a:pPr>
            <a:r>
              <a:rPr lang="en-US" sz="1567" b="1">
                <a:solidFill>
                  <a:srgbClr val="000000"/>
                </a:solidFill>
                <a:latin typeface="Canva Sans 1 Bold"/>
                <a:ea typeface="Canva Sans 1 Bold"/>
                <a:cs typeface="Canva Sans 1 Bold"/>
                <a:sym typeface="Canva Sans 1 Bold"/>
              </a:rPr>
              <a:t>Méthode OKR (Objectives and Key Results</a:t>
            </a:r>
            <a:r>
              <a:rPr lang="en-US" sz="1567">
                <a:solidFill>
                  <a:srgbClr val="000000"/>
                </a:solidFill>
                <a:latin typeface="Canva Sans 1"/>
                <a:ea typeface="Canva Sans 1"/>
                <a:cs typeface="Canva Sans 1"/>
                <a:sym typeface="Canva Sans 1"/>
              </a:rPr>
              <a:t>) : Fixer des objectifs ambitieux et mesurables, avec des résultats clés pour suivre les progrès.</a:t>
            </a:r>
          </a:p>
          <a:p>
            <a:pPr marL="348757" lvl="1" indent="-174379" algn="just">
              <a:lnSpc>
                <a:spcPts val="2261"/>
              </a:lnSpc>
              <a:buFont typeface="Arial"/>
              <a:buChar char="•"/>
            </a:pPr>
            <a:r>
              <a:rPr lang="en-US" sz="1615" b="1">
                <a:solidFill>
                  <a:srgbClr val="000000"/>
                </a:solidFill>
                <a:latin typeface="Canva Sans 1 Bold"/>
                <a:ea typeface="Canva Sans 1 Bold"/>
                <a:cs typeface="Canva Sans 1 Bold"/>
                <a:sym typeface="Canva Sans 1 Bold"/>
              </a:rPr>
              <a:t>Matrice RACI</a:t>
            </a:r>
            <a:r>
              <a:rPr lang="en-US" sz="1615">
                <a:solidFill>
                  <a:srgbClr val="000000"/>
                </a:solidFill>
                <a:latin typeface="Canva Sans 1"/>
                <a:ea typeface="Canva Sans 1"/>
                <a:cs typeface="Canva Sans 1"/>
                <a:sym typeface="Canva Sans 1"/>
              </a:rPr>
              <a:t> (Responsable, Autorité, Consulté, Informé) **: Clarifier les rôles et responsabilités de chacun dans la mise en œuvre de la stratégie.</a:t>
            </a:r>
          </a:p>
          <a:p>
            <a:pPr algn="just">
              <a:lnSpc>
                <a:spcPts val="2194"/>
              </a:lnSpc>
            </a:pPr>
            <a:endParaRPr lang="en-US" sz="1615">
              <a:solidFill>
                <a:srgbClr val="000000"/>
              </a:solidFill>
              <a:latin typeface="Canva Sans 1"/>
              <a:ea typeface="Canva Sans 1"/>
              <a:cs typeface="Canva Sans 1"/>
              <a:sym typeface="Canva Sans 1"/>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94366" y="1530901"/>
            <a:ext cx="12868249" cy="2767598"/>
            <a:chOff x="0" y="0"/>
            <a:chExt cx="5079668" cy="1092494"/>
          </a:xfrm>
        </p:grpSpPr>
        <p:sp>
          <p:nvSpPr>
            <p:cNvPr id="3" name="Freeform 3"/>
            <p:cNvSpPr/>
            <p:nvPr/>
          </p:nvSpPr>
          <p:spPr>
            <a:xfrm>
              <a:off x="0" y="0"/>
              <a:ext cx="5079669" cy="1092494"/>
            </a:xfrm>
            <a:custGeom>
              <a:avLst/>
              <a:gdLst/>
              <a:ahLst/>
              <a:cxnLst/>
              <a:rect l="l" t="t" r="r" b="b"/>
              <a:pathLst>
                <a:path w="5079669" h="1092494">
                  <a:moveTo>
                    <a:pt x="10829" y="0"/>
                  </a:moveTo>
                  <a:lnTo>
                    <a:pt x="5068839" y="0"/>
                  </a:lnTo>
                  <a:cubicBezTo>
                    <a:pt x="5071711" y="0"/>
                    <a:pt x="5074466" y="1141"/>
                    <a:pt x="5076497" y="3172"/>
                  </a:cubicBezTo>
                  <a:cubicBezTo>
                    <a:pt x="5078528" y="5203"/>
                    <a:pt x="5079669" y="7957"/>
                    <a:pt x="5079669" y="10829"/>
                  </a:cubicBezTo>
                  <a:lnTo>
                    <a:pt x="5079669" y="1081664"/>
                  </a:lnTo>
                  <a:cubicBezTo>
                    <a:pt x="5079669" y="1087645"/>
                    <a:pt x="5074820" y="1092494"/>
                    <a:pt x="5068839" y="1092494"/>
                  </a:cubicBezTo>
                  <a:lnTo>
                    <a:pt x="10829" y="1092494"/>
                  </a:lnTo>
                  <a:cubicBezTo>
                    <a:pt x="7957" y="1092494"/>
                    <a:pt x="5203" y="1091353"/>
                    <a:pt x="3172" y="1089322"/>
                  </a:cubicBezTo>
                  <a:cubicBezTo>
                    <a:pt x="1141" y="1087291"/>
                    <a:pt x="0" y="1084537"/>
                    <a:pt x="0" y="1081664"/>
                  </a:cubicBezTo>
                  <a:lnTo>
                    <a:pt x="0" y="10829"/>
                  </a:lnTo>
                  <a:cubicBezTo>
                    <a:pt x="0" y="7957"/>
                    <a:pt x="1141" y="5203"/>
                    <a:pt x="3172" y="3172"/>
                  </a:cubicBezTo>
                  <a:cubicBezTo>
                    <a:pt x="5203" y="1141"/>
                    <a:pt x="7957" y="0"/>
                    <a:pt x="10829" y="0"/>
                  </a:cubicBezTo>
                  <a:close/>
                </a:path>
              </a:pathLst>
            </a:custGeom>
            <a:solidFill>
              <a:srgbClr val="FFFFFF"/>
            </a:solidFill>
            <a:ln w="9525" cap="sq">
              <a:solidFill>
                <a:srgbClr val="000000"/>
              </a:solidFill>
              <a:prstDash val="solid"/>
              <a:miter/>
            </a:ln>
          </p:spPr>
          <p:txBody>
            <a:bodyPr/>
            <a:lstStyle/>
            <a:p>
              <a:endParaRPr lang="fr-FR"/>
            </a:p>
          </p:txBody>
        </p:sp>
        <p:sp>
          <p:nvSpPr>
            <p:cNvPr id="4" name="TextBox 4"/>
            <p:cNvSpPr txBox="1"/>
            <p:nvPr/>
          </p:nvSpPr>
          <p:spPr>
            <a:xfrm>
              <a:off x="0" y="-38100"/>
              <a:ext cx="5079668" cy="1130594"/>
            </a:xfrm>
            <a:prstGeom prst="rect">
              <a:avLst/>
            </a:prstGeom>
          </p:spPr>
          <p:txBody>
            <a:bodyPr lIns="34559" tIns="34559" rIns="34559" bIns="34559" rtlCol="0" anchor="ctr"/>
            <a:lstStyle/>
            <a:p>
              <a:pPr algn="ctr">
                <a:lnSpc>
                  <a:spcPts val="1904"/>
                </a:lnSpc>
                <a:spcBef>
                  <a:spcPct val="0"/>
                </a:spcBef>
              </a:pPr>
              <a:endParaRPr/>
            </a:p>
          </p:txBody>
        </p:sp>
      </p:grpSp>
      <p:grpSp>
        <p:nvGrpSpPr>
          <p:cNvPr id="5" name="Group 5"/>
          <p:cNvGrpSpPr/>
          <p:nvPr/>
        </p:nvGrpSpPr>
        <p:grpSpPr>
          <a:xfrm>
            <a:off x="2077419" y="1304588"/>
            <a:ext cx="1757790" cy="175779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94A5"/>
            </a:solidFill>
            <a:ln w="9525" cap="sq">
              <a:solidFill>
                <a:srgbClr val="000000"/>
              </a:solidFill>
              <a:prstDash val="solid"/>
              <a:miter/>
            </a:ln>
          </p:spPr>
          <p:txBody>
            <a:bodyPr/>
            <a:lstStyle/>
            <a:p>
              <a:endParaRPr lang="fr-FR"/>
            </a:p>
          </p:txBody>
        </p:sp>
        <p:sp>
          <p:nvSpPr>
            <p:cNvPr id="7" name="TextBox 7"/>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grpSp>
        <p:nvGrpSpPr>
          <p:cNvPr id="8" name="Group 8"/>
          <p:cNvGrpSpPr/>
          <p:nvPr/>
        </p:nvGrpSpPr>
        <p:grpSpPr>
          <a:xfrm>
            <a:off x="2450770" y="7258016"/>
            <a:ext cx="15095678" cy="2549197"/>
            <a:chOff x="0" y="0"/>
            <a:chExt cx="5958934" cy="1006281"/>
          </a:xfrm>
        </p:grpSpPr>
        <p:sp>
          <p:nvSpPr>
            <p:cNvPr id="9" name="Freeform 9"/>
            <p:cNvSpPr/>
            <p:nvPr/>
          </p:nvSpPr>
          <p:spPr>
            <a:xfrm>
              <a:off x="0" y="0"/>
              <a:ext cx="5958934" cy="1006281"/>
            </a:xfrm>
            <a:custGeom>
              <a:avLst/>
              <a:gdLst/>
              <a:ahLst/>
              <a:cxnLst/>
              <a:rect l="l" t="t" r="r" b="b"/>
              <a:pathLst>
                <a:path w="5958934" h="1006281">
                  <a:moveTo>
                    <a:pt x="9231" y="0"/>
                  </a:moveTo>
                  <a:lnTo>
                    <a:pt x="5949702" y="0"/>
                  </a:lnTo>
                  <a:cubicBezTo>
                    <a:pt x="5954800" y="0"/>
                    <a:pt x="5958934" y="4133"/>
                    <a:pt x="5958934" y="9231"/>
                  </a:cubicBezTo>
                  <a:lnTo>
                    <a:pt x="5958934" y="997050"/>
                  </a:lnTo>
                  <a:cubicBezTo>
                    <a:pt x="5958934" y="1002148"/>
                    <a:pt x="5954800" y="1006281"/>
                    <a:pt x="5949702" y="1006281"/>
                  </a:cubicBezTo>
                  <a:lnTo>
                    <a:pt x="9231" y="1006281"/>
                  </a:lnTo>
                  <a:cubicBezTo>
                    <a:pt x="4133" y="1006281"/>
                    <a:pt x="0" y="1002148"/>
                    <a:pt x="0" y="997050"/>
                  </a:cubicBezTo>
                  <a:lnTo>
                    <a:pt x="0" y="9231"/>
                  </a:lnTo>
                  <a:cubicBezTo>
                    <a:pt x="0" y="4133"/>
                    <a:pt x="4133" y="0"/>
                    <a:pt x="9231" y="0"/>
                  </a:cubicBezTo>
                  <a:close/>
                </a:path>
              </a:pathLst>
            </a:custGeom>
            <a:solidFill>
              <a:srgbClr val="FFFFFF"/>
            </a:solidFill>
            <a:ln w="9525" cap="sq">
              <a:solidFill>
                <a:srgbClr val="000000"/>
              </a:solidFill>
              <a:prstDash val="solid"/>
              <a:miter/>
            </a:ln>
          </p:spPr>
          <p:txBody>
            <a:bodyPr/>
            <a:lstStyle/>
            <a:p>
              <a:endParaRPr lang="fr-FR"/>
            </a:p>
          </p:txBody>
        </p:sp>
        <p:sp>
          <p:nvSpPr>
            <p:cNvPr id="10" name="TextBox 10"/>
            <p:cNvSpPr txBox="1"/>
            <p:nvPr/>
          </p:nvSpPr>
          <p:spPr>
            <a:xfrm>
              <a:off x="0" y="-38100"/>
              <a:ext cx="5958934" cy="1044381"/>
            </a:xfrm>
            <a:prstGeom prst="rect">
              <a:avLst/>
            </a:prstGeom>
          </p:spPr>
          <p:txBody>
            <a:bodyPr lIns="34559" tIns="34559" rIns="34559" bIns="34559" rtlCol="0" anchor="ctr"/>
            <a:lstStyle/>
            <a:p>
              <a:pPr algn="ctr">
                <a:lnSpc>
                  <a:spcPts val="1904"/>
                </a:lnSpc>
                <a:spcBef>
                  <a:spcPct val="0"/>
                </a:spcBef>
              </a:pPr>
              <a:endParaRPr/>
            </a:p>
          </p:txBody>
        </p:sp>
      </p:grpSp>
      <p:grpSp>
        <p:nvGrpSpPr>
          <p:cNvPr id="11" name="Group 11"/>
          <p:cNvGrpSpPr/>
          <p:nvPr/>
        </p:nvGrpSpPr>
        <p:grpSpPr>
          <a:xfrm>
            <a:off x="319629" y="6992254"/>
            <a:ext cx="1757790" cy="175779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9CFB"/>
            </a:solidFill>
            <a:ln w="9525" cap="sq">
              <a:solidFill>
                <a:srgbClr val="000000"/>
              </a:solidFill>
              <a:prstDash val="solid"/>
              <a:miter/>
            </a:ln>
          </p:spPr>
          <p:txBody>
            <a:bodyPr/>
            <a:lstStyle/>
            <a:p>
              <a:endParaRPr lang="fr-FR"/>
            </a:p>
          </p:txBody>
        </p:sp>
        <p:sp>
          <p:nvSpPr>
            <p:cNvPr id="13" name="TextBox 13"/>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grpSp>
        <p:nvGrpSpPr>
          <p:cNvPr id="14" name="Group 14"/>
          <p:cNvGrpSpPr/>
          <p:nvPr/>
        </p:nvGrpSpPr>
        <p:grpSpPr>
          <a:xfrm>
            <a:off x="555513" y="4341482"/>
            <a:ext cx="15974696" cy="2650772"/>
            <a:chOff x="0" y="0"/>
            <a:chExt cx="6305921" cy="1046377"/>
          </a:xfrm>
        </p:grpSpPr>
        <p:sp>
          <p:nvSpPr>
            <p:cNvPr id="15" name="Freeform 15"/>
            <p:cNvSpPr/>
            <p:nvPr/>
          </p:nvSpPr>
          <p:spPr>
            <a:xfrm>
              <a:off x="0" y="0"/>
              <a:ext cx="6305921" cy="1046377"/>
            </a:xfrm>
            <a:custGeom>
              <a:avLst/>
              <a:gdLst/>
              <a:ahLst/>
              <a:cxnLst/>
              <a:rect l="l" t="t" r="r" b="b"/>
              <a:pathLst>
                <a:path w="6305921" h="1046377">
                  <a:moveTo>
                    <a:pt x="8723" y="0"/>
                  </a:moveTo>
                  <a:lnTo>
                    <a:pt x="6297198" y="0"/>
                  </a:lnTo>
                  <a:cubicBezTo>
                    <a:pt x="6299512" y="0"/>
                    <a:pt x="6301730" y="919"/>
                    <a:pt x="6303366" y="2555"/>
                  </a:cubicBezTo>
                  <a:cubicBezTo>
                    <a:pt x="6305002" y="4191"/>
                    <a:pt x="6305921" y="6410"/>
                    <a:pt x="6305921" y="8723"/>
                  </a:cubicBezTo>
                  <a:lnTo>
                    <a:pt x="6305921" y="1037654"/>
                  </a:lnTo>
                  <a:cubicBezTo>
                    <a:pt x="6305921" y="1039967"/>
                    <a:pt x="6305002" y="1042186"/>
                    <a:pt x="6303366" y="1043822"/>
                  </a:cubicBezTo>
                  <a:cubicBezTo>
                    <a:pt x="6301730" y="1045458"/>
                    <a:pt x="6299512" y="1046377"/>
                    <a:pt x="6297198" y="1046377"/>
                  </a:cubicBezTo>
                  <a:lnTo>
                    <a:pt x="8723" y="1046377"/>
                  </a:lnTo>
                  <a:cubicBezTo>
                    <a:pt x="6410" y="1046377"/>
                    <a:pt x="4191" y="1045458"/>
                    <a:pt x="2555" y="1043822"/>
                  </a:cubicBezTo>
                  <a:cubicBezTo>
                    <a:pt x="919" y="1042186"/>
                    <a:pt x="0" y="1039967"/>
                    <a:pt x="0" y="1037654"/>
                  </a:cubicBezTo>
                  <a:lnTo>
                    <a:pt x="0" y="8723"/>
                  </a:lnTo>
                  <a:cubicBezTo>
                    <a:pt x="0" y="6410"/>
                    <a:pt x="919" y="4191"/>
                    <a:pt x="2555" y="2555"/>
                  </a:cubicBezTo>
                  <a:cubicBezTo>
                    <a:pt x="4191" y="919"/>
                    <a:pt x="6410" y="0"/>
                    <a:pt x="8723" y="0"/>
                  </a:cubicBezTo>
                  <a:close/>
                </a:path>
              </a:pathLst>
            </a:custGeom>
            <a:solidFill>
              <a:srgbClr val="FFFFFF"/>
            </a:solidFill>
            <a:ln w="9525" cap="sq">
              <a:solidFill>
                <a:srgbClr val="000000"/>
              </a:solidFill>
              <a:prstDash val="solid"/>
              <a:miter/>
            </a:ln>
          </p:spPr>
          <p:txBody>
            <a:bodyPr/>
            <a:lstStyle/>
            <a:p>
              <a:endParaRPr lang="fr-FR"/>
            </a:p>
          </p:txBody>
        </p:sp>
        <p:sp>
          <p:nvSpPr>
            <p:cNvPr id="16" name="TextBox 16"/>
            <p:cNvSpPr txBox="1"/>
            <p:nvPr/>
          </p:nvSpPr>
          <p:spPr>
            <a:xfrm>
              <a:off x="0" y="-38100"/>
              <a:ext cx="6305921" cy="1084477"/>
            </a:xfrm>
            <a:prstGeom prst="rect">
              <a:avLst/>
            </a:prstGeom>
          </p:spPr>
          <p:txBody>
            <a:bodyPr lIns="34559" tIns="34559" rIns="34559" bIns="34559" rtlCol="0" anchor="ctr"/>
            <a:lstStyle/>
            <a:p>
              <a:pPr algn="ctr">
                <a:lnSpc>
                  <a:spcPts val="1904"/>
                </a:lnSpc>
                <a:spcBef>
                  <a:spcPct val="0"/>
                </a:spcBef>
              </a:pPr>
              <a:endParaRPr/>
            </a:p>
          </p:txBody>
        </p:sp>
      </p:grpSp>
      <p:grpSp>
        <p:nvGrpSpPr>
          <p:cNvPr id="17" name="Group 17"/>
          <p:cNvGrpSpPr/>
          <p:nvPr/>
        </p:nvGrpSpPr>
        <p:grpSpPr>
          <a:xfrm>
            <a:off x="16530210" y="4093026"/>
            <a:ext cx="1757790" cy="175779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9525" cap="sq">
              <a:solidFill>
                <a:srgbClr val="000000"/>
              </a:solidFill>
              <a:prstDash val="solid"/>
              <a:miter/>
            </a:ln>
          </p:spPr>
          <p:txBody>
            <a:bodyPr/>
            <a:lstStyle/>
            <a:p>
              <a:endParaRPr lang="fr-FR"/>
            </a:p>
          </p:txBody>
        </p:sp>
        <p:sp>
          <p:nvSpPr>
            <p:cNvPr id="19" name="TextBox 19"/>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sp>
        <p:nvSpPr>
          <p:cNvPr id="20" name="Freeform 20"/>
          <p:cNvSpPr/>
          <p:nvPr/>
        </p:nvSpPr>
        <p:spPr>
          <a:xfrm>
            <a:off x="4194366" y="8036871"/>
            <a:ext cx="9682645" cy="2176953"/>
          </a:xfrm>
          <a:custGeom>
            <a:avLst/>
            <a:gdLst/>
            <a:ahLst/>
            <a:cxnLst/>
            <a:rect l="l" t="t" r="r" b="b"/>
            <a:pathLst>
              <a:path w="9682645" h="2176953">
                <a:moveTo>
                  <a:pt x="0" y="0"/>
                </a:moveTo>
                <a:lnTo>
                  <a:pt x="9682645" y="0"/>
                </a:lnTo>
                <a:lnTo>
                  <a:pt x="9682645" y="2176954"/>
                </a:lnTo>
                <a:lnTo>
                  <a:pt x="0" y="217695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fr-FR"/>
          </a:p>
        </p:txBody>
      </p:sp>
      <p:sp>
        <p:nvSpPr>
          <p:cNvPr id="21" name="Freeform 21"/>
          <p:cNvSpPr/>
          <p:nvPr/>
        </p:nvSpPr>
        <p:spPr>
          <a:xfrm>
            <a:off x="0" y="0"/>
            <a:ext cx="2450770" cy="2294534"/>
          </a:xfrm>
          <a:custGeom>
            <a:avLst/>
            <a:gdLst/>
            <a:ahLst/>
            <a:cxnLst/>
            <a:rect l="l" t="t" r="r" b="b"/>
            <a:pathLst>
              <a:path w="2450770" h="2294534">
                <a:moveTo>
                  <a:pt x="0" y="0"/>
                </a:moveTo>
                <a:lnTo>
                  <a:pt x="2450770" y="0"/>
                </a:lnTo>
                <a:lnTo>
                  <a:pt x="2450770" y="2294534"/>
                </a:lnTo>
                <a:lnTo>
                  <a:pt x="0" y="22945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2" name="Freeform 22"/>
          <p:cNvSpPr/>
          <p:nvPr/>
        </p:nvSpPr>
        <p:spPr>
          <a:xfrm flipH="1">
            <a:off x="15837230" y="0"/>
            <a:ext cx="2450770" cy="2294534"/>
          </a:xfrm>
          <a:custGeom>
            <a:avLst/>
            <a:gdLst/>
            <a:ahLst/>
            <a:cxnLst/>
            <a:rect l="l" t="t" r="r" b="b"/>
            <a:pathLst>
              <a:path w="2450770" h="2294534">
                <a:moveTo>
                  <a:pt x="2450770" y="0"/>
                </a:moveTo>
                <a:lnTo>
                  <a:pt x="0" y="0"/>
                </a:lnTo>
                <a:lnTo>
                  <a:pt x="0" y="2294534"/>
                </a:lnTo>
                <a:lnTo>
                  <a:pt x="2450770" y="2294534"/>
                </a:lnTo>
                <a:lnTo>
                  <a:pt x="245077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3" name="AutoShape 23"/>
          <p:cNvSpPr/>
          <p:nvPr/>
        </p:nvSpPr>
        <p:spPr>
          <a:xfrm>
            <a:off x="11904472" y="3139748"/>
            <a:ext cx="1318576" cy="0"/>
          </a:xfrm>
          <a:prstGeom prst="line">
            <a:avLst/>
          </a:prstGeom>
          <a:ln w="9525" cap="flat">
            <a:solidFill>
              <a:srgbClr val="000000"/>
            </a:solidFill>
            <a:prstDash val="solid"/>
            <a:headEnd type="none" w="sm" len="sm"/>
            <a:tailEnd type="none" w="sm" len="sm"/>
          </a:ln>
        </p:spPr>
        <p:txBody>
          <a:bodyPr/>
          <a:lstStyle/>
          <a:p>
            <a:endParaRPr lang="fr-FR"/>
          </a:p>
        </p:txBody>
      </p:sp>
      <p:sp>
        <p:nvSpPr>
          <p:cNvPr id="24" name="AutoShape 24"/>
          <p:cNvSpPr/>
          <p:nvPr/>
        </p:nvSpPr>
        <p:spPr>
          <a:xfrm>
            <a:off x="11904472" y="6849721"/>
            <a:ext cx="1318576" cy="0"/>
          </a:xfrm>
          <a:prstGeom prst="line">
            <a:avLst/>
          </a:prstGeom>
          <a:ln w="9525" cap="flat">
            <a:solidFill>
              <a:srgbClr val="000000"/>
            </a:solidFill>
            <a:prstDash val="solid"/>
            <a:headEnd type="none" w="sm" len="sm"/>
            <a:tailEnd type="none" w="sm" len="sm"/>
          </a:ln>
        </p:spPr>
        <p:txBody>
          <a:bodyPr/>
          <a:lstStyle/>
          <a:p>
            <a:endParaRPr lang="fr-FR"/>
          </a:p>
        </p:txBody>
      </p:sp>
      <p:sp>
        <p:nvSpPr>
          <p:cNvPr id="25" name="AutoShape 25"/>
          <p:cNvSpPr/>
          <p:nvPr/>
        </p:nvSpPr>
        <p:spPr>
          <a:xfrm>
            <a:off x="5064953" y="4994734"/>
            <a:ext cx="1318576" cy="0"/>
          </a:xfrm>
          <a:prstGeom prst="line">
            <a:avLst/>
          </a:prstGeom>
          <a:ln w="9525" cap="flat">
            <a:solidFill>
              <a:srgbClr val="000000"/>
            </a:solidFill>
            <a:prstDash val="solid"/>
            <a:headEnd type="none" w="sm" len="sm"/>
            <a:tailEnd type="none" w="sm" len="sm"/>
          </a:ln>
        </p:spPr>
        <p:txBody>
          <a:bodyPr/>
          <a:lstStyle/>
          <a:p>
            <a:endParaRPr lang="fr-FR"/>
          </a:p>
        </p:txBody>
      </p:sp>
      <p:sp>
        <p:nvSpPr>
          <p:cNvPr id="26" name="AutoShape 26"/>
          <p:cNvSpPr/>
          <p:nvPr/>
        </p:nvSpPr>
        <p:spPr>
          <a:xfrm>
            <a:off x="5064953" y="8699851"/>
            <a:ext cx="1318576" cy="0"/>
          </a:xfrm>
          <a:prstGeom prst="line">
            <a:avLst/>
          </a:prstGeom>
          <a:ln w="9525" cap="flat">
            <a:solidFill>
              <a:srgbClr val="000000"/>
            </a:solidFill>
            <a:prstDash val="solid"/>
            <a:headEnd type="none" w="sm" len="sm"/>
            <a:tailEnd type="none" w="sm" len="sm"/>
          </a:ln>
        </p:spPr>
        <p:txBody>
          <a:bodyPr/>
          <a:lstStyle/>
          <a:p>
            <a:endParaRPr lang="fr-FR"/>
          </a:p>
        </p:txBody>
      </p:sp>
      <p:sp>
        <p:nvSpPr>
          <p:cNvPr id="27" name="AutoShape 27"/>
          <p:cNvSpPr/>
          <p:nvPr/>
        </p:nvSpPr>
        <p:spPr>
          <a:xfrm flipH="1" flipV="1">
            <a:off x="9125900" y="3976285"/>
            <a:ext cx="0" cy="365197"/>
          </a:xfrm>
          <a:prstGeom prst="line">
            <a:avLst/>
          </a:prstGeom>
          <a:ln w="9525" cap="flat">
            <a:solidFill>
              <a:srgbClr val="000000"/>
            </a:solidFill>
            <a:prstDash val="solid"/>
            <a:headEnd type="none" w="sm" len="sm"/>
            <a:tailEnd type="none" w="sm" len="sm"/>
          </a:ln>
        </p:spPr>
        <p:txBody>
          <a:bodyPr/>
          <a:lstStyle/>
          <a:p>
            <a:endParaRPr lang="fr-FR"/>
          </a:p>
        </p:txBody>
      </p:sp>
      <p:sp>
        <p:nvSpPr>
          <p:cNvPr id="28" name="AutoShape 28"/>
          <p:cNvSpPr/>
          <p:nvPr/>
        </p:nvSpPr>
        <p:spPr>
          <a:xfrm flipV="1">
            <a:off x="8118118" y="7356388"/>
            <a:ext cx="0" cy="365197"/>
          </a:xfrm>
          <a:prstGeom prst="line">
            <a:avLst/>
          </a:prstGeom>
          <a:ln w="9525" cap="flat">
            <a:solidFill>
              <a:srgbClr val="000000"/>
            </a:solidFill>
            <a:prstDash val="solid"/>
            <a:headEnd type="none" w="sm" len="sm"/>
            <a:tailEnd type="none" w="sm" len="sm"/>
          </a:ln>
        </p:spPr>
        <p:txBody>
          <a:bodyPr/>
          <a:lstStyle/>
          <a:p>
            <a:endParaRPr lang="fr-FR"/>
          </a:p>
        </p:txBody>
      </p:sp>
      <p:grpSp>
        <p:nvGrpSpPr>
          <p:cNvPr id="29" name="Group 29"/>
          <p:cNvGrpSpPr/>
          <p:nvPr/>
        </p:nvGrpSpPr>
        <p:grpSpPr>
          <a:xfrm>
            <a:off x="4898825" y="10024877"/>
            <a:ext cx="8490349" cy="453711"/>
            <a:chOff x="0" y="0"/>
            <a:chExt cx="3162543" cy="169001"/>
          </a:xfrm>
        </p:grpSpPr>
        <p:sp>
          <p:nvSpPr>
            <p:cNvPr id="30" name="Freeform 30"/>
            <p:cNvSpPr/>
            <p:nvPr/>
          </p:nvSpPr>
          <p:spPr>
            <a:xfrm>
              <a:off x="0" y="0"/>
              <a:ext cx="3162543" cy="169001"/>
            </a:xfrm>
            <a:custGeom>
              <a:avLst/>
              <a:gdLst/>
              <a:ahLst/>
              <a:cxnLst/>
              <a:rect l="l" t="t" r="r" b="b"/>
              <a:pathLst>
                <a:path w="3162543" h="169001">
                  <a:moveTo>
                    <a:pt x="0" y="0"/>
                  </a:moveTo>
                  <a:lnTo>
                    <a:pt x="3162543" y="0"/>
                  </a:lnTo>
                  <a:lnTo>
                    <a:pt x="3162543" y="169001"/>
                  </a:lnTo>
                  <a:lnTo>
                    <a:pt x="0" y="169001"/>
                  </a:lnTo>
                  <a:close/>
                </a:path>
              </a:pathLst>
            </a:custGeom>
            <a:solidFill>
              <a:srgbClr val="4E67A8"/>
            </a:solidFill>
          </p:spPr>
          <p:txBody>
            <a:bodyPr/>
            <a:lstStyle/>
            <a:p>
              <a:endParaRPr lang="fr-FR"/>
            </a:p>
          </p:txBody>
        </p:sp>
        <p:sp>
          <p:nvSpPr>
            <p:cNvPr id="31" name="TextBox 31"/>
            <p:cNvSpPr txBox="1"/>
            <p:nvPr/>
          </p:nvSpPr>
          <p:spPr>
            <a:xfrm>
              <a:off x="0" y="-38100"/>
              <a:ext cx="3162543" cy="207101"/>
            </a:xfrm>
            <a:prstGeom prst="rect">
              <a:avLst/>
            </a:prstGeom>
          </p:spPr>
          <p:txBody>
            <a:bodyPr lIns="34559" tIns="34559" rIns="34559" bIns="34559" rtlCol="0" anchor="ctr"/>
            <a:lstStyle/>
            <a:p>
              <a:pPr algn="ctr">
                <a:lnSpc>
                  <a:spcPts val="1904"/>
                </a:lnSpc>
              </a:pPr>
              <a:endParaRPr/>
            </a:p>
          </p:txBody>
        </p:sp>
      </p:grpSp>
      <p:sp>
        <p:nvSpPr>
          <p:cNvPr id="32" name="Freeform 32"/>
          <p:cNvSpPr/>
          <p:nvPr/>
        </p:nvSpPr>
        <p:spPr>
          <a:xfrm>
            <a:off x="2450770" y="1630685"/>
            <a:ext cx="1105597" cy="1105597"/>
          </a:xfrm>
          <a:custGeom>
            <a:avLst/>
            <a:gdLst/>
            <a:ahLst/>
            <a:cxnLst/>
            <a:rect l="l" t="t" r="r" b="b"/>
            <a:pathLst>
              <a:path w="1105597" h="1105597">
                <a:moveTo>
                  <a:pt x="0" y="0"/>
                </a:moveTo>
                <a:lnTo>
                  <a:pt x="1105597" y="0"/>
                </a:lnTo>
                <a:lnTo>
                  <a:pt x="1105597" y="1105596"/>
                </a:lnTo>
                <a:lnTo>
                  <a:pt x="0" y="11055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33" name="Freeform 33"/>
          <p:cNvSpPr/>
          <p:nvPr/>
        </p:nvSpPr>
        <p:spPr>
          <a:xfrm>
            <a:off x="16962123" y="4368819"/>
            <a:ext cx="1168651" cy="1120444"/>
          </a:xfrm>
          <a:custGeom>
            <a:avLst/>
            <a:gdLst/>
            <a:ahLst/>
            <a:cxnLst/>
            <a:rect l="l" t="t" r="r" b="b"/>
            <a:pathLst>
              <a:path w="1168651" h="1120444">
                <a:moveTo>
                  <a:pt x="0" y="0"/>
                </a:moveTo>
                <a:lnTo>
                  <a:pt x="1168651" y="0"/>
                </a:lnTo>
                <a:lnTo>
                  <a:pt x="1168651" y="1120444"/>
                </a:lnTo>
                <a:lnTo>
                  <a:pt x="0" y="1120444"/>
                </a:lnTo>
                <a:lnTo>
                  <a:pt x="0" y="0"/>
                </a:lnTo>
                <a:close/>
              </a:path>
            </a:pathLst>
          </a:custGeom>
          <a:blipFill>
            <a:blip r:embed="rId10"/>
            <a:stretch>
              <a:fillRect/>
            </a:stretch>
          </a:blipFill>
        </p:spPr>
        <p:txBody>
          <a:bodyPr/>
          <a:lstStyle/>
          <a:p>
            <a:endParaRPr lang="fr-FR"/>
          </a:p>
        </p:txBody>
      </p:sp>
      <p:sp>
        <p:nvSpPr>
          <p:cNvPr id="34" name="TextBox 34"/>
          <p:cNvSpPr txBox="1"/>
          <p:nvPr/>
        </p:nvSpPr>
        <p:spPr>
          <a:xfrm>
            <a:off x="7197534" y="4565179"/>
            <a:ext cx="3580364" cy="280694"/>
          </a:xfrm>
          <a:prstGeom prst="rect">
            <a:avLst/>
          </a:prstGeom>
        </p:spPr>
        <p:txBody>
          <a:bodyPr lIns="0" tIns="0" rIns="0" bIns="0" rtlCol="0" anchor="t">
            <a:spAutoFit/>
          </a:bodyPr>
          <a:lstStyle/>
          <a:p>
            <a:pPr algn="ctr">
              <a:lnSpc>
                <a:spcPts val="2118"/>
              </a:lnSpc>
            </a:pPr>
            <a:r>
              <a:rPr lang="en-US" sz="1925">
                <a:solidFill>
                  <a:srgbClr val="000000"/>
                </a:solidFill>
                <a:latin typeface="Handy Casual"/>
                <a:ea typeface="Handy Casual"/>
                <a:cs typeface="Handy Casual"/>
                <a:sym typeface="Handy Casual"/>
              </a:rPr>
              <a:t>POUR L’EQUIPE </a:t>
            </a:r>
          </a:p>
        </p:txBody>
      </p:sp>
      <p:sp>
        <p:nvSpPr>
          <p:cNvPr id="35" name="TextBox 35"/>
          <p:cNvSpPr txBox="1"/>
          <p:nvPr/>
        </p:nvSpPr>
        <p:spPr>
          <a:xfrm>
            <a:off x="871150" y="4817299"/>
            <a:ext cx="15353329" cy="1922341"/>
          </a:xfrm>
          <a:prstGeom prst="rect">
            <a:avLst/>
          </a:prstGeom>
        </p:spPr>
        <p:txBody>
          <a:bodyPr lIns="0" tIns="0" rIns="0" bIns="0" rtlCol="0" anchor="t">
            <a:spAutoFit/>
          </a:bodyPr>
          <a:lstStyle/>
          <a:p>
            <a:pPr marL="338373" lvl="1" indent="-169187" algn="just">
              <a:lnSpc>
                <a:spcPts val="2194"/>
              </a:lnSpc>
              <a:buFont typeface="Arial"/>
              <a:buChar char="•"/>
            </a:pPr>
            <a:r>
              <a:rPr lang="en-US" sz="1567" b="1">
                <a:solidFill>
                  <a:srgbClr val="000000"/>
                </a:solidFill>
                <a:latin typeface="Canva Sans 1 Bold"/>
                <a:ea typeface="Canva Sans 1 Bold"/>
                <a:cs typeface="Canva Sans 1 Bold"/>
                <a:sym typeface="Canva Sans 1 Bold"/>
              </a:rPr>
              <a:t>Cohésion et communication :La réalisation d'une analyse SWOT en équipe favorise les échanges et la collaboration.</a:t>
            </a:r>
          </a:p>
          <a:p>
            <a:pPr marL="338373" lvl="1" indent="-169187" algn="just">
              <a:lnSpc>
                <a:spcPts val="2194"/>
              </a:lnSpc>
              <a:buFont typeface="Arial"/>
              <a:buChar char="•"/>
            </a:pPr>
            <a:r>
              <a:rPr lang="en-US" sz="1567" b="1">
                <a:solidFill>
                  <a:srgbClr val="000000"/>
                </a:solidFill>
                <a:latin typeface="Canva Sans 1 Bold"/>
                <a:ea typeface="Canva Sans 1 Bold"/>
                <a:cs typeface="Canva Sans 1 Bold"/>
                <a:sym typeface="Canva Sans 1 Bold"/>
              </a:rPr>
              <a:t>Elle permet à chacun de partager son point de vue et de contribuer à la réflexion stratégique.</a:t>
            </a:r>
          </a:p>
          <a:p>
            <a:pPr marL="338373" lvl="1" indent="-169187" algn="just">
              <a:lnSpc>
                <a:spcPts val="2194"/>
              </a:lnSpc>
              <a:buFont typeface="Arial"/>
              <a:buChar char="•"/>
            </a:pPr>
            <a:r>
              <a:rPr lang="en-US" sz="1567" b="1">
                <a:solidFill>
                  <a:srgbClr val="000000"/>
                </a:solidFill>
                <a:latin typeface="Canva Sans 1 Bold"/>
                <a:ea typeface="Canva Sans 1 Bold"/>
                <a:cs typeface="Canva Sans 1 Bold"/>
                <a:sym typeface="Canva Sans 1 Bold"/>
              </a:rPr>
              <a:t>Motivation et implication :En participant à l'analyse SWOT, les membres de l'équipe se sentent impliqués dans la stratégie de l'entreprise.</a:t>
            </a:r>
          </a:p>
          <a:p>
            <a:pPr marL="338373" lvl="1" indent="-169187" algn="just">
              <a:lnSpc>
                <a:spcPts val="2194"/>
              </a:lnSpc>
              <a:buFont typeface="Arial"/>
              <a:buChar char="•"/>
            </a:pPr>
            <a:r>
              <a:rPr lang="en-US" sz="1567" b="1">
                <a:solidFill>
                  <a:srgbClr val="000000"/>
                </a:solidFill>
                <a:latin typeface="Canva Sans 1 Bold"/>
                <a:ea typeface="Canva Sans 1 Bold"/>
                <a:cs typeface="Canva Sans 1 Bold"/>
                <a:sym typeface="Canva Sans 1 Bold"/>
              </a:rPr>
              <a:t>Ils comprennent mieux les enjeux et sont plus motivés à atteindre les objectifs fixés.</a:t>
            </a:r>
          </a:p>
          <a:p>
            <a:pPr marL="338373" lvl="1" indent="-169187" algn="just">
              <a:lnSpc>
                <a:spcPts val="2194"/>
              </a:lnSpc>
              <a:buFont typeface="Arial"/>
              <a:buChar char="•"/>
            </a:pPr>
            <a:r>
              <a:rPr lang="en-US" sz="1567" b="1">
                <a:solidFill>
                  <a:srgbClr val="000000"/>
                </a:solidFill>
                <a:latin typeface="Canva Sans 1 Bold"/>
                <a:ea typeface="Canva Sans 1 Bold"/>
                <a:cs typeface="Canva Sans 1 Bold"/>
                <a:sym typeface="Canva Sans 1 Bold"/>
              </a:rPr>
              <a:t>Identification des axes d'amélioration :L'analyse SWOT permet de mettre en évidence les points forts et les points faibles de l'équipe.</a:t>
            </a:r>
          </a:p>
          <a:p>
            <a:pPr marL="338373" lvl="1" indent="-169187" algn="just">
              <a:lnSpc>
                <a:spcPts val="2194"/>
              </a:lnSpc>
              <a:buFont typeface="Arial"/>
              <a:buChar char="•"/>
            </a:pPr>
            <a:r>
              <a:rPr lang="en-US" sz="1567" b="1">
                <a:solidFill>
                  <a:srgbClr val="000000"/>
                </a:solidFill>
                <a:latin typeface="Canva Sans 1 Bold"/>
                <a:ea typeface="Canva Sans 1 Bold"/>
                <a:cs typeface="Canva Sans 1 Bold"/>
                <a:sym typeface="Canva Sans 1 Bold"/>
              </a:rPr>
              <a:t>Elle peut servir de base à la mise en place de formations ou d'actions de développement pour améliorer les compétences et la performance collective.</a:t>
            </a:r>
          </a:p>
          <a:p>
            <a:pPr algn="just">
              <a:lnSpc>
                <a:spcPts val="2194"/>
              </a:lnSpc>
            </a:pPr>
            <a:endParaRPr lang="en-US" sz="1567" b="1">
              <a:solidFill>
                <a:srgbClr val="000000"/>
              </a:solidFill>
              <a:latin typeface="Canva Sans 1 Bold"/>
              <a:ea typeface="Canva Sans 1 Bold"/>
              <a:cs typeface="Canva Sans 1 Bold"/>
              <a:sym typeface="Canva Sans 1 Bold"/>
            </a:endParaRPr>
          </a:p>
        </p:txBody>
      </p:sp>
      <p:sp>
        <p:nvSpPr>
          <p:cNvPr id="36" name="Freeform 36"/>
          <p:cNvSpPr/>
          <p:nvPr/>
        </p:nvSpPr>
        <p:spPr>
          <a:xfrm>
            <a:off x="555513" y="7169288"/>
            <a:ext cx="1137291" cy="1104594"/>
          </a:xfrm>
          <a:custGeom>
            <a:avLst/>
            <a:gdLst/>
            <a:ahLst/>
            <a:cxnLst/>
            <a:rect l="l" t="t" r="r" b="b"/>
            <a:pathLst>
              <a:path w="1137291" h="1104594">
                <a:moveTo>
                  <a:pt x="0" y="0"/>
                </a:moveTo>
                <a:lnTo>
                  <a:pt x="1137291" y="0"/>
                </a:lnTo>
                <a:lnTo>
                  <a:pt x="1137291" y="1104593"/>
                </a:lnTo>
                <a:lnTo>
                  <a:pt x="0" y="11045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37" name="TextBox 37"/>
          <p:cNvSpPr txBox="1"/>
          <p:nvPr/>
        </p:nvSpPr>
        <p:spPr>
          <a:xfrm>
            <a:off x="5813527" y="267649"/>
            <a:ext cx="6660945" cy="729944"/>
          </a:xfrm>
          <a:prstGeom prst="rect">
            <a:avLst/>
          </a:prstGeom>
        </p:spPr>
        <p:txBody>
          <a:bodyPr lIns="0" tIns="0" rIns="0" bIns="0" rtlCol="0" anchor="t">
            <a:spAutoFit/>
          </a:bodyPr>
          <a:lstStyle/>
          <a:p>
            <a:pPr algn="ctr">
              <a:lnSpc>
                <a:spcPts val="5612"/>
              </a:lnSpc>
            </a:pPr>
            <a:r>
              <a:rPr lang="en-US" sz="5102">
                <a:solidFill>
                  <a:srgbClr val="000000"/>
                </a:solidFill>
                <a:latin typeface="Handy Casual"/>
                <a:ea typeface="Handy Casual"/>
                <a:cs typeface="Handy Casual"/>
                <a:sym typeface="Handy Casual"/>
              </a:rPr>
              <a:t>DE LA VISION A LA MISSION </a:t>
            </a:r>
          </a:p>
        </p:txBody>
      </p:sp>
      <p:sp>
        <p:nvSpPr>
          <p:cNvPr id="38" name="TextBox 38"/>
          <p:cNvSpPr txBox="1"/>
          <p:nvPr/>
        </p:nvSpPr>
        <p:spPr>
          <a:xfrm>
            <a:off x="8500760" y="1190402"/>
            <a:ext cx="3771509"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POUR L’ENTREPRISE </a:t>
            </a:r>
          </a:p>
        </p:txBody>
      </p:sp>
      <p:sp>
        <p:nvSpPr>
          <p:cNvPr id="39" name="TextBox 39"/>
          <p:cNvSpPr txBox="1"/>
          <p:nvPr/>
        </p:nvSpPr>
        <p:spPr>
          <a:xfrm>
            <a:off x="8172964" y="1190402"/>
            <a:ext cx="327796"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01.</a:t>
            </a:r>
          </a:p>
        </p:txBody>
      </p:sp>
      <p:sp>
        <p:nvSpPr>
          <p:cNvPr id="40" name="TextBox 40"/>
          <p:cNvSpPr txBox="1"/>
          <p:nvPr/>
        </p:nvSpPr>
        <p:spPr>
          <a:xfrm>
            <a:off x="4602804" y="1609384"/>
            <a:ext cx="12053376" cy="2759435"/>
          </a:xfrm>
          <a:prstGeom prst="rect">
            <a:avLst/>
          </a:prstGeom>
        </p:spPr>
        <p:txBody>
          <a:bodyPr lIns="0" tIns="0" rIns="0" bIns="0" rtlCol="0" anchor="t">
            <a:spAutoFit/>
          </a:bodyPr>
          <a:lstStyle/>
          <a:p>
            <a:pPr marL="337392" lvl="1" indent="-168696" algn="just">
              <a:lnSpc>
                <a:spcPts val="2187"/>
              </a:lnSpc>
              <a:buFont typeface="Arial"/>
              <a:buChar char="•"/>
            </a:pPr>
            <a:r>
              <a:rPr lang="en-US" sz="1562">
                <a:solidFill>
                  <a:srgbClr val="000000"/>
                </a:solidFill>
                <a:latin typeface="Canva Sans 1"/>
                <a:ea typeface="Canva Sans 1"/>
                <a:cs typeface="Canva Sans 1"/>
                <a:sym typeface="Canva Sans 1"/>
              </a:rPr>
              <a:t>Vision claire de la situation :L'analyse SWOT offre une vue d'ensemble de la position de l'entreprise sur le marché.</a:t>
            </a:r>
          </a:p>
          <a:p>
            <a:pPr marL="337392" lvl="1" indent="-168696" algn="just">
              <a:lnSpc>
                <a:spcPts val="2187"/>
              </a:lnSpc>
              <a:buFont typeface="Arial"/>
              <a:buChar char="•"/>
            </a:pPr>
            <a:r>
              <a:rPr lang="en-US" sz="1562">
                <a:solidFill>
                  <a:srgbClr val="000000"/>
                </a:solidFill>
                <a:latin typeface="Canva Sans 1"/>
                <a:ea typeface="Canva Sans 1"/>
                <a:cs typeface="Canva Sans 1"/>
                <a:sym typeface="Canva Sans 1"/>
              </a:rPr>
              <a:t>Elle permet d'identifier les facteurs internes (forces et faiblesses) et externes (opportunités et menaces) qui peuvent influencer son développement.</a:t>
            </a:r>
          </a:p>
          <a:p>
            <a:pPr marL="337392" lvl="1" indent="-168696" algn="just">
              <a:lnSpc>
                <a:spcPts val="2187"/>
              </a:lnSpc>
              <a:buFont typeface="Arial"/>
              <a:buChar char="•"/>
            </a:pPr>
            <a:r>
              <a:rPr lang="en-US" sz="1562">
                <a:solidFill>
                  <a:srgbClr val="000000"/>
                </a:solidFill>
                <a:latin typeface="Canva Sans 1"/>
                <a:ea typeface="Canva Sans 1"/>
                <a:cs typeface="Canva Sans 1"/>
                <a:sym typeface="Canva Sans 1"/>
              </a:rPr>
              <a:t>Aide à la prise de décision :En croisant les différents éléments de l'analyse, l'entreprise peut déterminer les stratégies les plus pertinentes à adopter.</a:t>
            </a:r>
          </a:p>
          <a:p>
            <a:pPr marL="337392" lvl="1" indent="-168696" algn="just">
              <a:lnSpc>
                <a:spcPts val="2187"/>
              </a:lnSpc>
              <a:buFont typeface="Arial"/>
              <a:buChar char="•"/>
            </a:pPr>
            <a:r>
              <a:rPr lang="en-US" sz="1562">
                <a:solidFill>
                  <a:srgbClr val="000000"/>
                </a:solidFill>
                <a:latin typeface="Canva Sans 1"/>
                <a:ea typeface="Canva Sans 1"/>
                <a:cs typeface="Canva Sans 1"/>
                <a:sym typeface="Canva Sans 1"/>
              </a:rPr>
              <a:t>Par exemple, elle peut chercher à exploiter ses forces pour saisir les opportunités, ou à minimiser ses faiblesses pour contrer les menaces.</a:t>
            </a:r>
          </a:p>
          <a:p>
            <a:pPr marL="337392" lvl="1" indent="-168696" algn="just">
              <a:lnSpc>
                <a:spcPts val="2187"/>
              </a:lnSpc>
              <a:buFont typeface="Arial"/>
              <a:buChar char="•"/>
            </a:pPr>
            <a:r>
              <a:rPr lang="en-US" sz="1562">
                <a:solidFill>
                  <a:srgbClr val="000000"/>
                </a:solidFill>
                <a:latin typeface="Canva Sans 1"/>
                <a:ea typeface="Canva Sans 1"/>
                <a:cs typeface="Canva Sans 1"/>
                <a:sym typeface="Canva Sans 1"/>
              </a:rPr>
              <a:t>Planification stratégique :L'analyse SWOT sert de base à l'élaboration de plans d'action concrets.</a:t>
            </a:r>
          </a:p>
          <a:p>
            <a:pPr marL="337392" lvl="1" indent="-168696" algn="just">
              <a:lnSpc>
                <a:spcPts val="2187"/>
              </a:lnSpc>
              <a:buFont typeface="Arial"/>
              <a:buChar char="•"/>
            </a:pPr>
            <a:r>
              <a:rPr lang="en-US" sz="1562">
                <a:solidFill>
                  <a:srgbClr val="000000"/>
                </a:solidFill>
                <a:latin typeface="Canva Sans 1"/>
                <a:ea typeface="Canva Sans 1"/>
                <a:cs typeface="Canva Sans 1"/>
                <a:sym typeface="Canva Sans 1"/>
              </a:rPr>
              <a:t>Elle permet de définir des objectifs réalistes et de mettre en place des indicateurs de performance pour suivre les progrès.</a:t>
            </a:r>
          </a:p>
          <a:p>
            <a:pPr algn="just">
              <a:lnSpc>
                <a:spcPts val="2322"/>
              </a:lnSpc>
            </a:pPr>
            <a:endParaRPr lang="en-US" sz="1562">
              <a:solidFill>
                <a:srgbClr val="000000"/>
              </a:solidFill>
              <a:latin typeface="Canva Sans 1"/>
              <a:ea typeface="Canva Sans 1"/>
              <a:cs typeface="Canva Sans 1"/>
              <a:sym typeface="Canva Sans 1"/>
            </a:endParaRPr>
          </a:p>
        </p:txBody>
      </p:sp>
      <p:sp>
        <p:nvSpPr>
          <p:cNvPr id="41" name="TextBox 41"/>
          <p:cNvSpPr txBox="1"/>
          <p:nvPr/>
        </p:nvSpPr>
        <p:spPr>
          <a:xfrm>
            <a:off x="8354096" y="7365913"/>
            <a:ext cx="3699359"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EN CONCLUSION </a:t>
            </a:r>
          </a:p>
        </p:txBody>
      </p:sp>
      <p:sp>
        <p:nvSpPr>
          <p:cNvPr id="42" name="TextBox 42"/>
          <p:cNvSpPr txBox="1"/>
          <p:nvPr/>
        </p:nvSpPr>
        <p:spPr>
          <a:xfrm>
            <a:off x="7744785" y="7365913"/>
            <a:ext cx="327796"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03.</a:t>
            </a:r>
          </a:p>
        </p:txBody>
      </p:sp>
      <p:sp>
        <p:nvSpPr>
          <p:cNvPr id="43" name="TextBox 43"/>
          <p:cNvSpPr txBox="1"/>
          <p:nvPr/>
        </p:nvSpPr>
        <p:spPr>
          <a:xfrm>
            <a:off x="2758118" y="7875117"/>
            <a:ext cx="9368205" cy="1736932"/>
          </a:xfrm>
          <a:prstGeom prst="rect">
            <a:avLst/>
          </a:prstGeom>
        </p:spPr>
        <p:txBody>
          <a:bodyPr lIns="0" tIns="0" rIns="0" bIns="0" rtlCol="0" anchor="t">
            <a:spAutoFit/>
          </a:bodyPr>
          <a:lstStyle/>
          <a:p>
            <a:pPr marL="537994" lvl="1" indent="-268997" algn="just">
              <a:lnSpc>
                <a:spcPts val="3488"/>
              </a:lnSpc>
              <a:buFont typeface="Arial"/>
              <a:buChar char="•"/>
            </a:pPr>
            <a:r>
              <a:rPr lang="en-US" sz="2491" b="1">
                <a:solidFill>
                  <a:srgbClr val="000000"/>
                </a:solidFill>
                <a:latin typeface="Canva Sans 1 Bold"/>
                <a:ea typeface="Canva Sans 1 Bold"/>
                <a:cs typeface="Canva Sans 1 Bold"/>
                <a:sym typeface="Canva Sans 1 Bold"/>
              </a:rPr>
              <a:t>Éclairer la prise de décision stratégique.</a:t>
            </a:r>
          </a:p>
          <a:p>
            <a:pPr marL="537994" lvl="1" indent="-268997" algn="just">
              <a:lnSpc>
                <a:spcPts val="3488"/>
              </a:lnSpc>
              <a:buFont typeface="Arial"/>
              <a:buChar char="•"/>
            </a:pPr>
            <a:r>
              <a:rPr lang="en-US" sz="2491" b="1">
                <a:solidFill>
                  <a:srgbClr val="000000"/>
                </a:solidFill>
                <a:latin typeface="Canva Sans 1 Bold"/>
                <a:ea typeface="Canva Sans 1 Bold"/>
                <a:cs typeface="Canva Sans 1 Bold"/>
                <a:sym typeface="Canva Sans 1 Bold"/>
              </a:rPr>
              <a:t>Favoriser la cohésion et la motivation des équipes.</a:t>
            </a:r>
          </a:p>
          <a:p>
            <a:pPr marL="537994" lvl="1" indent="-268997" algn="just">
              <a:lnSpc>
                <a:spcPts val="3488"/>
              </a:lnSpc>
              <a:buFont typeface="Arial"/>
              <a:buChar char="•"/>
            </a:pPr>
            <a:r>
              <a:rPr lang="en-US" sz="2491" b="1">
                <a:solidFill>
                  <a:srgbClr val="000000"/>
                </a:solidFill>
                <a:latin typeface="Canva Sans 1 Bold"/>
                <a:ea typeface="Canva Sans 1 Bold"/>
                <a:cs typeface="Canva Sans 1 Bold"/>
                <a:sym typeface="Canva Sans 1 Bold"/>
              </a:rPr>
              <a:t>Mettre en place des plans d'action efficaces.</a:t>
            </a:r>
          </a:p>
          <a:p>
            <a:pPr algn="just">
              <a:lnSpc>
                <a:spcPts val="3488"/>
              </a:lnSpc>
            </a:pPr>
            <a:endParaRPr lang="en-US" sz="2491" b="1">
              <a:solidFill>
                <a:srgbClr val="000000"/>
              </a:solidFill>
              <a:latin typeface="Canva Sans 1 Bold"/>
              <a:ea typeface="Canva Sans 1 Bold"/>
              <a:cs typeface="Canva Sans 1 Bold"/>
              <a:sym typeface="Canva Sans 1 Bold"/>
            </a:endParaRPr>
          </a:p>
        </p:txBody>
      </p:sp>
      <p:sp>
        <p:nvSpPr>
          <p:cNvPr id="44" name="TextBox 44"/>
          <p:cNvSpPr txBox="1"/>
          <p:nvPr/>
        </p:nvSpPr>
        <p:spPr>
          <a:xfrm>
            <a:off x="7231653" y="4418434"/>
            <a:ext cx="327796"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02.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EFF"/>
        </a:solidFill>
        <a:effectLst/>
      </p:bgPr>
    </p:bg>
    <p:spTree>
      <p:nvGrpSpPr>
        <p:cNvPr id="1" name=""/>
        <p:cNvGrpSpPr/>
        <p:nvPr/>
      </p:nvGrpSpPr>
      <p:grpSpPr>
        <a:xfrm>
          <a:off x="0" y="0"/>
          <a:ext cx="0" cy="0"/>
          <a:chOff x="0" y="0"/>
          <a:chExt cx="0" cy="0"/>
        </a:xfrm>
      </p:grpSpPr>
      <p:sp>
        <p:nvSpPr>
          <p:cNvPr id="2" name="Freeform 2"/>
          <p:cNvSpPr/>
          <p:nvPr/>
        </p:nvSpPr>
        <p:spPr>
          <a:xfrm>
            <a:off x="7835500" y="334814"/>
            <a:ext cx="2617000" cy="785100"/>
          </a:xfrm>
          <a:custGeom>
            <a:avLst/>
            <a:gdLst/>
            <a:ahLst/>
            <a:cxnLst/>
            <a:rect l="l" t="t" r="r" b="b"/>
            <a:pathLst>
              <a:path w="2617000" h="785100">
                <a:moveTo>
                  <a:pt x="0" y="0"/>
                </a:moveTo>
                <a:lnTo>
                  <a:pt x="2617000" y="0"/>
                </a:lnTo>
                <a:lnTo>
                  <a:pt x="2617000" y="785100"/>
                </a:lnTo>
                <a:lnTo>
                  <a:pt x="0" y="785100"/>
                </a:lnTo>
                <a:lnTo>
                  <a:pt x="0" y="0"/>
                </a:lnTo>
                <a:close/>
              </a:path>
            </a:pathLst>
          </a:custGeom>
          <a:blipFill>
            <a:blip r:embed="rId2"/>
            <a:stretch>
              <a:fillRect/>
            </a:stretch>
          </a:blipFill>
        </p:spPr>
        <p:txBody>
          <a:bodyPr/>
          <a:lstStyle/>
          <a:p>
            <a:endParaRPr lang="fr-FR"/>
          </a:p>
        </p:txBody>
      </p:sp>
      <p:sp>
        <p:nvSpPr>
          <p:cNvPr id="3" name="Freeform 3"/>
          <p:cNvSpPr/>
          <p:nvPr/>
        </p:nvSpPr>
        <p:spPr>
          <a:xfrm>
            <a:off x="5185475" y="3003608"/>
            <a:ext cx="7608504" cy="4279783"/>
          </a:xfrm>
          <a:custGeom>
            <a:avLst/>
            <a:gdLst/>
            <a:ahLst/>
            <a:cxnLst/>
            <a:rect l="l" t="t" r="r" b="b"/>
            <a:pathLst>
              <a:path w="7608504" h="4279783">
                <a:moveTo>
                  <a:pt x="0" y="0"/>
                </a:moveTo>
                <a:lnTo>
                  <a:pt x="7608504" y="0"/>
                </a:lnTo>
                <a:lnTo>
                  <a:pt x="7608504" y="4279784"/>
                </a:lnTo>
                <a:lnTo>
                  <a:pt x="0" y="4279784"/>
                </a:lnTo>
                <a:lnTo>
                  <a:pt x="0" y="0"/>
                </a:lnTo>
                <a:close/>
              </a:path>
            </a:pathLst>
          </a:custGeom>
          <a:blipFill>
            <a:blip r:embed="rId3"/>
            <a:stretch>
              <a:fillRect/>
            </a:stretch>
          </a:blipFill>
        </p:spPr>
        <p:txBody>
          <a:bodyPr/>
          <a:lstStyle/>
          <a:p>
            <a:endParaRPr lang="fr-FR"/>
          </a:p>
        </p:txBody>
      </p:sp>
      <p:sp>
        <p:nvSpPr>
          <p:cNvPr id="4" name="TextBox 4"/>
          <p:cNvSpPr txBox="1"/>
          <p:nvPr/>
        </p:nvSpPr>
        <p:spPr>
          <a:xfrm>
            <a:off x="5813527" y="1167539"/>
            <a:ext cx="6660945" cy="729944"/>
          </a:xfrm>
          <a:prstGeom prst="rect">
            <a:avLst/>
          </a:prstGeom>
        </p:spPr>
        <p:txBody>
          <a:bodyPr lIns="0" tIns="0" rIns="0" bIns="0" rtlCol="0" anchor="t">
            <a:spAutoFit/>
          </a:bodyPr>
          <a:lstStyle/>
          <a:p>
            <a:pPr algn="ctr">
              <a:lnSpc>
                <a:spcPts val="5612"/>
              </a:lnSpc>
            </a:pPr>
            <a:r>
              <a:rPr lang="en-US" sz="5102">
                <a:solidFill>
                  <a:srgbClr val="000000"/>
                </a:solidFill>
                <a:latin typeface="Handy Casual"/>
                <a:ea typeface="Handy Casual"/>
                <a:cs typeface="Handy Casual"/>
                <a:sym typeface="Handy Casual"/>
              </a:rPr>
              <a:t>SPEEDBOAT </a:t>
            </a:r>
          </a:p>
        </p:txBody>
      </p:sp>
      <p:sp>
        <p:nvSpPr>
          <p:cNvPr id="5" name="TextBox 5"/>
          <p:cNvSpPr txBox="1"/>
          <p:nvPr/>
        </p:nvSpPr>
        <p:spPr>
          <a:xfrm>
            <a:off x="683966" y="357981"/>
            <a:ext cx="3789840" cy="9513889"/>
          </a:xfrm>
          <a:prstGeom prst="rect">
            <a:avLst/>
          </a:prstGeom>
        </p:spPr>
        <p:txBody>
          <a:bodyPr lIns="0" tIns="0" rIns="0" bIns="0" rtlCol="0" anchor="t">
            <a:spAutoFit/>
          </a:bodyPr>
          <a:lstStyle/>
          <a:p>
            <a:pPr marL="580221" lvl="1" indent="-290110" algn="ctr">
              <a:lnSpc>
                <a:spcPts val="3762"/>
              </a:lnSpc>
              <a:buAutoNum type="arabicPeriod"/>
            </a:pPr>
            <a:r>
              <a:rPr lang="en-US" sz="2687">
                <a:solidFill>
                  <a:srgbClr val="000000"/>
                </a:solidFill>
                <a:latin typeface="Canva Sans 1"/>
                <a:ea typeface="Canva Sans 1"/>
                <a:cs typeface="Canva Sans 1"/>
                <a:sym typeface="Canva Sans 1"/>
              </a:rPr>
              <a:t>Le bateau symbolise l’équipe</a:t>
            </a:r>
          </a:p>
          <a:p>
            <a:pPr marL="580221" lvl="1" indent="-290110" algn="ctr">
              <a:lnSpc>
                <a:spcPts val="3762"/>
              </a:lnSpc>
              <a:buAutoNum type="arabicPeriod"/>
            </a:pPr>
            <a:r>
              <a:rPr lang="en-US" sz="2687">
                <a:solidFill>
                  <a:srgbClr val="000000"/>
                </a:solidFill>
                <a:latin typeface="Canva Sans 1"/>
                <a:ea typeface="Canva Sans 1"/>
                <a:cs typeface="Canva Sans 1"/>
                <a:sym typeface="Canva Sans 1"/>
              </a:rPr>
              <a:t>Le vent symbolise les éléments qui nous ont portés pour répondre à notre engagements : ce qui facilite l’avancée du projet.</a:t>
            </a:r>
          </a:p>
          <a:p>
            <a:pPr marL="580221" lvl="1" indent="-290110" algn="ctr">
              <a:lnSpc>
                <a:spcPts val="3762"/>
              </a:lnSpc>
              <a:buAutoNum type="arabicPeriod"/>
            </a:pPr>
            <a:r>
              <a:rPr lang="en-US" sz="2687">
                <a:solidFill>
                  <a:srgbClr val="000000"/>
                </a:solidFill>
                <a:latin typeface="Canva Sans 1"/>
                <a:ea typeface="Canva Sans 1"/>
                <a:cs typeface="Canva Sans 1"/>
                <a:sym typeface="Canva Sans 1"/>
              </a:rPr>
              <a:t>L’île est le symbole des objectifs à atteindre.</a:t>
            </a:r>
          </a:p>
          <a:p>
            <a:pPr marL="580221" lvl="1" indent="-290110" algn="ctr">
              <a:lnSpc>
                <a:spcPts val="3762"/>
              </a:lnSpc>
              <a:buAutoNum type="arabicPeriod"/>
            </a:pPr>
            <a:r>
              <a:rPr lang="en-US" sz="2687">
                <a:solidFill>
                  <a:srgbClr val="000000"/>
                </a:solidFill>
                <a:latin typeface="Canva Sans 1"/>
                <a:ea typeface="Canva Sans 1"/>
                <a:cs typeface="Canva Sans 1"/>
                <a:sym typeface="Canva Sans 1"/>
              </a:rPr>
              <a:t>Les ancres symbolisent les freins qui nous ont empêchés d’atteindre notre île et donc notre objectifs.</a:t>
            </a:r>
          </a:p>
        </p:txBody>
      </p:sp>
      <p:sp>
        <p:nvSpPr>
          <p:cNvPr id="6" name="TextBox 6"/>
          <p:cNvSpPr txBox="1"/>
          <p:nvPr/>
        </p:nvSpPr>
        <p:spPr>
          <a:xfrm>
            <a:off x="13734744" y="7865621"/>
            <a:ext cx="4064123" cy="2006249"/>
          </a:xfrm>
          <a:prstGeom prst="rect">
            <a:avLst/>
          </a:prstGeom>
        </p:spPr>
        <p:txBody>
          <a:bodyPr lIns="0" tIns="0" rIns="0" bIns="0" rtlCol="0" anchor="t">
            <a:spAutoFit/>
          </a:bodyPr>
          <a:lstStyle/>
          <a:p>
            <a:pPr algn="ctr">
              <a:lnSpc>
                <a:spcPts val="8030"/>
              </a:lnSpc>
            </a:pPr>
            <a:endParaRPr/>
          </a:p>
          <a:p>
            <a:pPr algn="ctr">
              <a:lnSpc>
                <a:spcPts val="8030"/>
              </a:lnSpc>
              <a:spcBef>
                <a:spcPct val="0"/>
              </a:spcBef>
            </a:pPr>
            <a:r>
              <a:rPr lang="en-US" sz="5736" b="1">
                <a:solidFill>
                  <a:srgbClr val="000000"/>
                </a:solidFill>
                <a:latin typeface="Canva Sans 1 Bold"/>
                <a:ea typeface="Canva Sans 1 Bold"/>
                <a:cs typeface="Canva Sans 1 Bold"/>
                <a:sym typeface="Canva Sans 1 Bold"/>
              </a:rPr>
              <a:t>Innover </a:t>
            </a:r>
          </a:p>
        </p:txBody>
      </p:sp>
      <p:sp>
        <p:nvSpPr>
          <p:cNvPr id="7" name="TextBox 7"/>
          <p:cNvSpPr txBox="1"/>
          <p:nvPr/>
        </p:nvSpPr>
        <p:spPr>
          <a:xfrm>
            <a:off x="13505647" y="1099602"/>
            <a:ext cx="4064123" cy="4043898"/>
          </a:xfrm>
          <a:prstGeom prst="rect">
            <a:avLst/>
          </a:prstGeom>
        </p:spPr>
        <p:txBody>
          <a:bodyPr lIns="0" tIns="0" rIns="0" bIns="0" rtlCol="0" anchor="t">
            <a:spAutoFit/>
          </a:bodyPr>
          <a:lstStyle/>
          <a:p>
            <a:pPr algn="ctr">
              <a:lnSpc>
                <a:spcPts val="8030"/>
              </a:lnSpc>
            </a:pPr>
            <a:r>
              <a:rPr lang="en-US" sz="5736" b="1">
                <a:solidFill>
                  <a:srgbClr val="000000"/>
                </a:solidFill>
                <a:latin typeface="Canva Sans 1 Bold"/>
                <a:ea typeface="Canva Sans 1 Bold"/>
                <a:cs typeface="Canva Sans 1 Bold"/>
                <a:sym typeface="Canva Sans 1 Bold"/>
              </a:rPr>
              <a:t>Améliorer des processus </a:t>
            </a:r>
          </a:p>
          <a:p>
            <a:pPr algn="ctr">
              <a:lnSpc>
                <a:spcPts val="8030"/>
              </a:lnSpc>
              <a:spcBef>
                <a:spcPct val="0"/>
              </a:spcBef>
            </a:pPr>
            <a:endParaRPr lang="en-US" sz="5736" b="1">
              <a:solidFill>
                <a:srgbClr val="000000"/>
              </a:solidFill>
              <a:latin typeface="Canva Sans 1 Bold"/>
              <a:ea typeface="Canva Sans 1 Bold"/>
              <a:cs typeface="Canva Sans 1 Bold"/>
              <a:sym typeface="Canva Sans 1 Bold"/>
            </a:endParaRPr>
          </a:p>
        </p:txBody>
      </p:sp>
      <p:sp>
        <p:nvSpPr>
          <p:cNvPr id="8" name="TextBox 8"/>
          <p:cNvSpPr txBox="1"/>
          <p:nvPr/>
        </p:nvSpPr>
        <p:spPr>
          <a:xfrm>
            <a:off x="13505647" y="4954848"/>
            <a:ext cx="4064123" cy="3025073"/>
          </a:xfrm>
          <a:prstGeom prst="rect">
            <a:avLst/>
          </a:prstGeom>
        </p:spPr>
        <p:txBody>
          <a:bodyPr lIns="0" tIns="0" rIns="0" bIns="0" rtlCol="0" anchor="t">
            <a:spAutoFit/>
          </a:bodyPr>
          <a:lstStyle/>
          <a:p>
            <a:pPr algn="ctr">
              <a:lnSpc>
                <a:spcPts val="8030"/>
              </a:lnSpc>
            </a:pPr>
            <a:r>
              <a:rPr lang="en-US" sz="5736" b="1">
                <a:solidFill>
                  <a:srgbClr val="000000"/>
                </a:solidFill>
                <a:latin typeface="Canva Sans 1 Bold"/>
                <a:ea typeface="Canva Sans 1 Bold"/>
                <a:cs typeface="Canva Sans 1 Bold"/>
                <a:sym typeface="Canva Sans 1 Bold"/>
              </a:rPr>
              <a:t>Lancement de produit </a:t>
            </a:r>
          </a:p>
          <a:p>
            <a:pPr algn="ctr">
              <a:lnSpc>
                <a:spcPts val="8030"/>
              </a:lnSpc>
              <a:spcBef>
                <a:spcPct val="0"/>
              </a:spcBef>
            </a:pPr>
            <a:endParaRPr lang="en-US" sz="5736" b="1">
              <a:solidFill>
                <a:srgbClr val="000000"/>
              </a:solidFill>
              <a:latin typeface="Canva Sans 1 Bold"/>
              <a:ea typeface="Canva Sans 1 Bold"/>
              <a:cs typeface="Canva Sans 1 Bold"/>
              <a:sym typeface="Canva Sans 1 Bo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2972001" y="4460670"/>
            <a:ext cx="9547681" cy="2549506"/>
            <a:chOff x="0" y="0"/>
            <a:chExt cx="7262474" cy="1939290"/>
          </a:xfrm>
        </p:grpSpPr>
        <p:sp>
          <p:nvSpPr>
            <p:cNvPr id="3" name="Freeform 3"/>
            <p:cNvSpPr/>
            <p:nvPr/>
          </p:nvSpPr>
          <p:spPr>
            <a:xfrm>
              <a:off x="12700" y="12700"/>
              <a:ext cx="7237074" cy="1913890"/>
            </a:xfrm>
            <a:custGeom>
              <a:avLst/>
              <a:gdLst/>
              <a:ahLst/>
              <a:cxnLst/>
              <a:rect l="l" t="t" r="r" b="b"/>
              <a:pathLst>
                <a:path w="7237074" h="1913890">
                  <a:moveTo>
                    <a:pt x="6280129" y="1913890"/>
                  </a:moveTo>
                  <a:lnTo>
                    <a:pt x="956945" y="1913890"/>
                  </a:lnTo>
                  <a:cubicBezTo>
                    <a:pt x="428371" y="1913890"/>
                    <a:pt x="0" y="1485392"/>
                    <a:pt x="0" y="956945"/>
                  </a:cubicBezTo>
                  <a:cubicBezTo>
                    <a:pt x="0" y="428371"/>
                    <a:pt x="428371" y="0"/>
                    <a:pt x="956945" y="0"/>
                  </a:cubicBezTo>
                  <a:lnTo>
                    <a:pt x="6280129" y="0"/>
                  </a:lnTo>
                  <a:cubicBezTo>
                    <a:pt x="6808576" y="0"/>
                    <a:pt x="7237074" y="428371"/>
                    <a:pt x="7237074" y="956945"/>
                  </a:cubicBezTo>
                  <a:cubicBezTo>
                    <a:pt x="7237074" y="1485392"/>
                    <a:pt x="6808576" y="1913890"/>
                    <a:pt x="6280129" y="1913890"/>
                  </a:cubicBezTo>
                  <a:close/>
                </a:path>
              </a:pathLst>
            </a:custGeom>
            <a:solidFill>
              <a:srgbClr val="C9EDF7"/>
            </a:solidFill>
          </p:spPr>
          <p:txBody>
            <a:bodyPr/>
            <a:lstStyle/>
            <a:p>
              <a:endParaRPr lang="fr-FR"/>
            </a:p>
          </p:txBody>
        </p:sp>
        <p:sp>
          <p:nvSpPr>
            <p:cNvPr id="4" name="Freeform 4"/>
            <p:cNvSpPr/>
            <p:nvPr/>
          </p:nvSpPr>
          <p:spPr>
            <a:xfrm>
              <a:off x="0" y="0"/>
              <a:ext cx="7262474" cy="1939290"/>
            </a:xfrm>
            <a:custGeom>
              <a:avLst/>
              <a:gdLst/>
              <a:ahLst/>
              <a:cxnLst/>
              <a:rect l="l" t="t" r="r" b="b"/>
              <a:pathLst>
                <a:path w="7262474" h="1939290">
                  <a:moveTo>
                    <a:pt x="6292829" y="0"/>
                  </a:moveTo>
                  <a:lnTo>
                    <a:pt x="969645" y="0"/>
                  </a:lnTo>
                  <a:cubicBezTo>
                    <a:pt x="434975" y="0"/>
                    <a:pt x="0" y="434975"/>
                    <a:pt x="0" y="969645"/>
                  </a:cubicBezTo>
                  <a:cubicBezTo>
                    <a:pt x="0" y="1504315"/>
                    <a:pt x="434975" y="1939290"/>
                    <a:pt x="969645" y="1939290"/>
                  </a:cubicBezTo>
                  <a:lnTo>
                    <a:pt x="6292829" y="1939290"/>
                  </a:lnTo>
                  <a:cubicBezTo>
                    <a:pt x="6827499" y="1939290"/>
                    <a:pt x="7262474" y="1504315"/>
                    <a:pt x="7262474" y="969645"/>
                  </a:cubicBezTo>
                  <a:cubicBezTo>
                    <a:pt x="7262474" y="434975"/>
                    <a:pt x="6827499" y="0"/>
                    <a:pt x="6292829" y="0"/>
                  </a:cubicBezTo>
                  <a:close/>
                  <a:moveTo>
                    <a:pt x="6292829" y="1913890"/>
                  </a:moveTo>
                  <a:lnTo>
                    <a:pt x="969645" y="1913890"/>
                  </a:lnTo>
                  <a:cubicBezTo>
                    <a:pt x="448945" y="1913890"/>
                    <a:pt x="25400" y="1490345"/>
                    <a:pt x="25400" y="969645"/>
                  </a:cubicBezTo>
                  <a:cubicBezTo>
                    <a:pt x="25400" y="448945"/>
                    <a:pt x="448945" y="25400"/>
                    <a:pt x="969645" y="25400"/>
                  </a:cubicBezTo>
                  <a:lnTo>
                    <a:pt x="6292829" y="25400"/>
                  </a:lnTo>
                  <a:cubicBezTo>
                    <a:pt x="6813529" y="25400"/>
                    <a:pt x="7237074" y="448945"/>
                    <a:pt x="7237074" y="969645"/>
                  </a:cubicBezTo>
                  <a:cubicBezTo>
                    <a:pt x="7237074" y="1490345"/>
                    <a:pt x="6813529" y="1913890"/>
                    <a:pt x="6292829" y="1913890"/>
                  </a:cubicBezTo>
                  <a:close/>
                </a:path>
              </a:pathLst>
            </a:custGeom>
            <a:gradFill rotWithShape="1">
              <a:gsLst>
                <a:gs pos="0">
                  <a:srgbClr val="FFFFFF">
                    <a:alpha val="100000"/>
                  </a:srgbClr>
                </a:gs>
                <a:gs pos="100000">
                  <a:srgbClr val="E6E6E6">
                    <a:alpha val="100000"/>
                  </a:srgbClr>
                </a:gs>
              </a:gsLst>
              <a:path path="circle">
                <a:fillToRect l="50000" t="50000" r="50000" b="50000"/>
              </a:path>
            </a:gradFill>
          </p:spPr>
          <p:txBody>
            <a:bodyPr/>
            <a:lstStyle/>
            <a:p>
              <a:endParaRPr lang="fr-FR"/>
            </a:p>
          </p:txBody>
        </p:sp>
      </p:grpSp>
      <p:grpSp>
        <p:nvGrpSpPr>
          <p:cNvPr id="5" name="Group 5"/>
          <p:cNvGrpSpPr/>
          <p:nvPr/>
        </p:nvGrpSpPr>
        <p:grpSpPr>
          <a:xfrm>
            <a:off x="5776148" y="1539747"/>
            <a:ext cx="6727297" cy="2549506"/>
            <a:chOff x="0" y="0"/>
            <a:chExt cx="5117140" cy="1939290"/>
          </a:xfrm>
        </p:grpSpPr>
        <p:sp>
          <p:nvSpPr>
            <p:cNvPr id="6" name="Freeform 6"/>
            <p:cNvSpPr/>
            <p:nvPr/>
          </p:nvSpPr>
          <p:spPr>
            <a:xfrm>
              <a:off x="12700" y="12700"/>
              <a:ext cx="5091740" cy="1913890"/>
            </a:xfrm>
            <a:custGeom>
              <a:avLst/>
              <a:gdLst/>
              <a:ahLst/>
              <a:cxnLst/>
              <a:rect l="l" t="t" r="r" b="b"/>
              <a:pathLst>
                <a:path w="5091740" h="1913890">
                  <a:moveTo>
                    <a:pt x="4134795" y="1913890"/>
                  </a:moveTo>
                  <a:lnTo>
                    <a:pt x="956945" y="1913890"/>
                  </a:lnTo>
                  <a:cubicBezTo>
                    <a:pt x="428371" y="1913890"/>
                    <a:pt x="0" y="1485392"/>
                    <a:pt x="0" y="956945"/>
                  </a:cubicBezTo>
                  <a:cubicBezTo>
                    <a:pt x="0" y="428371"/>
                    <a:pt x="428371" y="0"/>
                    <a:pt x="956945" y="0"/>
                  </a:cubicBezTo>
                  <a:lnTo>
                    <a:pt x="4134795" y="0"/>
                  </a:lnTo>
                  <a:cubicBezTo>
                    <a:pt x="4663242" y="0"/>
                    <a:pt x="5091740" y="428371"/>
                    <a:pt x="5091740" y="956945"/>
                  </a:cubicBezTo>
                  <a:cubicBezTo>
                    <a:pt x="5091740" y="1485392"/>
                    <a:pt x="4663242" y="1913890"/>
                    <a:pt x="4134795" y="1913890"/>
                  </a:cubicBezTo>
                  <a:close/>
                </a:path>
              </a:pathLst>
            </a:custGeom>
            <a:gradFill rotWithShape="1">
              <a:gsLst>
                <a:gs pos="0">
                  <a:srgbClr val="FFFFFF">
                    <a:alpha val="100000"/>
                  </a:srgbClr>
                </a:gs>
                <a:gs pos="100000">
                  <a:srgbClr val="E6E6E6">
                    <a:alpha val="100000"/>
                  </a:srgbClr>
                </a:gs>
              </a:gsLst>
              <a:path path="circle">
                <a:fillToRect l="50000" t="50000" r="50000" b="50000"/>
              </a:path>
            </a:gradFill>
          </p:spPr>
          <p:txBody>
            <a:bodyPr/>
            <a:lstStyle/>
            <a:p>
              <a:endParaRPr lang="fr-FR"/>
            </a:p>
          </p:txBody>
        </p:sp>
        <p:sp>
          <p:nvSpPr>
            <p:cNvPr id="7" name="Freeform 7"/>
            <p:cNvSpPr/>
            <p:nvPr/>
          </p:nvSpPr>
          <p:spPr>
            <a:xfrm>
              <a:off x="0" y="0"/>
              <a:ext cx="5117140" cy="1939290"/>
            </a:xfrm>
            <a:custGeom>
              <a:avLst/>
              <a:gdLst/>
              <a:ahLst/>
              <a:cxnLst/>
              <a:rect l="l" t="t" r="r" b="b"/>
              <a:pathLst>
                <a:path w="5117140" h="1939290">
                  <a:moveTo>
                    <a:pt x="4147495" y="0"/>
                  </a:moveTo>
                  <a:lnTo>
                    <a:pt x="969645" y="0"/>
                  </a:lnTo>
                  <a:cubicBezTo>
                    <a:pt x="434975" y="0"/>
                    <a:pt x="0" y="434975"/>
                    <a:pt x="0" y="969645"/>
                  </a:cubicBezTo>
                  <a:cubicBezTo>
                    <a:pt x="0" y="1504315"/>
                    <a:pt x="434975" y="1939290"/>
                    <a:pt x="969645" y="1939290"/>
                  </a:cubicBezTo>
                  <a:lnTo>
                    <a:pt x="4147495" y="1939290"/>
                  </a:lnTo>
                  <a:cubicBezTo>
                    <a:pt x="4682165" y="1939290"/>
                    <a:pt x="5117140" y="1504315"/>
                    <a:pt x="5117140" y="969645"/>
                  </a:cubicBezTo>
                  <a:cubicBezTo>
                    <a:pt x="5117140" y="434975"/>
                    <a:pt x="4682165" y="0"/>
                    <a:pt x="4147495" y="0"/>
                  </a:cubicBezTo>
                  <a:close/>
                  <a:moveTo>
                    <a:pt x="4147495" y="1913890"/>
                  </a:moveTo>
                  <a:lnTo>
                    <a:pt x="969645" y="1913890"/>
                  </a:lnTo>
                  <a:cubicBezTo>
                    <a:pt x="448945" y="1913890"/>
                    <a:pt x="25400" y="1490345"/>
                    <a:pt x="25400" y="969645"/>
                  </a:cubicBezTo>
                  <a:cubicBezTo>
                    <a:pt x="25400" y="448945"/>
                    <a:pt x="448945" y="25400"/>
                    <a:pt x="969645" y="25400"/>
                  </a:cubicBezTo>
                  <a:lnTo>
                    <a:pt x="4147495" y="25400"/>
                  </a:lnTo>
                  <a:cubicBezTo>
                    <a:pt x="4668195" y="25400"/>
                    <a:pt x="5091740" y="448945"/>
                    <a:pt x="5091740" y="969645"/>
                  </a:cubicBezTo>
                  <a:cubicBezTo>
                    <a:pt x="5091740" y="1490345"/>
                    <a:pt x="4668195" y="1913890"/>
                    <a:pt x="4147495" y="1913890"/>
                  </a:cubicBezTo>
                  <a:close/>
                </a:path>
              </a:pathLst>
            </a:custGeom>
            <a:gradFill rotWithShape="1">
              <a:gsLst>
                <a:gs pos="0">
                  <a:srgbClr val="FFFFFF">
                    <a:alpha val="100000"/>
                  </a:srgbClr>
                </a:gs>
                <a:gs pos="100000">
                  <a:srgbClr val="E6E6E6">
                    <a:alpha val="100000"/>
                  </a:srgbClr>
                </a:gs>
              </a:gsLst>
              <a:path path="circle">
                <a:fillToRect l="50000" t="50000" r="50000" b="50000"/>
              </a:path>
            </a:gradFill>
          </p:spPr>
          <p:txBody>
            <a:bodyPr/>
            <a:lstStyle/>
            <a:p>
              <a:endParaRPr lang="fr-FR"/>
            </a:p>
          </p:txBody>
        </p:sp>
      </p:grpSp>
      <p:grpSp>
        <p:nvGrpSpPr>
          <p:cNvPr id="8" name="Group 8"/>
          <p:cNvGrpSpPr/>
          <p:nvPr/>
        </p:nvGrpSpPr>
        <p:grpSpPr>
          <a:xfrm rot="5400000">
            <a:off x="11300143" y="3006096"/>
            <a:ext cx="5482205" cy="2549506"/>
            <a:chOff x="0" y="0"/>
            <a:chExt cx="4170057" cy="1939290"/>
          </a:xfrm>
        </p:grpSpPr>
        <p:sp>
          <p:nvSpPr>
            <p:cNvPr id="9" name="Freeform 9"/>
            <p:cNvSpPr/>
            <p:nvPr/>
          </p:nvSpPr>
          <p:spPr>
            <a:xfrm>
              <a:off x="12700" y="12700"/>
              <a:ext cx="4144657" cy="1913890"/>
            </a:xfrm>
            <a:custGeom>
              <a:avLst/>
              <a:gdLst/>
              <a:ahLst/>
              <a:cxnLst/>
              <a:rect l="l" t="t" r="r" b="b"/>
              <a:pathLst>
                <a:path w="4144657" h="1913890">
                  <a:moveTo>
                    <a:pt x="3187712" y="1913890"/>
                  </a:moveTo>
                  <a:lnTo>
                    <a:pt x="956945" y="1913890"/>
                  </a:lnTo>
                  <a:cubicBezTo>
                    <a:pt x="428371" y="1913890"/>
                    <a:pt x="0" y="1485392"/>
                    <a:pt x="0" y="956945"/>
                  </a:cubicBezTo>
                  <a:cubicBezTo>
                    <a:pt x="0" y="428371"/>
                    <a:pt x="428371" y="0"/>
                    <a:pt x="956945" y="0"/>
                  </a:cubicBezTo>
                  <a:lnTo>
                    <a:pt x="3187712" y="0"/>
                  </a:lnTo>
                  <a:cubicBezTo>
                    <a:pt x="3716159" y="0"/>
                    <a:pt x="4144657" y="428371"/>
                    <a:pt x="4144657" y="956945"/>
                  </a:cubicBezTo>
                  <a:cubicBezTo>
                    <a:pt x="4144657" y="1485392"/>
                    <a:pt x="3716159" y="1913890"/>
                    <a:pt x="3187712" y="1913890"/>
                  </a:cubicBezTo>
                  <a:close/>
                </a:path>
              </a:pathLst>
            </a:custGeom>
            <a:solidFill>
              <a:srgbClr val="4D6CB3"/>
            </a:solidFill>
          </p:spPr>
          <p:txBody>
            <a:bodyPr/>
            <a:lstStyle/>
            <a:p>
              <a:endParaRPr lang="fr-FR"/>
            </a:p>
          </p:txBody>
        </p:sp>
        <p:sp>
          <p:nvSpPr>
            <p:cNvPr id="10" name="Freeform 10"/>
            <p:cNvSpPr/>
            <p:nvPr/>
          </p:nvSpPr>
          <p:spPr>
            <a:xfrm>
              <a:off x="0" y="0"/>
              <a:ext cx="4170057" cy="1939290"/>
            </a:xfrm>
            <a:custGeom>
              <a:avLst/>
              <a:gdLst/>
              <a:ahLst/>
              <a:cxnLst/>
              <a:rect l="l" t="t" r="r" b="b"/>
              <a:pathLst>
                <a:path w="4170057" h="1939290">
                  <a:moveTo>
                    <a:pt x="3200412" y="0"/>
                  </a:moveTo>
                  <a:lnTo>
                    <a:pt x="969645" y="0"/>
                  </a:lnTo>
                  <a:cubicBezTo>
                    <a:pt x="434975" y="0"/>
                    <a:pt x="0" y="434975"/>
                    <a:pt x="0" y="969645"/>
                  </a:cubicBezTo>
                  <a:cubicBezTo>
                    <a:pt x="0" y="1504315"/>
                    <a:pt x="434975" y="1939290"/>
                    <a:pt x="969645" y="1939290"/>
                  </a:cubicBezTo>
                  <a:lnTo>
                    <a:pt x="3200412" y="1939290"/>
                  </a:lnTo>
                  <a:cubicBezTo>
                    <a:pt x="3735082" y="1939290"/>
                    <a:pt x="4170057" y="1504315"/>
                    <a:pt x="4170057" y="969645"/>
                  </a:cubicBezTo>
                  <a:cubicBezTo>
                    <a:pt x="4170057" y="434975"/>
                    <a:pt x="3735082" y="0"/>
                    <a:pt x="3200412" y="0"/>
                  </a:cubicBezTo>
                  <a:close/>
                  <a:moveTo>
                    <a:pt x="3200412" y="1913890"/>
                  </a:moveTo>
                  <a:lnTo>
                    <a:pt x="969645" y="1913890"/>
                  </a:lnTo>
                  <a:cubicBezTo>
                    <a:pt x="448945" y="1913890"/>
                    <a:pt x="25400" y="1490345"/>
                    <a:pt x="25400" y="969645"/>
                  </a:cubicBezTo>
                  <a:cubicBezTo>
                    <a:pt x="25400" y="448945"/>
                    <a:pt x="448945" y="25400"/>
                    <a:pt x="969645" y="25400"/>
                  </a:cubicBezTo>
                  <a:lnTo>
                    <a:pt x="3200412" y="25400"/>
                  </a:lnTo>
                  <a:cubicBezTo>
                    <a:pt x="3721112" y="25400"/>
                    <a:pt x="4144657" y="448945"/>
                    <a:pt x="4144657" y="969645"/>
                  </a:cubicBezTo>
                  <a:cubicBezTo>
                    <a:pt x="4144657" y="1490345"/>
                    <a:pt x="3721112" y="1913890"/>
                    <a:pt x="3200412" y="1913890"/>
                  </a:cubicBezTo>
                  <a:close/>
                </a:path>
              </a:pathLst>
            </a:custGeom>
            <a:gradFill rotWithShape="1">
              <a:gsLst>
                <a:gs pos="0">
                  <a:srgbClr val="FFFFFF">
                    <a:alpha val="100000"/>
                  </a:srgbClr>
                </a:gs>
                <a:gs pos="100000">
                  <a:srgbClr val="E6E6E6">
                    <a:alpha val="100000"/>
                  </a:srgbClr>
                </a:gs>
              </a:gsLst>
              <a:path path="circle">
                <a:fillToRect l="50000" t="50000" r="50000" b="50000"/>
              </a:path>
            </a:gradFill>
          </p:spPr>
          <p:txBody>
            <a:bodyPr/>
            <a:lstStyle/>
            <a:p>
              <a:endParaRPr lang="fr-FR"/>
            </a:p>
          </p:txBody>
        </p:sp>
      </p:grpSp>
      <p:sp>
        <p:nvSpPr>
          <p:cNvPr id="11" name="Freeform 11"/>
          <p:cNvSpPr/>
          <p:nvPr/>
        </p:nvSpPr>
        <p:spPr>
          <a:xfrm>
            <a:off x="2972001" y="1539747"/>
            <a:ext cx="2558269" cy="2558269"/>
          </a:xfrm>
          <a:custGeom>
            <a:avLst/>
            <a:gdLst/>
            <a:ahLst/>
            <a:cxnLst/>
            <a:rect l="l" t="t" r="r" b="b"/>
            <a:pathLst>
              <a:path w="2558269" h="2558269">
                <a:moveTo>
                  <a:pt x="0" y="0"/>
                </a:moveTo>
                <a:lnTo>
                  <a:pt x="2558270" y="0"/>
                </a:lnTo>
                <a:lnTo>
                  <a:pt x="2558270" y="2558269"/>
                </a:lnTo>
                <a:lnTo>
                  <a:pt x="0" y="2558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Freeform 12"/>
          <p:cNvSpPr/>
          <p:nvPr/>
        </p:nvSpPr>
        <p:spPr>
          <a:xfrm>
            <a:off x="3236631" y="1804376"/>
            <a:ext cx="2029010" cy="2029010"/>
          </a:xfrm>
          <a:custGeom>
            <a:avLst/>
            <a:gdLst/>
            <a:ahLst/>
            <a:cxnLst/>
            <a:rect l="l" t="t" r="r" b="b"/>
            <a:pathLst>
              <a:path w="2029010" h="2029010">
                <a:moveTo>
                  <a:pt x="0" y="0"/>
                </a:moveTo>
                <a:lnTo>
                  <a:pt x="2029010" y="0"/>
                </a:lnTo>
                <a:lnTo>
                  <a:pt x="2029010" y="2029010"/>
                </a:lnTo>
                <a:lnTo>
                  <a:pt x="0" y="20290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AutoShape 13"/>
          <p:cNvSpPr/>
          <p:nvPr/>
        </p:nvSpPr>
        <p:spPr>
          <a:xfrm rot="5400000">
            <a:off x="12207922" y="4159785"/>
            <a:ext cx="3666647" cy="0"/>
          </a:xfrm>
          <a:prstGeom prst="line">
            <a:avLst/>
          </a:prstGeom>
          <a:ln w="95250" cap="flat">
            <a:gradFill>
              <a:gsLst>
                <a:gs pos="0">
                  <a:srgbClr val="FFFFFF">
                    <a:alpha val="100000"/>
                  </a:srgbClr>
                </a:gs>
                <a:gs pos="100000">
                  <a:srgbClr val="E6E6E6">
                    <a:alpha val="100000"/>
                  </a:srgbClr>
                </a:gs>
              </a:gsLst>
              <a:path path="circle">
                <a:fillToRect l="50000" t="50000" r="50000" b="50000"/>
              </a:path>
            </a:gradFill>
            <a:prstDash val="solid"/>
            <a:headEnd type="none" w="sm" len="sm"/>
            <a:tailEnd type="arrow" w="med" len="sm"/>
          </a:ln>
        </p:spPr>
        <p:txBody>
          <a:bodyPr/>
          <a:lstStyle/>
          <a:p>
            <a:endParaRPr lang="fr-FR"/>
          </a:p>
        </p:txBody>
      </p:sp>
      <p:sp>
        <p:nvSpPr>
          <p:cNvPr id="14" name="AutoShape 14"/>
          <p:cNvSpPr/>
          <p:nvPr/>
        </p:nvSpPr>
        <p:spPr>
          <a:xfrm rot="-10800000">
            <a:off x="13649679" y="7967156"/>
            <a:ext cx="783134" cy="0"/>
          </a:xfrm>
          <a:prstGeom prst="line">
            <a:avLst/>
          </a:prstGeom>
          <a:ln w="95250" cap="flat">
            <a:gradFill>
              <a:gsLst>
                <a:gs pos="0">
                  <a:srgbClr val="FFFFFF">
                    <a:alpha val="100000"/>
                  </a:srgbClr>
                </a:gs>
                <a:gs pos="100000">
                  <a:srgbClr val="E6E6E6">
                    <a:alpha val="100000"/>
                  </a:srgbClr>
                </a:gs>
              </a:gsLst>
              <a:path path="circle">
                <a:fillToRect l="50000" t="50000" r="50000" b="50000"/>
              </a:path>
            </a:gradFill>
            <a:prstDash val="solid"/>
            <a:headEnd type="none" w="sm" len="sm"/>
            <a:tailEnd type="arrow" w="med" len="sm"/>
          </a:ln>
        </p:spPr>
        <p:txBody>
          <a:bodyPr/>
          <a:lstStyle/>
          <a:p>
            <a:endParaRPr lang="fr-FR"/>
          </a:p>
        </p:txBody>
      </p:sp>
      <p:sp>
        <p:nvSpPr>
          <p:cNvPr id="15" name="AutoShape 15"/>
          <p:cNvSpPr/>
          <p:nvPr/>
        </p:nvSpPr>
        <p:spPr>
          <a:xfrm>
            <a:off x="3859569" y="7967156"/>
            <a:ext cx="783134" cy="0"/>
          </a:xfrm>
          <a:prstGeom prst="line">
            <a:avLst/>
          </a:prstGeom>
          <a:ln w="95250" cap="flat">
            <a:gradFill>
              <a:gsLst>
                <a:gs pos="0">
                  <a:srgbClr val="FFFFFF">
                    <a:alpha val="100000"/>
                  </a:srgbClr>
                </a:gs>
                <a:gs pos="100000">
                  <a:srgbClr val="E6E6E6">
                    <a:alpha val="100000"/>
                  </a:srgbClr>
                </a:gs>
              </a:gsLst>
              <a:path path="circle">
                <a:fillToRect l="50000" t="50000" r="50000" b="50000"/>
              </a:path>
            </a:gradFill>
            <a:prstDash val="solid"/>
            <a:headEnd type="none" w="sm" len="sm"/>
            <a:tailEnd type="arrow" w="med" len="sm"/>
          </a:ln>
        </p:spPr>
        <p:txBody>
          <a:bodyPr/>
          <a:lstStyle/>
          <a:p>
            <a:endParaRPr lang="fr-FR"/>
          </a:p>
        </p:txBody>
      </p:sp>
      <p:sp>
        <p:nvSpPr>
          <p:cNvPr id="16" name="TextBox 16"/>
          <p:cNvSpPr txBox="1"/>
          <p:nvPr/>
        </p:nvSpPr>
        <p:spPr>
          <a:xfrm>
            <a:off x="5776148" y="2148384"/>
            <a:ext cx="6727297" cy="1341756"/>
          </a:xfrm>
          <a:prstGeom prst="rect">
            <a:avLst/>
          </a:prstGeom>
        </p:spPr>
        <p:txBody>
          <a:bodyPr lIns="0" tIns="0" rIns="0" bIns="0" rtlCol="0" anchor="t">
            <a:spAutoFit/>
          </a:bodyPr>
          <a:lstStyle/>
          <a:p>
            <a:pPr marL="0" lvl="0" indent="0" algn="ctr">
              <a:lnSpc>
                <a:spcPts val="9790"/>
              </a:lnSpc>
            </a:pPr>
            <a:r>
              <a:rPr lang="en-US" sz="8900" b="1" spc="-89">
                <a:solidFill>
                  <a:srgbClr val="000000"/>
                </a:solidFill>
                <a:latin typeface="Poppins Bold"/>
                <a:ea typeface="Poppins Bold"/>
                <a:cs typeface="Poppins Bold"/>
                <a:sym typeface="Poppins Bold"/>
              </a:rPr>
              <a:t>Activité</a:t>
            </a:r>
          </a:p>
        </p:txBody>
      </p:sp>
      <p:sp>
        <p:nvSpPr>
          <p:cNvPr id="17" name="TextBox 17"/>
          <p:cNvSpPr txBox="1"/>
          <p:nvPr/>
        </p:nvSpPr>
        <p:spPr>
          <a:xfrm>
            <a:off x="3033066" y="5164555"/>
            <a:ext cx="9470379" cy="1132211"/>
          </a:xfrm>
          <a:prstGeom prst="rect">
            <a:avLst/>
          </a:prstGeom>
        </p:spPr>
        <p:txBody>
          <a:bodyPr lIns="0" tIns="0" rIns="0" bIns="0" rtlCol="0" anchor="t">
            <a:spAutoFit/>
          </a:bodyPr>
          <a:lstStyle/>
          <a:p>
            <a:pPr marL="0" lvl="0" indent="0" algn="ctr">
              <a:lnSpc>
                <a:spcPts val="8140"/>
              </a:lnSpc>
            </a:pPr>
            <a:r>
              <a:rPr lang="en-US" sz="7400" b="1" spc="-74">
                <a:solidFill>
                  <a:srgbClr val="000000"/>
                </a:solidFill>
                <a:latin typeface="Poppins Bold"/>
                <a:ea typeface="Poppins Bold"/>
                <a:cs typeface="Poppins Bold"/>
                <a:sym typeface="Poppins Bold"/>
              </a:rPr>
              <a:t>Ludopédagogique</a:t>
            </a:r>
          </a:p>
        </p:txBody>
      </p:sp>
      <p:sp>
        <p:nvSpPr>
          <p:cNvPr id="18" name="TextBox 18"/>
          <p:cNvSpPr txBox="1"/>
          <p:nvPr/>
        </p:nvSpPr>
        <p:spPr>
          <a:xfrm>
            <a:off x="5204004" y="7259066"/>
            <a:ext cx="7879992" cy="1334770"/>
          </a:xfrm>
          <a:prstGeom prst="rect">
            <a:avLst/>
          </a:prstGeom>
        </p:spPr>
        <p:txBody>
          <a:bodyPr lIns="0" tIns="0" rIns="0" bIns="0" rtlCol="0" anchor="t">
            <a:spAutoFit/>
          </a:bodyPr>
          <a:lstStyle/>
          <a:p>
            <a:pPr algn="ctr">
              <a:lnSpc>
                <a:spcPts val="5179"/>
              </a:lnSpc>
            </a:pPr>
            <a:r>
              <a:rPr lang="en-US" sz="3699" b="1" spc="-36">
                <a:solidFill>
                  <a:srgbClr val="4D6CB3"/>
                </a:solidFill>
                <a:latin typeface="Poppins Bold"/>
                <a:ea typeface="Poppins Bold"/>
                <a:cs typeface="Poppins Bold"/>
                <a:sym typeface="Poppins Bold"/>
              </a:rPr>
              <a:t>ACTIVITE EVALUATION FINALE </a:t>
            </a:r>
          </a:p>
          <a:p>
            <a:pPr marL="0" lvl="0" indent="0" algn="ctr">
              <a:lnSpc>
                <a:spcPts val="5179"/>
              </a:lnSpc>
              <a:spcBef>
                <a:spcPct val="0"/>
              </a:spcBef>
            </a:pPr>
            <a:r>
              <a:rPr lang="en-US" sz="3699" b="1" spc="-36">
                <a:solidFill>
                  <a:srgbClr val="4D6CB3"/>
                </a:solidFill>
                <a:latin typeface="Poppins Bold"/>
                <a:ea typeface="Poppins Bold"/>
                <a:cs typeface="Poppins Bold"/>
                <a:sym typeface="Poppins Bold"/>
              </a:rPr>
              <a:t>ETAPE 1 ANALYSE DE LA SITUATION </a:t>
            </a:r>
          </a:p>
        </p:txBody>
      </p:sp>
      <p:sp>
        <p:nvSpPr>
          <p:cNvPr id="19" name="Freeform 19"/>
          <p:cNvSpPr/>
          <p:nvPr/>
        </p:nvSpPr>
        <p:spPr>
          <a:xfrm rot="-834254">
            <a:off x="16430535" y="3648729"/>
            <a:ext cx="1394255" cy="1991793"/>
          </a:xfrm>
          <a:custGeom>
            <a:avLst/>
            <a:gdLst/>
            <a:ahLst/>
            <a:cxnLst/>
            <a:rect l="l" t="t" r="r" b="b"/>
            <a:pathLst>
              <a:path w="1394255" h="1991793">
                <a:moveTo>
                  <a:pt x="0" y="0"/>
                </a:moveTo>
                <a:lnTo>
                  <a:pt x="1394256" y="0"/>
                </a:lnTo>
                <a:lnTo>
                  <a:pt x="1394256" y="1991794"/>
                </a:lnTo>
                <a:lnTo>
                  <a:pt x="0" y="19917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0" name="Freeform 20"/>
          <p:cNvSpPr/>
          <p:nvPr/>
        </p:nvSpPr>
        <p:spPr>
          <a:xfrm>
            <a:off x="14971599" y="8162418"/>
            <a:ext cx="1497080" cy="2352974"/>
          </a:xfrm>
          <a:custGeom>
            <a:avLst/>
            <a:gdLst/>
            <a:ahLst/>
            <a:cxnLst/>
            <a:rect l="l" t="t" r="r" b="b"/>
            <a:pathLst>
              <a:path w="1497080" h="2352974">
                <a:moveTo>
                  <a:pt x="0" y="0"/>
                </a:moveTo>
                <a:lnTo>
                  <a:pt x="1497080" y="0"/>
                </a:lnTo>
                <a:lnTo>
                  <a:pt x="1497080" y="2352975"/>
                </a:lnTo>
                <a:lnTo>
                  <a:pt x="0" y="23529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1" name="Freeform 21"/>
          <p:cNvSpPr/>
          <p:nvPr/>
        </p:nvSpPr>
        <p:spPr>
          <a:xfrm rot="-2807023" flipH="1">
            <a:off x="725321" y="5345792"/>
            <a:ext cx="1078067" cy="2172427"/>
          </a:xfrm>
          <a:custGeom>
            <a:avLst/>
            <a:gdLst/>
            <a:ahLst/>
            <a:cxnLst/>
            <a:rect l="l" t="t" r="r" b="b"/>
            <a:pathLst>
              <a:path w="1078067" h="2172427">
                <a:moveTo>
                  <a:pt x="1078067" y="0"/>
                </a:moveTo>
                <a:lnTo>
                  <a:pt x="0" y="0"/>
                </a:lnTo>
                <a:lnTo>
                  <a:pt x="0" y="2172427"/>
                </a:lnTo>
                <a:lnTo>
                  <a:pt x="1078067" y="2172427"/>
                </a:lnTo>
                <a:lnTo>
                  <a:pt x="107806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22" name="Freeform 22"/>
          <p:cNvSpPr/>
          <p:nvPr/>
        </p:nvSpPr>
        <p:spPr>
          <a:xfrm>
            <a:off x="16468679" y="740600"/>
            <a:ext cx="2054706" cy="2276683"/>
          </a:xfrm>
          <a:custGeom>
            <a:avLst/>
            <a:gdLst/>
            <a:ahLst/>
            <a:cxnLst/>
            <a:rect l="l" t="t" r="r" b="b"/>
            <a:pathLst>
              <a:path w="2054706" h="2276683">
                <a:moveTo>
                  <a:pt x="0" y="0"/>
                </a:moveTo>
                <a:lnTo>
                  <a:pt x="2054707" y="0"/>
                </a:lnTo>
                <a:lnTo>
                  <a:pt x="2054707" y="2276683"/>
                </a:lnTo>
                <a:lnTo>
                  <a:pt x="0" y="22766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23" name="Freeform 23"/>
          <p:cNvSpPr/>
          <p:nvPr/>
        </p:nvSpPr>
        <p:spPr>
          <a:xfrm rot="-377390">
            <a:off x="883131" y="2963014"/>
            <a:ext cx="1874806" cy="2057400"/>
          </a:xfrm>
          <a:custGeom>
            <a:avLst/>
            <a:gdLst/>
            <a:ahLst/>
            <a:cxnLst/>
            <a:rect l="l" t="t" r="r" b="b"/>
            <a:pathLst>
              <a:path w="1874806" h="2057400">
                <a:moveTo>
                  <a:pt x="0" y="0"/>
                </a:moveTo>
                <a:lnTo>
                  <a:pt x="1874806" y="0"/>
                </a:lnTo>
                <a:lnTo>
                  <a:pt x="1874806"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24" name="Freeform 24"/>
          <p:cNvSpPr/>
          <p:nvPr/>
        </p:nvSpPr>
        <p:spPr>
          <a:xfrm rot="521050">
            <a:off x="11196558" y="-359169"/>
            <a:ext cx="4942215" cy="1340576"/>
          </a:xfrm>
          <a:custGeom>
            <a:avLst/>
            <a:gdLst/>
            <a:ahLst/>
            <a:cxnLst/>
            <a:rect l="l" t="t" r="r" b="b"/>
            <a:pathLst>
              <a:path w="4942215" h="1340576">
                <a:moveTo>
                  <a:pt x="0" y="0"/>
                </a:moveTo>
                <a:lnTo>
                  <a:pt x="4942214" y="0"/>
                </a:lnTo>
                <a:lnTo>
                  <a:pt x="4942214" y="1340576"/>
                </a:lnTo>
                <a:lnTo>
                  <a:pt x="0" y="13405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25" name="Freeform 25"/>
          <p:cNvSpPr/>
          <p:nvPr/>
        </p:nvSpPr>
        <p:spPr>
          <a:xfrm rot="1721524">
            <a:off x="15932819" y="6449971"/>
            <a:ext cx="2132333" cy="1431328"/>
          </a:xfrm>
          <a:custGeom>
            <a:avLst/>
            <a:gdLst/>
            <a:ahLst/>
            <a:cxnLst/>
            <a:rect l="l" t="t" r="r" b="b"/>
            <a:pathLst>
              <a:path w="2132333" h="1431328">
                <a:moveTo>
                  <a:pt x="0" y="0"/>
                </a:moveTo>
                <a:lnTo>
                  <a:pt x="2132333" y="0"/>
                </a:lnTo>
                <a:lnTo>
                  <a:pt x="2132333" y="1431328"/>
                </a:lnTo>
                <a:lnTo>
                  <a:pt x="0" y="14313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26" name="Freeform 26"/>
          <p:cNvSpPr/>
          <p:nvPr/>
        </p:nvSpPr>
        <p:spPr>
          <a:xfrm rot="-476369">
            <a:off x="1028700" y="8309200"/>
            <a:ext cx="1640818" cy="2173269"/>
          </a:xfrm>
          <a:custGeom>
            <a:avLst/>
            <a:gdLst/>
            <a:ahLst/>
            <a:cxnLst/>
            <a:rect l="l" t="t" r="r" b="b"/>
            <a:pathLst>
              <a:path w="1640818" h="2173269">
                <a:moveTo>
                  <a:pt x="0" y="0"/>
                </a:moveTo>
                <a:lnTo>
                  <a:pt x="1640818" y="0"/>
                </a:lnTo>
                <a:lnTo>
                  <a:pt x="1640818" y="2173268"/>
                </a:lnTo>
                <a:lnTo>
                  <a:pt x="0" y="217326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27" name="Freeform 27"/>
          <p:cNvSpPr/>
          <p:nvPr/>
        </p:nvSpPr>
        <p:spPr>
          <a:xfrm rot="2239245">
            <a:off x="5046089" y="-198608"/>
            <a:ext cx="1460119" cy="1255702"/>
          </a:xfrm>
          <a:custGeom>
            <a:avLst/>
            <a:gdLst/>
            <a:ahLst/>
            <a:cxnLst/>
            <a:rect l="l" t="t" r="r" b="b"/>
            <a:pathLst>
              <a:path w="1460119" h="1255702">
                <a:moveTo>
                  <a:pt x="0" y="0"/>
                </a:moveTo>
                <a:lnTo>
                  <a:pt x="1460119" y="0"/>
                </a:lnTo>
                <a:lnTo>
                  <a:pt x="1460119" y="1255702"/>
                </a:lnTo>
                <a:lnTo>
                  <a:pt x="0" y="125570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r-FR"/>
          </a:p>
        </p:txBody>
      </p:sp>
      <p:sp>
        <p:nvSpPr>
          <p:cNvPr id="28" name="Freeform 28"/>
          <p:cNvSpPr/>
          <p:nvPr/>
        </p:nvSpPr>
        <p:spPr>
          <a:xfrm>
            <a:off x="608002" y="-82283"/>
            <a:ext cx="2425064" cy="2221965"/>
          </a:xfrm>
          <a:custGeom>
            <a:avLst/>
            <a:gdLst/>
            <a:ahLst/>
            <a:cxnLst/>
            <a:rect l="l" t="t" r="r" b="b"/>
            <a:pathLst>
              <a:path w="2425064" h="2221965">
                <a:moveTo>
                  <a:pt x="0" y="0"/>
                </a:moveTo>
                <a:lnTo>
                  <a:pt x="2425064" y="0"/>
                </a:lnTo>
                <a:lnTo>
                  <a:pt x="2425064" y="2221966"/>
                </a:lnTo>
                <a:lnTo>
                  <a:pt x="0" y="222196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fr-FR"/>
          </a:p>
        </p:txBody>
      </p:sp>
      <p:sp>
        <p:nvSpPr>
          <p:cNvPr id="29" name="Freeform 29"/>
          <p:cNvSpPr/>
          <p:nvPr/>
        </p:nvSpPr>
        <p:spPr>
          <a:xfrm rot="-291110">
            <a:off x="4724502" y="9116752"/>
            <a:ext cx="2843940" cy="2054746"/>
          </a:xfrm>
          <a:custGeom>
            <a:avLst/>
            <a:gdLst/>
            <a:ahLst/>
            <a:cxnLst/>
            <a:rect l="l" t="t" r="r" b="b"/>
            <a:pathLst>
              <a:path w="2843940" h="2054746">
                <a:moveTo>
                  <a:pt x="0" y="0"/>
                </a:moveTo>
                <a:lnTo>
                  <a:pt x="2843940" y="0"/>
                </a:lnTo>
                <a:lnTo>
                  <a:pt x="2843940" y="2054746"/>
                </a:lnTo>
                <a:lnTo>
                  <a:pt x="0" y="205474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fr-FR"/>
          </a:p>
        </p:txBody>
      </p:sp>
      <p:sp>
        <p:nvSpPr>
          <p:cNvPr id="30" name="Freeform 30"/>
          <p:cNvSpPr/>
          <p:nvPr/>
        </p:nvSpPr>
        <p:spPr>
          <a:xfrm rot="319996">
            <a:off x="11264188" y="9028588"/>
            <a:ext cx="1938198" cy="3113571"/>
          </a:xfrm>
          <a:custGeom>
            <a:avLst/>
            <a:gdLst/>
            <a:ahLst/>
            <a:cxnLst/>
            <a:rect l="l" t="t" r="r" b="b"/>
            <a:pathLst>
              <a:path w="1938198" h="3113571">
                <a:moveTo>
                  <a:pt x="0" y="0"/>
                </a:moveTo>
                <a:lnTo>
                  <a:pt x="1938198" y="0"/>
                </a:lnTo>
                <a:lnTo>
                  <a:pt x="1938198" y="3113570"/>
                </a:lnTo>
                <a:lnTo>
                  <a:pt x="0" y="311357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fr-FR"/>
          </a:p>
        </p:txBody>
      </p:sp>
      <p:sp>
        <p:nvSpPr>
          <p:cNvPr id="31" name="Freeform 31"/>
          <p:cNvSpPr/>
          <p:nvPr/>
        </p:nvSpPr>
        <p:spPr>
          <a:xfrm>
            <a:off x="16998986" y="8824395"/>
            <a:ext cx="1044692" cy="1029022"/>
          </a:xfrm>
          <a:custGeom>
            <a:avLst/>
            <a:gdLst/>
            <a:ahLst/>
            <a:cxnLst/>
            <a:rect l="l" t="t" r="r" b="b"/>
            <a:pathLst>
              <a:path w="1044692" h="1029022">
                <a:moveTo>
                  <a:pt x="0" y="0"/>
                </a:moveTo>
                <a:lnTo>
                  <a:pt x="1044692" y="0"/>
                </a:lnTo>
                <a:lnTo>
                  <a:pt x="1044692" y="1029021"/>
                </a:lnTo>
                <a:lnTo>
                  <a:pt x="0" y="102902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fr-FR"/>
          </a:p>
        </p:txBody>
      </p:sp>
      <p:sp>
        <p:nvSpPr>
          <p:cNvPr id="32" name="Freeform 32"/>
          <p:cNvSpPr/>
          <p:nvPr/>
        </p:nvSpPr>
        <p:spPr>
          <a:xfrm rot="-327531">
            <a:off x="9108692" y="9099925"/>
            <a:ext cx="1077207" cy="1081139"/>
          </a:xfrm>
          <a:custGeom>
            <a:avLst/>
            <a:gdLst/>
            <a:ahLst/>
            <a:cxnLst/>
            <a:rect l="l" t="t" r="r" b="b"/>
            <a:pathLst>
              <a:path w="1077207" h="1081139">
                <a:moveTo>
                  <a:pt x="0" y="0"/>
                </a:moveTo>
                <a:lnTo>
                  <a:pt x="1077207" y="0"/>
                </a:lnTo>
                <a:lnTo>
                  <a:pt x="1077207" y="1081139"/>
                </a:lnTo>
                <a:lnTo>
                  <a:pt x="0" y="108113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fr-FR"/>
          </a:p>
        </p:txBody>
      </p:sp>
      <p:sp>
        <p:nvSpPr>
          <p:cNvPr id="33" name="Freeform 33"/>
          <p:cNvSpPr/>
          <p:nvPr/>
        </p:nvSpPr>
        <p:spPr>
          <a:xfrm>
            <a:off x="9244203" y="429243"/>
            <a:ext cx="806185" cy="1295077"/>
          </a:xfrm>
          <a:custGeom>
            <a:avLst/>
            <a:gdLst/>
            <a:ahLst/>
            <a:cxnLst/>
            <a:rect l="l" t="t" r="r" b="b"/>
            <a:pathLst>
              <a:path w="806185" h="1295077">
                <a:moveTo>
                  <a:pt x="0" y="0"/>
                </a:moveTo>
                <a:lnTo>
                  <a:pt x="806185" y="0"/>
                </a:lnTo>
                <a:lnTo>
                  <a:pt x="806185" y="1295077"/>
                </a:lnTo>
                <a:lnTo>
                  <a:pt x="0" y="129507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fr-F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72001" y="4460670"/>
            <a:ext cx="9547681" cy="2549506"/>
            <a:chOff x="0" y="0"/>
            <a:chExt cx="7262474" cy="1939290"/>
          </a:xfrm>
        </p:grpSpPr>
        <p:sp>
          <p:nvSpPr>
            <p:cNvPr id="3" name="Freeform 3"/>
            <p:cNvSpPr/>
            <p:nvPr/>
          </p:nvSpPr>
          <p:spPr>
            <a:xfrm>
              <a:off x="12700" y="12700"/>
              <a:ext cx="7237074" cy="1913890"/>
            </a:xfrm>
            <a:custGeom>
              <a:avLst/>
              <a:gdLst/>
              <a:ahLst/>
              <a:cxnLst/>
              <a:rect l="l" t="t" r="r" b="b"/>
              <a:pathLst>
                <a:path w="7237074" h="1913890">
                  <a:moveTo>
                    <a:pt x="6280129" y="1913890"/>
                  </a:moveTo>
                  <a:lnTo>
                    <a:pt x="956945" y="1913890"/>
                  </a:lnTo>
                  <a:cubicBezTo>
                    <a:pt x="428371" y="1913890"/>
                    <a:pt x="0" y="1485392"/>
                    <a:pt x="0" y="956945"/>
                  </a:cubicBezTo>
                  <a:cubicBezTo>
                    <a:pt x="0" y="428371"/>
                    <a:pt x="428371" y="0"/>
                    <a:pt x="956945" y="0"/>
                  </a:cubicBezTo>
                  <a:lnTo>
                    <a:pt x="6280129" y="0"/>
                  </a:lnTo>
                  <a:cubicBezTo>
                    <a:pt x="6808576" y="0"/>
                    <a:pt x="7237074" y="428371"/>
                    <a:pt x="7237074" y="956945"/>
                  </a:cubicBezTo>
                  <a:cubicBezTo>
                    <a:pt x="7237074" y="1485392"/>
                    <a:pt x="6808576" y="1913890"/>
                    <a:pt x="6280129" y="1913890"/>
                  </a:cubicBezTo>
                  <a:close/>
                </a:path>
              </a:pathLst>
            </a:custGeom>
            <a:solidFill>
              <a:srgbClr val="C9EDF7"/>
            </a:solidFill>
          </p:spPr>
          <p:txBody>
            <a:bodyPr/>
            <a:lstStyle/>
            <a:p>
              <a:endParaRPr lang="fr-FR"/>
            </a:p>
          </p:txBody>
        </p:sp>
        <p:sp>
          <p:nvSpPr>
            <p:cNvPr id="4" name="Freeform 4"/>
            <p:cNvSpPr/>
            <p:nvPr/>
          </p:nvSpPr>
          <p:spPr>
            <a:xfrm>
              <a:off x="0" y="0"/>
              <a:ext cx="7262474" cy="1939290"/>
            </a:xfrm>
            <a:custGeom>
              <a:avLst/>
              <a:gdLst/>
              <a:ahLst/>
              <a:cxnLst/>
              <a:rect l="l" t="t" r="r" b="b"/>
              <a:pathLst>
                <a:path w="7262474" h="1939290">
                  <a:moveTo>
                    <a:pt x="6292829" y="0"/>
                  </a:moveTo>
                  <a:lnTo>
                    <a:pt x="969645" y="0"/>
                  </a:lnTo>
                  <a:cubicBezTo>
                    <a:pt x="434975" y="0"/>
                    <a:pt x="0" y="434975"/>
                    <a:pt x="0" y="969645"/>
                  </a:cubicBezTo>
                  <a:cubicBezTo>
                    <a:pt x="0" y="1504315"/>
                    <a:pt x="434975" y="1939290"/>
                    <a:pt x="969645" y="1939290"/>
                  </a:cubicBezTo>
                  <a:lnTo>
                    <a:pt x="6292829" y="1939290"/>
                  </a:lnTo>
                  <a:cubicBezTo>
                    <a:pt x="6827499" y="1939290"/>
                    <a:pt x="7262474" y="1504315"/>
                    <a:pt x="7262474" y="969645"/>
                  </a:cubicBezTo>
                  <a:cubicBezTo>
                    <a:pt x="7262474" y="434975"/>
                    <a:pt x="6827499" y="0"/>
                    <a:pt x="6292829" y="0"/>
                  </a:cubicBezTo>
                  <a:close/>
                  <a:moveTo>
                    <a:pt x="6292829" y="1913890"/>
                  </a:moveTo>
                  <a:lnTo>
                    <a:pt x="969645" y="1913890"/>
                  </a:lnTo>
                  <a:cubicBezTo>
                    <a:pt x="448945" y="1913890"/>
                    <a:pt x="25400" y="1490345"/>
                    <a:pt x="25400" y="969645"/>
                  </a:cubicBezTo>
                  <a:cubicBezTo>
                    <a:pt x="25400" y="448945"/>
                    <a:pt x="448945" y="25400"/>
                    <a:pt x="969645" y="25400"/>
                  </a:cubicBezTo>
                  <a:lnTo>
                    <a:pt x="6292829" y="25400"/>
                  </a:lnTo>
                  <a:cubicBezTo>
                    <a:pt x="6813529" y="25400"/>
                    <a:pt x="7237074" y="448945"/>
                    <a:pt x="7237074" y="969645"/>
                  </a:cubicBezTo>
                  <a:cubicBezTo>
                    <a:pt x="7237074" y="1490345"/>
                    <a:pt x="6813529" y="1913890"/>
                    <a:pt x="6292829" y="1913890"/>
                  </a:cubicBezTo>
                  <a:close/>
                </a:path>
              </a:pathLst>
            </a:custGeom>
            <a:solidFill>
              <a:srgbClr val="4D6CB3"/>
            </a:solidFill>
          </p:spPr>
          <p:txBody>
            <a:bodyPr/>
            <a:lstStyle/>
            <a:p>
              <a:endParaRPr lang="fr-FR"/>
            </a:p>
          </p:txBody>
        </p:sp>
      </p:grpSp>
      <p:grpSp>
        <p:nvGrpSpPr>
          <p:cNvPr id="5" name="Group 5"/>
          <p:cNvGrpSpPr/>
          <p:nvPr/>
        </p:nvGrpSpPr>
        <p:grpSpPr>
          <a:xfrm>
            <a:off x="5776148" y="1539747"/>
            <a:ext cx="6727297" cy="2549506"/>
            <a:chOff x="0" y="0"/>
            <a:chExt cx="5117140" cy="1939290"/>
          </a:xfrm>
        </p:grpSpPr>
        <p:sp>
          <p:nvSpPr>
            <p:cNvPr id="6" name="Freeform 6"/>
            <p:cNvSpPr/>
            <p:nvPr/>
          </p:nvSpPr>
          <p:spPr>
            <a:xfrm>
              <a:off x="12700" y="12700"/>
              <a:ext cx="5091740" cy="1913890"/>
            </a:xfrm>
            <a:custGeom>
              <a:avLst/>
              <a:gdLst/>
              <a:ahLst/>
              <a:cxnLst/>
              <a:rect l="l" t="t" r="r" b="b"/>
              <a:pathLst>
                <a:path w="5091740" h="1913890">
                  <a:moveTo>
                    <a:pt x="4134795" y="1913890"/>
                  </a:moveTo>
                  <a:lnTo>
                    <a:pt x="956945" y="1913890"/>
                  </a:lnTo>
                  <a:cubicBezTo>
                    <a:pt x="428371" y="1913890"/>
                    <a:pt x="0" y="1485392"/>
                    <a:pt x="0" y="956945"/>
                  </a:cubicBezTo>
                  <a:cubicBezTo>
                    <a:pt x="0" y="428371"/>
                    <a:pt x="428371" y="0"/>
                    <a:pt x="956945" y="0"/>
                  </a:cubicBezTo>
                  <a:lnTo>
                    <a:pt x="4134795" y="0"/>
                  </a:lnTo>
                  <a:cubicBezTo>
                    <a:pt x="4663242" y="0"/>
                    <a:pt x="5091740" y="428371"/>
                    <a:pt x="5091740" y="956945"/>
                  </a:cubicBezTo>
                  <a:cubicBezTo>
                    <a:pt x="5091740" y="1485392"/>
                    <a:pt x="4663242" y="1913890"/>
                    <a:pt x="4134795" y="1913890"/>
                  </a:cubicBezTo>
                  <a:close/>
                </a:path>
              </a:pathLst>
            </a:custGeom>
            <a:solidFill>
              <a:srgbClr val="FFFFFF"/>
            </a:solidFill>
          </p:spPr>
          <p:txBody>
            <a:bodyPr/>
            <a:lstStyle/>
            <a:p>
              <a:endParaRPr lang="fr-FR"/>
            </a:p>
          </p:txBody>
        </p:sp>
        <p:sp>
          <p:nvSpPr>
            <p:cNvPr id="7" name="Freeform 7"/>
            <p:cNvSpPr/>
            <p:nvPr/>
          </p:nvSpPr>
          <p:spPr>
            <a:xfrm>
              <a:off x="0" y="0"/>
              <a:ext cx="5117140" cy="1939290"/>
            </a:xfrm>
            <a:custGeom>
              <a:avLst/>
              <a:gdLst/>
              <a:ahLst/>
              <a:cxnLst/>
              <a:rect l="l" t="t" r="r" b="b"/>
              <a:pathLst>
                <a:path w="5117140" h="1939290">
                  <a:moveTo>
                    <a:pt x="4147495" y="0"/>
                  </a:moveTo>
                  <a:lnTo>
                    <a:pt x="969645" y="0"/>
                  </a:lnTo>
                  <a:cubicBezTo>
                    <a:pt x="434975" y="0"/>
                    <a:pt x="0" y="434975"/>
                    <a:pt x="0" y="969645"/>
                  </a:cubicBezTo>
                  <a:cubicBezTo>
                    <a:pt x="0" y="1504315"/>
                    <a:pt x="434975" y="1939290"/>
                    <a:pt x="969645" y="1939290"/>
                  </a:cubicBezTo>
                  <a:lnTo>
                    <a:pt x="4147495" y="1939290"/>
                  </a:lnTo>
                  <a:cubicBezTo>
                    <a:pt x="4682165" y="1939290"/>
                    <a:pt x="5117140" y="1504315"/>
                    <a:pt x="5117140" y="969645"/>
                  </a:cubicBezTo>
                  <a:cubicBezTo>
                    <a:pt x="5117140" y="434975"/>
                    <a:pt x="4682165" y="0"/>
                    <a:pt x="4147495" y="0"/>
                  </a:cubicBezTo>
                  <a:close/>
                  <a:moveTo>
                    <a:pt x="4147495" y="1913890"/>
                  </a:moveTo>
                  <a:lnTo>
                    <a:pt x="969645" y="1913890"/>
                  </a:lnTo>
                  <a:cubicBezTo>
                    <a:pt x="448945" y="1913890"/>
                    <a:pt x="25400" y="1490345"/>
                    <a:pt x="25400" y="969645"/>
                  </a:cubicBezTo>
                  <a:cubicBezTo>
                    <a:pt x="25400" y="448945"/>
                    <a:pt x="448945" y="25400"/>
                    <a:pt x="969645" y="25400"/>
                  </a:cubicBezTo>
                  <a:lnTo>
                    <a:pt x="4147495" y="25400"/>
                  </a:lnTo>
                  <a:cubicBezTo>
                    <a:pt x="4668195" y="25400"/>
                    <a:pt x="5091740" y="448945"/>
                    <a:pt x="5091740" y="969645"/>
                  </a:cubicBezTo>
                  <a:cubicBezTo>
                    <a:pt x="5091740" y="1490345"/>
                    <a:pt x="4668195" y="1913890"/>
                    <a:pt x="4147495" y="1913890"/>
                  </a:cubicBezTo>
                  <a:close/>
                </a:path>
              </a:pathLst>
            </a:custGeom>
            <a:solidFill>
              <a:srgbClr val="4D6CB3"/>
            </a:solidFill>
          </p:spPr>
          <p:txBody>
            <a:bodyPr/>
            <a:lstStyle/>
            <a:p>
              <a:endParaRPr lang="fr-FR"/>
            </a:p>
          </p:txBody>
        </p:sp>
      </p:grpSp>
      <p:grpSp>
        <p:nvGrpSpPr>
          <p:cNvPr id="8" name="Group 8"/>
          <p:cNvGrpSpPr/>
          <p:nvPr/>
        </p:nvGrpSpPr>
        <p:grpSpPr>
          <a:xfrm rot="5400000">
            <a:off x="11300143" y="3006096"/>
            <a:ext cx="5482205" cy="2549506"/>
            <a:chOff x="0" y="0"/>
            <a:chExt cx="4170057" cy="1939290"/>
          </a:xfrm>
        </p:grpSpPr>
        <p:sp>
          <p:nvSpPr>
            <p:cNvPr id="9" name="Freeform 9"/>
            <p:cNvSpPr/>
            <p:nvPr/>
          </p:nvSpPr>
          <p:spPr>
            <a:xfrm>
              <a:off x="12700" y="12700"/>
              <a:ext cx="4144657" cy="1913890"/>
            </a:xfrm>
            <a:custGeom>
              <a:avLst/>
              <a:gdLst/>
              <a:ahLst/>
              <a:cxnLst/>
              <a:rect l="l" t="t" r="r" b="b"/>
              <a:pathLst>
                <a:path w="4144657" h="1913890">
                  <a:moveTo>
                    <a:pt x="3187712" y="1913890"/>
                  </a:moveTo>
                  <a:lnTo>
                    <a:pt x="956945" y="1913890"/>
                  </a:lnTo>
                  <a:cubicBezTo>
                    <a:pt x="428371" y="1913890"/>
                    <a:pt x="0" y="1485392"/>
                    <a:pt x="0" y="956945"/>
                  </a:cubicBezTo>
                  <a:cubicBezTo>
                    <a:pt x="0" y="428371"/>
                    <a:pt x="428371" y="0"/>
                    <a:pt x="956945" y="0"/>
                  </a:cubicBezTo>
                  <a:lnTo>
                    <a:pt x="3187712" y="0"/>
                  </a:lnTo>
                  <a:cubicBezTo>
                    <a:pt x="3716159" y="0"/>
                    <a:pt x="4144657" y="428371"/>
                    <a:pt x="4144657" y="956945"/>
                  </a:cubicBezTo>
                  <a:cubicBezTo>
                    <a:pt x="4144657" y="1485392"/>
                    <a:pt x="3716159" y="1913890"/>
                    <a:pt x="3187712" y="1913890"/>
                  </a:cubicBezTo>
                  <a:close/>
                </a:path>
              </a:pathLst>
            </a:custGeom>
            <a:solidFill>
              <a:srgbClr val="4D6CB3"/>
            </a:solidFill>
          </p:spPr>
          <p:txBody>
            <a:bodyPr/>
            <a:lstStyle/>
            <a:p>
              <a:endParaRPr lang="fr-FR"/>
            </a:p>
          </p:txBody>
        </p:sp>
        <p:sp>
          <p:nvSpPr>
            <p:cNvPr id="10" name="Freeform 10"/>
            <p:cNvSpPr/>
            <p:nvPr/>
          </p:nvSpPr>
          <p:spPr>
            <a:xfrm>
              <a:off x="0" y="0"/>
              <a:ext cx="4170057" cy="1939290"/>
            </a:xfrm>
            <a:custGeom>
              <a:avLst/>
              <a:gdLst/>
              <a:ahLst/>
              <a:cxnLst/>
              <a:rect l="l" t="t" r="r" b="b"/>
              <a:pathLst>
                <a:path w="4170057" h="1939290">
                  <a:moveTo>
                    <a:pt x="3200412" y="0"/>
                  </a:moveTo>
                  <a:lnTo>
                    <a:pt x="969645" y="0"/>
                  </a:lnTo>
                  <a:cubicBezTo>
                    <a:pt x="434975" y="0"/>
                    <a:pt x="0" y="434975"/>
                    <a:pt x="0" y="969645"/>
                  </a:cubicBezTo>
                  <a:cubicBezTo>
                    <a:pt x="0" y="1504315"/>
                    <a:pt x="434975" y="1939290"/>
                    <a:pt x="969645" y="1939290"/>
                  </a:cubicBezTo>
                  <a:lnTo>
                    <a:pt x="3200412" y="1939290"/>
                  </a:lnTo>
                  <a:cubicBezTo>
                    <a:pt x="3735082" y="1939290"/>
                    <a:pt x="4170057" y="1504315"/>
                    <a:pt x="4170057" y="969645"/>
                  </a:cubicBezTo>
                  <a:cubicBezTo>
                    <a:pt x="4170057" y="434975"/>
                    <a:pt x="3735082" y="0"/>
                    <a:pt x="3200412" y="0"/>
                  </a:cubicBezTo>
                  <a:close/>
                  <a:moveTo>
                    <a:pt x="3200412" y="1913890"/>
                  </a:moveTo>
                  <a:lnTo>
                    <a:pt x="969645" y="1913890"/>
                  </a:lnTo>
                  <a:cubicBezTo>
                    <a:pt x="448945" y="1913890"/>
                    <a:pt x="25400" y="1490345"/>
                    <a:pt x="25400" y="969645"/>
                  </a:cubicBezTo>
                  <a:cubicBezTo>
                    <a:pt x="25400" y="448945"/>
                    <a:pt x="448945" y="25400"/>
                    <a:pt x="969645" y="25400"/>
                  </a:cubicBezTo>
                  <a:lnTo>
                    <a:pt x="3200412" y="25400"/>
                  </a:lnTo>
                  <a:cubicBezTo>
                    <a:pt x="3721112" y="25400"/>
                    <a:pt x="4144657" y="448945"/>
                    <a:pt x="4144657" y="969645"/>
                  </a:cubicBezTo>
                  <a:cubicBezTo>
                    <a:pt x="4144657" y="1490345"/>
                    <a:pt x="3721112" y="1913890"/>
                    <a:pt x="3200412" y="1913890"/>
                  </a:cubicBezTo>
                  <a:close/>
                </a:path>
              </a:pathLst>
            </a:custGeom>
            <a:solidFill>
              <a:srgbClr val="4D6CB3"/>
            </a:solidFill>
          </p:spPr>
          <p:txBody>
            <a:bodyPr/>
            <a:lstStyle/>
            <a:p>
              <a:endParaRPr lang="fr-FR"/>
            </a:p>
          </p:txBody>
        </p:sp>
      </p:grpSp>
      <p:sp>
        <p:nvSpPr>
          <p:cNvPr id="11" name="Freeform 11"/>
          <p:cNvSpPr/>
          <p:nvPr/>
        </p:nvSpPr>
        <p:spPr>
          <a:xfrm>
            <a:off x="2972001" y="1539747"/>
            <a:ext cx="2558269" cy="2558269"/>
          </a:xfrm>
          <a:custGeom>
            <a:avLst/>
            <a:gdLst/>
            <a:ahLst/>
            <a:cxnLst/>
            <a:rect l="l" t="t" r="r" b="b"/>
            <a:pathLst>
              <a:path w="2558269" h="2558269">
                <a:moveTo>
                  <a:pt x="0" y="0"/>
                </a:moveTo>
                <a:lnTo>
                  <a:pt x="2558270" y="0"/>
                </a:lnTo>
                <a:lnTo>
                  <a:pt x="2558270" y="2558269"/>
                </a:lnTo>
                <a:lnTo>
                  <a:pt x="0" y="2558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Freeform 12"/>
          <p:cNvSpPr/>
          <p:nvPr/>
        </p:nvSpPr>
        <p:spPr>
          <a:xfrm>
            <a:off x="3236631" y="1804376"/>
            <a:ext cx="2029010" cy="2029010"/>
          </a:xfrm>
          <a:custGeom>
            <a:avLst/>
            <a:gdLst/>
            <a:ahLst/>
            <a:cxnLst/>
            <a:rect l="l" t="t" r="r" b="b"/>
            <a:pathLst>
              <a:path w="2029010" h="2029010">
                <a:moveTo>
                  <a:pt x="0" y="0"/>
                </a:moveTo>
                <a:lnTo>
                  <a:pt x="2029010" y="0"/>
                </a:lnTo>
                <a:lnTo>
                  <a:pt x="2029010" y="2029010"/>
                </a:lnTo>
                <a:lnTo>
                  <a:pt x="0" y="20290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AutoShape 13"/>
          <p:cNvSpPr/>
          <p:nvPr/>
        </p:nvSpPr>
        <p:spPr>
          <a:xfrm rot="5400000">
            <a:off x="12207922" y="4159785"/>
            <a:ext cx="3666647" cy="0"/>
          </a:xfrm>
          <a:prstGeom prst="line">
            <a:avLst/>
          </a:prstGeom>
          <a:ln w="95250" cap="flat">
            <a:solidFill>
              <a:srgbClr val="4D6CB3"/>
            </a:solidFill>
            <a:prstDash val="solid"/>
            <a:headEnd type="none" w="sm" len="sm"/>
            <a:tailEnd type="arrow" w="med" len="sm"/>
          </a:ln>
        </p:spPr>
        <p:txBody>
          <a:bodyPr/>
          <a:lstStyle/>
          <a:p>
            <a:endParaRPr lang="fr-FR"/>
          </a:p>
        </p:txBody>
      </p:sp>
      <p:sp>
        <p:nvSpPr>
          <p:cNvPr id="14" name="AutoShape 14"/>
          <p:cNvSpPr/>
          <p:nvPr/>
        </p:nvSpPr>
        <p:spPr>
          <a:xfrm rot="-10800000">
            <a:off x="13649679" y="7967156"/>
            <a:ext cx="783134" cy="0"/>
          </a:xfrm>
          <a:prstGeom prst="line">
            <a:avLst/>
          </a:prstGeom>
          <a:ln w="95250" cap="flat">
            <a:solidFill>
              <a:srgbClr val="4D6CB3"/>
            </a:solidFill>
            <a:prstDash val="solid"/>
            <a:headEnd type="none" w="sm" len="sm"/>
            <a:tailEnd type="arrow" w="med" len="sm"/>
          </a:ln>
        </p:spPr>
        <p:txBody>
          <a:bodyPr/>
          <a:lstStyle/>
          <a:p>
            <a:endParaRPr lang="fr-FR"/>
          </a:p>
        </p:txBody>
      </p:sp>
      <p:sp>
        <p:nvSpPr>
          <p:cNvPr id="15" name="AutoShape 15"/>
          <p:cNvSpPr/>
          <p:nvPr/>
        </p:nvSpPr>
        <p:spPr>
          <a:xfrm>
            <a:off x="3859569" y="7967156"/>
            <a:ext cx="783134" cy="0"/>
          </a:xfrm>
          <a:prstGeom prst="line">
            <a:avLst/>
          </a:prstGeom>
          <a:ln w="95250" cap="flat">
            <a:solidFill>
              <a:srgbClr val="4D6CB3"/>
            </a:solidFill>
            <a:prstDash val="solid"/>
            <a:headEnd type="none" w="sm" len="sm"/>
            <a:tailEnd type="arrow" w="med" len="sm"/>
          </a:ln>
        </p:spPr>
        <p:txBody>
          <a:bodyPr/>
          <a:lstStyle/>
          <a:p>
            <a:endParaRPr lang="fr-FR"/>
          </a:p>
        </p:txBody>
      </p:sp>
      <p:sp>
        <p:nvSpPr>
          <p:cNvPr id="16" name="TextBox 16"/>
          <p:cNvSpPr txBox="1"/>
          <p:nvPr/>
        </p:nvSpPr>
        <p:spPr>
          <a:xfrm>
            <a:off x="5776148" y="2086472"/>
            <a:ext cx="6727297" cy="1465581"/>
          </a:xfrm>
          <a:prstGeom prst="rect">
            <a:avLst/>
          </a:prstGeom>
        </p:spPr>
        <p:txBody>
          <a:bodyPr lIns="0" tIns="0" rIns="0" bIns="0" rtlCol="0" anchor="t">
            <a:spAutoFit/>
          </a:bodyPr>
          <a:lstStyle/>
          <a:p>
            <a:pPr marL="0" lvl="0" indent="0" algn="ctr">
              <a:lnSpc>
                <a:spcPts val="9790"/>
              </a:lnSpc>
            </a:pPr>
            <a:r>
              <a:rPr lang="en-US" sz="8900" b="1" spc="-89">
                <a:solidFill>
                  <a:srgbClr val="000000"/>
                </a:solidFill>
                <a:latin typeface="Poppins Bold"/>
                <a:ea typeface="Poppins Bold"/>
                <a:cs typeface="Poppins Bold"/>
                <a:sym typeface="Poppins Bold"/>
              </a:rPr>
              <a:t>Activité</a:t>
            </a:r>
          </a:p>
        </p:txBody>
      </p:sp>
      <p:sp>
        <p:nvSpPr>
          <p:cNvPr id="17" name="TextBox 17"/>
          <p:cNvSpPr txBox="1"/>
          <p:nvPr/>
        </p:nvSpPr>
        <p:spPr>
          <a:xfrm>
            <a:off x="3033066" y="5135980"/>
            <a:ext cx="9470379" cy="1189361"/>
          </a:xfrm>
          <a:prstGeom prst="rect">
            <a:avLst/>
          </a:prstGeom>
        </p:spPr>
        <p:txBody>
          <a:bodyPr lIns="0" tIns="0" rIns="0" bIns="0" rtlCol="0" anchor="t">
            <a:spAutoFit/>
          </a:bodyPr>
          <a:lstStyle/>
          <a:p>
            <a:pPr marL="0" lvl="0" indent="0" algn="ctr">
              <a:lnSpc>
                <a:spcPts val="7810"/>
              </a:lnSpc>
            </a:pPr>
            <a:r>
              <a:rPr lang="en-US" sz="7100" b="1" spc="-71">
                <a:solidFill>
                  <a:srgbClr val="000000"/>
                </a:solidFill>
                <a:latin typeface="Poppins Bold"/>
                <a:ea typeface="Poppins Bold"/>
                <a:cs typeface="Poppins Bold"/>
                <a:sym typeface="Poppins Bold"/>
              </a:rPr>
              <a:t>Ludopédagogique</a:t>
            </a:r>
          </a:p>
        </p:txBody>
      </p:sp>
      <p:sp>
        <p:nvSpPr>
          <p:cNvPr id="18" name="TextBox 18"/>
          <p:cNvSpPr txBox="1"/>
          <p:nvPr/>
        </p:nvSpPr>
        <p:spPr>
          <a:xfrm>
            <a:off x="4951678" y="7708560"/>
            <a:ext cx="7879992" cy="677545"/>
          </a:xfrm>
          <a:prstGeom prst="rect">
            <a:avLst/>
          </a:prstGeom>
        </p:spPr>
        <p:txBody>
          <a:bodyPr lIns="0" tIns="0" rIns="0" bIns="0" rtlCol="0" anchor="t">
            <a:spAutoFit/>
          </a:bodyPr>
          <a:lstStyle/>
          <a:p>
            <a:pPr marL="0" lvl="0" indent="0" algn="ctr">
              <a:lnSpc>
                <a:spcPts val="5179"/>
              </a:lnSpc>
              <a:spcBef>
                <a:spcPct val="0"/>
              </a:spcBef>
            </a:pPr>
            <a:r>
              <a:rPr lang="en-US" sz="3699" b="1" spc="-36">
                <a:solidFill>
                  <a:srgbClr val="4D6CB3"/>
                </a:solidFill>
                <a:latin typeface="Poppins Bold"/>
                <a:ea typeface="Poppins Bold"/>
                <a:cs typeface="Poppins Bold"/>
                <a:sym typeface="Poppins Bold"/>
              </a:rPr>
              <a:t>Atelier  : ANALYSE SWOT </a:t>
            </a:r>
          </a:p>
        </p:txBody>
      </p:sp>
      <p:sp>
        <p:nvSpPr>
          <p:cNvPr id="19" name="Freeform 19"/>
          <p:cNvSpPr/>
          <p:nvPr/>
        </p:nvSpPr>
        <p:spPr>
          <a:xfrm rot="-834254">
            <a:off x="16430535" y="3648729"/>
            <a:ext cx="1394255" cy="1991793"/>
          </a:xfrm>
          <a:custGeom>
            <a:avLst/>
            <a:gdLst/>
            <a:ahLst/>
            <a:cxnLst/>
            <a:rect l="l" t="t" r="r" b="b"/>
            <a:pathLst>
              <a:path w="1394255" h="1991793">
                <a:moveTo>
                  <a:pt x="0" y="0"/>
                </a:moveTo>
                <a:lnTo>
                  <a:pt x="1394256" y="0"/>
                </a:lnTo>
                <a:lnTo>
                  <a:pt x="1394256" y="1991794"/>
                </a:lnTo>
                <a:lnTo>
                  <a:pt x="0" y="19917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0" name="Freeform 20"/>
          <p:cNvSpPr/>
          <p:nvPr/>
        </p:nvSpPr>
        <p:spPr>
          <a:xfrm>
            <a:off x="14971599" y="8162418"/>
            <a:ext cx="1497080" cy="2352974"/>
          </a:xfrm>
          <a:custGeom>
            <a:avLst/>
            <a:gdLst/>
            <a:ahLst/>
            <a:cxnLst/>
            <a:rect l="l" t="t" r="r" b="b"/>
            <a:pathLst>
              <a:path w="1497080" h="2352974">
                <a:moveTo>
                  <a:pt x="0" y="0"/>
                </a:moveTo>
                <a:lnTo>
                  <a:pt x="1497080" y="0"/>
                </a:lnTo>
                <a:lnTo>
                  <a:pt x="1497080" y="2352975"/>
                </a:lnTo>
                <a:lnTo>
                  <a:pt x="0" y="23529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1" name="Freeform 21"/>
          <p:cNvSpPr/>
          <p:nvPr/>
        </p:nvSpPr>
        <p:spPr>
          <a:xfrm rot="-2807023" flipH="1">
            <a:off x="725321" y="5345792"/>
            <a:ext cx="1078067" cy="2172427"/>
          </a:xfrm>
          <a:custGeom>
            <a:avLst/>
            <a:gdLst/>
            <a:ahLst/>
            <a:cxnLst/>
            <a:rect l="l" t="t" r="r" b="b"/>
            <a:pathLst>
              <a:path w="1078067" h="2172427">
                <a:moveTo>
                  <a:pt x="1078067" y="0"/>
                </a:moveTo>
                <a:lnTo>
                  <a:pt x="0" y="0"/>
                </a:lnTo>
                <a:lnTo>
                  <a:pt x="0" y="2172427"/>
                </a:lnTo>
                <a:lnTo>
                  <a:pt x="1078067" y="2172427"/>
                </a:lnTo>
                <a:lnTo>
                  <a:pt x="107806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22" name="Freeform 22"/>
          <p:cNvSpPr/>
          <p:nvPr/>
        </p:nvSpPr>
        <p:spPr>
          <a:xfrm>
            <a:off x="16468679" y="740600"/>
            <a:ext cx="2054706" cy="2276683"/>
          </a:xfrm>
          <a:custGeom>
            <a:avLst/>
            <a:gdLst/>
            <a:ahLst/>
            <a:cxnLst/>
            <a:rect l="l" t="t" r="r" b="b"/>
            <a:pathLst>
              <a:path w="2054706" h="2276683">
                <a:moveTo>
                  <a:pt x="0" y="0"/>
                </a:moveTo>
                <a:lnTo>
                  <a:pt x="2054707" y="0"/>
                </a:lnTo>
                <a:lnTo>
                  <a:pt x="2054707" y="2276683"/>
                </a:lnTo>
                <a:lnTo>
                  <a:pt x="0" y="22766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23" name="Freeform 23"/>
          <p:cNvSpPr/>
          <p:nvPr/>
        </p:nvSpPr>
        <p:spPr>
          <a:xfrm rot="-377390">
            <a:off x="883131" y="2963014"/>
            <a:ext cx="1874806" cy="2057400"/>
          </a:xfrm>
          <a:custGeom>
            <a:avLst/>
            <a:gdLst/>
            <a:ahLst/>
            <a:cxnLst/>
            <a:rect l="l" t="t" r="r" b="b"/>
            <a:pathLst>
              <a:path w="1874806" h="2057400">
                <a:moveTo>
                  <a:pt x="0" y="0"/>
                </a:moveTo>
                <a:lnTo>
                  <a:pt x="1874806" y="0"/>
                </a:lnTo>
                <a:lnTo>
                  <a:pt x="1874806"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24" name="Freeform 24"/>
          <p:cNvSpPr/>
          <p:nvPr/>
        </p:nvSpPr>
        <p:spPr>
          <a:xfrm rot="521050">
            <a:off x="11196558" y="-359169"/>
            <a:ext cx="4942215" cy="1340576"/>
          </a:xfrm>
          <a:custGeom>
            <a:avLst/>
            <a:gdLst/>
            <a:ahLst/>
            <a:cxnLst/>
            <a:rect l="l" t="t" r="r" b="b"/>
            <a:pathLst>
              <a:path w="4942215" h="1340576">
                <a:moveTo>
                  <a:pt x="0" y="0"/>
                </a:moveTo>
                <a:lnTo>
                  <a:pt x="4942214" y="0"/>
                </a:lnTo>
                <a:lnTo>
                  <a:pt x="4942214" y="1340576"/>
                </a:lnTo>
                <a:lnTo>
                  <a:pt x="0" y="13405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25" name="Freeform 25"/>
          <p:cNvSpPr/>
          <p:nvPr/>
        </p:nvSpPr>
        <p:spPr>
          <a:xfrm rot="1721524">
            <a:off x="15932819" y="6449971"/>
            <a:ext cx="2132333" cy="1431328"/>
          </a:xfrm>
          <a:custGeom>
            <a:avLst/>
            <a:gdLst/>
            <a:ahLst/>
            <a:cxnLst/>
            <a:rect l="l" t="t" r="r" b="b"/>
            <a:pathLst>
              <a:path w="2132333" h="1431328">
                <a:moveTo>
                  <a:pt x="0" y="0"/>
                </a:moveTo>
                <a:lnTo>
                  <a:pt x="2132333" y="0"/>
                </a:lnTo>
                <a:lnTo>
                  <a:pt x="2132333" y="1431328"/>
                </a:lnTo>
                <a:lnTo>
                  <a:pt x="0" y="14313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26" name="Freeform 26"/>
          <p:cNvSpPr/>
          <p:nvPr/>
        </p:nvSpPr>
        <p:spPr>
          <a:xfrm rot="-476369">
            <a:off x="1028700" y="8309200"/>
            <a:ext cx="1640818" cy="2173269"/>
          </a:xfrm>
          <a:custGeom>
            <a:avLst/>
            <a:gdLst/>
            <a:ahLst/>
            <a:cxnLst/>
            <a:rect l="l" t="t" r="r" b="b"/>
            <a:pathLst>
              <a:path w="1640818" h="2173269">
                <a:moveTo>
                  <a:pt x="0" y="0"/>
                </a:moveTo>
                <a:lnTo>
                  <a:pt x="1640818" y="0"/>
                </a:lnTo>
                <a:lnTo>
                  <a:pt x="1640818" y="2173268"/>
                </a:lnTo>
                <a:lnTo>
                  <a:pt x="0" y="217326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27" name="Freeform 27"/>
          <p:cNvSpPr/>
          <p:nvPr/>
        </p:nvSpPr>
        <p:spPr>
          <a:xfrm rot="2239245">
            <a:off x="5046089" y="-198608"/>
            <a:ext cx="1460119" cy="1255702"/>
          </a:xfrm>
          <a:custGeom>
            <a:avLst/>
            <a:gdLst/>
            <a:ahLst/>
            <a:cxnLst/>
            <a:rect l="l" t="t" r="r" b="b"/>
            <a:pathLst>
              <a:path w="1460119" h="1255702">
                <a:moveTo>
                  <a:pt x="0" y="0"/>
                </a:moveTo>
                <a:lnTo>
                  <a:pt x="1460119" y="0"/>
                </a:lnTo>
                <a:lnTo>
                  <a:pt x="1460119" y="1255702"/>
                </a:lnTo>
                <a:lnTo>
                  <a:pt x="0" y="125570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r-FR"/>
          </a:p>
        </p:txBody>
      </p:sp>
      <p:sp>
        <p:nvSpPr>
          <p:cNvPr id="28" name="Freeform 28"/>
          <p:cNvSpPr/>
          <p:nvPr/>
        </p:nvSpPr>
        <p:spPr>
          <a:xfrm>
            <a:off x="608002" y="-82283"/>
            <a:ext cx="2425064" cy="2221965"/>
          </a:xfrm>
          <a:custGeom>
            <a:avLst/>
            <a:gdLst/>
            <a:ahLst/>
            <a:cxnLst/>
            <a:rect l="l" t="t" r="r" b="b"/>
            <a:pathLst>
              <a:path w="2425064" h="2221965">
                <a:moveTo>
                  <a:pt x="0" y="0"/>
                </a:moveTo>
                <a:lnTo>
                  <a:pt x="2425064" y="0"/>
                </a:lnTo>
                <a:lnTo>
                  <a:pt x="2425064" y="2221966"/>
                </a:lnTo>
                <a:lnTo>
                  <a:pt x="0" y="222196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fr-FR"/>
          </a:p>
        </p:txBody>
      </p:sp>
      <p:sp>
        <p:nvSpPr>
          <p:cNvPr id="29" name="Freeform 29"/>
          <p:cNvSpPr/>
          <p:nvPr/>
        </p:nvSpPr>
        <p:spPr>
          <a:xfrm rot="-291110">
            <a:off x="4724502" y="9116752"/>
            <a:ext cx="2843940" cy="2054746"/>
          </a:xfrm>
          <a:custGeom>
            <a:avLst/>
            <a:gdLst/>
            <a:ahLst/>
            <a:cxnLst/>
            <a:rect l="l" t="t" r="r" b="b"/>
            <a:pathLst>
              <a:path w="2843940" h="2054746">
                <a:moveTo>
                  <a:pt x="0" y="0"/>
                </a:moveTo>
                <a:lnTo>
                  <a:pt x="2843940" y="0"/>
                </a:lnTo>
                <a:lnTo>
                  <a:pt x="2843940" y="2054746"/>
                </a:lnTo>
                <a:lnTo>
                  <a:pt x="0" y="205474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fr-FR"/>
          </a:p>
        </p:txBody>
      </p:sp>
      <p:sp>
        <p:nvSpPr>
          <p:cNvPr id="30" name="Freeform 30"/>
          <p:cNvSpPr/>
          <p:nvPr/>
        </p:nvSpPr>
        <p:spPr>
          <a:xfrm rot="319996">
            <a:off x="11264188" y="9028588"/>
            <a:ext cx="1938198" cy="3113571"/>
          </a:xfrm>
          <a:custGeom>
            <a:avLst/>
            <a:gdLst/>
            <a:ahLst/>
            <a:cxnLst/>
            <a:rect l="l" t="t" r="r" b="b"/>
            <a:pathLst>
              <a:path w="1938198" h="3113571">
                <a:moveTo>
                  <a:pt x="0" y="0"/>
                </a:moveTo>
                <a:lnTo>
                  <a:pt x="1938198" y="0"/>
                </a:lnTo>
                <a:lnTo>
                  <a:pt x="1938198" y="3113570"/>
                </a:lnTo>
                <a:lnTo>
                  <a:pt x="0" y="311357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fr-FR"/>
          </a:p>
        </p:txBody>
      </p:sp>
      <p:sp>
        <p:nvSpPr>
          <p:cNvPr id="31" name="Freeform 31"/>
          <p:cNvSpPr/>
          <p:nvPr/>
        </p:nvSpPr>
        <p:spPr>
          <a:xfrm>
            <a:off x="16998986" y="8824395"/>
            <a:ext cx="1044692" cy="1029022"/>
          </a:xfrm>
          <a:custGeom>
            <a:avLst/>
            <a:gdLst/>
            <a:ahLst/>
            <a:cxnLst/>
            <a:rect l="l" t="t" r="r" b="b"/>
            <a:pathLst>
              <a:path w="1044692" h="1029022">
                <a:moveTo>
                  <a:pt x="0" y="0"/>
                </a:moveTo>
                <a:lnTo>
                  <a:pt x="1044692" y="0"/>
                </a:lnTo>
                <a:lnTo>
                  <a:pt x="1044692" y="1029021"/>
                </a:lnTo>
                <a:lnTo>
                  <a:pt x="0" y="102902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fr-FR"/>
          </a:p>
        </p:txBody>
      </p:sp>
      <p:sp>
        <p:nvSpPr>
          <p:cNvPr id="32" name="Freeform 32"/>
          <p:cNvSpPr/>
          <p:nvPr/>
        </p:nvSpPr>
        <p:spPr>
          <a:xfrm rot="-327531">
            <a:off x="9108692" y="9099925"/>
            <a:ext cx="1077207" cy="1081139"/>
          </a:xfrm>
          <a:custGeom>
            <a:avLst/>
            <a:gdLst/>
            <a:ahLst/>
            <a:cxnLst/>
            <a:rect l="l" t="t" r="r" b="b"/>
            <a:pathLst>
              <a:path w="1077207" h="1081139">
                <a:moveTo>
                  <a:pt x="0" y="0"/>
                </a:moveTo>
                <a:lnTo>
                  <a:pt x="1077207" y="0"/>
                </a:lnTo>
                <a:lnTo>
                  <a:pt x="1077207" y="1081139"/>
                </a:lnTo>
                <a:lnTo>
                  <a:pt x="0" y="108113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fr-FR"/>
          </a:p>
        </p:txBody>
      </p:sp>
      <p:sp>
        <p:nvSpPr>
          <p:cNvPr id="33" name="Freeform 33"/>
          <p:cNvSpPr/>
          <p:nvPr/>
        </p:nvSpPr>
        <p:spPr>
          <a:xfrm>
            <a:off x="9244203" y="429243"/>
            <a:ext cx="806185" cy="1295077"/>
          </a:xfrm>
          <a:custGeom>
            <a:avLst/>
            <a:gdLst/>
            <a:ahLst/>
            <a:cxnLst/>
            <a:rect l="l" t="t" r="r" b="b"/>
            <a:pathLst>
              <a:path w="806185" h="1295077">
                <a:moveTo>
                  <a:pt x="0" y="0"/>
                </a:moveTo>
                <a:lnTo>
                  <a:pt x="806185" y="0"/>
                </a:lnTo>
                <a:lnTo>
                  <a:pt x="806185" y="1295077"/>
                </a:lnTo>
                <a:lnTo>
                  <a:pt x="0" y="129507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028700" y="3915869"/>
            <a:ext cx="20569700" cy="5342431"/>
            <a:chOff x="0" y="0"/>
            <a:chExt cx="1398305" cy="363172"/>
          </a:xfrm>
        </p:grpSpPr>
        <p:sp>
          <p:nvSpPr>
            <p:cNvPr id="3" name="Freeform 3"/>
            <p:cNvSpPr/>
            <p:nvPr/>
          </p:nvSpPr>
          <p:spPr>
            <a:xfrm>
              <a:off x="0" y="0"/>
              <a:ext cx="1398305" cy="363172"/>
            </a:xfrm>
            <a:custGeom>
              <a:avLst/>
              <a:gdLst/>
              <a:ahLst/>
              <a:cxnLst/>
              <a:rect l="l" t="t" r="r" b="b"/>
              <a:pathLst>
                <a:path w="1398305" h="363172">
                  <a:moveTo>
                    <a:pt x="1195105" y="0"/>
                  </a:moveTo>
                  <a:cubicBezTo>
                    <a:pt x="1307329" y="0"/>
                    <a:pt x="1398305" y="81299"/>
                    <a:pt x="1398305" y="181586"/>
                  </a:cubicBezTo>
                  <a:cubicBezTo>
                    <a:pt x="1398305" y="281874"/>
                    <a:pt x="1307329" y="363172"/>
                    <a:pt x="1195105" y="363172"/>
                  </a:cubicBezTo>
                  <a:lnTo>
                    <a:pt x="203200" y="363172"/>
                  </a:lnTo>
                  <a:cubicBezTo>
                    <a:pt x="90976" y="363172"/>
                    <a:pt x="0" y="281874"/>
                    <a:pt x="0" y="181586"/>
                  </a:cubicBezTo>
                  <a:cubicBezTo>
                    <a:pt x="0" y="81299"/>
                    <a:pt x="90976" y="0"/>
                    <a:pt x="203200" y="0"/>
                  </a:cubicBezTo>
                  <a:close/>
                </a:path>
              </a:pathLst>
            </a:custGeom>
            <a:solidFill>
              <a:srgbClr val="F2F2F2"/>
            </a:solidFill>
          </p:spPr>
          <p:txBody>
            <a:bodyPr/>
            <a:lstStyle/>
            <a:p>
              <a:endParaRPr lang="fr-FR"/>
            </a:p>
          </p:txBody>
        </p:sp>
        <p:sp>
          <p:nvSpPr>
            <p:cNvPr id="4" name="TextBox 4"/>
            <p:cNvSpPr txBox="1"/>
            <p:nvPr/>
          </p:nvSpPr>
          <p:spPr>
            <a:xfrm>
              <a:off x="0" y="-38100"/>
              <a:ext cx="1398305" cy="40127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842788" y="-1413671"/>
            <a:ext cx="14245899" cy="14245899"/>
          </a:xfrm>
          <a:custGeom>
            <a:avLst/>
            <a:gdLst/>
            <a:ahLst/>
            <a:cxnLst/>
            <a:rect l="l" t="t" r="r" b="b"/>
            <a:pathLst>
              <a:path w="14245899" h="14245899">
                <a:moveTo>
                  <a:pt x="0" y="0"/>
                </a:moveTo>
                <a:lnTo>
                  <a:pt x="14245899" y="0"/>
                </a:lnTo>
                <a:lnTo>
                  <a:pt x="14245899" y="14245899"/>
                </a:lnTo>
                <a:lnTo>
                  <a:pt x="0" y="142458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6" name="TextBox 6"/>
          <p:cNvSpPr txBox="1"/>
          <p:nvPr/>
        </p:nvSpPr>
        <p:spPr>
          <a:xfrm>
            <a:off x="1028700" y="971550"/>
            <a:ext cx="8115300" cy="1061197"/>
          </a:xfrm>
          <a:prstGeom prst="rect">
            <a:avLst/>
          </a:prstGeom>
        </p:spPr>
        <p:txBody>
          <a:bodyPr lIns="0" tIns="0" rIns="0" bIns="0" rtlCol="0" anchor="t">
            <a:spAutoFit/>
          </a:bodyPr>
          <a:lstStyle/>
          <a:p>
            <a:pPr algn="l">
              <a:lnSpc>
                <a:spcPts val="7934"/>
              </a:lnSpc>
            </a:pPr>
            <a:r>
              <a:rPr lang="en-US" sz="6612" b="1">
                <a:solidFill>
                  <a:srgbClr val="4D6CB3"/>
                </a:solidFill>
                <a:latin typeface="Poppins Bold"/>
                <a:ea typeface="Poppins Bold"/>
                <a:cs typeface="Poppins Bold"/>
                <a:sym typeface="Poppins Bold"/>
              </a:rPr>
              <a:t>EMARGEMENTS </a:t>
            </a:r>
          </a:p>
        </p:txBody>
      </p:sp>
      <p:sp>
        <p:nvSpPr>
          <p:cNvPr id="7" name="Freeform 7"/>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sp>
        <p:nvSpPr>
          <p:cNvPr id="8" name="Freeform 8"/>
          <p:cNvSpPr/>
          <p:nvPr/>
        </p:nvSpPr>
        <p:spPr>
          <a:xfrm>
            <a:off x="5998812" y="3308580"/>
            <a:ext cx="5509791" cy="5509791"/>
          </a:xfrm>
          <a:custGeom>
            <a:avLst/>
            <a:gdLst/>
            <a:ahLst/>
            <a:cxnLst/>
            <a:rect l="l" t="t" r="r" b="b"/>
            <a:pathLst>
              <a:path w="5509791" h="5509791">
                <a:moveTo>
                  <a:pt x="0" y="0"/>
                </a:moveTo>
                <a:lnTo>
                  <a:pt x="5509791" y="0"/>
                </a:lnTo>
                <a:lnTo>
                  <a:pt x="5509791" y="5509791"/>
                </a:lnTo>
                <a:lnTo>
                  <a:pt x="0" y="5509791"/>
                </a:lnTo>
                <a:lnTo>
                  <a:pt x="0" y="0"/>
                </a:lnTo>
                <a:close/>
              </a:path>
            </a:pathLst>
          </a:custGeom>
          <a:blipFill>
            <a:blip r:embed="rId5"/>
            <a:stretch>
              <a:fillRect/>
            </a:stretch>
          </a:blipFill>
        </p:spPr>
        <p:txBody>
          <a:bodyPr/>
          <a:lstStyle/>
          <a:p>
            <a:endParaRPr lang="fr-F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043879" y="3990988"/>
            <a:ext cx="3964652" cy="3612789"/>
          </a:xfrm>
          <a:custGeom>
            <a:avLst/>
            <a:gdLst/>
            <a:ahLst/>
            <a:cxnLst/>
            <a:rect l="l" t="t" r="r" b="b"/>
            <a:pathLst>
              <a:path w="3964652" h="3612789">
                <a:moveTo>
                  <a:pt x="0" y="0"/>
                </a:moveTo>
                <a:lnTo>
                  <a:pt x="3964652" y="0"/>
                </a:lnTo>
                <a:lnTo>
                  <a:pt x="3964652" y="3612789"/>
                </a:lnTo>
                <a:lnTo>
                  <a:pt x="0" y="3612789"/>
                </a:lnTo>
                <a:lnTo>
                  <a:pt x="0" y="0"/>
                </a:lnTo>
                <a:close/>
              </a:path>
            </a:pathLst>
          </a:custGeom>
          <a:blipFill>
            <a:blip r:embed="rId2"/>
            <a:stretch>
              <a:fillRect/>
            </a:stretch>
          </a:blipFill>
        </p:spPr>
        <p:txBody>
          <a:bodyPr/>
          <a:lstStyle/>
          <a:p>
            <a:endParaRPr lang="fr-FR"/>
          </a:p>
        </p:txBody>
      </p:sp>
      <p:sp>
        <p:nvSpPr>
          <p:cNvPr id="3" name="Freeform 3"/>
          <p:cNvSpPr/>
          <p:nvPr/>
        </p:nvSpPr>
        <p:spPr>
          <a:xfrm>
            <a:off x="0" y="7402344"/>
            <a:ext cx="18288000" cy="3619500"/>
          </a:xfrm>
          <a:custGeom>
            <a:avLst/>
            <a:gdLst/>
            <a:ahLst/>
            <a:cxnLst/>
            <a:rect l="l" t="t" r="r" b="b"/>
            <a:pathLst>
              <a:path w="18288000" h="3619500">
                <a:moveTo>
                  <a:pt x="0" y="0"/>
                </a:moveTo>
                <a:lnTo>
                  <a:pt x="18288000" y="0"/>
                </a:lnTo>
                <a:lnTo>
                  <a:pt x="18288000" y="3619500"/>
                </a:lnTo>
                <a:lnTo>
                  <a:pt x="0" y="3619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4" name="Freeform 4"/>
          <p:cNvSpPr/>
          <p:nvPr/>
        </p:nvSpPr>
        <p:spPr>
          <a:xfrm>
            <a:off x="604271" y="6068844"/>
            <a:ext cx="1244727" cy="4114800"/>
          </a:xfrm>
          <a:custGeom>
            <a:avLst/>
            <a:gdLst/>
            <a:ahLst/>
            <a:cxnLst/>
            <a:rect l="l" t="t" r="r" b="b"/>
            <a:pathLst>
              <a:path w="1244727" h="4114800">
                <a:moveTo>
                  <a:pt x="0" y="0"/>
                </a:moveTo>
                <a:lnTo>
                  <a:pt x="1244727" y="0"/>
                </a:lnTo>
                <a:lnTo>
                  <a:pt x="124472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5" name="Freeform 5"/>
          <p:cNvSpPr/>
          <p:nvPr/>
        </p:nvSpPr>
        <p:spPr>
          <a:xfrm>
            <a:off x="0" y="0"/>
            <a:ext cx="4149796" cy="3060475"/>
          </a:xfrm>
          <a:custGeom>
            <a:avLst/>
            <a:gdLst/>
            <a:ahLst/>
            <a:cxnLst/>
            <a:rect l="l" t="t" r="r" b="b"/>
            <a:pathLst>
              <a:path w="4149796" h="3060475">
                <a:moveTo>
                  <a:pt x="0" y="0"/>
                </a:moveTo>
                <a:lnTo>
                  <a:pt x="4149796" y="0"/>
                </a:lnTo>
                <a:lnTo>
                  <a:pt x="4149796" y="3060475"/>
                </a:lnTo>
                <a:lnTo>
                  <a:pt x="0" y="3060475"/>
                </a:lnTo>
                <a:lnTo>
                  <a:pt x="0" y="0"/>
                </a:lnTo>
                <a:close/>
              </a:path>
            </a:pathLst>
          </a:custGeom>
          <a:blipFill>
            <a:blip r:embed="rId7"/>
            <a:stretch>
              <a:fillRect/>
            </a:stretch>
          </a:blipFill>
        </p:spPr>
        <p:txBody>
          <a:bodyPr/>
          <a:lstStyle/>
          <a:p>
            <a:endParaRPr lang="fr-FR"/>
          </a:p>
        </p:txBody>
      </p:sp>
      <p:sp>
        <p:nvSpPr>
          <p:cNvPr id="6" name="Freeform 6"/>
          <p:cNvSpPr/>
          <p:nvPr/>
        </p:nvSpPr>
        <p:spPr>
          <a:xfrm>
            <a:off x="6150640" y="3990988"/>
            <a:ext cx="6784836" cy="4155712"/>
          </a:xfrm>
          <a:custGeom>
            <a:avLst/>
            <a:gdLst/>
            <a:ahLst/>
            <a:cxnLst/>
            <a:rect l="l" t="t" r="r" b="b"/>
            <a:pathLst>
              <a:path w="6784836" h="4155712">
                <a:moveTo>
                  <a:pt x="0" y="0"/>
                </a:moveTo>
                <a:lnTo>
                  <a:pt x="6784836" y="0"/>
                </a:lnTo>
                <a:lnTo>
                  <a:pt x="6784836" y="4155712"/>
                </a:lnTo>
                <a:lnTo>
                  <a:pt x="0" y="4155712"/>
                </a:lnTo>
                <a:lnTo>
                  <a:pt x="0" y="0"/>
                </a:lnTo>
                <a:close/>
              </a:path>
            </a:pathLst>
          </a:custGeom>
          <a:blipFill>
            <a:blip r:embed="rId8"/>
            <a:stretch>
              <a:fillRect/>
            </a:stretch>
          </a:blipFill>
        </p:spPr>
        <p:txBody>
          <a:bodyPr/>
          <a:lstStyle/>
          <a:p>
            <a:endParaRPr lang="fr-FR"/>
          </a:p>
        </p:txBody>
      </p:sp>
      <p:sp>
        <p:nvSpPr>
          <p:cNvPr id="7" name="Freeform 7"/>
          <p:cNvSpPr/>
          <p:nvPr/>
        </p:nvSpPr>
        <p:spPr>
          <a:xfrm>
            <a:off x="1028700" y="3284034"/>
            <a:ext cx="4843671" cy="4510668"/>
          </a:xfrm>
          <a:custGeom>
            <a:avLst/>
            <a:gdLst/>
            <a:ahLst/>
            <a:cxnLst/>
            <a:rect l="l" t="t" r="r" b="b"/>
            <a:pathLst>
              <a:path w="4843671" h="4510668">
                <a:moveTo>
                  <a:pt x="0" y="0"/>
                </a:moveTo>
                <a:lnTo>
                  <a:pt x="4843671" y="0"/>
                </a:lnTo>
                <a:lnTo>
                  <a:pt x="4843671" y="4510668"/>
                </a:lnTo>
                <a:lnTo>
                  <a:pt x="0" y="4510668"/>
                </a:lnTo>
                <a:lnTo>
                  <a:pt x="0" y="0"/>
                </a:lnTo>
                <a:close/>
              </a:path>
            </a:pathLst>
          </a:custGeom>
          <a:blipFill>
            <a:blip r:embed="rId9"/>
            <a:stretch>
              <a:fillRect/>
            </a:stretch>
          </a:blipFill>
        </p:spPr>
        <p:txBody>
          <a:bodyPr/>
          <a:lstStyle/>
          <a:p>
            <a:endParaRPr lang="fr-FR"/>
          </a:p>
        </p:txBody>
      </p:sp>
      <p:sp>
        <p:nvSpPr>
          <p:cNvPr id="8" name="Freeform 8"/>
          <p:cNvSpPr/>
          <p:nvPr/>
        </p:nvSpPr>
        <p:spPr>
          <a:xfrm>
            <a:off x="14173200" y="-123812"/>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9" name="Freeform 9"/>
          <p:cNvSpPr/>
          <p:nvPr/>
        </p:nvSpPr>
        <p:spPr>
          <a:xfrm>
            <a:off x="5805171" y="0"/>
            <a:ext cx="6677658" cy="3038334"/>
          </a:xfrm>
          <a:custGeom>
            <a:avLst/>
            <a:gdLst/>
            <a:ahLst/>
            <a:cxnLst/>
            <a:rect l="l" t="t" r="r" b="b"/>
            <a:pathLst>
              <a:path w="6677658" h="3038334">
                <a:moveTo>
                  <a:pt x="0" y="0"/>
                </a:moveTo>
                <a:lnTo>
                  <a:pt x="6677658" y="0"/>
                </a:lnTo>
                <a:lnTo>
                  <a:pt x="6677658" y="3038334"/>
                </a:lnTo>
                <a:lnTo>
                  <a:pt x="0" y="3038334"/>
                </a:lnTo>
                <a:lnTo>
                  <a:pt x="0" y="0"/>
                </a:lnTo>
                <a:close/>
              </a:path>
            </a:pathLst>
          </a:custGeom>
          <a:blipFill>
            <a:blip r:embed="rId12"/>
            <a:stretch>
              <a:fillRect/>
            </a:stretch>
          </a:blipFill>
        </p:spPr>
        <p:txBody>
          <a:bodyPr/>
          <a:lstStyle/>
          <a:p>
            <a:endParaRPr lang="fr-FR"/>
          </a:p>
        </p:txBody>
      </p:sp>
      <p:sp>
        <p:nvSpPr>
          <p:cNvPr id="10" name="TextBox 10"/>
          <p:cNvSpPr txBox="1"/>
          <p:nvPr/>
        </p:nvSpPr>
        <p:spPr>
          <a:xfrm>
            <a:off x="6198509" y="8344341"/>
            <a:ext cx="6284320" cy="1323340"/>
          </a:xfrm>
          <a:prstGeom prst="rect">
            <a:avLst/>
          </a:prstGeom>
        </p:spPr>
        <p:txBody>
          <a:bodyPr lIns="0" tIns="0" rIns="0" bIns="0" rtlCol="0" anchor="t">
            <a:spAutoFit/>
          </a:bodyPr>
          <a:lstStyle/>
          <a:p>
            <a:pPr algn="ctr">
              <a:lnSpc>
                <a:spcPts val="2659"/>
              </a:lnSpc>
            </a:pPr>
            <a:r>
              <a:rPr lang="en-US" sz="1899" b="1">
                <a:solidFill>
                  <a:srgbClr val="000000"/>
                </a:solidFill>
                <a:latin typeface="Canva Sans 1 Bold"/>
                <a:ea typeface="Canva Sans 1 Bold"/>
                <a:cs typeface="Canva Sans 1 Bold"/>
                <a:sym typeface="Canva Sans 1 Bold"/>
              </a:rPr>
              <a:t>LE MONSTRE : LES DANGERS </a:t>
            </a:r>
          </a:p>
          <a:p>
            <a:pPr algn="ctr">
              <a:lnSpc>
                <a:spcPts val="2659"/>
              </a:lnSpc>
            </a:pPr>
            <a:r>
              <a:rPr lang="en-US" sz="1899" b="1">
                <a:solidFill>
                  <a:srgbClr val="000000"/>
                </a:solidFill>
                <a:latin typeface="Canva Sans 1 Bold"/>
                <a:ea typeface="Canva Sans 1 Bold"/>
                <a:cs typeface="Canva Sans 1 Bold"/>
                <a:sym typeface="Canva Sans 1 Bold"/>
              </a:rPr>
              <a:t>Qu’est ce qui peut nous faire échouer ? </a:t>
            </a:r>
          </a:p>
          <a:p>
            <a:pPr algn="ctr">
              <a:lnSpc>
                <a:spcPts val="2659"/>
              </a:lnSpc>
            </a:pPr>
            <a:r>
              <a:rPr lang="en-US" sz="1899" b="1">
                <a:solidFill>
                  <a:srgbClr val="000000"/>
                </a:solidFill>
                <a:latin typeface="Canva Sans 1 Bold"/>
                <a:ea typeface="Canva Sans 1 Bold"/>
                <a:cs typeface="Canva Sans 1 Bold"/>
                <a:sym typeface="Canva Sans 1 Bold"/>
              </a:rPr>
              <a:t>Nos craintes </a:t>
            </a:r>
          </a:p>
          <a:p>
            <a:pPr algn="ctr">
              <a:lnSpc>
                <a:spcPts val="2659"/>
              </a:lnSpc>
            </a:pPr>
            <a:r>
              <a:rPr lang="en-US" sz="1899" b="1">
                <a:solidFill>
                  <a:srgbClr val="000000"/>
                </a:solidFill>
                <a:latin typeface="Canva Sans 1 Bold"/>
                <a:ea typeface="Canva Sans 1 Bold"/>
                <a:cs typeface="Canva Sans 1 Bold"/>
                <a:sym typeface="Canva Sans 1 Bold"/>
              </a:rPr>
              <a:t>Les pièges et obstacles </a:t>
            </a:r>
          </a:p>
        </p:txBody>
      </p:sp>
      <p:sp>
        <p:nvSpPr>
          <p:cNvPr id="11" name="TextBox 11"/>
          <p:cNvSpPr txBox="1"/>
          <p:nvPr/>
        </p:nvSpPr>
        <p:spPr>
          <a:xfrm>
            <a:off x="14043879" y="7918256"/>
            <a:ext cx="3964652" cy="2101850"/>
          </a:xfrm>
          <a:prstGeom prst="rect">
            <a:avLst/>
          </a:prstGeom>
        </p:spPr>
        <p:txBody>
          <a:bodyPr lIns="0" tIns="0" rIns="0" bIns="0" rtlCol="0" anchor="t">
            <a:spAutoFit/>
          </a:bodyPr>
          <a:lstStyle/>
          <a:p>
            <a:pPr algn="ctr">
              <a:lnSpc>
                <a:spcPts val="2799"/>
              </a:lnSpc>
            </a:pPr>
            <a:r>
              <a:rPr lang="en-US" sz="1999" b="1">
                <a:solidFill>
                  <a:srgbClr val="000000"/>
                </a:solidFill>
                <a:latin typeface="Canva Sans 1 Bold"/>
                <a:ea typeface="Canva Sans 1 Bold"/>
                <a:cs typeface="Canva Sans 1 Bold"/>
                <a:sym typeface="Canva Sans 1 Bold"/>
              </a:rPr>
              <a:t>L’île de rêve </a:t>
            </a:r>
          </a:p>
          <a:p>
            <a:pPr algn="ctr">
              <a:lnSpc>
                <a:spcPts val="2799"/>
              </a:lnSpc>
            </a:pPr>
            <a:r>
              <a:rPr lang="en-US" sz="1999" b="1">
                <a:solidFill>
                  <a:srgbClr val="000000"/>
                </a:solidFill>
                <a:latin typeface="Canva Sans 1 Bold"/>
                <a:ea typeface="Canva Sans 1 Bold"/>
                <a:cs typeface="Canva Sans 1 Bold"/>
                <a:sym typeface="Canva Sans 1 Bold"/>
              </a:rPr>
              <a:t>Les objectifs atteints par l’équipe</a:t>
            </a:r>
          </a:p>
          <a:p>
            <a:pPr algn="ctr">
              <a:lnSpc>
                <a:spcPts val="2799"/>
              </a:lnSpc>
            </a:pPr>
            <a:r>
              <a:rPr lang="en-US" sz="1999" b="1">
                <a:solidFill>
                  <a:srgbClr val="000000"/>
                </a:solidFill>
                <a:latin typeface="Canva Sans 1 Bold"/>
                <a:ea typeface="Canva Sans 1 Bold"/>
                <a:cs typeface="Canva Sans 1 Bold"/>
                <a:sym typeface="Canva Sans 1 Bold"/>
              </a:rPr>
              <a:t>Qu’avons nous à gagner à accomplir cette tâche ? </a:t>
            </a:r>
          </a:p>
          <a:p>
            <a:pPr algn="ctr">
              <a:lnSpc>
                <a:spcPts val="2799"/>
              </a:lnSpc>
            </a:pPr>
            <a:r>
              <a:rPr lang="en-US" sz="1999" b="1">
                <a:solidFill>
                  <a:srgbClr val="000000"/>
                </a:solidFill>
                <a:latin typeface="Canva Sans 1 Bold"/>
                <a:ea typeface="Canva Sans 1 Bold"/>
                <a:cs typeface="Canva Sans 1 Bold"/>
                <a:sym typeface="Canva Sans 1 Bold"/>
              </a:rPr>
              <a:t>Qu’ai je réussi à accomplir ? </a:t>
            </a:r>
          </a:p>
        </p:txBody>
      </p:sp>
      <p:sp>
        <p:nvSpPr>
          <p:cNvPr id="12" name="TextBox 12"/>
          <p:cNvSpPr txBox="1"/>
          <p:nvPr/>
        </p:nvSpPr>
        <p:spPr>
          <a:xfrm>
            <a:off x="2796080" y="369583"/>
            <a:ext cx="3402428" cy="1139323"/>
          </a:xfrm>
          <a:prstGeom prst="rect">
            <a:avLst/>
          </a:prstGeom>
        </p:spPr>
        <p:txBody>
          <a:bodyPr lIns="0" tIns="0" rIns="0" bIns="0" rtlCol="0" anchor="t">
            <a:spAutoFit/>
          </a:bodyPr>
          <a:lstStyle/>
          <a:p>
            <a:pPr algn="ctr">
              <a:lnSpc>
                <a:spcPts val="2302"/>
              </a:lnSpc>
            </a:pPr>
            <a:r>
              <a:rPr lang="en-US" sz="1644" b="1">
                <a:solidFill>
                  <a:srgbClr val="000000"/>
                </a:solidFill>
                <a:latin typeface="Canva Sans 1 Bold"/>
                <a:ea typeface="Canva Sans 1 Bold"/>
                <a:cs typeface="Canva Sans 1 Bold"/>
                <a:sym typeface="Canva Sans 1 Bold"/>
              </a:rPr>
              <a:t>Le vent </a:t>
            </a:r>
          </a:p>
          <a:p>
            <a:pPr algn="ctr">
              <a:lnSpc>
                <a:spcPts val="2302"/>
              </a:lnSpc>
            </a:pPr>
            <a:r>
              <a:rPr lang="en-US" sz="1644" b="1">
                <a:solidFill>
                  <a:srgbClr val="000000"/>
                </a:solidFill>
                <a:latin typeface="Canva Sans 1 Bold"/>
                <a:ea typeface="Canva Sans 1 Bold"/>
                <a:cs typeface="Canva Sans 1 Bold"/>
                <a:sym typeface="Canva Sans 1 Bold"/>
              </a:rPr>
              <a:t>Ce qui nous pousse </a:t>
            </a:r>
          </a:p>
          <a:p>
            <a:pPr algn="ctr">
              <a:lnSpc>
                <a:spcPts val="2302"/>
              </a:lnSpc>
            </a:pPr>
            <a:r>
              <a:rPr lang="en-US" sz="1644" b="1">
                <a:solidFill>
                  <a:srgbClr val="000000"/>
                </a:solidFill>
                <a:latin typeface="Canva Sans 1 Bold"/>
                <a:ea typeface="Canva Sans 1 Bold"/>
                <a:cs typeface="Canva Sans 1 Bold"/>
                <a:sym typeface="Canva Sans 1 Bold"/>
              </a:rPr>
              <a:t>Nous motive </a:t>
            </a:r>
          </a:p>
          <a:p>
            <a:pPr algn="ctr">
              <a:lnSpc>
                <a:spcPts val="2302"/>
              </a:lnSpc>
            </a:pPr>
            <a:r>
              <a:rPr lang="en-US" sz="1644" b="1">
                <a:solidFill>
                  <a:srgbClr val="000000"/>
                </a:solidFill>
                <a:latin typeface="Canva Sans 1 Bold"/>
                <a:ea typeface="Canva Sans 1 Bold"/>
                <a:cs typeface="Canva Sans 1 Bold"/>
                <a:sym typeface="Canva Sans 1 Bold"/>
              </a:rPr>
              <a:t>Nos moteurs </a:t>
            </a:r>
          </a:p>
        </p:txBody>
      </p:sp>
      <p:sp>
        <p:nvSpPr>
          <p:cNvPr id="13" name="TextBox 13"/>
          <p:cNvSpPr txBox="1"/>
          <p:nvPr/>
        </p:nvSpPr>
        <p:spPr>
          <a:xfrm>
            <a:off x="3450535" y="3633455"/>
            <a:ext cx="3402428" cy="629418"/>
          </a:xfrm>
          <a:prstGeom prst="rect">
            <a:avLst/>
          </a:prstGeom>
        </p:spPr>
        <p:txBody>
          <a:bodyPr lIns="0" tIns="0" rIns="0" bIns="0" rtlCol="0" anchor="t">
            <a:spAutoFit/>
          </a:bodyPr>
          <a:lstStyle/>
          <a:p>
            <a:pPr algn="ctr">
              <a:lnSpc>
                <a:spcPts val="2582"/>
              </a:lnSpc>
            </a:pPr>
            <a:r>
              <a:rPr lang="en-US" sz="1844" b="1">
                <a:solidFill>
                  <a:srgbClr val="000000"/>
                </a:solidFill>
                <a:latin typeface="Canva Sans 1 Bold"/>
                <a:ea typeface="Canva Sans 1 Bold"/>
                <a:cs typeface="Canva Sans 1 Bold"/>
                <a:sym typeface="Canva Sans 1 Bold"/>
              </a:rPr>
              <a:t>Le bateau </a:t>
            </a:r>
          </a:p>
          <a:p>
            <a:pPr algn="ctr">
              <a:lnSpc>
                <a:spcPts val="2582"/>
              </a:lnSpc>
            </a:pPr>
            <a:r>
              <a:rPr lang="en-US" sz="1844" b="1">
                <a:solidFill>
                  <a:srgbClr val="000000"/>
                </a:solidFill>
                <a:latin typeface="Canva Sans 1 Bold"/>
                <a:ea typeface="Canva Sans 1 Bold"/>
                <a:cs typeface="Canva Sans 1 Bold"/>
                <a:sym typeface="Canva Sans 1 Bold"/>
              </a:rPr>
              <a:t>Nous l’équipe </a:t>
            </a:r>
          </a:p>
        </p:txBody>
      </p:sp>
      <p:sp>
        <p:nvSpPr>
          <p:cNvPr id="14" name="TextBox 14"/>
          <p:cNvSpPr txBox="1"/>
          <p:nvPr/>
        </p:nvSpPr>
        <p:spPr>
          <a:xfrm>
            <a:off x="2074898" y="8511848"/>
            <a:ext cx="4075742" cy="1508258"/>
          </a:xfrm>
          <a:prstGeom prst="rect">
            <a:avLst/>
          </a:prstGeom>
        </p:spPr>
        <p:txBody>
          <a:bodyPr lIns="0" tIns="0" rIns="0" bIns="0" rtlCol="0" anchor="t">
            <a:spAutoFit/>
          </a:bodyPr>
          <a:lstStyle/>
          <a:p>
            <a:pPr algn="ctr">
              <a:lnSpc>
                <a:spcPts val="2442"/>
              </a:lnSpc>
            </a:pPr>
            <a:r>
              <a:rPr lang="en-US" sz="1744" b="1">
                <a:solidFill>
                  <a:srgbClr val="000000"/>
                </a:solidFill>
                <a:latin typeface="Canva Sans 1 Bold"/>
                <a:ea typeface="Canva Sans 1 Bold"/>
                <a:cs typeface="Canva Sans 1 Bold"/>
                <a:sym typeface="Canva Sans 1 Bold"/>
              </a:rPr>
              <a:t>L’ancre </a:t>
            </a:r>
          </a:p>
          <a:p>
            <a:pPr algn="ctr">
              <a:lnSpc>
                <a:spcPts val="2442"/>
              </a:lnSpc>
            </a:pPr>
            <a:r>
              <a:rPr lang="en-US" sz="1744" b="1">
                <a:solidFill>
                  <a:srgbClr val="000000"/>
                </a:solidFill>
                <a:latin typeface="Canva Sans 1 Bold"/>
                <a:ea typeface="Canva Sans 1 Bold"/>
                <a:cs typeface="Canva Sans 1 Bold"/>
                <a:sym typeface="Canva Sans 1 Bold"/>
              </a:rPr>
              <a:t>Ce qui nous coince? </a:t>
            </a:r>
          </a:p>
          <a:p>
            <a:pPr algn="ctr">
              <a:lnSpc>
                <a:spcPts val="2442"/>
              </a:lnSpc>
            </a:pPr>
            <a:r>
              <a:rPr lang="en-US" sz="1744" b="1">
                <a:solidFill>
                  <a:srgbClr val="000000"/>
                </a:solidFill>
                <a:latin typeface="Canva Sans 1 Bold"/>
                <a:ea typeface="Canva Sans 1 Bold"/>
                <a:cs typeface="Canva Sans 1 Bold"/>
                <a:sym typeface="Canva Sans 1 Bold"/>
              </a:rPr>
              <a:t>Qu’est ce qui nous encombre? </a:t>
            </a:r>
          </a:p>
          <a:p>
            <a:pPr algn="ctr">
              <a:lnSpc>
                <a:spcPts val="2442"/>
              </a:lnSpc>
            </a:pPr>
            <a:r>
              <a:rPr lang="en-US" sz="1744" b="1">
                <a:solidFill>
                  <a:srgbClr val="000000"/>
                </a:solidFill>
                <a:latin typeface="Canva Sans 1 Bold"/>
                <a:ea typeface="Canva Sans 1 Bold"/>
                <a:cs typeface="Canva Sans 1 Bold"/>
                <a:sym typeface="Canva Sans 1 Bold"/>
              </a:rPr>
              <a:t>Qu’est ce qui nous empêche d’atteindre notre île?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EFF"/>
        </a:solidFill>
        <a:effectLst/>
      </p:bgPr>
    </p:bg>
    <p:spTree>
      <p:nvGrpSpPr>
        <p:cNvPr id="1" name=""/>
        <p:cNvGrpSpPr/>
        <p:nvPr/>
      </p:nvGrpSpPr>
      <p:grpSpPr>
        <a:xfrm>
          <a:off x="0" y="0"/>
          <a:ext cx="0" cy="0"/>
          <a:chOff x="0" y="0"/>
          <a:chExt cx="0" cy="0"/>
        </a:xfrm>
      </p:grpSpPr>
      <p:grpSp>
        <p:nvGrpSpPr>
          <p:cNvPr id="2" name="Group 2"/>
          <p:cNvGrpSpPr/>
          <p:nvPr/>
        </p:nvGrpSpPr>
        <p:grpSpPr>
          <a:xfrm>
            <a:off x="6234545" y="2601379"/>
            <a:ext cx="2846229" cy="3383521"/>
            <a:chOff x="0" y="0"/>
            <a:chExt cx="4895600" cy="5819759"/>
          </a:xfrm>
        </p:grpSpPr>
        <p:sp>
          <p:nvSpPr>
            <p:cNvPr id="3" name="Freeform 3"/>
            <p:cNvSpPr/>
            <p:nvPr/>
          </p:nvSpPr>
          <p:spPr>
            <a:xfrm>
              <a:off x="16510" y="11430"/>
              <a:ext cx="4865120" cy="5795629"/>
            </a:xfrm>
            <a:custGeom>
              <a:avLst/>
              <a:gdLst/>
              <a:ahLst/>
              <a:cxnLst/>
              <a:rect l="l" t="t" r="r" b="b"/>
              <a:pathLst>
                <a:path w="4865120" h="5795629">
                  <a:moveTo>
                    <a:pt x="1270" y="0"/>
                  </a:moveTo>
                  <a:lnTo>
                    <a:pt x="4865120" y="15240"/>
                  </a:lnTo>
                  <a:lnTo>
                    <a:pt x="4833370" y="5795629"/>
                  </a:lnTo>
                  <a:lnTo>
                    <a:pt x="1760155" y="5795629"/>
                  </a:lnTo>
                  <a:lnTo>
                    <a:pt x="0" y="5768959"/>
                  </a:lnTo>
                  <a:lnTo>
                    <a:pt x="11430" y="1825005"/>
                  </a:lnTo>
                  <a:close/>
                </a:path>
              </a:pathLst>
            </a:custGeom>
            <a:solidFill>
              <a:srgbClr val="FEFEFF"/>
            </a:solidFill>
          </p:spPr>
          <p:txBody>
            <a:bodyPr/>
            <a:lstStyle/>
            <a:p>
              <a:endParaRPr lang="fr-FR"/>
            </a:p>
          </p:txBody>
        </p:sp>
        <p:sp>
          <p:nvSpPr>
            <p:cNvPr id="4" name="Freeform 4"/>
            <p:cNvSpPr/>
            <p:nvPr/>
          </p:nvSpPr>
          <p:spPr>
            <a:xfrm>
              <a:off x="0" y="-1270"/>
              <a:ext cx="4894330" cy="5821029"/>
            </a:xfrm>
            <a:custGeom>
              <a:avLst/>
              <a:gdLst/>
              <a:ahLst/>
              <a:cxnLst/>
              <a:rect l="l" t="t" r="r" b="b"/>
              <a:pathLst>
                <a:path w="4894330" h="5821029">
                  <a:moveTo>
                    <a:pt x="4860040" y="5795629"/>
                  </a:moveTo>
                  <a:cubicBezTo>
                    <a:pt x="4857500" y="5799439"/>
                    <a:pt x="4853690" y="5804519"/>
                    <a:pt x="4849880" y="5808329"/>
                  </a:cubicBezTo>
                  <a:cubicBezTo>
                    <a:pt x="4846070" y="5810869"/>
                    <a:pt x="4840990" y="5813409"/>
                    <a:pt x="4837180" y="5813409"/>
                  </a:cubicBezTo>
                  <a:cubicBezTo>
                    <a:pt x="4684461" y="5812139"/>
                    <a:pt x="4475934" y="5818489"/>
                    <a:pt x="4263545" y="5821029"/>
                  </a:cubicBezTo>
                  <a:cubicBezTo>
                    <a:pt x="4197898" y="5821029"/>
                    <a:pt x="4128389" y="5819759"/>
                    <a:pt x="4062741" y="5819759"/>
                  </a:cubicBezTo>
                  <a:cubicBezTo>
                    <a:pt x="3916000" y="5818489"/>
                    <a:pt x="3769258" y="5817219"/>
                    <a:pt x="3622517" y="5817219"/>
                  </a:cubicBezTo>
                  <a:lnTo>
                    <a:pt x="3143677" y="5817219"/>
                  </a:lnTo>
                  <a:cubicBezTo>
                    <a:pt x="3035551" y="5817219"/>
                    <a:pt x="2931288" y="5815949"/>
                    <a:pt x="2823162" y="5815949"/>
                  </a:cubicBezTo>
                  <a:cubicBezTo>
                    <a:pt x="2730484" y="5815949"/>
                    <a:pt x="2633943" y="5815949"/>
                    <a:pt x="2541264" y="5817219"/>
                  </a:cubicBezTo>
                  <a:lnTo>
                    <a:pt x="2483340" y="5817219"/>
                  </a:lnTo>
                  <a:cubicBezTo>
                    <a:pt x="2348184" y="5815949"/>
                    <a:pt x="842154" y="5814679"/>
                    <a:pt x="706997" y="5812139"/>
                  </a:cubicBezTo>
                  <a:cubicBezTo>
                    <a:pt x="625903" y="5810869"/>
                    <a:pt x="544810" y="5805789"/>
                    <a:pt x="463716" y="5803249"/>
                  </a:cubicBezTo>
                  <a:cubicBezTo>
                    <a:pt x="316974" y="5798169"/>
                    <a:pt x="170233" y="5794359"/>
                    <a:pt x="41910" y="5789279"/>
                  </a:cubicBezTo>
                  <a:cubicBezTo>
                    <a:pt x="33020" y="5788009"/>
                    <a:pt x="24130" y="5785469"/>
                    <a:pt x="16510" y="5781659"/>
                  </a:cubicBezTo>
                  <a:cubicBezTo>
                    <a:pt x="5080" y="5776579"/>
                    <a:pt x="0" y="5765149"/>
                    <a:pt x="1270" y="5735529"/>
                  </a:cubicBezTo>
                  <a:cubicBezTo>
                    <a:pt x="2540" y="5469247"/>
                    <a:pt x="3810" y="5198374"/>
                    <a:pt x="3810" y="4932091"/>
                  </a:cubicBezTo>
                  <a:cubicBezTo>
                    <a:pt x="5080" y="4661217"/>
                    <a:pt x="17780" y="1819340"/>
                    <a:pt x="17780" y="1548467"/>
                  </a:cubicBezTo>
                  <a:cubicBezTo>
                    <a:pt x="19050" y="1286776"/>
                    <a:pt x="20320" y="1025084"/>
                    <a:pt x="19050" y="758802"/>
                  </a:cubicBezTo>
                  <a:cubicBezTo>
                    <a:pt x="17780" y="497110"/>
                    <a:pt x="16510" y="240010"/>
                    <a:pt x="6350" y="48260"/>
                  </a:cubicBezTo>
                  <a:cubicBezTo>
                    <a:pt x="5080" y="35560"/>
                    <a:pt x="2540" y="22860"/>
                    <a:pt x="1270" y="10160"/>
                  </a:cubicBezTo>
                  <a:cubicBezTo>
                    <a:pt x="3810" y="8890"/>
                    <a:pt x="5080" y="7620"/>
                    <a:pt x="6350" y="7620"/>
                  </a:cubicBezTo>
                  <a:cubicBezTo>
                    <a:pt x="34290" y="6350"/>
                    <a:pt x="89139" y="5080"/>
                    <a:pt x="174094" y="3810"/>
                  </a:cubicBezTo>
                  <a:cubicBezTo>
                    <a:pt x="293805" y="1270"/>
                    <a:pt x="417376" y="1270"/>
                    <a:pt x="537086" y="1270"/>
                  </a:cubicBezTo>
                  <a:cubicBezTo>
                    <a:pt x="687689" y="2540"/>
                    <a:pt x="2209166" y="5080"/>
                    <a:pt x="2359769" y="6350"/>
                  </a:cubicBezTo>
                  <a:cubicBezTo>
                    <a:pt x="2506510" y="7620"/>
                    <a:pt x="2653251" y="7620"/>
                    <a:pt x="2799993" y="7620"/>
                  </a:cubicBezTo>
                  <a:cubicBezTo>
                    <a:pt x="2881087" y="7620"/>
                    <a:pt x="2962181" y="7620"/>
                    <a:pt x="3043275" y="8890"/>
                  </a:cubicBezTo>
                  <a:cubicBezTo>
                    <a:pt x="3201601" y="11430"/>
                    <a:pt x="3363789" y="10160"/>
                    <a:pt x="3522115" y="2540"/>
                  </a:cubicBezTo>
                  <a:cubicBezTo>
                    <a:pt x="3587762" y="0"/>
                    <a:pt x="3653410" y="2540"/>
                    <a:pt x="3719057" y="2540"/>
                  </a:cubicBezTo>
                  <a:cubicBezTo>
                    <a:pt x="3865799" y="2540"/>
                    <a:pt x="4012540" y="1270"/>
                    <a:pt x="4159281" y="3810"/>
                  </a:cubicBezTo>
                  <a:cubicBezTo>
                    <a:pt x="4344639" y="6350"/>
                    <a:pt x="4526135" y="13970"/>
                    <a:pt x="4711492" y="17780"/>
                  </a:cubicBezTo>
                  <a:cubicBezTo>
                    <a:pt x="4792586" y="20320"/>
                    <a:pt x="4828290" y="19050"/>
                    <a:pt x="4854960" y="21590"/>
                  </a:cubicBezTo>
                  <a:cubicBezTo>
                    <a:pt x="4863850" y="22860"/>
                    <a:pt x="4872740" y="25400"/>
                    <a:pt x="4881630" y="27940"/>
                  </a:cubicBezTo>
                  <a:cubicBezTo>
                    <a:pt x="4889250" y="30480"/>
                    <a:pt x="4893060" y="36830"/>
                    <a:pt x="4893060" y="46990"/>
                  </a:cubicBezTo>
                  <a:cubicBezTo>
                    <a:pt x="4894330" y="116051"/>
                    <a:pt x="4890520" y="253783"/>
                    <a:pt x="4886710" y="391515"/>
                  </a:cubicBezTo>
                  <a:cubicBezTo>
                    <a:pt x="4882900" y="506292"/>
                    <a:pt x="4881630" y="625660"/>
                    <a:pt x="4880360" y="740437"/>
                  </a:cubicBezTo>
                  <a:cubicBezTo>
                    <a:pt x="4877820" y="933262"/>
                    <a:pt x="4876550" y="1126088"/>
                    <a:pt x="4875280" y="1318913"/>
                  </a:cubicBezTo>
                  <a:cubicBezTo>
                    <a:pt x="4874010" y="1497965"/>
                    <a:pt x="4872740" y="1677017"/>
                    <a:pt x="4872740" y="1856069"/>
                  </a:cubicBezTo>
                  <a:cubicBezTo>
                    <a:pt x="4872740" y="2154489"/>
                    <a:pt x="4861310" y="5019321"/>
                    <a:pt x="4860040" y="5317741"/>
                  </a:cubicBezTo>
                  <a:cubicBezTo>
                    <a:pt x="4862580" y="5510566"/>
                    <a:pt x="4861310" y="5703392"/>
                    <a:pt x="4860040" y="5795629"/>
                  </a:cubicBezTo>
                  <a:close/>
                  <a:moveTo>
                    <a:pt x="17780" y="5765149"/>
                  </a:moveTo>
                  <a:cubicBezTo>
                    <a:pt x="22860" y="5766419"/>
                    <a:pt x="29210" y="5768959"/>
                    <a:pt x="36830" y="5768959"/>
                  </a:cubicBezTo>
                  <a:cubicBezTo>
                    <a:pt x="166371" y="5774039"/>
                    <a:pt x="324697" y="5779119"/>
                    <a:pt x="479162" y="5782929"/>
                  </a:cubicBezTo>
                  <a:cubicBezTo>
                    <a:pt x="552533" y="5785469"/>
                    <a:pt x="625903" y="5789279"/>
                    <a:pt x="703136" y="5790549"/>
                  </a:cubicBezTo>
                  <a:cubicBezTo>
                    <a:pt x="753337" y="5791819"/>
                    <a:pt x="2174411" y="5788009"/>
                    <a:pt x="2220750" y="5789279"/>
                  </a:cubicBezTo>
                  <a:cubicBezTo>
                    <a:pt x="2301844" y="5790549"/>
                    <a:pt x="2382938" y="5793089"/>
                    <a:pt x="2464032" y="5794359"/>
                  </a:cubicBezTo>
                  <a:cubicBezTo>
                    <a:pt x="2502648" y="5795629"/>
                    <a:pt x="2537403" y="5795629"/>
                    <a:pt x="2576019" y="5795629"/>
                  </a:cubicBezTo>
                  <a:cubicBezTo>
                    <a:pt x="2749792" y="5795629"/>
                    <a:pt x="2919703" y="5794359"/>
                    <a:pt x="3093475" y="5795629"/>
                  </a:cubicBezTo>
                  <a:cubicBezTo>
                    <a:pt x="3159123" y="5795629"/>
                    <a:pt x="3228632" y="5798169"/>
                    <a:pt x="3294280" y="5798169"/>
                  </a:cubicBezTo>
                  <a:cubicBezTo>
                    <a:pt x="3394682" y="5798169"/>
                    <a:pt x="3491222" y="5794359"/>
                    <a:pt x="3591624" y="5794359"/>
                  </a:cubicBezTo>
                  <a:cubicBezTo>
                    <a:pt x="3711334" y="5794359"/>
                    <a:pt x="3827182" y="5795629"/>
                    <a:pt x="3946892" y="5795629"/>
                  </a:cubicBezTo>
                  <a:cubicBezTo>
                    <a:pt x="4105219" y="5795629"/>
                    <a:pt x="4267407" y="5795629"/>
                    <a:pt x="4425733" y="5794359"/>
                  </a:cubicBezTo>
                  <a:cubicBezTo>
                    <a:pt x="4568613" y="5793089"/>
                    <a:pt x="4707630" y="5790549"/>
                    <a:pt x="4821940" y="5788009"/>
                  </a:cubicBezTo>
                  <a:cubicBezTo>
                    <a:pt x="4827020" y="5788009"/>
                    <a:pt x="4832100" y="5785469"/>
                    <a:pt x="4838450" y="5784199"/>
                  </a:cubicBezTo>
                  <a:cubicBezTo>
                    <a:pt x="4838450" y="5771499"/>
                    <a:pt x="4839720" y="5758799"/>
                    <a:pt x="4839720" y="5721756"/>
                  </a:cubicBezTo>
                  <a:lnTo>
                    <a:pt x="4839720" y="5579433"/>
                  </a:lnTo>
                  <a:cubicBezTo>
                    <a:pt x="4840990" y="5345288"/>
                    <a:pt x="4843530" y="5106551"/>
                    <a:pt x="4842260" y="4872406"/>
                  </a:cubicBezTo>
                  <a:cubicBezTo>
                    <a:pt x="4840990" y="4541849"/>
                    <a:pt x="4853690" y="1649470"/>
                    <a:pt x="4857500" y="1318913"/>
                  </a:cubicBezTo>
                  <a:cubicBezTo>
                    <a:pt x="4860040" y="1126087"/>
                    <a:pt x="4862580" y="933262"/>
                    <a:pt x="4862580" y="740437"/>
                  </a:cubicBezTo>
                  <a:cubicBezTo>
                    <a:pt x="4862580" y="579749"/>
                    <a:pt x="4863850" y="423653"/>
                    <a:pt x="4871470" y="267556"/>
                  </a:cubicBezTo>
                  <a:cubicBezTo>
                    <a:pt x="4875280" y="175734"/>
                    <a:pt x="4877820" y="83913"/>
                    <a:pt x="4872740" y="49530"/>
                  </a:cubicBezTo>
                  <a:cubicBezTo>
                    <a:pt x="4865120" y="49530"/>
                    <a:pt x="4858770" y="48260"/>
                    <a:pt x="4851150" y="48260"/>
                  </a:cubicBezTo>
                  <a:cubicBezTo>
                    <a:pt x="4818130" y="45720"/>
                    <a:pt x="4738524" y="45720"/>
                    <a:pt x="4634260" y="40640"/>
                  </a:cubicBezTo>
                  <a:cubicBezTo>
                    <a:pt x="4441179" y="33020"/>
                    <a:pt x="4244237" y="27940"/>
                    <a:pt x="4051156" y="27940"/>
                  </a:cubicBezTo>
                  <a:cubicBezTo>
                    <a:pt x="3915999" y="27940"/>
                    <a:pt x="3776981" y="31750"/>
                    <a:pt x="3641825" y="24130"/>
                  </a:cubicBezTo>
                  <a:lnTo>
                    <a:pt x="3603209" y="24130"/>
                  </a:lnTo>
                  <a:cubicBezTo>
                    <a:pt x="3491222" y="27940"/>
                    <a:pt x="3371512" y="33020"/>
                    <a:pt x="3255663" y="34290"/>
                  </a:cubicBezTo>
                  <a:cubicBezTo>
                    <a:pt x="3128230" y="35560"/>
                    <a:pt x="3004658" y="31750"/>
                    <a:pt x="2877225" y="30480"/>
                  </a:cubicBezTo>
                  <a:cubicBezTo>
                    <a:pt x="2757515" y="29210"/>
                    <a:pt x="2637805" y="27940"/>
                    <a:pt x="2521957" y="27940"/>
                  </a:cubicBezTo>
                  <a:cubicBezTo>
                    <a:pt x="2479479" y="27940"/>
                    <a:pt x="2440862" y="29210"/>
                    <a:pt x="2398385" y="27940"/>
                  </a:cubicBezTo>
                  <a:cubicBezTo>
                    <a:pt x="2251643" y="26670"/>
                    <a:pt x="734029" y="24130"/>
                    <a:pt x="583426" y="24130"/>
                  </a:cubicBezTo>
                  <a:cubicBezTo>
                    <a:pt x="452131" y="22860"/>
                    <a:pt x="320836" y="24130"/>
                    <a:pt x="189541" y="24130"/>
                  </a:cubicBezTo>
                  <a:cubicBezTo>
                    <a:pt x="120032" y="24130"/>
                    <a:pt x="45720" y="24130"/>
                    <a:pt x="21590" y="25400"/>
                  </a:cubicBezTo>
                  <a:cubicBezTo>
                    <a:pt x="20320" y="25400"/>
                    <a:pt x="21590" y="36830"/>
                    <a:pt x="22860" y="41910"/>
                  </a:cubicBezTo>
                  <a:cubicBezTo>
                    <a:pt x="26670" y="102277"/>
                    <a:pt x="31750" y="249192"/>
                    <a:pt x="34290" y="391515"/>
                  </a:cubicBezTo>
                  <a:cubicBezTo>
                    <a:pt x="36830" y="648615"/>
                    <a:pt x="38100" y="905716"/>
                    <a:pt x="38100" y="1162816"/>
                  </a:cubicBezTo>
                  <a:cubicBezTo>
                    <a:pt x="38100" y="1328095"/>
                    <a:pt x="36830" y="1488782"/>
                    <a:pt x="35560" y="1654061"/>
                  </a:cubicBezTo>
                  <a:cubicBezTo>
                    <a:pt x="34290" y="1814749"/>
                    <a:pt x="22860" y="4537258"/>
                    <a:pt x="21590" y="4693354"/>
                  </a:cubicBezTo>
                  <a:lnTo>
                    <a:pt x="21590" y="4996365"/>
                  </a:lnTo>
                  <a:cubicBezTo>
                    <a:pt x="21590" y="5225919"/>
                    <a:pt x="20320" y="5460064"/>
                    <a:pt x="20320" y="5689618"/>
                  </a:cubicBezTo>
                  <a:cubicBezTo>
                    <a:pt x="20320" y="5721756"/>
                    <a:pt x="19050" y="5749302"/>
                    <a:pt x="17780" y="5765149"/>
                  </a:cubicBezTo>
                  <a:close/>
                </a:path>
              </a:pathLst>
            </a:custGeom>
            <a:solidFill>
              <a:srgbClr val="231F20"/>
            </a:solidFill>
          </p:spPr>
          <p:txBody>
            <a:bodyPr/>
            <a:lstStyle/>
            <a:p>
              <a:endParaRPr lang="fr-FR"/>
            </a:p>
          </p:txBody>
        </p:sp>
      </p:grpSp>
      <p:grpSp>
        <p:nvGrpSpPr>
          <p:cNvPr id="5" name="Group 5"/>
          <p:cNvGrpSpPr/>
          <p:nvPr/>
        </p:nvGrpSpPr>
        <p:grpSpPr>
          <a:xfrm>
            <a:off x="9207226" y="2601379"/>
            <a:ext cx="2873301" cy="3383521"/>
            <a:chOff x="0" y="0"/>
            <a:chExt cx="3818858" cy="4496984"/>
          </a:xfrm>
        </p:grpSpPr>
        <p:sp>
          <p:nvSpPr>
            <p:cNvPr id="6" name="Freeform 6"/>
            <p:cNvSpPr/>
            <p:nvPr/>
          </p:nvSpPr>
          <p:spPr>
            <a:xfrm>
              <a:off x="10160" y="16510"/>
              <a:ext cx="3795998" cy="4469044"/>
            </a:xfrm>
            <a:custGeom>
              <a:avLst/>
              <a:gdLst/>
              <a:ahLst/>
              <a:cxnLst/>
              <a:rect l="l" t="t" r="r" b="b"/>
              <a:pathLst>
                <a:path w="3795998" h="4469044">
                  <a:moveTo>
                    <a:pt x="3795998" y="4469044"/>
                  </a:moveTo>
                  <a:lnTo>
                    <a:pt x="0" y="4461424"/>
                  </a:lnTo>
                  <a:lnTo>
                    <a:pt x="0" y="1563208"/>
                  </a:lnTo>
                  <a:lnTo>
                    <a:pt x="17780" y="19050"/>
                  </a:lnTo>
                  <a:lnTo>
                    <a:pt x="1890841" y="0"/>
                  </a:lnTo>
                  <a:lnTo>
                    <a:pt x="3776948" y="5080"/>
                  </a:lnTo>
                  <a:close/>
                </a:path>
              </a:pathLst>
            </a:custGeom>
            <a:solidFill>
              <a:srgbClr val="FEFEFF"/>
            </a:solidFill>
          </p:spPr>
          <p:txBody>
            <a:bodyPr/>
            <a:lstStyle/>
            <a:p>
              <a:endParaRPr lang="fr-FR"/>
            </a:p>
          </p:txBody>
        </p:sp>
        <p:sp>
          <p:nvSpPr>
            <p:cNvPr id="7" name="Freeform 7"/>
            <p:cNvSpPr/>
            <p:nvPr/>
          </p:nvSpPr>
          <p:spPr>
            <a:xfrm>
              <a:off x="-3810" y="0"/>
              <a:ext cx="3825208" cy="4495714"/>
            </a:xfrm>
            <a:custGeom>
              <a:avLst/>
              <a:gdLst/>
              <a:ahLst/>
              <a:cxnLst/>
              <a:rect l="l" t="t" r="r" b="b"/>
              <a:pathLst>
                <a:path w="3825208" h="4495714">
                  <a:moveTo>
                    <a:pt x="3790918" y="21590"/>
                  </a:moveTo>
                  <a:cubicBezTo>
                    <a:pt x="3792188" y="34290"/>
                    <a:pt x="3792188" y="44450"/>
                    <a:pt x="3793458" y="54610"/>
                  </a:cubicBezTo>
                  <a:cubicBezTo>
                    <a:pt x="3795998" y="131953"/>
                    <a:pt x="3797268" y="229870"/>
                    <a:pt x="3799808" y="324289"/>
                  </a:cubicBezTo>
                  <a:cubicBezTo>
                    <a:pt x="3799808" y="460673"/>
                    <a:pt x="3812508" y="3149878"/>
                    <a:pt x="3818858" y="3286262"/>
                  </a:cubicBezTo>
                  <a:cubicBezTo>
                    <a:pt x="3825208" y="3492586"/>
                    <a:pt x="3821398" y="3702407"/>
                    <a:pt x="3821398" y="3908731"/>
                  </a:cubicBezTo>
                  <a:cubicBezTo>
                    <a:pt x="3821398" y="4090576"/>
                    <a:pt x="3822668" y="4258432"/>
                    <a:pt x="3823938" y="4434754"/>
                  </a:cubicBezTo>
                  <a:cubicBezTo>
                    <a:pt x="3823938" y="4456344"/>
                    <a:pt x="3823938" y="4470314"/>
                    <a:pt x="3823938" y="4494444"/>
                  </a:cubicBezTo>
                  <a:cubicBezTo>
                    <a:pt x="3801078" y="4494444"/>
                    <a:pt x="3780758" y="4495714"/>
                    <a:pt x="3753592" y="4494444"/>
                  </a:cubicBezTo>
                  <a:cubicBezTo>
                    <a:pt x="3562237" y="4489364"/>
                    <a:pt x="3367939" y="4495714"/>
                    <a:pt x="3176584" y="4490634"/>
                  </a:cubicBezTo>
                  <a:cubicBezTo>
                    <a:pt x="3061771" y="4486824"/>
                    <a:pt x="2949902" y="4489364"/>
                    <a:pt x="2835089" y="4486824"/>
                  </a:cubicBezTo>
                  <a:cubicBezTo>
                    <a:pt x="2782099" y="4485554"/>
                    <a:pt x="2729108" y="4484284"/>
                    <a:pt x="2676117" y="4483014"/>
                  </a:cubicBezTo>
                  <a:cubicBezTo>
                    <a:pt x="2643735" y="4483014"/>
                    <a:pt x="2614295" y="4484284"/>
                    <a:pt x="2581912" y="4484284"/>
                  </a:cubicBezTo>
                  <a:cubicBezTo>
                    <a:pt x="2499482" y="4483014"/>
                    <a:pt x="2272800" y="4484284"/>
                    <a:pt x="2190371" y="4483014"/>
                  </a:cubicBezTo>
                  <a:cubicBezTo>
                    <a:pt x="2131492" y="4481744"/>
                    <a:pt x="953924" y="4490634"/>
                    <a:pt x="895046" y="4489364"/>
                  </a:cubicBezTo>
                  <a:cubicBezTo>
                    <a:pt x="880326" y="4489364"/>
                    <a:pt x="862663" y="4490634"/>
                    <a:pt x="847943" y="4490634"/>
                  </a:cubicBezTo>
                  <a:cubicBezTo>
                    <a:pt x="812616" y="4490634"/>
                    <a:pt x="780233" y="4491904"/>
                    <a:pt x="744906" y="4491904"/>
                  </a:cubicBezTo>
                  <a:cubicBezTo>
                    <a:pt x="656588" y="4491904"/>
                    <a:pt x="571215" y="4490634"/>
                    <a:pt x="482897" y="4489364"/>
                  </a:cubicBezTo>
                  <a:cubicBezTo>
                    <a:pt x="429907" y="4488094"/>
                    <a:pt x="376916" y="4486824"/>
                    <a:pt x="326869" y="4485554"/>
                  </a:cubicBezTo>
                  <a:cubicBezTo>
                    <a:pt x="232664" y="4484284"/>
                    <a:pt x="138459" y="4483014"/>
                    <a:pt x="48260" y="4483014"/>
                  </a:cubicBezTo>
                  <a:cubicBezTo>
                    <a:pt x="38100" y="4483014"/>
                    <a:pt x="29210" y="4483014"/>
                    <a:pt x="19050" y="4481744"/>
                  </a:cubicBezTo>
                  <a:cubicBezTo>
                    <a:pt x="10160" y="4480474"/>
                    <a:pt x="5080" y="4474124"/>
                    <a:pt x="7620" y="4465234"/>
                  </a:cubicBezTo>
                  <a:cubicBezTo>
                    <a:pt x="16510" y="4433284"/>
                    <a:pt x="12700" y="4345858"/>
                    <a:pt x="11430" y="4254936"/>
                  </a:cubicBezTo>
                  <a:cubicBezTo>
                    <a:pt x="10160" y="4069594"/>
                    <a:pt x="6350" y="3887749"/>
                    <a:pt x="7620" y="3702407"/>
                  </a:cubicBezTo>
                  <a:cubicBezTo>
                    <a:pt x="5080" y="3471604"/>
                    <a:pt x="0" y="614541"/>
                    <a:pt x="7620" y="380241"/>
                  </a:cubicBezTo>
                  <a:cubicBezTo>
                    <a:pt x="8890" y="334780"/>
                    <a:pt x="7620" y="285822"/>
                    <a:pt x="8890" y="240360"/>
                  </a:cubicBezTo>
                  <a:cubicBezTo>
                    <a:pt x="10160" y="166923"/>
                    <a:pt x="12700" y="86492"/>
                    <a:pt x="13970" y="44450"/>
                  </a:cubicBezTo>
                  <a:cubicBezTo>
                    <a:pt x="13970" y="41910"/>
                    <a:pt x="15240" y="39370"/>
                    <a:pt x="16510" y="38100"/>
                  </a:cubicBezTo>
                  <a:cubicBezTo>
                    <a:pt x="38100" y="35560"/>
                    <a:pt x="64861" y="30480"/>
                    <a:pt x="111963" y="29210"/>
                  </a:cubicBezTo>
                  <a:cubicBezTo>
                    <a:pt x="191449" y="25400"/>
                    <a:pt x="270935" y="22860"/>
                    <a:pt x="353365" y="20320"/>
                  </a:cubicBezTo>
                  <a:cubicBezTo>
                    <a:pt x="409299" y="17780"/>
                    <a:pt x="465234" y="16510"/>
                    <a:pt x="518224" y="13970"/>
                  </a:cubicBezTo>
                  <a:cubicBezTo>
                    <a:pt x="571215" y="11430"/>
                    <a:pt x="627149" y="8890"/>
                    <a:pt x="680140" y="8890"/>
                  </a:cubicBezTo>
                  <a:cubicBezTo>
                    <a:pt x="739018" y="7620"/>
                    <a:pt x="797897" y="10160"/>
                    <a:pt x="856775" y="8890"/>
                  </a:cubicBezTo>
                  <a:cubicBezTo>
                    <a:pt x="930373" y="8890"/>
                    <a:pt x="2263969" y="6350"/>
                    <a:pt x="2337567" y="5080"/>
                  </a:cubicBezTo>
                  <a:cubicBezTo>
                    <a:pt x="2408221" y="3810"/>
                    <a:pt x="2478875" y="2540"/>
                    <a:pt x="2552473" y="2540"/>
                  </a:cubicBezTo>
                  <a:cubicBezTo>
                    <a:pt x="2673174" y="1270"/>
                    <a:pt x="2790930" y="0"/>
                    <a:pt x="2911631" y="0"/>
                  </a:cubicBezTo>
                  <a:cubicBezTo>
                    <a:pt x="2961678" y="0"/>
                    <a:pt x="3014668" y="2540"/>
                    <a:pt x="3064715" y="2540"/>
                  </a:cubicBezTo>
                  <a:cubicBezTo>
                    <a:pt x="3203079" y="3810"/>
                    <a:pt x="3344387" y="5080"/>
                    <a:pt x="3482752" y="7620"/>
                  </a:cubicBezTo>
                  <a:cubicBezTo>
                    <a:pt x="3556350" y="8890"/>
                    <a:pt x="3629948" y="12700"/>
                    <a:pt x="3703545" y="16510"/>
                  </a:cubicBezTo>
                  <a:cubicBezTo>
                    <a:pt x="3721209" y="16510"/>
                    <a:pt x="3738873" y="16510"/>
                    <a:pt x="3753592" y="16510"/>
                  </a:cubicBezTo>
                  <a:cubicBezTo>
                    <a:pt x="3771868" y="17780"/>
                    <a:pt x="3780758" y="20320"/>
                    <a:pt x="3790918" y="21590"/>
                  </a:cubicBezTo>
                  <a:close/>
                  <a:moveTo>
                    <a:pt x="3801078" y="4477934"/>
                  </a:moveTo>
                  <a:cubicBezTo>
                    <a:pt x="3802348" y="4461424"/>
                    <a:pt x="3803618" y="4448724"/>
                    <a:pt x="3803618" y="4436024"/>
                  </a:cubicBezTo>
                  <a:cubicBezTo>
                    <a:pt x="3802348" y="4240948"/>
                    <a:pt x="3801078" y="4055606"/>
                    <a:pt x="3801078" y="3856276"/>
                  </a:cubicBezTo>
                  <a:cubicBezTo>
                    <a:pt x="3801078" y="3765354"/>
                    <a:pt x="3803618" y="3674431"/>
                    <a:pt x="3802348" y="3583508"/>
                  </a:cubicBezTo>
                  <a:cubicBezTo>
                    <a:pt x="3802348" y="3499580"/>
                    <a:pt x="3801078" y="3412155"/>
                    <a:pt x="3799808" y="3328226"/>
                  </a:cubicBezTo>
                  <a:cubicBezTo>
                    <a:pt x="3794728" y="3198837"/>
                    <a:pt x="3783298" y="520122"/>
                    <a:pt x="3783298" y="390732"/>
                  </a:cubicBezTo>
                  <a:cubicBezTo>
                    <a:pt x="3780758" y="282325"/>
                    <a:pt x="3778218" y="170420"/>
                    <a:pt x="3775678" y="63500"/>
                  </a:cubicBezTo>
                  <a:cubicBezTo>
                    <a:pt x="3774408" y="44450"/>
                    <a:pt x="3773138" y="43180"/>
                    <a:pt x="3744760" y="41910"/>
                  </a:cubicBezTo>
                  <a:cubicBezTo>
                    <a:pt x="3735929" y="41910"/>
                    <a:pt x="3730041" y="41910"/>
                    <a:pt x="3721209" y="40640"/>
                  </a:cubicBezTo>
                  <a:cubicBezTo>
                    <a:pt x="3647611" y="36830"/>
                    <a:pt x="3571069" y="31750"/>
                    <a:pt x="3497471" y="30480"/>
                  </a:cubicBezTo>
                  <a:cubicBezTo>
                    <a:pt x="3317892" y="26670"/>
                    <a:pt x="3135369" y="25400"/>
                    <a:pt x="2955790" y="22860"/>
                  </a:cubicBezTo>
                  <a:cubicBezTo>
                    <a:pt x="2929295" y="22860"/>
                    <a:pt x="2899856" y="22860"/>
                    <a:pt x="2873360" y="22860"/>
                  </a:cubicBezTo>
                  <a:cubicBezTo>
                    <a:pt x="2829201" y="22860"/>
                    <a:pt x="2785043" y="22860"/>
                    <a:pt x="2743828" y="22860"/>
                  </a:cubicBezTo>
                  <a:cubicBezTo>
                    <a:pt x="2649622" y="22860"/>
                    <a:pt x="2555417" y="22860"/>
                    <a:pt x="2464155" y="24130"/>
                  </a:cubicBezTo>
                  <a:cubicBezTo>
                    <a:pt x="2384669" y="25400"/>
                    <a:pt x="1045186" y="29210"/>
                    <a:pt x="965700" y="29210"/>
                  </a:cubicBezTo>
                  <a:cubicBezTo>
                    <a:pt x="836168" y="29210"/>
                    <a:pt x="706635" y="26670"/>
                    <a:pt x="577103" y="33020"/>
                  </a:cubicBezTo>
                  <a:cubicBezTo>
                    <a:pt x="509392" y="36830"/>
                    <a:pt x="444626" y="36830"/>
                    <a:pt x="379860" y="38100"/>
                  </a:cubicBezTo>
                  <a:cubicBezTo>
                    <a:pt x="267991" y="41910"/>
                    <a:pt x="156122" y="45720"/>
                    <a:pt x="49530" y="50800"/>
                  </a:cubicBezTo>
                  <a:cubicBezTo>
                    <a:pt x="36830" y="50800"/>
                    <a:pt x="34290" y="53340"/>
                    <a:pt x="33020" y="76001"/>
                  </a:cubicBezTo>
                  <a:cubicBezTo>
                    <a:pt x="31750" y="138947"/>
                    <a:pt x="31750" y="201893"/>
                    <a:pt x="30480" y="264840"/>
                  </a:cubicBezTo>
                  <a:cubicBezTo>
                    <a:pt x="29210" y="369750"/>
                    <a:pt x="26670" y="471164"/>
                    <a:pt x="25400" y="576074"/>
                  </a:cubicBezTo>
                  <a:cubicBezTo>
                    <a:pt x="20320" y="687979"/>
                    <a:pt x="26670" y="3422646"/>
                    <a:pt x="29210" y="3534550"/>
                  </a:cubicBezTo>
                  <a:cubicBezTo>
                    <a:pt x="29210" y="3653449"/>
                    <a:pt x="29210" y="3775844"/>
                    <a:pt x="30480" y="3894743"/>
                  </a:cubicBezTo>
                  <a:cubicBezTo>
                    <a:pt x="30480" y="3982168"/>
                    <a:pt x="33020" y="4069594"/>
                    <a:pt x="33020" y="4157019"/>
                  </a:cubicBezTo>
                  <a:cubicBezTo>
                    <a:pt x="33020" y="4251439"/>
                    <a:pt x="33020" y="4345858"/>
                    <a:pt x="31750" y="4436024"/>
                  </a:cubicBezTo>
                  <a:cubicBezTo>
                    <a:pt x="31750" y="4439834"/>
                    <a:pt x="31750" y="4442374"/>
                    <a:pt x="31750" y="4446184"/>
                  </a:cubicBezTo>
                  <a:cubicBezTo>
                    <a:pt x="31750" y="4456344"/>
                    <a:pt x="35560" y="4460154"/>
                    <a:pt x="44450" y="4460154"/>
                  </a:cubicBezTo>
                  <a:cubicBezTo>
                    <a:pt x="70748" y="4460154"/>
                    <a:pt x="111963" y="4461424"/>
                    <a:pt x="150234" y="4461424"/>
                  </a:cubicBezTo>
                  <a:cubicBezTo>
                    <a:pt x="206169" y="4461424"/>
                    <a:pt x="265047" y="4458884"/>
                    <a:pt x="320982" y="4461424"/>
                  </a:cubicBezTo>
                  <a:cubicBezTo>
                    <a:pt x="412243" y="4465234"/>
                    <a:pt x="503505" y="4467774"/>
                    <a:pt x="594766" y="4466504"/>
                  </a:cubicBezTo>
                  <a:cubicBezTo>
                    <a:pt x="653645" y="4465234"/>
                    <a:pt x="709579" y="4467774"/>
                    <a:pt x="768457" y="4467774"/>
                  </a:cubicBezTo>
                  <a:cubicBezTo>
                    <a:pt x="853831" y="4467774"/>
                    <a:pt x="939205" y="4466504"/>
                    <a:pt x="1024579" y="4467774"/>
                  </a:cubicBezTo>
                  <a:cubicBezTo>
                    <a:pt x="1151167" y="4469044"/>
                    <a:pt x="2540697" y="4458884"/>
                    <a:pt x="2670230" y="4461424"/>
                  </a:cubicBezTo>
                  <a:cubicBezTo>
                    <a:pt x="2726164" y="4462694"/>
                    <a:pt x="2782099" y="4463964"/>
                    <a:pt x="2835089" y="4463964"/>
                  </a:cubicBezTo>
                  <a:cubicBezTo>
                    <a:pt x="2932239" y="4466504"/>
                    <a:pt x="3026444" y="4462694"/>
                    <a:pt x="3123593" y="4466504"/>
                  </a:cubicBezTo>
                  <a:cubicBezTo>
                    <a:pt x="3203079" y="4469044"/>
                    <a:pt x="3282565" y="4469044"/>
                    <a:pt x="3362051" y="4471584"/>
                  </a:cubicBezTo>
                  <a:cubicBezTo>
                    <a:pt x="3479808" y="4475394"/>
                    <a:pt x="3597565" y="4477934"/>
                    <a:pt x="3715321" y="4479204"/>
                  </a:cubicBezTo>
                  <a:cubicBezTo>
                    <a:pt x="3759480" y="4479204"/>
                    <a:pt x="3780758" y="4477934"/>
                    <a:pt x="3801078" y="4477934"/>
                  </a:cubicBezTo>
                  <a:close/>
                </a:path>
              </a:pathLst>
            </a:custGeom>
            <a:solidFill>
              <a:srgbClr val="231F20"/>
            </a:solidFill>
          </p:spPr>
          <p:txBody>
            <a:bodyPr/>
            <a:lstStyle/>
            <a:p>
              <a:endParaRPr lang="fr-FR"/>
            </a:p>
          </p:txBody>
        </p:sp>
      </p:grpSp>
      <p:grpSp>
        <p:nvGrpSpPr>
          <p:cNvPr id="8" name="Group 8"/>
          <p:cNvGrpSpPr/>
          <p:nvPr/>
        </p:nvGrpSpPr>
        <p:grpSpPr>
          <a:xfrm>
            <a:off x="6234545" y="6121130"/>
            <a:ext cx="2873301" cy="3438506"/>
            <a:chOff x="0" y="0"/>
            <a:chExt cx="3818858" cy="4570064"/>
          </a:xfrm>
        </p:grpSpPr>
        <p:sp>
          <p:nvSpPr>
            <p:cNvPr id="9" name="Freeform 9"/>
            <p:cNvSpPr/>
            <p:nvPr/>
          </p:nvSpPr>
          <p:spPr>
            <a:xfrm>
              <a:off x="10160" y="16510"/>
              <a:ext cx="3795998" cy="4542124"/>
            </a:xfrm>
            <a:custGeom>
              <a:avLst/>
              <a:gdLst/>
              <a:ahLst/>
              <a:cxnLst/>
              <a:rect l="l" t="t" r="r" b="b"/>
              <a:pathLst>
                <a:path w="3795998" h="4542124">
                  <a:moveTo>
                    <a:pt x="3795998" y="4542124"/>
                  </a:moveTo>
                  <a:lnTo>
                    <a:pt x="0" y="4534504"/>
                  </a:lnTo>
                  <a:lnTo>
                    <a:pt x="0" y="1588554"/>
                  </a:lnTo>
                  <a:lnTo>
                    <a:pt x="17780" y="19050"/>
                  </a:lnTo>
                  <a:lnTo>
                    <a:pt x="1890841" y="0"/>
                  </a:lnTo>
                  <a:lnTo>
                    <a:pt x="3776948" y="5080"/>
                  </a:lnTo>
                  <a:close/>
                </a:path>
              </a:pathLst>
            </a:custGeom>
            <a:solidFill>
              <a:srgbClr val="FEFEFF"/>
            </a:solidFill>
          </p:spPr>
          <p:txBody>
            <a:bodyPr/>
            <a:lstStyle/>
            <a:p>
              <a:endParaRPr lang="fr-FR"/>
            </a:p>
          </p:txBody>
        </p:sp>
        <p:sp>
          <p:nvSpPr>
            <p:cNvPr id="10" name="Freeform 10"/>
            <p:cNvSpPr/>
            <p:nvPr/>
          </p:nvSpPr>
          <p:spPr>
            <a:xfrm>
              <a:off x="-3810" y="0"/>
              <a:ext cx="3825208" cy="4568794"/>
            </a:xfrm>
            <a:custGeom>
              <a:avLst/>
              <a:gdLst/>
              <a:ahLst/>
              <a:cxnLst/>
              <a:rect l="l" t="t" r="r" b="b"/>
              <a:pathLst>
                <a:path w="3825208" h="4568794">
                  <a:moveTo>
                    <a:pt x="3790918" y="21590"/>
                  </a:moveTo>
                  <a:cubicBezTo>
                    <a:pt x="3792188" y="34290"/>
                    <a:pt x="3792188" y="44450"/>
                    <a:pt x="3793458" y="54610"/>
                  </a:cubicBezTo>
                  <a:cubicBezTo>
                    <a:pt x="3795998" y="133084"/>
                    <a:pt x="3797268" y="232638"/>
                    <a:pt x="3799808" y="328637"/>
                  </a:cubicBezTo>
                  <a:cubicBezTo>
                    <a:pt x="3799808" y="467302"/>
                    <a:pt x="3812508" y="3201487"/>
                    <a:pt x="3818858" y="3340152"/>
                  </a:cubicBezTo>
                  <a:cubicBezTo>
                    <a:pt x="3825208" y="3549927"/>
                    <a:pt x="3821398" y="3763257"/>
                    <a:pt x="3821398" y="3973032"/>
                  </a:cubicBezTo>
                  <a:cubicBezTo>
                    <a:pt x="3821398" y="4157918"/>
                    <a:pt x="3822668" y="4328583"/>
                    <a:pt x="3823938" y="4507834"/>
                  </a:cubicBezTo>
                  <a:cubicBezTo>
                    <a:pt x="3823938" y="4529424"/>
                    <a:pt x="3823938" y="4543394"/>
                    <a:pt x="3823938" y="4567524"/>
                  </a:cubicBezTo>
                  <a:cubicBezTo>
                    <a:pt x="3801078" y="4567524"/>
                    <a:pt x="3780758" y="4568794"/>
                    <a:pt x="3753592" y="4567524"/>
                  </a:cubicBezTo>
                  <a:cubicBezTo>
                    <a:pt x="3562237" y="4562444"/>
                    <a:pt x="3367939" y="4568794"/>
                    <a:pt x="3176584" y="4563714"/>
                  </a:cubicBezTo>
                  <a:cubicBezTo>
                    <a:pt x="3061771" y="4559904"/>
                    <a:pt x="2949902" y="4562444"/>
                    <a:pt x="2835089" y="4559904"/>
                  </a:cubicBezTo>
                  <a:cubicBezTo>
                    <a:pt x="2782099" y="4558634"/>
                    <a:pt x="2729108" y="4557364"/>
                    <a:pt x="2676117" y="4556094"/>
                  </a:cubicBezTo>
                  <a:cubicBezTo>
                    <a:pt x="2643735" y="4556094"/>
                    <a:pt x="2614295" y="4557364"/>
                    <a:pt x="2581912" y="4557364"/>
                  </a:cubicBezTo>
                  <a:cubicBezTo>
                    <a:pt x="2499482" y="4556094"/>
                    <a:pt x="2272800" y="4557364"/>
                    <a:pt x="2190371" y="4556094"/>
                  </a:cubicBezTo>
                  <a:cubicBezTo>
                    <a:pt x="2131492" y="4554824"/>
                    <a:pt x="953924" y="4563714"/>
                    <a:pt x="895046" y="4562444"/>
                  </a:cubicBezTo>
                  <a:cubicBezTo>
                    <a:pt x="880326" y="4562444"/>
                    <a:pt x="862663" y="4563714"/>
                    <a:pt x="847943" y="4563714"/>
                  </a:cubicBezTo>
                  <a:cubicBezTo>
                    <a:pt x="812616" y="4563714"/>
                    <a:pt x="780233" y="4564984"/>
                    <a:pt x="744906" y="4564984"/>
                  </a:cubicBezTo>
                  <a:cubicBezTo>
                    <a:pt x="656588" y="4564984"/>
                    <a:pt x="571215" y="4563714"/>
                    <a:pt x="482897" y="4562444"/>
                  </a:cubicBezTo>
                  <a:cubicBezTo>
                    <a:pt x="429907" y="4561174"/>
                    <a:pt x="376916" y="4559904"/>
                    <a:pt x="326869" y="4558634"/>
                  </a:cubicBezTo>
                  <a:cubicBezTo>
                    <a:pt x="232664" y="4557364"/>
                    <a:pt x="138459" y="4556094"/>
                    <a:pt x="48260" y="4556094"/>
                  </a:cubicBezTo>
                  <a:cubicBezTo>
                    <a:pt x="38100" y="4556094"/>
                    <a:pt x="29210" y="4556094"/>
                    <a:pt x="19050" y="4554824"/>
                  </a:cubicBezTo>
                  <a:cubicBezTo>
                    <a:pt x="10160" y="4553554"/>
                    <a:pt x="5080" y="4547204"/>
                    <a:pt x="7620" y="4538314"/>
                  </a:cubicBezTo>
                  <a:cubicBezTo>
                    <a:pt x="16510" y="4506358"/>
                    <a:pt x="12700" y="4417471"/>
                    <a:pt x="11430" y="4325027"/>
                  </a:cubicBezTo>
                  <a:cubicBezTo>
                    <a:pt x="10160" y="4136585"/>
                    <a:pt x="6350" y="3951699"/>
                    <a:pt x="7620" y="3763257"/>
                  </a:cubicBezTo>
                  <a:cubicBezTo>
                    <a:pt x="5080" y="3528594"/>
                    <a:pt x="0" y="623744"/>
                    <a:pt x="7620" y="385525"/>
                  </a:cubicBezTo>
                  <a:cubicBezTo>
                    <a:pt x="8890" y="339303"/>
                    <a:pt x="7620" y="289526"/>
                    <a:pt x="8890" y="243304"/>
                  </a:cubicBezTo>
                  <a:cubicBezTo>
                    <a:pt x="10160" y="168639"/>
                    <a:pt x="12700" y="86862"/>
                    <a:pt x="13970" y="44450"/>
                  </a:cubicBezTo>
                  <a:cubicBezTo>
                    <a:pt x="13970" y="41910"/>
                    <a:pt x="15240" y="39370"/>
                    <a:pt x="16510" y="38100"/>
                  </a:cubicBezTo>
                  <a:cubicBezTo>
                    <a:pt x="38100" y="35560"/>
                    <a:pt x="64861" y="30480"/>
                    <a:pt x="111963" y="29210"/>
                  </a:cubicBezTo>
                  <a:cubicBezTo>
                    <a:pt x="191449" y="25400"/>
                    <a:pt x="270935" y="22860"/>
                    <a:pt x="353365" y="20320"/>
                  </a:cubicBezTo>
                  <a:cubicBezTo>
                    <a:pt x="409299" y="17780"/>
                    <a:pt x="465234" y="16510"/>
                    <a:pt x="518224" y="13970"/>
                  </a:cubicBezTo>
                  <a:cubicBezTo>
                    <a:pt x="571215" y="11430"/>
                    <a:pt x="627149" y="8890"/>
                    <a:pt x="680140" y="8890"/>
                  </a:cubicBezTo>
                  <a:cubicBezTo>
                    <a:pt x="739018" y="7620"/>
                    <a:pt x="797897" y="10160"/>
                    <a:pt x="856775" y="8890"/>
                  </a:cubicBezTo>
                  <a:cubicBezTo>
                    <a:pt x="930373" y="8890"/>
                    <a:pt x="2263969" y="6350"/>
                    <a:pt x="2337567" y="5080"/>
                  </a:cubicBezTo>
                  <a:cubicBezTo>
                    <a:pt x="2408221" y="3810"/>
                    <a:pt x="2478875" y="2540"/>
                    <a:pt x="2552473" y="2540"/>
                  </a:cubicBezTo>
                  <a:cubicBezTo>
                    <a:pt x="2673174" y="1270"/>
                    <a:pt x="2790930" y="0"/>
                    <a:pt x="2911631" y="0"/>
                  </a:cubicBezTo>
                  <a:cubicBezTo>
                    <a:pt x="2961678" y="0"/>
                    <a:pt x="3014668" y="2540"/>
                    <a:pt x="3064715" y="2540"/>
                  </a:cubicBezTo>
                  <a:cubicBezTo>
                    <a:pt x="3203079" y="3810"/>
                    <a:pt x="3344387" y="5080"/>
                    <a:pt x="3482752" y="7620"/>
                  </a:cubicBezTo>
                  <a:cubicBezTo>
                    <a:pt x="3556350" y="8890"/>
                    <a:pt x="3629948" y="12700"/>
                    <a:pt x="3703545" y="16510"/>
                  </a:cubicBezTo>
                  <a:cubicBezTo>
                    <a:pt x="3721209" y="16510"/>
                    <a:pt x="3738873" y="16510"/>
                    <a:pt x="3753592" y="16510"/>
                  </a:cubicBezTo>
                  <a:cubicBezTo>
                    <a:pt x="3771868" y="17780"/>
                    <a:pt x="3780758" y="20320"/>
                    <a:pt x="3790918" y="21590"/>
                  </a:cubicBezTo>
                  <a:close/>
                  <a:moveTo>
                    <a:pt x="3801078" y="4551014"/>
                  </a:moveTo>
                  <a:cubicBezTo>
                    <a:pt x="3802348" y="4534504"/>
                    <a:pt x="3803618" y="4521804"/>
                    <a:pt x="3803618" y="4509104"/>
                  </a:cubicBezTo>
                  <a:cubicBezTo>
                    <a:pt x="3802348" y="4310805"/>
                    <a:pt x="3801078" y="4122363"/>
                    <a:pt x="3801078" y="3919700"/>
                  </a:cubicBezTo>
                  <a:cubicBezTo>
                    <a:pt x="3801078" y="3827256"/>
                    <a:pt x="3803618" y="3734813"/>
                    <a:pt x="3802348" y="3642370"/>
                  </a:cubicBezTo>
                  <a:cubicBezTo>
                    <a:pt x="3802348" y="3557038"/>
                    <a:pt x="3801078" y="3468150"/>
                    <a:pt x="3799808" y="3382818"/>
                  </a:cubicBezTo>
                  <a:cubicBezTo>
                    <a:pt x="3794728" y="3251264"/>
                    <a:pt x="3783298" y="527745"/>
                    <a:pt x="3783298" y="396191"/>
                  </a:cubicBezTo>
                  <a:cubicBezTo>
                    <a:pt x="3780758" y="285971"/>
                    <a:pt x="3778218" y="172194"/>
                    <a:pt x="3775678" y="63500"/>
                  </a:cubicBezTo>
                  <a:cubicBezTo>
                    <a:pt x="3774408" y="44450"/>
                    <a:pt x="3773138" y="43180"/>
                    <a:pt x="3744760" y="41910"/>
                  </a:cubicBezTo>
                  <a:cubicBezTo>
                    <a:pt x="3735929" y="41910"/>
                    <a:pt x="3730041" y="41910"/>
                    <a:pt x="3721209" y="40640"/>
                  </a:cubicBezTo>
                  <a:cubicBezTo>
                    <a:pt x="3647611" y="36830"/>
                    <a:pt x="3571069" y="31750"/>
                    <a:pt x="3497471" y="30480"/>
                  </a:cubicBezTo>
                  <a:cubicBezTo>
                    <a:pt x="3317892" y="26670"/>
                    <a:pt x="3135369" y="25400"/>
                    <a:pt x="2955790" y="22860"/>
                  </a:cubicBezTo>
                  <a:cubicBezTo>
                    <a:pt x="2929295" y="22860"/>
                    <a:pt x="2899856" y="22860"/>
                    <a:pt x="2873360" y="22860"/>
                  </a:cubicBezTo>
                  <a:cubicBezTo>
                    <a:pt x="2829201" y="22860"/>
                    <a:pt x="2785043" y="22860"/>
                    <a:pt x="2743828" y="22860"/>
                  </a:cubicBezTo>
                  <a:cubicBezTo>
                    <a:pt x="2649622" y="22860"/>
                    <a:pt x="2555417" y="22860"/>
                    <a:pt x="2464155" y="24130"/>
                  </a:cubicBezTo>
                  <a:cubicBezTo>
                    <a:pt x="2384669" y="25400"/>
                    <a:pt x="1045186" y="29210"/>
                    <a:pt x="965700" y="29210"/>
                  </a:cubicBezTo>
                  <a:cubicBezTo>
                    <a:pt x="836168" y="29210"/>
                    <a:pt x="706635" y="26670"/>
                    <a:pt x="577103" y="33020"/>
                  </a:cubicBezTo>
                  <a:cubicBezTo>
                    <a:pt x="509392" y="36830"/>
                    <a:pt x="444626" y="36830"/>
                    <a:pt x="379860" y="38100"/>
                  </a:cubicBezTo>
                  <a:cubicBezTo>
                    <a:pt x="267991" y="41910"/>
                    <a:pt x="156122" y="45720"/>
                    <a:pt x="49530" y="50800"/>
                  </a:cubicBezTo>
                  <a:cubicBezTo>
                    <a:pt x="36830" y="50800"/>
                    <a:pt x="34290" y="53340"/>
                    <a:pt x="33020" y="76196"/>
                  </a:cubicBezTo>
                  <a:cubicBezTo>
                    <a:pt x="31750" y="140195"/>
                    <a:pt x="31750" y="204194"/>
                    <a:pt x="30480" y="268193"/>
                  </a:cubicBezTo>
                  <a:cubicBezTo>
                    <a:pt x="29210" y="374858"/>
                    <a:pt x="26670" y="477968"/>
                    <a:pt x="25400" y="584633"/>
                  </a:cubicBezTo>
                  <a:cubicBezTo>
                    <a:pt x="20320" y="698410"/>
                    <a:pt x="26670" y="3478817"/>
                    <a:pt x="29210" y="3592593"/>
                  </a:cubicBezTo>
                  <a:cubicBezTo>
                    <a:pt x="29210" y="3713480"/>
                    <a:pt x="29210" y="3837923"/>
                    <a:pt x="30480" y="3958810"/>
                  </a:cubicBezTo>
                  <a:cubicBezTo>
                    <a:pt x="30480" y="4047698"/>
                    <a:pt x="33020" y="4136585"/>
                    <a:pt x="33020" y="4225473"/>
                  </a:cubicBezTo>
                  <a:cubicBezTo>
                    <a:pt x="33020" y="4321472"/>
                    <a:pt x="33020" y="4417471"/>
                    <a:pt x="31750" y="4509104"/>
                  </a:cubicBezTo>
                  <a:cubicBezTo>
                    <a:pt x="31750" y="4512914"/>
                    <a:pt x="31750" y="4515454"/>
                    <a:pt x="31750" y="4519264"/>
                  </a:cubicBezTo>
                  <a:cubicBezTo>
                    <a:pt x="31750" y="4529424"/>
                    <a:pt x="35560" y="4533234"/>
                    <a:pt x="44450" y="4533234"/>
                  </a:cubicBezTo>
                  <a:cubicBezTo>
                    <a:pt x="70748" y="4533234"/>
                    <a:pt x="111963" y="4534504"/>
                    <a:pt x="150234" y="4534504"/>
                  </a:cubicBezTo>
                  <a:cubicBezTo>
                    <a:pt x="206169" y="4534504"/>
                    <a:pt x="265047" y="4531964"/>
                    <a:pt x="320982" y="4534504"/>
                  </a:cubicBezTo>
                  <a:cubicBezTo>
                    <a:pt x="412243" y="4538314"/>
                    <a:pt x="503505" y="4540854"/>
                    <a:pt x="594766" y="4539584"/>
                  </a:cubicBezTo>
                  <a:cubicBezTo>
                    <a:pt x="653645" y="4538314"/>
                    <a:pt x="709579" y="4540854"/>
                    <a:pt x="768457" y="4540854"/>
                  </a:cubicBezTo>
                  <a:cubicBezTo>
                    <a:pt x="853831" y="4540854"/>
                    <a:pt x="939205" y="4539584"/>
                    <a:pt x="1024579" y="4540854"/>
                  </a:cubicBezTo>
                  <a:cubicBezTo>
                    <a:pt x="1151167" y="4542124"/>
                    <a:pt x="2540697" y="4531964"/>
                    <a:pt x="2670230" y="4534504"/>
                  </a:cubicBezTo>
                  <a:cubicBezTo>
                    <a:pt x="2726164" y="4535774"/>
                    <a:pt x="2782099" y="4537044"/>
                    <a:pt x="2835089" y="4537044"/>
                  </a:cubicBezTo>
                  <a:cubicBezTo>
                    <a:pt x="2932239" y="4539584"/>
                    <a:pt x="3026444" y="4535774"/>
                    <a:pt x="3123593" y="4539584"/>
                  </a:cubicBezTo>
                  <a:cubicBezTo>
                    <a:pt x="3203079" y="4542124"/>
                    <a:pt x="3282565" y="4542124"/>
                    <a:pt x="3362051" y="4544664"/>
                  </a:cubicBezTo>
                  <a:cubicBezTo>
                    <a:pt x="3479808" y="4548474"/>
                    <a:pt x="3597565" y="4551014"/>
                    <a:pt x="3715321" y="4552284"/>
                  </a:cubicBezTo>
                  <a:cubicBezTo>
                    <a:pt x="3759480" y="4552284"/>
                    <a:pt x="3780758" y="4551014"/>
                    <a:pt x="3801078" y="4551014"/>
                  </a:cubicBezTo>
                  <a:close/>
                </a:path>
              </a:pathLst>
            </a:custGeom>
            <a:solidFill>
              <a:srgbClr val="231F20"/>
            </a:solidFill>
          </p:spPr>
          <p:txBody>
            <a:bodyPr/>
            <a:lstStyle/>
            <a:p>
              <a:endParaRPr lang="fr-FR"/>
            </a:p>
          </p:txBody>
        </p:sp>
      </p:grpSp>
      <p:grpSp>
        <p:nvGrpSpPr>
          <p:cNvPr id="11" name="Group 11"/>
          <p:cNvGrpSpPr/>
          <p:nvPr/>
        </p:nvGrpSpPr>
        <p:grpSpPr>
          <a:xfrm>
            <a:off x="9220762" y="6121130"/>
            <a:ext cx="2846229" cy="3438506"/>
            <a:chOff x="0" y="0"/>
            <a:chExt cx="4895600" cy="5914336"/>
          </a:xfrm>
        </p:grpSpPr>
        <p:sp>
          <p:nvSpPr>
            <p:cNvPr id="12" name="Freeform 12"/>
            <p:cNvSpPr/>
            <p:nvPr/>
          </p:nvSpPr>
          <p:spPr>
            <a:xfrm>
              <a:off x="16510" y="11430"/>
              <a:ext cx="4865120" cy="5890206"/>
            </a:xfrm>
            <a:custGeom>
              <a:avLst/>
              <a:gdLst/>
              <a:ahLst/>
              <a:cxnLst/>
              <a:rect l="l" t="t" r="r" b="b"/>
              <a:pathLst>
                <a:path w="4865120" h="5890206">
                  <a:moveTo>
                    <a:pt x="1270" y="0"/>
                  </a:moveTo>
                  <a:lnTo>
                    <a:pt x="4865120" y="15240"/>
                  </a:lnTo>
                  <a:lnTo>
                    <a:pt x="4833370" y="5890206"/>
                  </a:lnTo>
                  <a:lnTo>
                    <a:pt x="1760155" y="5890206"/>
                  </a:lnTo>
                  <a:lnTo>
                    <a:pt x="0" y="5863535"/>
                  </a:lnTo>
                  <a:lnTo>
                    <a:pt x="11430" y="1854373"/>
                  </a:lnTo>
                  <a:close/>
                </a:path>
              </a:pathLst>
            </a:custGeom>
            <a:solidFill>
              <a:srgbClr val="FEFEFF"/>
            </a:solidFill>
          </p:spPr>
          <p:txBody>
            <a:bodyPr/>
            <a:lstStyle/>
            <a:p>
              <a:endParaRPr lang="fr-FR"/>
            </a:p>
          </p:txBody>
        </p:sp>
        <p:sp>
          <p:nvSpPr>
            <p:cNvPr id="13" name="Freeform 13"/>
            <p:cNvSpPr/>
            <p:nvPr/>
          </p:nvSpPr>
          <p:spPr>
            <a:xfrm>
              <a:off x="0" y="-1270"/>
              <a:ext cx="4894330" cy="5915606"/>
            </a:xfrm>
            <a:custGeom>
              <a:avLst/>
              <a:gdLst/>
              <a:ahLst/>
              <a:cxnLst/>
              <a:rect l="l" t="t" r="r" b="b"/>
              <a:pathLst>
                <a:path w="4894330" h="5915606">
                  <a:moveTo>
                    <a:pt x="4860040" y="5890206"/>
                  </a:moveTo>
                  <a:cubicBezTo>
                    <a:pt x="4857500" y="5894016"/>
                    <a:pt x="4853690" y="5899096"/>
                    <a:pt x="4849880" y="5902906"/>
                  </a:cubicBezTo>
                  <a:cubicBezTo>
                    <a:pt x="4846070" y="5905446"/>
                    <a:pt x="4840990" y="5907985"/>
                    <a:pt x="4837180" y="5907985"/>
                  </a:cubicBezTo>
                  <a:cubicBezTo>
                    <a:pt x="4684461" y="5906716"/>
                    <a:pt x="4475934" y="5913066"/>
                    <a:pt x="4263545" y="5915606"/>
                  </a:cubicBezTo>
                  <a:cubicBezTo>
                    <a:pt x="4197898" y="5915606"/>
                    <a:pt x="4128389" y="5914335"/>
                    <a:pt x="4062741" y="5914335"/>
                  </a:cubicBezTo>
                  <a:cubicBezTo>
                    <a:pt x="3916000" y="5913066"/>
                    <a:pt x="3769258" y="5911796"/>
                    <a:pt x="3622517" y="5911796"/>
                  </a:cubicBezTo>
                  <a:lnTo>
                    <a:pt x="3143677" y="5911796"/>
                  </a:lnTo>
                  <a:cubicBezTo>
                    <a:pt x="3035551" y="5911796"/>
                    <a:pt x="2931288" y="5910526"/>
                    <a:pt x="2823162" y="5910526"/>
                  </a:cubicBezTo>
                  <a:cubicBezTo>
                    <a:pt x="2730484" y="5910526"/>
                    <a:pt x="2633943" y="5910526"/>
                    <a:pt x="2541264" y="5911796"/>
                  </a:cubicBezTo>
                  <a:lnTo>
                    <a:pt x="2483340" y="5911796"/>
                  </a:lnTo>
                  <a:cubicBezTo>
                    <a:pt x="2348184" y="5910526"/>
                    <a:pt x="842154" y="5909256"/>
                    <a:pt x="706997" y="5906716"/>
                  </a:cubicBezTo>
                  <a:cubicBezTo>
                    <a:pt x="625903" y="5905446"/>
                    <a:pt x="544810" y="5900366"/>
                    <a:pt x="463716" y="5897826"/>
                  </a:cubicBezTo>
                  <a:cubicBezTo>
                    <a:pt x="316974" y="5892746"/>
                    <a:pt x="170233" y="5888935"/>
                    <a:pt x="41910" y="5883856"/>
                  </a:cubicBezTo>
                  <a:cubicBezTo>
                    <a:pt x="33020" y="5882585"/>
                    <a:pt x="24130" y="5880046"/>
                    <a:pt x="16510" y="5876235"/>
                  </a:cubicBezTo>
                  <a:cubicBezTo>
                    <a:pt x="5080" y="5871156"/>
                    <a:pt x="0" y="5859726"/>
                    <a:pt x="1270" y="5829775"/>
                  </a:cubicBezTo>
                  <a:cubicBezTo>
                    <a:pt x="2540" y="5559060"/>
                    <a:pt x="3810" y="5283679"/>
                    <a:pt x="3810" y="5012964"/>
                  </a:cubicBezTo>
                  <a:cubicBezTo>
                    <a:pt x="5080" y="4737582"/>
                    <a:pt x="17780" y="1848403"/>
                    <a:pt x="17780" y="1573021"/>
                  </a:cubicBezTo>
                  <a:cubicBezTo>
                    <a:pt x="19050" y="1306974"/>
                    <a:pt x="20320" y="1040927"/>
                    <a:pt x="19050" y="770212"/>
                  </a:cubicBezTo>
                  <a:cubicBezTo>
                    <a:pt x="17780" y="504165"/>
                    <a:pt x="16510" y="242786"/>
                    <a:pt x="6350" y="48260"/>
                  </a:cubicBezTo>
                  <a:cubicBezTo>
                    <a:pt x="5080" y="35560"/>
                    <a:pt x="2540" y="22860"/>
                    <a:pt x="1270" y="10160"/>
                  </a:cubicBezTo>
                  <a:cubicBezTo>
                    <a:pt x="3810" y="8890"/>
                    <a:pt x="5080" y="7620"/>
                    <a:pt x="6350" y="7620"/>
                  </a:cubicBezTo>
                  <a:cubicBezTo>
                    <a:pt x="34290" y="6350"/>
                    <a:pt x="89139" y="5080"/>
                    <a:pt x="174094" y="3810"/>
                  </a:cubicBezTo>
                  <a:cubicBezTo>
                    <a:pt x="293805" y="1270"/>
                    <a:pt x="417376" y="1270"/>
                    <a:pt x="537086" y="1270"/>
                  </a:cubicBezTo>
                  <a:cubicBezTo>
                    <a:pt x="687689" y="2540"/>
                    <a:pt x="2209166" y="5080"/>
                    <a:pt x="2359769" y="6350"/>
                  </a:cubicBezTo>
                  <a:cubicBezTo>
                    <a:pt x="2506510" y="7620"/>
                    <a:pt x="2653251" y="7620"/>
                    <a:pt x="2799993" y="7620"/>
                  </a:cubicBezTo>
                  <a:cubicBezTo>
                    <a:pt x="2881087" y="7620"/>
                    <a:pt x="2962181" y="7620"/>
                    <a:pt x="3043275" y="8890"/>
                  </a:cubicBezTo>
                  <a:cubicBezTo>
                    <a:pt x="3201601" y="11430"/>
                    <a:pt x="3363789" y="10160"/>
                    <a:pt x="3522115" y="2540"/>
                  </a:cubicBezTo>
                  <a:cubicBezTo>
                    <a:pt x="3587762" y="0"/>
                    <a:pt x="3653410" y="2540"/>
                    <a:pt x="3719057" y="2540"/>
                  </a:cubicBezTo>
                  <a:cubicBezTo>
                    <a:pt x="3865799" y="2540"/>
                    <a:pt x="4012540" y="1270"/>
                    <a:pt x="4159281" y="3810"/>
                  </a:cubicBezTo>
                  <a:cubicBezTo>
                    <a:pt x="4344639" y="6350"/>
                    <a:pt x="4526135" y="13970"/>
                    <a:pt x="4711492" y="17780"/>
                  </a:cubicBezTo>
                  <a:cubicBezTo>
                    <a:pt x="4792586" y="20320"/>
                    <a:pt x="4828290" y="19050"/>
                    <a:pt x="4854960" y="21590"/>
                  </a:cubicBezTo>
                  <a:cubicBezTo>
                    <a:pt x="4863850" y="22860"/>
                    <a:pt x="4872740" y="25400"/>
                    <a:pt x="4881630" y="27940"/>
                  </a:cubicBezTo>
                  <a:cubicBezTo>
                    <a:pt x="4889250" y="30480"/>
                    <a:pt x="4893060" y="36830"/>
                    <a:pt x="4893060" y="46990"/>
                  </a:cubicBezTo>
                  <a:cubicBezTo>
                    <a:pt x="4894330" y="116763"/>
                    <a:pt x="4890520" y="256788"/>
                    <a:pt x="4886710" y="396813"/>
                  </a:cubicBezTo>
                  <a:cubicBezTo>
                    <a:pt x="4882900" y="513500"/>
                    <a:pt x="4881630" y="634855"/>
                    <a:pt x="4880360" y="751542"/>
                  </a:cubicBezTo>
                  <a:cubicBezTo>
                    <a:pt x="4877820" y="947577"/>
                    <a:pt x="4876550" y="1143612"/>
                    <a:pt x="4875280" y="1339646"/>
                  </a:cubicBezTo>
                  <a:cubicBezTo>
                    <a:pt x="4874010" y="1521678"/>
                    <a:pt x="4872740" y="1703711"/>
                    <a:pt x="4872740" y="1885743"/>
                  </a:cubicBezTo>
                  <a:cubicBezTo>
                    <a:pt x="4872740" y="2189130"/>
                    <a:pt x="4861310" y="5101646"/>
                    <a:pt x="4860040" y="5405033"/>
                  </a:cubicBezTo>
                  <a:cubicBezTo>
                    <a:pt x="4862580" y="5601067"/>
                    <a:pt x="4861310" y="5797102"/>
                    <a:pt x="4860040" y="5890206"/>
                  </a:cubicBezTo>
                  <a:close/>
                  <a:moveTo>
                    <a:pt x="17780" y="5859726"/>
                  </a:moveTo>
                  <a:cubicBezTo>
                    <a:pt x="22860" y="5860996"/>
                    <a:pt x="29210" y="5863535"/>
                    <a:pt x="36830" y="5863535"/>
                  </a:cubicBezTo>
                  <a:cubicBezTo>
                    <a:pt x="166371" y="5868615"/>
                    <a:pt x="324697" y="5873696"/>
                    <a:pt x="479162" y="5877506"/>
                  </a:cubicBezTo>
                  <a:cubicBezTo>
                    <a:pt x="552533" y="5880046"/>
                    <a:pt x="625903" y="5883856"/>
                    <a:pt x="703136" y="5885126"/>
                  </a:cubicBezTo>
                  <a:cubicBezTo>
                    <a:pt x="753337" y="5886396"/>
                    <a:pt x="2174411" y="5882585"/>
                    <a:pt x="2220750" y="5883856"/>
                  </a:cubicBezTo>
                  <a:cubicBezTo>
                    <a:pt x="2301844" y="5885126"/>
                    <a:pt x="2382938" y="5887665"/>
                    <a:pt x="2464032" y="5888935"/>
                  </a:cubicBezTo>
                  <a:cubicBezTo>
                    <a:pt x="2502648" y="5890206"/>
                    <a:pt x="2537403" y="5890206"/>
                    <a:pt x="2576019" y="5890206"/>
                  </a:cubicBezTo>
                  <a:cubicBezTo>
                    <a:pt x="2749792" y="5890206"/>
                    <a:pt x="2919703" y="5888935"/>
                    <a:pt x="3093475" y="5890206"/>
                  </a:cubicBezTo>
                  <a:cubicBezTo>
                    <a:pt x="3159123" y="5890206"/>
                    <a:pt x="3228632" y="5892746"/>
                    <a:pt x="3294280" y="5892746"/>
                  </a:cubicBezTo>
                  <a:cubicBezTo>
                    <a:pt x="3394682" y="5892746"/>
                    <a:pt x="3491222" y="5888935"/>
                    <a:pt x="3591624" y="5888935"/>
                  </a:cubicBezTo>
                  <a:cubicBezTo>
                    <a:pt x="3711334" y="5888935"/>
                    <a:pt x="3827182" y="5890206"/>
                    <a:pt x="3946892" y="5890206"/>
                  </a:cubicBezTo>
                  <a:cubicBezTo>
                    <a:pt x="4105219" y="5890206"/>
                    <a:pt x="4267407" y="5890206"/>
                    <a:pt x="4425733" y="5888935"/>
                  </a:cubicBezTo>
                  <a:cubicBezTo>
                    <a:pt x="4568613" y="5887665"/>
                    <a:pt x="4707630" y="5885126"/>
                    <a:pt x="4821940" y="5882585"/>
                  </a:cubicBezTo>
                  <a:cubicBezTo>
                    <a:pt x="4827020" y="5882585"/>
                    <a:pt x="4832100" y="5880046"/>
                    <a:pt x="4838450" y="5878776"/>
                  </a:cubicBezTo>
                  <a:cubicBezTo>
                    <a:pt x="4838450" y="5866076"/>
                    <a:pt x="4839720" y="5853376"/>
                    <a:pt x="4839720" y="5815772"/>
                  </a:cubicBezTo>
                  <a:lnTo>
                    <a:pt x="4839720" y="5671080"/>
                  </a:lnTo>
                  <a:cubicBezTo>
                    <a:pt x="4840990" y="5433038"/>
                    <a:pt x="4843530" y="5190328"/>
                    <a:pt x="4842260" y="4952286"/>
                  </a:cubicBezTo>
                  <a:cubicBezTo>
                    <a:pt x="4840990" y="4616226"/>
                    <a:pt x="4853690" y="1675706"/>
                    <a:pt x="4857500" y="1339646"/>
                  </a:cubicBezTo>
                  <a:cubicBezTo>
                    <a:pt x="4860040" y="1143611"/>
                    <a:pt x="4862580" y="947577"/>
                    <a:pt x="4862580" y="751542"/>
                  </a:cubicBezTo>
                  <a:cubicBezTo>
                    <a:pt x="4862580" y="588180"/>
                    <a:pt x="4863850" y="429485"/>
                    <a:pt x="4871470" y="270790"/>
                  </a:cubicBezTo>
                  <a:cubicBezTo>
                    <a:pt x="4875280" y="177440"/>
                    <a:pt x="4877820" y="84090"/>
                    <a:pt x="4872740" y="49530"/>
                  </a:cubicBezTo>
                  <a:cubicBezTo>
                    <a:pt x="4865120" y="49530"/>
                    <a:pt x="4858770" y="48260"/>
                    <a:pt x="4851150" y="48260"/>
                  </a:cubicBezTo>
                  <a:cubicBezTo>
                    <a:pt x="4818130" y="45720"/>
                    <a:pt x="4738524" y="45720"/>
                    <a:pt x="4634260" y="40640"/>
                  </a:cubicBezTo>
                  <a:cubicBezTo>
                    <a:pt x="4441179" y="33020"/>
                    <a:pt x="4244237" y="27940"/>
                    <a:pt x="4051156" y="27940"/>
                  </a:cubicBezTo>
                  <a:cubicBezTo>
                    <a:pt x="3915999" y="27940"/>
                    <a:pt x="3776981" y="31750"/>
                    <a:pt x="3641825" y="24130"/>
                  </a:cubicBezTo>
                  <a:lnTo>
                    <a:pt x="3603209" y="24130"/>
                  </a:lnTo>
                  <a:cubicBezTo>
                    <a:pt x="3491222" y="27940"/>
                    <a:pt x="3371512" y="33020"/>
                    <a:pt x="3255663" y="34290"/>
                  </a:cubicBezTo>
                  <a:cubicBezTo>
                    <a:pt x="3128230" y="35560"/>
                    <a:pt x="3004658" y="31750"/>
                    <a:pt x="2877225" y="30480"/>
                  </a:cubicBezTo>
                  <a:cubicBezTo>
                    <a:pt x="2757515" y="29210"/>
                    <a:pt x="2637805" y="27940"/>
                    <a:pt x="2521957" y="27940"/>
                  </a:cubicBezTo>
                  <a:cubicBezTo>
                    <a:pt x="2479479" y="27940"/>
                    <a:pt x="2440862" y="29210"/>
                    <a:pt x="2398385" y="27940"/>
                  </a:cubicBezTo>
                  <a:cubicBezTo>
                    <a:pt x="2251643" y="26670"/>
                    <a:pt x="734029" y="24130"/>
                    <a:pt x="583426" y="24130"/>
                  </a:cubicBezTo>
                  <a:cubicBezTo>
                    <a:pt x="452131" y="22860"/>
                    <a:pt x="320836" y="24130"/>
                    <a:pt x="189541" y="24130"/>
                  </a:cubicBezTo>
                  <a:cubicBezTo>
                    <a:pt x="120032" y="24130"/>
                    <a:pt x="45720" y="24130"/>
                    <a:pt x="21590" y="25400"/>
                  </a:cubicBezTo>
                  <a:cubicBezTo>
                    <a:pt x="20320" y="25400"/>
                    <a:pt x="21590" y="36830"/>
                    <a:pt x="22860" y="41910"/>
                  </a:cubicBezTo>
                  <a:cubicBezTo>
                    <a:pt x="26670" y="102760"/>
                    <a:pt x="31750" y="252120"/>
                    <a:pt x="34290" y="396812"/>
                  </a:cubicBezTo>
                  <a:cubicBezTo>
                    <a:pt x="36830" y="658192"/>
                    <a:pt x="38100" y="919572"/>
                    <a:pt x="38100" y="1180951"/>
                  </a:cubicBezTo>
                  <a:cubicBezTo>
                    <a:pt x="38100" y="1348981"/>
                    <a:pt x="36830" y="1512343"/>
                    <a:pt x="35560" y="1680373"/>
                  </a:cubicBezTo>
                  <a:cubicBezTo>
                    <a:pt x="34290" y="1843735"/>
                    <a:pt x="22860" y="4611559"/>
                    <a:pt x="21590" y="4770253"/>
                  </a:cubicBezTo>
                  <a:lnTo>
                    <a:pt x="21590" y="5078308"/>
                  </a:lnTo>
                  <a:cubicBezTo>
                    <a:pt x="21590" y="5311683"/>
                    <a:pt x="20320" y="5549725"/>
                    <a:pt x="20320" y="5783099"/>
                  </a:cubicBezTo>
                  <a:cubicBezTo>
                    <a:pt x="20320" y="5815772"/>
                    <a:pt x="19050" y="5843777"/>
                    <a:pt x="17780" y="5859726"/>
                  </a:cubicBezTo>
                  <a:close/>
                </a:path>
              </a:pathLst>
            </a:custGeom>
            <a:solidFill>
              <a:srgbClr val="231F20"/>
            </a:solidFill>
          </p:spPr>
          <p:txBody>
            <a:bodyPr/>
            <a:lstStyle/>
            <a:p>
              <a:endParaRPr lang="fr-FR"/>
            </a:p>
          </p:txBody>
        </p:sp>
      </p:grpSp>
      <p:sp>
        <p:nvSpPr>
          <p:cNvPr id="14" name="Freeform 14"/>
          <p:cNvSpPr/>
          <p:nvPr/>
        </p:nvSpPr>
        <p:spPr>
          <a:xfrm>
            <a:off x="5938887" y="172528"/>
            <a:ext cx="1894949" cy="1262510"/>
          </a:xfrm>
          <a:custGeom>
            <a:avLst/>
            <a:gdLst/>
            <a:ahLst/>
            <a:cxnLst/>
            <a:rect l="l" t="t" r="r" b="b"/>
            <a:pathLst>
              <a:path w="1894949" h="1262510">
                <a:moveTo>
                  <a:pt x="0" y="0"/>
                </a:moveTo>
                <a:lnTo>
                  <a:pt x="1894949" y="0"/>
                </a:lnTo>
                <a:lnTo>
                  <a:pt x="1894949" y="1262510"/>
                </a:lnTo>
                <a:lnTo>
                  <a:pt x="0" y="1262510"/>
                </a:lnTo>
                <a:lnTo>
                  <a:pt x="0" y="0"/>
                </a:lnTo>
                <a:close/>
              </a:path>
            </a:pathLst>
          </a:custGeom>
          <a:blipFill>
            <a:blip r:embed="rId2"/>
            <a:stretch>
              <a:fillRect/>
            </a:stretch>
          </a:blipFill>
        </p:spPr>
        <p:txBody>
          <a:bodyPr/>
          <a:lstStyle/>
          <a:p>
            <a:endParaRPr lang="fr-FR"/>
          </a:p>
        </p:txBody>
      </p:sp>
      <p:sp>
        <p:nvSpPr>
          <p:cNvPr id="15" name="Freeform 15"/>
          <p:cNvSpPr/>
          <p:nvPr/>
        </p:nvSpPr>
        <p:spPr>
          <a:xfrm>
            <a:off x="8428958" y="153479"/>
            <a:ext cx="2617000" cy="785100"/>
          </a:xfrm>
          <a:custGeom>
            <a:avLst/>
            <a:gdLst/>
            <a:ahLst/>
            <a:cxnLst/>
            <a:rect l="l" t="t" r="r" b="b"/>
            <a:pathLst>
              <a:path w="2617000" h="785100">
                <a:moveTo>
                  <a:pt x="0" y="0"/>
                </a:moveTo>
                <a:lnTo>
                  <a:pt x="2617000" y="0"/>
                </a:lnTo>
                <a:lnTo>
                  <a:pt x="2617000" y="785100"/>
                </a:lnTo>
                <a:lnTo>
                  <a:pt x="0" y="785100"/>
                </a:lnTo>
                <a:lnTo>
                  <a:pt x="0" y="0"/>
                </a:lnTo>
                <a:close/>
              </a:path>
            </a:pathLst>
          </a:custGeom>
          <a:blipFill>
            <a:blip r:embed="rId3"/>
            <a:stretch>
              <a:fillRect/>
            </a:stretch>
          </a:blipFill>
        </p:spPr>
        <p:txBody>
          <a:bodyPr/>
          <a:lstStyle/>
          <a:p>
            <a:endParaRPr lang="fr-FR"/>
          </a:p>
        </p:txBody>
      </p:sp>
      <p:sp>
        <p:nvSpPr>
          <p:cNvPr id="16" name="TextBox 16"/>
          <p:cNvSpPr txBox="1"/>
          <p:nvPr/>
        </p:nvSpPr>
        <p:spPr>
          <a:xfrm>
            <a:off x="8331705" y="1067252"/>
            <a:ext cx="3235030" cy="367786"/>
          </a:xfrm>
          <a:prstGeom prst="rect">
            <a:avLst/>
          </a:prstGeom>
        </p:spPr>
        <p:txBody>
          <a:bodyPr lIns="0" tIns="0" rIns="0" bIns="0" rtlCol="0" anchor="t">
            <a:spAutoFit/>
          </a:bodyPr>
          <a:lstStyle/>
          <a:p>
            <a:pPr algn="ctr">
              <a:lnSpc>
                <a:spcPts val="3043"/>
              </a:lnSpc>
              <a:spcBef>
                <a:spcPct val="0"/>
              </a:spcBef>
            </a:pPr>
            <a:r>
              <a:rPr lang="en-US" sz="2173">
                <a:solidFill>
                  <a:srgbClr val="004AAD"/>
                </a:solidFill>
                <a:latin typeface="Canva Sans 1"/>
                <a:ea typeface="Canva Sans 1"/>
                <a:cs typeface="Canva Sans 1"/>
                <a:sym typeface="Canva Sans 1"/>
              </a:rPr>
              <a:t>S.W.O.T de mon service </a:t>
            </a:r>
          </a:p>
        </p:txBody>
      </p:sp>
      <p:sp>
        <p:nvSpPr>
          <p:cNvPr id="17" name="TextBox 17"/>
          <p:cNvSpPr txBox="1"/>
          <p:nvPr/>
        </p:nvSpPr>
        <p:spPr>
          <a:xfrm>
            <a:off x="6234545" y="1876167"/>
            <a:ext cx="5818909" cy="391788"/>
          </a:xfrm>
          <a:prstGeom prst="rect">
            <a:avLst/>
          </a:prstGeom>
        </p:spPr>
        <p:txBody>
          <a:bodyPr lIns="0" tIns="0" rIns="0" bIns="0" rtlCol="0" anchor="t">
            <a:spAutoFit/>
          </a:bodyPr>
          <a:lstStyle/>
          <a:p>
            <a:pPr algn="l">
              <a:lnSpc>
                <a:spcPts val="1582"/>
              </a:lnSpc>
              <a:spcBef>
                <a:spcPct val="0"/>
              </a:spcBef>
            </a:pPr>
            <a:r>
              <a:rPr lang="en-US" sz="1130">
                <a:solidFill>
                  <a:srgbClr val="000000"/>
                </a:solidFill>
                <a:latin typeface="Glacial Indifference"/>
                <a:ea typeface="Glacial Indifference"/>
                <a:cs typeface="Glacial Indifference"/>
                <a:sym typeface="Glacial Indifference"/>
              </a:rPr>
              <a:t>Lisez les instructions ci-dessous et répondez en remplissant chaque espace fourni avec des images et des mots qui vous viennent à l'esprit.</a:t>
            </a:r>
          </a:p>
        </p:txBody>
      </p:sp>
      <p:sp>
        <p:nvSpPr>
          <p:cNvPr id="18" name="TextBox 18"/>
          <p:cNvSpPr txBox="1"/>
          <p:nvPr/>
        </p:nvSpPr>
        <p:spPr>
          <a:xfrm>
            <a:off x="6886361" y="2809260"/>
            <a:ext cx="1542597" cy="440164"/>
          </a:xfrm>
          <a:prstGeom prst="rect">
            <a:avLst/>
          </a:prstGeom>
        </p:spPr>
        <p:txBody>
          <a:bodyPr lIns="0" tIns="0" rIns="0" bIns="0" rtlCol="0" anchor="t">
            <a:spAutoFit/>
          </a:bodyPr>
          <a:lstStyle/>
          <a:p>
            <a:pPr algn="ctr">
              <a:lnSpc>
                <a:spcPts val="1221"/>
              </a:lnSpc>
              <a:spcBef>
                <a:spcPct val="0"/>
              </a:spcBef>
            </a:pPr>
            <a:r>
              <a:rPr lang="en-US" sz="872">
                <a:solidFill>
                  <a:srgbClr val="000000"/>
                </a:solidFill>
                <a:latin typeface="Glacial Indifference"/>
                <a:ea typeface="Glacial Indifference"/>
                <a:cs typeface="Glacial Indifference"/>
                <a:sym typeface="Glacial Indifference"/>
              </a:rPr>
              <a:t>Les meilleures choses qui se sont produites aujourd'hui </a:t>
            </a:r>
          </a:p>
          <a:p>
            <a:pPr algn="ctr">
              <a:lnSpc>
                <a:spcPts val="1221"/>
              </a:lnSpc>
              <a:spcBef>
                <a:spcPct val="0"/>
              </a:spcBef>
            </a:pPr>
            <a:r>
              <a:rPr lang="en-US" sz="872">
                <a:solidFill>
                  <a:srgbClr val="000000"/>
                </a:solidFill>
                <a:latin typeface="Glacial Indifference"/>
                <a:ea typeface="Glacial Indifference"/>
                <a:cs typeface="Glacial Indifference"/>
                <a:sym typeface="Glacial Indifference"/>
              </a:rPr>
              <a:t>NOS FORCES </a:t>
            </a:r>
          </a:p>
        </p:txBody>
      </p:sp>
      <p:sp>
        <p:nvSpPr>
          <p:cNvPr id="19" name="TextBox 19"/>
          <p:cNvSpPr txBox="1"/>
          <p:nvPr/>
        </p:nvSpPr>
        <p:spPr>
          <a:xfrm>
            <a:off x="9872578" y="2809260"/>
            <a:ext cx="1542597" cy="440164"/>
          </a:xfrm>
          <a:prstGeom prst="rect">
            <a:avLst/>
          </a:prstGeom>
        </p:spPr>
        <p:txBody>
          <a:bodyPr lIns="0" tIns="0" rIns="0" bIns="0" rtlCol="0" anchor="t">
            <a:spAutoFit/>
          </a:bodyPr>
          <a:lstStyle/>
          <a:p>
            <a:pPr algn="ctr">
              <a:lnSpc>
                <a:spcPts val="1221"/>
              </a:lnSpc>
              <a:spcBef>
                <a:spcPct val="0"/>
              </a:spcBef>
            </a:pPr>
            <a:r>
              <a:rPr lang="en-US" sz="872">
                <a:solidFill>
                  <a:srgbClr val="000000"/>
                </a:solidFill>
                <a:latin typeface="Glacial Indifference"/>
                <a:ea typeface="Glacial Indifference"/>
                <a:cs typeface="Glacial Indifference"/>
                <a:sym typeface="Glacial Indifference"/>
              </a:rPr>
              <a:t>Les choses que j'aimerais pouvoir changer aujourd'hui :</a:t>
            </a:r>
          </a:p>
          <a:p>
            <a:pPr algn="ctr">
              <a:lnSpc>
                <a:spcPts val="1221"/>
              </a:lnSpc>
              <a:spcBef>
                <a:spcPct val="0"/>
              </a:spcBef>
            </a:pPr>
            <a:r>
              <a:rPr lang="en-US" sz="872">
                <a:solidFill>
                  <a:srgbClr val="000000"/>
                </a:solidFill>
                <a:latin typeface="Glacial Indifference"/>
                <a:ea typeface="Glacial Indifference"/>
                <a:cs typeface="Glacial Indifference"/>
                <a:sym typeface="Glacial Indifference"/>
              </a:rPr>
              <a:t>NOS FAIBLESSES </a:t>
            </a:r>
          </a:p>
        </p:txBody>
      </p:sp>
      <p:sp>
        <p:nvSpPr>
          <p:cNvPr id="20" name="TextBox 20"/>
          <p:cNvSpPr txBox="1"/>
          <p:nvPr/>
        </p:nvSpPr>
        <p:spPr>
          <a:xfrm>
            <a:off x="7081265" y="6322663"/>
            <a:ext cx="1179862" cy="440164"/>
          </a:xfrm>
          <a:prstGeom prst="rect">
            <a:avLst/>
          </a:prstGeom>
        </p:spPr>
        <p:txBody>
          <a:bodyPr lIns="0" tIns="0" rIns="0" bIns="0" rtlCol="0" anchor="t">
            <a:spAutoFit/>
          </a:bodyPr>
          <a:lstStyle/>
          <a:p>
            <a:pPr algn="ctr">
              <a:lnSpc>
                <a:spcPts val="1221"/>
              </a:lnSpc>
            </a:pPr>
            <a:r>
              <a:rPr lang="en-US" sz="872">
                <a:solidFill>
                  <a:srgbClr val="000000"/>
                </a:solidFill>
                <a:latin typeface="Glacial Indifference"/>
                <a:ea typeface="Glacial Indifference"/>
                <a:cs typeface="Glacial Indifference"/>
                <a:sym typeface="Glacial Indifference"/>
              </a:rPr>
              <a:t>Je suis fier de moi-même</a:t>
            </a:r>
          </a:p>
          <a:p>
            <a:pPr algn="ctr">
              <a:lnSpc>
                <a:spcPts val="1221"/>
              </a:lnSpc>
            </a:pPr>
            <a:r>
              <a:rPr lang="en-US" sz="872">
                <a:solidFill>
                  <a:srgbClr val="000000"/>
                </a:solidFill>
                <a:latin typeface="Glacial Indifference"/>
                <a:ea typeface="Glacial Indifference"/>
                <a:cs typeface="Glacial Indifference"/>
                <a:sym typeface="Glacial Indifference"/>
              </a:rPr>
              <a:t>aujourd'hui, parce que...</a:t>
            </a:r>
          </a:p>
          <a:p>
            <a:pPr algn="ctr">
              <a:lnSpc>
                <a:spcPts val="1221"/>
              </a:lnSpc>
            </a:pPr>
            <a:r>
              <a:rPr lang="en-US" sz="872">
                <a:solidFill>
                  <a:srgbClr val="000000"/>
                </a:solidFill>
                <a:latin typeface="Glacial Indifference"/>
                <a:ea typeface="Glacial Indifference"/>
                <a:cs typeface="Glacial Indifference"/>
                <a:sym typeface="Glacial Indifference"/>
              </a:rPr>
              <a:t>NOS OPPORTUNITES </a:t>
            </a:r>
          </a:p>
        </p:txBody>
      </p:sp>
      <p:sp>
        <p:nvSpPr>
          <p:cNvPr id="21" name="TextBox 21"/>
          <p:cNvSpPr txBox="1"/>
          <p:nvPr/>
        </p:nvSpPr>
        <p:spPr>
          <a:xfrm>
            <a:off x="10117501" y="6322663"/>
            <a:ext cx="1052751" cy="587923"/>
          </a:xfrm>
          <a:prstGeom prst="rect">
            <a:avLst/>
          </a:prstGeom>
        </p:spPr>
        <p:txBody>
          <a:bodyPr lIns="0" tIns="0" rIns="0" bIns="0" rtlCol="0" anchor="t">
            <a:spAutoFit/>
          </a:bodyPr>
          <a:lstStyle/>
          <a:p>
            <a:pPr algn="ctr">
              <a:lnSpc>
                <a:spcPts val="1221"/>
              </a:lnSpc>
              <a:spcBef>
                <a:spcPct val="0"/>
              </a:spcBef>
            </a:pPr>
            <a:r>
              <a:rPr lang="en-US" sz="872">
                <a:solidFill>
                  <a:srgbClr val="000000"/>
                </a:solidFill>
                <a:latin typeface="Glacial Indifference"/>
                <a:ea typeface="Glacial Indifference"/>
                <a:cs typeface="Glacial Indifference"/>
                <a:sym typeface="Glacial Indifference"/>
              </a:rPr>
              <a:t>Je pense que je dois toujours travailler sur...</a:t>
            </a:r>
          </a:p>
          <a:p>
            <a:pPr algn="ctr">
              <a:lnSpc>
                <a:spcPts val="1221"/>
              </a:lnSpc>
              <a:spcBef>
                <a:spcPct val="0"/>
              </a:spcBef>
            </a:pPr>
            <a:r>
              <a:rPr lang="en-US" sz="872">
                <a:solidFill>
                  <a:srgbClr val="000000"/>
                </a:solidFill>
                <a:latin typeface="Glacial Indifference"/>
                <a:ea typeface="Glacial Indifference"/>
                <a:cs typeface="Glacial Indifference"/>
                <a:sym typeface="Glacial Indifference"/>
              </a:rPr>
              <a:t>NOS MENACES </a:t>
            </a:r>
          </a:p>
        </p:txBody>
      </p:sp>
      <p:sp>
        <p:nvSpPr>
          <p:cNvPr id="22" name="TextBox 22"/>
          <p:cNvSpPr txBox="1"/>
          <p:nvPr/>
        </p:nvSpPr>
        <p:spPr>
          <a:xfrm>
            <a:off x="7817579" y="9686492"/>
            <a:ext cx="2580535" cy="363429"/>
          </a:xfrm>
          <a:prstGeom prst="rect">
            <a:avLst/>
          </a:prstGeom>
        </p:spPr>
        <p:txBody>
          <a:bodyPr lIns="0" tIns="0" rIns="0" bIns="0" rtlCol="0" anchor="t">
            <a:spAutoFit/>
          </a:bodyPr>
          <a:lstStyle/>
          <a:p>
            <a:pPr algn="ctr">
              <a:lnSpc>
                <a:spcPts val="3030"/>
              </a:lnSpc>
            </a:pPr>
            <a:r>
              <a:rPr lang="en-US" sz="2164">
                <a:solidFill>
                  <a:srgbClr val="000000"/>
                </a:solidFill>
                <a:latin typeface="Trocchi"/>
                <a:ea typeface="Trocchi"/>
                <a:cs typeface="Trocchi"/>
                <a:sym typeface="Trocchi"/>
              </a:rPr>
              <a:t>Parcours manager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33031" y="1580478"/>
            <a:ext cx="7081083" cy="7119183"/>
            <a:chOff x="0" y="0"/>
            <a:chExt cx="808450" cy="812800"/>
          </a:xfrm>
        </p:grpSpPr>
        <p:sp>
          <p:nvSpPr>
            <p:cNvPr id="3" name="Freeform 3"/>
            <p:cNvSpPr/>
            <p:nvPr/>
          </p:nvSpPr>
          <p:spPr>
            <a:xfrm>
              <a:off x="14470" y="19093"/>
              <a:ext cx="779510" cy="774615"/>
            </a:xfrm>
            <a:custGeom>
              <a:avLst/>
              <a:gdLst/>
              <a:ahLst/>
              <a:cxnLst/>
              <a:rect l="l" t="t" r="r" b="b"/>
              <a:pathLst>
                <a:path w="779510" h="774615">
                  <a:moveTo>
                    <a:pt x="422138" y="13464"/>
                  </a:moveTo>
                  <a:lnTo>
                    <a:pt x="761597" y="354750"/>
                  </a:lnTo>
                  <a:cubicBezTo>
                    <a:pt x="779510" y="372759"/>
                    <a:pt x="779510" y="401855"/>
                    <a:pt x="761597" y="419864"/>
                  </a:cubicBezTo>
                  <a:lnTo>
                    <a:pt x="422138" y="761150"/>
                  </a:lnTo>
                  <a:cubicBezTo>
                    <a:pt x="413565" y="769768"/>
                    <a:pt x="401911" y="774614"/>
                    <a:pt x="389755" y="774614"/>
                  </a:cubicBezTo>
                  <a:cubicBezTo>
                    <a:pt x="377599" y="774614"/>
                    <a:pt x="365945" y="769768"/>
                    <a:pt x="357372" y="761150"/>
                  </a:cubicBezTo>
                  <a:lnTo>
                    <a:pt x="17913" y="419864"/>
                  </a:lnTo>
                  <a:cubicBezTo>
                    <a:pt x="0" y="401855"/>
                    <a:pt x="0" y="372759"/>
                    <a:pt x="17913" y="354750"/>
                  </a:cubicBezTo>
                  <a:lnTo>
                    <a:pt x="357372" y="13464"/>
                  </a:lnTo>
                  <a:cubicBezTo>
                    <a:pt x="365945" y="4846"/>
                    <a:pt x="377599" y="0"/>
                    <a:pt x="389755" y="0"/>
                  </a:cubicBezTo>
                  <a:cubicBezTo>
                    <a:pt x="401911" y="0"/>
                    <a:pt x="413565" y="4846"/>
                    <a:pt x="422138" y="13464"/>
                  </a:cubicBezTo>
                  <a:close/>
                </a:path>
              </a:pathLst>
            </a:custGeom>
            <a:solidFill>
              <a:srgbClr val="4D6CB3"/>
            </a:solidFill>
          </p:spPr>
          <p:txBody>
            <a:bodyPr/>
            <a:lstStyle/>
            <a:p>
              <a:endParaRPr lang="fr-FR"/>
            </a:p>
          </p:txBody>
        </p:sp>
        <p:sp>
          <p:nvSpPr>
            <p:cNvPr id="4" name="TextBox 4"/>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93262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299418" y="6321154"/>
            <a:ext cx="1458564" cy="1466412"/>
            <a:chOff x="0" y="0"/>
            <a:chExt cx="808450" cy="812800"/>
          </a:xfrm>
        </p:grpSpPr>
        <p:sp>
          <p:nvSpPr>
            <p:cNvPr id="9" name="Freeform 9"/>
            <p:cNvSpPr/>
            <p:nvPr/>
          </p:nvSpPr>
          <p:spPr>
            <a:xfrm>
              <a:off x="21744" y="28690"/>
              <a:ext cx="764962" cy="755419"/>
            </a:xfrm>
            <a:custGeom>
              <a:avLst/>
              <a:gdLst/>
              <a:ahLst/>
              <a:cxnLst/>
              <a:rect l="l" t="t" r="r" b="b"/>
              <a:pathLst>
                <a:path w="764962" h="755419">
                  <a:moveTo>
                    <a:pt x="431142" y="20233"/>
                  </a:moveTo>
                  <a:lnTo>
                    <a:pt x="738045" y="328787"/>
                  </a:lnTo>
                  <a:cubicBezTo>
                    <a:pt x="764962" y="355849"/>
                    <a:pt x="764962" y="399571"/>
                    <a:pt x="738045" y="426633"/>
                  </a:cubicBezTo>
                  <a:lnTo>
                    <a:pt x="431142" y="735187"/>
                  </a:lnTo>
                  <a:cubicBezTo>
                    <a:pt x="418261" y="748138"/>
                    <a:pt x="400748" y="755420"/>
                    <a:pt x="382481" y="755420"/>
                  </a:cubicBezTo>
                  <a:cubicBezTo>
                    <a:pt x="364215" y="755420"/>
                    <a:pt x="346702" y="748138"/>
                    <a:pt x="333820" y="735187"/>
                  </a:cubicBezTo>
                  <a:lnTo>
                    <a:pt x="26917" y="426633"/>
                  </a:lnTo>
                  <a:cubicBezTo>
                    <a:pt x="0" y="399571"/>
                    <a:pt x="0" y="355849"/>
                    <a:pt x="26917" y="328787"/>
                  </a:cubicBezTo>
                  <a:lnTo>
                    <a:pt x="333820" y="20233"/>
                  </a:lnTo>
                  <a:cubicBezTo>
                    <a:pt x="346702" y="7282"/>
                    <a:pt x="364215" y="0"/>
                    <a:pt x="382481" y="0"/>
                  </a:cubicBezTo>
                  <a:cubicBezTo>
                    <a:pt x="400748" y="0"/>
                    <a:pt x="418261" y="7282"/>
                    <a:pt x="431142" y="20233"/>
                  </a:cubicBezTo>
                  <a:close/>
                </a:path>
              </a:pathLst>
            </a:custGeom>
            <a:solidFill>
              <a:srgbClr val="C9EDF7"/>
            </a:solidFill>
          </p:spPr>
          <p:txBody>
            <a:bodyPr/>
            <a:lstStyle/>
            <a:p>
              <a:endParaRPr lang="fr-FR"/>
            </a:p>
          </p:txBody>
        </p:sp>
        <p:sp>
          <p:nvSpPr>
            <p:cNvPr id="10" name="TextBox 10"/>
            <p:cNvSpPr txBox="1"/>
            <p:nvPr/>
          </p:nvSpPr>
          <p:spPr>
            <a:xfrm>
              <a:off x="138952" y="82550"/>
              <a:ext cx="530545" cy="59055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267302" y="8805101"/>
            <a:ext cx="786262" cy="1001028"/>
          </a:xfrm>
          <a:custGeom>
            <a:avLst/>
            <a:gdLst/>
            <a:ahLst/>
            <a:cxnLst/>
            <a:rect l="l" t="t" r="r" b="b"/>
            <a:pathLst>
              <a:path w="786262" h="1001028">
                <a:moveTo>
                  <a:pt x="0" y="0"/>
                </a:moveTo>
                <a:lnTo>
                  <a:pt x="786262" y="0"/>
                </a:lnTo>
                <a:lnTo>
                  <a:pt x="786262" y="1001028"/>
                </a:lnTo>
                <a:lnTo>
                  <a:pt x="0" y="1001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2" name="Group 12"/>
          <p:cNvGrpSpPr/>
          <p:nvPr/>
        </p:nvGrpSpPr>
        <p:grpSpPr>
          <a:xfrm>
            <a:off x="3727887" y="517559"/>
            <a:ext cx="14560113" cy="1142614"/>
            <a:chOff x="0" y="0"/>
            <a:chExt cx="3268579" cy="256504"/>
          </a:xfrm>
        </p:grpSpPr>
        <p:sp>
          <p:nvSpPr>
            <p:cNvPr id="13" name="Freeform 13"/>
            <p:cNvSpPr/>
            <p:nvPr/>
          </p:nvSpPr>
          <p:spPr>
            <a:xfrm>
              <a:off x="0" y="0"/>
              <a:ext cx="3268579" cy="256504"/>
            </a:xfrm>
            <a:custGeom>
              <a:avLst/>
              <a:gdLst/>
              <a:ahLst/>
              <a:cxnLst/>
              <a:rect l="l" t="t" r="r" b="b"/>
              <a:pathLst>
                <a:path w="3268579" h="256504">
                  <a:moveTo>
                    <a:pt x="0" y="0"/>
                  </a:moveTo>
                  <a:lnTo>
                    <a:pt x="3268579" y="0"/>
                  </a:lnTo>
                  <a:lnTo>
                    <a:pt x="3268579" y="256504"/>
                  </a:lnTo>
                  <a:lnTo>
                    <a:pt x="0" y="256504"/>
                  </a:lnTo>
                  <a:close/>
                </a:path>
              </a:pathLst>
            </a:custGeom>
            <a:solidFill>
              <a:srgbClr val="BEC4D6"/>
            </a:solidFill>
          </p:spPr>
          <p:txBody>
            <a:bodyPr/>
            <a:lstStyle/>
            <a:p>
              <a:endParaRPr lang="fr-FR"/>
            </a:p>
          </p:txBody>
        </p:sp>
        <p:sp>
          <p:nvSpPr>
            <p:cNvPr id="14" name="TextBox 14"/>
            <p:cNvSpPr txBox="1"/>
            <p:nvPr/>
          </p:nvSpPr>
          <p:spPr>
            <a:xfrm>
              <a:off x="0" y="-57150"/>
              <a:ext cx="3268579" cy="313654"/>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969041" y="269854"/>
            <a:ext cx="1517692" cy="1517692"/>
            <a:chOff x="0" y="0"/>
            <a:chExt cx="812800" cy="812800"/>
          </a:xfrm>
        </p:grpSpPr>
        <p:sp>
          <p:nvSpPr>
            <p:cNvPr id="16" name="Freeform 16"/>
            <p:cNvSpPr/>
            <p:nvPr/>
          </p:nvSpPr>
          <p:spPr>
            <a:xfrm>
              <a:off x="27468" y="27468"/>
              <a:ext cx="757863" cy="757863"/>
            </a:xfrm>
            <a:custGeom>
              <a:avLst/>
              <a:gdLst/>
              <a:ahLst/>
              <a:cxnLst/>
              <a:rect l="l" t="t" r="r" b="b"/>
              <a:pathLst>
                <a:path w="757863" h="757863">
                  <a:moveTo>
                    <a:pt x="425823" y="19423"/>
                  </a:moveTo>
                  <a:lnTo>
                    <a:pt x="738441" y="332041"/>
                  </a:lnTo>
                  <a:cubicBezTo>
                    <a:pt x="750877" y="344477"/>
                    <a:pt x="757864" y="361344"/>
                    <a:pt x="757864" y="378932"/>
                  </a:cubicBezTo>
                  <a:cubicBezTo>
                    <a:pt x="757864" y="396520"/>
                    <a:pt x="750877" y="413387"/>
                    <a:pt x="738441" y="425823"/>
                  </a:cubicBezTo>
                  <a:lnTo>
                    <a:pt x="425823" y="738441"/>
                  </a:lnTo>
                  <a:cubicBezTo>
                    <a:pt x="413387" y="750877"/>
                    <a:pt x="396520" y="757864"/>
                    <a:pt x="378932" y="757864"/>
                  </a:cubicBezTo>
                  <a:cubicBezTo>
                    <a:pt x="361344" y="757864"/>
                    <a:pt x="344477" y="750877"/>
                    <a:pt x="332041" y="738441"/>
                  </a:cubicBezTo>
                  <a:lnTo>
                    <a:pt x="19423" y="425823"/>
                  </a:lnTo>
                  <a:cubicBezTo>
                    <a:pt x="6987" y="413387"/>
                    <a:pt x="0" y="396520"/>
                    <a:pt x="0" y="378932"/>
                  </a:cubicBezTo>
                  <a:cubicBezTo>
                    <a:pt x="0" y="361344"/>
                    <a:pt x="6987" y="344477"/>
                    <a:pt x="19423" y="332041"/>
                  </a:cubicBezTo>
                  <a:lnTo>
                    <a:pt x="332041" y="19423"/>
                  </a:lnTo>
                  <a:cubicBezTo>
                    <a:pt x="344477" y="6987"/>
                    <a:pt x="361344" y="0"/>
                    <a:pt x="378932" y="0"/>
                  </a:cubicBezTo>
                  <a:cubicBezTo>
                    <a:pt x="396520" y="0"/>
                    <a:pt x="413387" y="6987"/>
                    <a:pt x="425823" y="19423"/>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sp>
        <p:nvSpPr>
          <p:cNvPr id="19" name="Freeform 19"/>
          <p:cNvSpPr/>
          <p:nvPr/>
        </p:nvSpPr>
        <p:spPr>
          <a:xfrm>
            <a:off x="4692524" y="2313843"/>
            <a:ext cx="10442793" cy="6944457"/>
          </a:xfrm>
          <a:custGeom>
            <a:avLst/>
            <a:gdLst/>
            <a:ahLst/>
            <a:cxnLst/>
            <a:rect l="l" t="t" r="r" b="b"/>
            <a:pathLst>
              <a:path w="10442793" h="6944457">
                <a:moveTo>
                  <a:pt x="0" y="0"/>
                </a:moveTo>
                <a:lnTo>
                  <a:pt x="10442793" y="0"/>
                </a:lnTo>
                <a:lnTo>
                  <a:pt x="10442793" y="6944457"/>
                </a:lnTo>
                <a:lnTo>
                  <a:pt x="0" y="6944457"/>
                </a:lnTo>
                <a:lnTo>
                  <a:pt x="0" y="0"/>
                </a:lnTo>
                <a:close/>
              </a:path>
            </a:pathLst>
          </a:custGeom>
          <a:blipFill>
            <a:blip r:embed="rId5"/>
            <a:stretch>
              <a:fillRect/>
            </a:stretch>
          </a:blipFill>
        </p:spPr>
        <p:txBody>
          <a:bodyPr/>
          <a:lstStyle/>
          <a:p>
            <a:endParaRPr lang="fr-FR"/>
          </a:p>
        </p:txBody>
      </p:sp>
      <p:sp>
        <p:nvSpPr>
          <p:cNvPr id="20" name="TextBox 20"/>
          <p:cNvSpPr txBox="1"/>
          <p:nvPr/>
        </p:nvSpPr>
        <p:spPr>
          <a:xfrm>
            <a:off x="4692524" y="525731"/>
            <a:ext cx="13361299" cy="1072057"/>
          </a:xfrm>
          <a:prstGeom prst="rect">
            <a:avLst/>
          </a:prstGeom>
        </p:spPr>
        <p:txBody>
          <a:bodyPr lIns="0" tIns="0" rIns="0" bIns="0" rtlCol="0" anchor="t">
            <a:spAutoFit/>
          </a:bodyPr>
          <a:lstStyle/>
          <a:p>
            <a:pPr algn="r">
              <a:lnSpc>
                <a:spcPts val="7637"/>
              </a:lnSpc>
              <a:spcBef>
                <a:spcPct val="0"/>
              </a:spcBef>
            </a:pPr>
            <a:r>
              <a:rPr lang="en-US" sz="5455" b="1">
                <a:solidFill>
                  <a:srgbClr val="FFFFFF"/>
                </a:solidFill>
                <a:latin typeface="Poppins Bold"/>
                <a:ea typeface="Poppins Bold"/>
                <a:cs typeface="Poppins Bold"/>
                <a:sym typeface="Poppins Bold"/>
              </a:rPr>
              <a:t>RESTITUTION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72001" y="4460670"/>
            <a:ext cx="9547681" cy="2549506"/>
            <a:chOff x="0" y="0"/>
            <a:chExt cx="7262474" cy="1939290"/>
          </a:xfrm>
        </p:grpSpPr>
        <p:sp>
          <p:nvSpPr>
            <p:cNvPr id="3" name="Freeform 3"/>
            <p:cNvSpPr/>
            <p:nvPr/>
          </p:nvSpPr>
          <p:spPr>
            <a:xfrm>
              <a:off x="12700" y="12700"/>
              <a:ext cx="7237074" cy="1913890"/>
            </a:xfrm>
            <a:custGeom>
              <a:avLst/>
              <a:gdLst/>
              <a:ahLst/>
              <a:cxnLst/>
              <a:rect l="l" t="t" r="r" b="b"/>
              <a:pathLst>
                <a:path w="7237074" h="1913890">
                  <a:moveTo>
                    <a:pt x="6280129" y="1913890"/>
                  </a:moveTo>
                  <a:lnTo>
                    <a:pt x="956945" y="1913890"/>
                  </a:lnTo>
                  <a:cubicBezTo>
                    <a:pt x="428371" y="1913890"/>
                    <a:pt x="0" y="1485392"/>
                    <a:pt x="0" y="956945"/>
                  </a:cubicBezTo>
                  <a:cubicBezTo>
                    <a:pt x="0" y="428371"/>
                    <a:pt x="428371" y="0"/>
                    <a:pt x="956945" y="0"/>
                  </a:cubicBezTo>
                  <a:lnTo>
                    <a:pt x="6280129" y="0"/>
                  </a:lnTo>
                  <a:cubicBezTo>
                    <a:pt x="6808576" y="0"/>
                    <a:pt x="7237074" y="428371"/>
                    <a:pt x="7237074" y="956945"/>
                  </a:cubicBezTo>
                  <a:cubicBezTo>
                    <a:pt x="7237074" y="1485392"/>
                    <a:pt x="6808576" y="1913890"/>
                    <a:pt x="6280129" y="1913890"/>
                  </a:cubicBezTo>
                  <a:close/>
                </a:path>
              </a:pathLst>
            </a:custGeom>
            <a:solidFill>
              <a:srgbClr val="C9EDF7"/>
            </a:solidFill>
          </p:spPr>
          <p:txBody>
            <a:bodyPr/>
            <a:lstStyle/>
            <a:p>
              <a:endParaRPr lang="fr-FR"/>
            </a:p>
          </p:txBody>
        </p:sp>
        <p:sp>
          <p:nvSpPr>
            <p:cNvPr id="4" name="Freeform 4"/>
            <p:cNvSpPr/>
            <p:nvPr/>
          </p:nvSpPr>
          <p:spPr>
            <a:xfrm>
              <a:off x="0" y="0"/>
              <a:ext cx="7262474" cy="1939290"/>
            </a:xfrm>
            <a:custGeom>
              <a:avLst/>
              <a:gdLst/>
              <a:ahLst/>
              <a:cxnLst/>
              <a:rect l="l" t="t" r="r" b="b"/>
              <a:pathLst>
                <a:path w="7262474" h="1939290">
                  <a:moveTo>
                    <a:pt x="6292829" y="0"/>
                  </a:moveTo>
                  <a:lnTo>
                    <a:pt x="969645" y="0"/>
                  </a:lnTo>
                  <a:cubicBezTo>
                    <a:pt x="434975" y="0"/>
                    <a:pt x="0" y="434975"/>
                    <a:pt x="0" y="969645"/>
                  </a:cubicBezTo>
                  <a:cubicBezTo>
                    <a:pt x="0" y="1504315"/>
                    <a:pt x="434975" y="1939290"/>
                    <a:pt x="969645" y="1939290"/>
                  </a:cubicBezTo>
                  <a:lnTo>
                    <a:pt x="6292829" y="1939290"/>
                  </a:lnTo>
                  <a:cubicBezTo>
                    <a:pt x="6827499" y="1939290"/>
                    <a:pt x="7262474" y="1504315"/>
                    <a:pt x="7262474" y="969645"/>
                  </a:cubicBezTo>
                  <a:cubicBezTo>
                    <a:pt x="7262474" y="434975"/>
                    <a:pt x="6827499" y="0"/>
                    <a:pt x="6292829" y="0"/>
                  </a:cubicBezTo>
                  <a:close/>
                  <a:moveTo>
                    <a:pt x="6292829" y="1913890"/>
                  </a:moveTo>
                  <a:lnTo>
                    <a:pt x="969645" y="1913890"/>
                  </a:lnTo>
                  <a:cubicBezTo>
                    <a:pt x="448945" y="1913890"/>
                    <a:pt x="25400" y="1490345"/>
                    <a:pt x="25400" y="969645"/>
                  </a:cubicBezTo>
                  <a:cubicBezTo>
                    <a:pt x="25400" y="448945"/>
                    <a:pt x="448945" y="25400"/>
                    <a:pt x="969645" y="25400"/>
                  </a:cubicBezTo>
                  <a:lnTo>
                    <a:pt x="6292829" y="25400"/>
                  </a:lnTo>
                  <a:cubicBezTo>
                    <a:pt x="6813529" y="25400"/>
                    <a:pt x="7237074" y="448945"/>
                    <a:pt x="7237074" y="969645"/>
                  </a:cubicBezTo>
                  <a:cubicBezTo>
                    <a:pt x="7237074" y="1490345"/>
                    <a:pt x="6813529" y="1913890"/>
                    <a:pt x="6292829" y="1913890"/>
                  </a:cubicBezTo>
                  <a:close/>
                </a:path>
              </a:pathLst>
            </a:custGeom>
            <a:solidFill>
              <a:srgbClr val="4D6CB3"/>
            </a:solidFill>
          </p:spPr>
          <p:txBody>
            <a:bodyPr/>
            <a:lstStyle/>
            <a:p>
              <a:endParaRPr lang="fr-FR"/>
            </a:p>
          </p:txBody>
        </p:sp>
      </p:grpSp>
      <p:grpSp>
        <p:nvGrpSpPr>
          <p:cNvPr id="5" name="Group 5"/>
          <p:cNvGrpSpPr/>
          <p:nvPr/>
        </p:nvGrpSpPr>
        <p:grpSpPr>
          <a:xfrm>
            <a:off x="5776148" y="1539747"/>
            <a:ext cx="6727297" cy="2549506"/>
            <a:chOff x="0" y="0"/>
            <a:chExt cx="5117140" cy="1939290"/>
          </a:xfrm>
        </p:grpSpPr>
        <p:sp>
          <p:nvSpPr>
            <p:cNvPr id="6" name="Freeform 6"/>
            <p:cNvSpPr/>
            <p:nvPr/>
          </p:nvSpPr>
          <p:spPr>
            <a:xfrm>
              <a:off x="12700" y="12700"/>
              <a:ext cx="5091740" cy="1913890"/>
            </a:xfrm>
            <a:custGeom>
              <a:avLst/>
              <a:gdLst/>
              <a:ahLst/>
              <a:cxnLst/>
              <a:rect l="l" t="t" r="r" b="b"/>
              <a:pathLst>
                <a:path w="5091740" h="1913890">
                  <a:moveTo>
                    <a:pt x="4134795" y="1913890"/>
                  </a:moveTo>
                  <a:lnTo>
                    <a:pt x="956945" y="1913890"/>
                  </a:lnTo>
                  <a:cubicBezTo>
                    <a:pt x="428371" y="1913890"/>
                    <a:pt x="0" y="1485392"/>
                    <a:pt x="0" y="956945"/>
                  </a:cubicBezTo>
                  <a:cubicBezTo>
                    <a:pt x="0" y="428371"/>
                    <a:pt x="428371" y="0"/>
                    <a:pt x="956945" y="0"/>
                  </a:cubicBezTo>
                  <a:lnTo>
                    <a:pt x="4134795" y="0"/>
                  </a:lnTo>
                  <a:cubicBezTo>
                    <a:pt x="4663242" y="0"/>
                    <a:pt x="5091740" y="428371"/>
                    <a:pt x="5091740" y="956945"/>
                  </a:cubicBezTo>
                  <a:cubicBezTo>
                    <a:pt x="5091740" y="1485392"/>
                    <a:pt x="4663242" y="1913890"/>
                    <a:pt x="4134795" y="1913890"/>
                  </a:cubicBezTo>
                  <a:close/>
                </a:path>
              </a:pathLst>
            </a:custGeom>
            <a:solidFill>
              <a:srgbClr val="FFFFFF"/>
            </a:solidFill>
          </p:spPr>
          <p:txBody>
            <a:bodyPr/>
            <a:lstStyle/>
            <a:p>
              <a:endParaRPr lang="fr-FR"/>
            </a:p>
          </p:txBody>
        </p:sp>
        <p:sp>
          <p:nvSpPr>
            <p:cNvPr id="7" name="Freeform 7"/>
            <p:cNvSpPr/>
            <p:nvPr/>
          </p:nvSpPr>
          <p:spPr>
            <a:xfrm>
              <a:off x="0" y="0"/>
              <a:ext cx="5117140" cy="1939290"/>
            </a:xfrm>
            <a:custGeom>
              <a:avLst/>
              <a:gdLst/>
              <a:ahLst/>
              <a:cxnLst/>
              <a:rect l="l" t="t" r="r" b="b"/>
              <a:pathLst>
                <a:path w="5117140" h="1939290">
                  <a:moveTo>
                    <a:pt x="4147495" y="0"/>
                  </a:moveTo>
                  <a:lnTo>
                    <a:pt x="969645" y="0"/>
                  </a:lnTo>
                  <a:cubicBezTo>
                    <a:pt x="434975" y="0"/>
                    <a:pt x="0" y="434975"/>
                    <a:pt x="0" y="969645"/>
                  </a:cubicBezTo>
                  <a:cubicBezTo>
                    <a:pt x="0" y="1504315"/>
                    <a:pt x="434975" y="1939290"/>
                    <a:pt x="969645" y="1939290"/>
                  </a:cubicBezTo>
                  <a:lnTo>
                    <a:pt x="4147495" y="1939290"/>
                  </a:lnTo>
                  <a:cubicBezTo>
                    <a:pt x="4682165" y="1939290"/>
                    <a:pt x="5117140" y="1504315"/>
                    <a:pt x="5117140" y="969645"/>
                  </a:cubicBezTo>
                  <a:cubicBezTo>
                    <a:pt x="5117140" y="434975"/>
                    <a:pt x="4682165" y="0"/>
                    <a:pt x="4147495" y="0"/>
                  </a:cubicBezTo>
                  <a:close/>
                  <a:moveTo>
                    <a:pt x="4147495" y="1913890"/>
                  </a:moveTo>
                  <a:lnTo>
                    <a:pt x="969645" y="1913890"/>
                  </a:lnTo>
                  <a:cubicBezTo>
                    <a:pt x="448945" y="1913890"/>
                    <a:pt x="25400" y="1490345"/>
                    <a:pt x="25400" y="969645"/>
                  </a:cubicBezTo>
                  <a:cubicBezTo>
                    <a:pt x="25400" y="448945"/>
                    <a:pt x="448945" y="25400"/>
                    <a:pt x="969645" y="25400"/>
                  </a:cubicBezTo>
                  <a:lnTo>
                    <a:pt x="4147495" y="25400"/>
                  </a:lnTo>
                  <a:cubicBezTo>
                    <a:pt x="4668195" y="25400"/>
                    <a:pt x="5091740" y="448945"/>
                    <a:pt x="5091740" y="969645"/>
                  </a:cubicBezTo>
                  <a:cubicBezTo>
                    <a:pt x="5091740" y="1490345"/>
                    <a:pt x="4668195" y="1913890"/>
                    <a:pt x="4147495" y="1913890"/>
                  </a:cubicBezTo>
                  <a:close/>
                </a:path>
              </a:pathLst>
            </a:custGeom>
            <a:solidFill>
              <a:srgbClr val="4D6CB3"/>
            </a:solidFill>
          </p:spPr>
          <p:txBody>
            <a:bodyPr/>
            <a:lstStyle/>
            <a:p>
              <a:endParaRPr lang="fr-FR"/>
            </a:p>
          </p:txBody>
        </p:sp>
      </p:grpSp>
      <p:grpSp>
        <p:nvGrpSpPr>
          <p:cNvPr id="8" name="Group 8"/>
          <p:cNvGrpSpPr/>
          <p:nvPr/>
        </p:nvGrpSpPr>
        <p:grpSpPr>
          <a:xfrm rot="5400000">
            <a:off x="11300143" y="3006096"/>
            <a:ext cx="5482205" cy="2549506"/>
            <a:chOff x="0" y="0"/>
            <a:chExt cx="4170057" cy="1939290"/>
          </a:xfrm>
        </p:grpSpPr>
        <p:sp>
          <p:nvSpPr>
            <p:cNvPr id="9" name="Freeform 9"/>
            <p:cNvSpPr/>
            <p:nvPr/>
          </p:nvSpPr>
          <p:spPr>
            <a:xfrm>
              <a:off x="12700" y="12700"/>
              <a:ext cx="4144657" cy="1913890"/>
            </a:xfrm>
            <a:custGeom>
              <a:avLst/>
              <a:gdLst/>
              <a:ahLst/>
              <a:cxnLst/>
              <a:rect l="l" t="t" r="r" b="b"/>
              <a:pathLst>
                <a:path w="4144657" h="1913890">
                  <a:moveTo>
                    <a:pt x="3187712" y="1913890"/>
                  </a:moveTo>
                  <a:lnTo>
                    <a:pt x="956945" y="1913890"/>
                  </a:lnTo>
                  <a:cubicBezTo>
                    <a:pt x="428371" y="1913890"/>
                    <a:pt x="0" y="1485392"/>
                    <a:pt x="0" y="956945"/>
                  </a:cubicBezTo>
                  <a:cubicBezTo>
                    <a:pt x="0" y="428371"/>
                    <a:pt x="428371" y="0"/>
                    <a:pt x="956945" y="0"/>
                  </a:cubicBezTo>
                  <a:lnTo>
                    <a:pt x="3187712" y="0"/>
                  </a:lnTo>
                  <a:cubicBezTo>
                    <a:pt x="3716159" y="0"/>
                    <a:pt x="4144657" y="428371"/>
                    <a:pt x="4144657" y="956945"/>
                  </a:cubicBezTo>
                  <a:cubicBezTo>
                    <a:pt x="4144657" y="1485392"/>
                    <a:pt x="3716159" y="1913890"/>
                    <a:pt x="3187712" y="1913890"/>
                  </a:cubicBezTo>
                  <a:close/>
                </a:path>
              </a:pathLst>
            </a:custGeom>
            <a:solidFill>
              <a:srgbClr val="4D6CB3"/>
            </a:solidFill>
          </p:spPr>
          <p:txBody>
            <a:bodyPr/>
            <a:lstStyle/>
            <a:p>
              <a:endParaRPr lang="fr-FR"/>
            </a:p>
          </p:txBody>
        </p:sp>
        <p:sp>
          <p:nvSpPr>
            <p:cNvPr id="10" name="Freeform 10"/>
            <p:cNvSpPr/>
            <p:nvPr/>
          </p:nvSpPr>
          <p:spPr>
            <a:xfrm>
              <a:off x="0" y="0"/>
              <a:ext cx="4170057" cy="1939290"/>
            </a:xfrm>
            <a:custGeom>
              <a:avLst/>
              <a:gdLst/>
              <a:ahLst/>
              <a:cxnLst/>
              <a:rect l="l" t="t" r="r" b="b"/>
              <a:pathLst>
                <a:path w="4170057" h="1939290">
                  <a:moveTo>
                    <a:pt x="3200412" y="0"/>
                  </a:moveTo>
                  <a:lnTo>
                    <a:pt x="969645" y="0"/>
                  </a:lnTo>
                  <a:cubicBezTo>
                    <a:pt x="434975" y="0"/>
                    <a:pt x="0" y="434975"/>
                    <a:pt x="0" y="969645"/>
                  </a:cubicBezTo>
                  <a:cubicBezTo>
                    <a:pt x="0" y="1504315"/>
                    <a:pt x="434975" y="1939290"/>
                    <a:pt x="969645" y="1939290"/>
                  </a:cubicBezTo>
                  <a:lnTo>
                    <a:pt x="3200412" y="1939290"/>
                  </a:lnTo>
                  <a:cubicBezTo>
                    <a:pt x="3735082" y="1939290"/>
                    <a:pt x="4170057" y="1504315"/>
                    <a:pt x="4170057" y="969645"/>
                  </a:cubicBezTo>
                  <a:cubicBezTo>
                    <a:pt x="4170057" y="434975"/>
                    <a:pt x="3735082" y="0"/>
                    <a:pt x="3200412" y="0"/>
                  </a:cubicBezTo>
                  <a:close/>
                  <a:moveTo>
                    <a:pt x="3200412" y="1913890"/>
                  </a:moveTo>
                  <a:lnTo>
                    <a:pt x="969645" y="1913890"/>
                  </a:lnTo>
                  <a:cubicBezTo>
                    <a:pt x="448945" y="1913890"/>
                    <a:pt x="25400" y="1490345"/>
                    <a:pt x="25400" y="969645"/>
                  </a:cubicBezTo>
                  <a:cubicBezTo>
                    <a:pt x="25400" y="448945"/>
                    <a:pt x="448945" y="25400"/>
                    <a:pt x="969645" y="25400"/>
                  </a:cubicBezTo>
                  <a:lnTo>
                    <a:pt x="3200412" y="25400"/>
                  </a:lnTo>
                  <a:cubicBezTo>
                    <a:pt x="3721112" y="25400"/>
                    <a:pt x="4144657" y="448945"/>
                    <a:pt x="4144657" y="969645"/>
                  </a:cubicBezTo>
                  <a:cubicBezTo>
                    <a:pt x="4144657" y="1490345"/>
                    <a:pt x="3721112" y="1913890"/>
                    <a:pt x="3200412" y="1913890"/>
                  </a:cubicBezTo>
                  <a:close/>
                </a:path>
              </a:pathLst>
            </a:custGeom>
            <a:solidFill>
              <a:srgbClr val="4D6CB3"/>
            </a:solidFill>
          </p:spPr>
          <p:txBody>
            <a:bodyPr/>
            <a:lstStyle/>
            <a:p>
              <a:endParaRPr lang="fr-FR"/>
            </a:p>
          </p:txBody>
        </p:sp>
      </p:grpSp>
      <p:sp>
        <p:nvSpPr>
          <p:cNvPr id="11" name="Freeform 11"/>
          <p:cNvSpPr/>
          <p:nvPr/>
        </p:nvSpPr>
        <p:spPr>
          <a:xfrm>
            <a:off x="2972001" y="1539747"/>
            <a:ext cx="2558269" cy="2558269"/>
          </a:xfrm>
          <a:custGeom>
            <a:avLst/>
            <a:gdLst/>
            <a:ahLst/>
            <a:cxnLst/>
            <a:rect l="l" t="t" r="r" b="b"/>
            <a:pathLst>
              <a:path w="2558269" h="2558269">
                <a:moveTo>
                  <a:pt x="0" y="0"/>
                </a:moveTo>
                <a:lnTo>
                  <a:pt x="2558270" y="0"/>
                </a:lnTo>
                <a:lnTo>
                  <a:pt x="2558270" y="2558269"/>
                </a:lnTo>
                <a:lnTo>
                  <a:pt x="0" y="2558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Freeform 12"/>
          <p:cNvSpPr/>
          <p:nvPr/>
        </p:nvSpPr>
        <p:spPr>
          <a:xfrm>
            <a:off x="3236631" y="1804376"/>
            <a:ext cx="2029010" cy="2029010"/>
          </a:xfrm>
          <a:custGeom>
            <a:avLst/>
            <a:gdLst/>
            <a:ahLst/>
            <a:cxnLst/>
            <a:rect l="l" t="t" r="r" b="b"/>
            <a:pathLst>
              <a:path w="2029010" h="2029010">
                <a:moveTo>
                  <a:pt x="0" y="0"/>
                </a:moveTo>
                <a:lnTo>
                  <a:pt x="2029010" y="0"/>
                </a:lnTo>
                <a:lnTo>
                  <a:pt x="2029010" y="2029010"/>
                </a:lnTo>
                <a:lnTo>
                  <a:pt x="0" y="20290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AutoShape 13"/>
          <p:cNvSpPr/>
          <p:nvPr/>
        </p:nvSpPr>
        <p:spPr>
          <a:xfrm rot="5400000">
            <a:off x="12207922" y="4159785"/>
            <a:ext cx="3666647" cy="0"/>
          </a:xfrm>
          <a:prstGeom prst="line">
            <a:avLst/>
          </a:prstGeom>
          <a:ln w="95250" cap="flat">
            <a:solidFill>
              <a:srgbClr val="4D6CB3"/>
            </a:solidFill>
            <a:prstDash val="solid"/>
            <a:headEnd type="none" w="sm" len="sm"/>
            <a:tailEnd type="arrow" w="med" len="sm"/>
          </a:ln>
        </p:spPr>
        <p:txBody>
          <a:bodyPr/>
          <a:lstStyle/>
          <a:p>
            <a:endParaRPr lang="fr-FR"/>
          </a:p>
        </p:txBody>
      </p:sp>
      <p:sp>
        <p:nvSpPr>
          <p:cNvPr id="14" name="AutoShape 14"/>
          <p:cNvSpPr/>
          <p:nvPr/>
        </p:nvSpPr>
        <p:spPr>
          <a:xfrm rot="-10800000">
            <a:off x="13649679" y="7967156"/>
            <a:ext cx="783134" cy="0"/>
          </a:xfrm>
          <a:prstGeom prst="line">
            <a:avLst/>
          </a:prstGeom>
          <a:ln w="95250" cap="flat">
            <a:solidFill>
              <a:srgbClr val="4D6CB3"/>
            </a:solidFill>
            <a:prstDash val="solid"/>
            <a:headEnd type="none" w="sm" len="sm"/>
            <a:tailEnd type="arrow" w="med" len="sm"/>
          </a:ln>
        </p:spPr>
        <p:txBody>
          <a:bodyPr/>
          <a:lstStyle/>
          <a:p>
            <a:endParaRPr lang="fr-FR"/>
          </a:p>
        </p:txBody>
      </p:sp>
      <p:sp>
        <p:nvSpPr>
          <p:cNvPr id="15" name="AutoShape 15"/>
          <p:cNvSpPr/>
          <p:nvPr/>
        </p:nvSpPr>
        <p:spPr>
          <a:xfrm>
            <a:off x="3859569" y="7967156"/>
            <a:ext cx="783134" cy="0"/>
          </a:xfrm>
          <a:prstGeom prst="line">
            <a:avLst/>
          </a:prstGeom>
          <a:ln w="95250" cap="flat">
            <a:solidFill>
              <a:srgbClr val="4D6CB3"/>
            </a:solidFill>
            <a:prstDash val="solid"/>
            <a:headEnd type="none" w="sm" len="sm"/>
            <a:tailEnd type="arrow" w="med" len="sm"/>
          </a:ln>
        </p:spPr>
        <p:txBody>
          <a:bodyPr/>
          <a:lstStyle/>
          <a:p>
            <a:endParaRPr lang="fr-FR"/>
          </a:p>
        </p:txBody>
      </p:sp>
      <p:sp>
        <p:nvSpPr>
          <p:cNvPr id="16" name="TextBox 16"/>
          <p:cNvSpPr txBox="1"/>
          <p:nvPr/>
        </p:nvSpPr>
        <p:spPr>
          <a:xfrm>
            <a:off x="5776148" y="2086472"/>
            <a:ext cx="6727297" cy="1465581"/>
          </a:xfrm>
          <a:prstGeom prst="rect">
            <a:avLst/>
          </a:prstGeom>
        </p:spPr>
        <p:txBody>
          <a:bodyPr lIns="0" tIns="0" rIns="0" bIns="0" rtlCol="0" anchor="t">
            <a:spAutoFit/>
          </a:bodyPr>
          <a:lstStyle/>
          <a:p>
            <a:pPr marL="0" lvl="0" indent="0" algn="ctr">
              <a:lnSpc>
                <a:spcPts val="9790"/>
              </a:lnSpc>
            </a:pPr>
            <a:r>
              <a:rPr lang="en-US" sz="8900" b="1" spc="-89">
                <a:solidFill>
                  <a:srgbClr val="000000"/>
                </a:solidFill>
                <a:latin typeface="Poppins Bold"/>
                <a:ea typeface="Poppins Bold"/>
                <a:cs typeface="Poppins Bold"/>
                <a:sym typeface="Poppins Bold"/>
              </a:rPr>
              <a:t>Activité</a:t>
            </a:r>
          </a:p>
        </p:txBody>
      </p:sp>
      <p:sp>
        <p:nvSpPr>
          <p:cNvPr id="17" name="TextBox 17"/>
          <p:cNvSpPr txBox="1"/>
          <p:nvPr/>
        </p:nvSpPr>
        <p:spPr>
          <a:xfrm>
            <a:off x="3033066" y="5135980"/>
            <a:ext cx="9470379" cy="1189361"/>
          </a:xfrm>
          <a:prstGeom prst="rect">
            <a:avLst/>
          </a:prstGeom>
        </p:spPr>
        <p:txBody>
          <a:bodyPr lIns="0" tIns="0" rIns="0" bIns="0" rtlCol="0" anchor="t">
            <a:spAutoFit/>
          </a:bodyPr>
          <a:lstStyle/>
          <a:p>
            <a:pPr marL="0" lvl="0" indent="0" algn="ctr">
              <a:lnSpc>
                <a:spcPts val="7810"/>
              </a:lnSpc>
            </a:pPr>
            <a:r>
              <a:rPr lang="en-US" sz="7100" b="1" spc="-71">
                <a:solidFill>
                  <a:srgbClr val="000000"/>
                </a:solidFill>
                <a:latin typeface="Poppins Bold"/>
                <a:ea typeface="Poppins Bold"/>
                <a:cs typeface="Poppins Bold"/>
                <a:sym typeface="Poppins Bold"/>
              </a:rPr>
              <a:t>Ludopédagogique</a:t>
            </a:r>
          </a:p>
        </p:txBody>
      </p:sp>
      <p:sp>
        <p:nvSpPr>
          <p:cNvPr id="18" name="TextBox 18"/>
          <p:cNvSpPr txBox="1"/>
          <p:nvPr/>
        </p:nvSpPr>
        <p:spPr>
          <a:xfrm>
            <a:off x="4951678" y="7708560"/>
            <a:ext cx="7879992" cy="677545"/>
          </a:xfrm>
          <a:prstGeom prst="rect">
            <a:avLst/>
          </a:prstGeom>
        </p:spPr>
        <p:txBody>
          <a:bodyPr lIns="0" tIns="0" rIns="0" bIns="0" rtlCol="0" anchor="t">
            <a:spAutoFit/>
          </a:bodyPr>
          <a:lstStyle/>
          <a:p>
            <a:pPr marL="0" lvl="0" indent="0" algn="ctr">
              <a:lnSpc>
                <a:spcPts val="5179"/>
              </a:lnSpc>
              <a:spcBef>
                <a:spcPct val="0"/>
              </a:spcBef>
            </a:pPr>
            <a:r>
              <a:rPr lang="en-US" sz="3699" b="1" spc="-36">
                <a:solidFill>
                  <a:srgbClr val="4D6CB3"/>
                </a:solidFill>
                <a:latin typeface="Poppins Bold"/>
                <a:ea typeface="Poppins Bold"/>
                <a:cs typeface="Poppins Bold"/>
                <a:sym typeface="Poppins Bold"/>
              </a:rPr>
              <a:t>Atelier  : SMART </a:t>
            </a:r>
          </a:p>
        </p:txBody>
      </p:sp>
      <p:sp>
        <p:nvSpPr>
          <p:cNvPr id="19" name="Freeform 19"/>
          <p:cNvSpPr/>
          <p:nvPr/>
        </p:nvSpPr>
        <p:spPr>
          <a:xfrm rot="-834254">
            <a:off x="16430535" y="3648729"/>
            <a:ext cx="1394255" cy="1991793"/>
          </a:xfrm>
          <a:custGeom>
            <a:avLst/>
            <a:gdLst/>
            <a:ahLst/>
            <a:cxnLst/>
            <a:rect l="l" t="t" r="r" b="b"/>
            <a:pathLst>
              <a:path w="1394255" h="1991793">
                <a:moveTo>
                  <a:pt x="0" y="0"/>
                </a:moveTo>
                <a:lnTo>
                  <a:pt x="1394256" y="0"/>
                </a:lnTo>
                <a:lnTo>
                  <a:pt x="1394256" y="1991794"/>
                </a:lnTo>
                <a:lnTo>
                  <a:pt x="0" y="19917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0" name="Freeform 20"/>
          <p:cNvSpPr/>
          <p:nvPr/>
        </p:nvSpPr>
        <p:spPr>
          <a:xfrm>
            <a:off x="14971599" y="8162418"/>
            <a:ext cx="1497080" cy="2352974"/>
          </a:xfrm>
          <a:custGeom>
            <a:avLst/>
            <a:gdLst/>
            <a:ahLst/>
            <a:cxnLst/>
            <a:rect l="l" t="t" r="r" b="b"/>
            <a:pathLst>
              <a:path w="1497080" h="2352974">
                <a:moveTo>
                  <a:pt x="0" y="0"/>
                </a:moveTo>
                <a:lnTo>
                  <a:pt x="1497080" y="0"/>
                </a:lnTo>
                <a:lnTo>
                  <a:pt x="1497080" y="2352975"/>
                </a:lnTo>
                <a:lnTo>
                  <a:pt x="0" y="23529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1" name="Freeform 21"/>
          <p:cNvSpPr/>
          <p:nvPr/>
        </p:nvSpPr>
        <p:spPr>
          <a:xfrm rot="-2807023" flipH="1">
            <a:off x="725321" y="5345792"/>
            <a:ext cx="1078067" cy="2172427"/>
          </a:xfrm>
          <a:custGeom>
            <a:avLst/>
            <a:gdLst/>
            <a:ahLst/>
            <a:cxnLst/>
            <a:rect l="l" t="t" r="r" b="b"/>
            <a:pathLst>
              <a:path w="1078067" h="2172427">
                <a:moveTo>
                  <a:pt x="1078067" y="0"/>
                </a:moveTo>
                <a:lnTo>
                  <a:pt x="0" y="0"/>
                </a:lnTo>
                <a:lnTo>
                  <a:pt x="0" y="2172427"/>
                </a:lnTo>
                <a:lnTo>
                  <a:pt x="1078067" y="2172427"/>
                </a:lnTo>
                <a:lnTo>
                  <a:pt x="107806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22" name="Freeform 22"/>
          <p:cNvSpPr/>
          <p:nvPr/>
        </p:nvSpPr>
        <p:spPr>
          <a:xfrm>
            <a:off x="16468679" y="740600"/>
            <a:ext cx="2054706" cy="2276683"/>
          </a:xfrm>
          <a:custGeom>
            <a:avLst/>
            <a:gdLst/>
            <a:ahLst/>
            <a:cxnLst/>
            <a:rect l="l" t="t" r="r" b="b"/>
            <a:pathLst>
              <a:path w="2054706" h="2276683">
                <a:moveTo>
                  <a:pt x="0" y="0"/>
                </a:moveTo>
                <a:lnTo>
                  <a:pt x="2054707" y="0"/>
                </a:lnTo>
                <a:lnTo>
                  <a:pt x="2054707" y="2276683"/>
                </a:lnTo>
                <a:lnTo>
                  <a:pt x="0" y="22766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23" name="Freeform 23"/>
          <p:cNvSpPr/>
          <p:nvPr/>
        </p:nvSpPr>
        <p:spPr>
          <a:xfrm rot="-377390">
            <a:off x="883131" y="2963014"/>
            <a:ext cx="1874806" cy="2057400"/>
          </a:xfrm>
          <a:custGeom>
            <a:avLst/>
            <a:gdLst/>
            <a:ahLst/>
            <a:cxnLst/>
            <a:rect l="l" t="t" r="r" b="b"/>
            <a:pathLst>
              <a:path w="1874806" h="2057400">
                <a:moveTo>
                  <a:pt x="0" y="0"/>
                </a:moveTo>
                <a:lnTo>
                  <a:pt x="1874806" y="0"/>
                </a:lnTo>
                <a:lnTo>
                  <a:pt x="1874806"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24" name="Freeform 24"/>
          <p:cNvSpPr/>
          <p:nvPr/>
        </p:nvSpPr>
        <p:spPr>
          <a:xfrm rot="521050">
            <a:off x="11196558" y="-359169"/>
            <a:ext cx="4942215" cy="1340576"/>
          </a:xfrm>
          <a:custGeom>
            <a:avLst/>
            <a:gdLst/>
            <a:ahLst/>
            <a:cxnLst/>
            <a:rect l="l" t="t" r="r" b="b"/>
            <a:pathLst>
              <a:path w="4942215" h="1340576">
                <a:moveTo>
                  <a:pt x="0" y="0"/>
                </a:moveTo>
                <a:lnTo>
                  <a:pt x="4942214" y="0"/>
                </a:lnTo>
                <a:lnTo>
                  <a:pt x="4942214" y="1340576"/>
                </a:lnTo>
                <a:lnTo>
                  <a:pt x="0" y="13405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25" name="Freeform 25"/>
          <p:cNvSpPr/>
          <p:nvPr/>
        </p:nvSpPr>
        <p:spPr>
          <a:xfrm rot="1721524">
            <a:off x="15932819" y="6449971"/>
            <a:ext cx="2132333" cy="1431328"/>
          </a:xfrm>
          <a:custGeom>
            <a:avLst/>
            <a:gdLst/>
            <a:ahLst/>
            <a:cxnLst/>
            <a:rect l="l" t="t" r="r" b="b"/>
            <a:pathLst>
              <a:path w="2132333" h="1431328">
                <a:moveTo>
                  <a:pt x="0" y="0"/>
                </a:moveTo>
                <a:lnTo>
                  <a:pt x="2132333" y="0"/>
                </a:lnTo>
                <a:lnTo>
                  <a:pt x="2132333" y="1431328"/>
                </a:lnTo>
                <a:lnTo>
                  <a:pt x="0" y="14313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26" name="Freeform 26"/>
          <p:cNvSpPr/>
          <p:nvPr/>
        </p:nvSpPr>
        <p:spPr>
          <a:xfrm rot="-476369">
            <a:off x="1028700" y="8309200"/>
            <a:ext cx="1640818" cy="2173269"/>
          </a:xfrm>
          <a:custGeom>
            <a:avLst/>
            <a:gdLst/>
            <a:ahLst/>
            <a:cxnLst/>
            <a:rect l="l" t="t" r="r" b="b"/>
            <a:pathLst>
              <a:path w="1640818" h="2173269">
                <a:moveTo>
                  <a:pt x="0" y="0"/>
                </a:moveTo>
                <a:lnTo>
                  <a:pt x="1640818" y="0"/>
                </a:lnTo>
                <a:lnTo>
                  <a:pt x="1640818" y="2173268"/>
                </a:lnTo>
                <a:lnTo>
                  <a:pt x="0" y="217326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27" name="Freeform 27"/>
          <p:cNvSpPr/>
          <p:nvPr/>
        </p:nvSpPr>
        <p:spPr>
          <a:xfrm rot="2239245">
            <a:off x="5046089" y="-198608"/>
            <a:ext cx="1460119" cy="1255702"/>
          </a:xfrm>
          <a:custGeom>
            <a:avLst/>
            <a:gdLst/>
            <a:ahLst/>
            <a:cxnLst/>
            <a:rect l="l" t="t" r="r" b="b"/>
            <a:pathLst>
              <a:path w="1460119" h="1255702">
                <a:moveTo>
                  <a:pt x="0" y="0"/>
                </a:moveTo>
                <a:lnTo>
                  <a:pt x="1460119" y="0"/>
                </a:lnTo>
                <a:lnTo>
                  <a:pt x="1460119" y="1255702"/>
                </a:lnTo>
                <a:lnTo>
                  <a:pt x="0" y="125570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r-FR"/>
          </a:p>
        </p:txBody>
      </p:sp>
      <p:sp>
        <p:nvSpPr>
          <p:cNvPr id="28" name="Freeform 28"/>
          <p:cNvSpPr/>
          <p:nvPr/>
        </p:nvSpPr>
        <p:spPr>
          <a:xfrm>
            <a:off x="608002" y="-82283"/>
            <a:ext cx="2425064" cy="2221965"/>
          </a:xfrm>
          <a:custGeom>
            <a:avLst/>
            <a:gdLst/>
            <a:ahLst/>
            <a:cxnLst/>
            <a:rect l="l" t="t" r="r" b="b"/>
            <a:pathLst>
              <a:path w="2425064" h="2221965">
                <a:moveTo>
                  <a:pt x="0" y="0"/>
                </a:moveTo>
                <a:lnTo>
                  <a:pt x="2425064" y="0"/>
                </a:lnTo>
                <a:lnTo>
                  <a:pt x="2425064" y="2221966"/>
                </a:lnTo>
                <a:lnTo>
                  <a:pt x="0" y="222196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fr-FR"/>
          </a:p>
        </p:txBody>
      </p:sp>
      <p:sp>
        <p:nvSpPr>
          <p:cNvPr id="29" name="Freeform 29"/>
          <p:cNvSpPr/>
          <p:nvPr/>
        </p:nvSpPr>
        <p:spPr>
          <a:xfrm rot="-291110">
            <a:off x="4724502" y="9116752"/>
            <a:ext cx="2843940" cy="2054746"/>
          </a:xfrm>
          <a:custGeom>
            <a:avLst/>
            <a:gdLst/>
            <a:ahLst/>
            <a:cxnLst/>
            <a:rect l="l" t="t" r="r" b="b"/>
            <a:pathLst>
              <a:path w="2843940" h="2054746">
                <a:moveTo>
                  <a:pt x="0" y="0"/>
                </a:moveTo>
                <a:lnTo>
                  <a:pt x="2843940" y="0"/>
                </a:lnTo>
                <a:lnTo>
                  <a:pt x="2843940" y="2054746"/>
                </a:lnTo>
                <a:lnTo>
                  <a:pt x="0" y="205474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fr-FR"/>
          </a:p>
        </p:txBody>
      </p:sp>
      <p:sp>
        <p:nvSpPr>
          <p:cNvPr id="30" name="Freeform 30"/>
          <p:cNvSpPr/>
          <p:nvPr/>
        </p:nvSpPr>
        <p:spPr>
          <a:xfrm rot="319996">
            <a:off x="11264188" y="9028588"/>
            <a:ext cx="1938198" cy="3113571"/>
          </a:xfrm>
          <a:custGeom>
            <a:avLst/>
            <a:gdLst/>
            <a:ahLst/>
            <a:cxnLst/>
            <a:rect l="l" t="t" r="r" b="b"/>
            <a:pathLst>
              <a:path w="1938198" h="3113571">
                <a:moveTo>
                  <a:pt x="0" y="0"/>
                </a:moveTo>
                <a:lnTo>
                  <a:pt x="1938198" y="0"/>
                </a:lnTo>
                <a:lnTo>
                  <a:pt x="1938198" y="3113570"/>
                </a:lnTo>
                <a:lnTo>
                  <a:pt x="0" y="311357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fr-FR"/>
          </a:p>
        </p:txBody>
      </p:sp>
      <p:sp>
        <p:nvSpPr>
          <p:cNvPr id="31" name="Freeform 31"/>
          <p:cNvSpPr/>
          <p:nvPr/>
        </p:nvSpPr>
        <p:spPr>
          <a:xfrm>
            <a:off x="16998986" y="8824395"/>
            <a:ext cx="1044692" cy="1029022"/>
          </a:xfrm>
          <a:custGeom>
            <a:avLst/>
            <a:gdLst/>
            <a:ahLst/>
            <a:cxnLst/>
            <a:rect l="l" t="t" r="r" b="b"/>
            <a:pathLst>
              <a:path w="1044692" h="1029022">
                <a:moveTo>
                  <a:pt x="0" y="0"/>
                </a:moveTo>
                <a:lnTo>
                  <a:pt x="1044692" y="0"/>
                </a:lnTo>
                <a:lnTo>
                  <a:pt x="1044692" y="1029021"/>
                </a:lnTo>
                <a:lnTo>
                  <a:pt x="0" y="102902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fr-FR"/>
          </a:p>
        </p:txBody>
      </p:sp>
      <p:sp>
        <p:nvSpPr>
          <p:cNvPr id="32" name="Freeform 32"/>
          <p:cNvSpPr/>
          <p:nvPr/>
        </p:nvSpPr>
        <p:spPr>
          <a:xfrm rot="-327531">
            <a:off x="9108692" y="9099925"/>
            <a:ext cx="1077207" cy="1081139"/>
          </a:xfrm>
          <a:custGeom>
            <a:avLst/>
            <a:gdLst/>
            <a:ahLst/>
            <a:cxnLst/>
            <a:rect l="l" t="t" r="r" b="b"/>
            <a:pathLst>
              <a:path w="1077207" h="1081139">
                <a:moveTo>
                  <a:pt x="0" y="0"/>
                </a:moveTo>
                <a:lnTo>
                  <a:pt x="1077207" y="0"/>
                </a:lnTo>
                <a:lnTo>
                  <a:pt x="1077207" y="1081139"/>
                </a:lnTo>
                <a:lnTo>
                  <a:pt x="0" y="108113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fr-FR"/>
          </a:p>
        </p:txBody>
      </p:sp>
      <p:sp>
        <p:nvSpPr>
          <p:cNvPr id="33" name="Freeform 33"/>
          <p:cNvSpPr/>
          <p:nvPr/>
        </p:nvSpPr>
        <p:spPr>
          <a:xfrm>
            <a:off x="9244203" y="429243"/>
            <a:ext cx="806185" cy="1295077"/>
          </a:xfrm>
          <a:custGeom>
            <a:avLst/>
            <a:gdLst/>
            <a:ahLst/>
            <a:cxnLst/>
            <a:rect l="l" t="t" r="r" b="b"/>
            <a:pathLst>
              <a:path w="806185" h="1295077">
                <a:moveTo>
                  <a:pt x="0" y="0"/>
                </a:moveTo>
                <a:lnTo>
                  <a:pt x="806185" y="0"/>
                </a:lnTo>
                <a:lnTo>
                  <a:pt x="806185" y="1295077"/>
                </a:lnTo>
                <a:lnTo>
                  <a:pt x="0" y="129507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fr-F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6088735" y="2607844"/>
            <a:ext cx="1181054" cy="1181054"/>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D6CB3"/>
            </a:solidFill>
          </p:spPr>
          <p:txBody>
            <a:bodyPr/>
            <a:lstStyle/>
            <a:p>
              <a:endParaRPr lang="fr-FR"/>
            </a:p>
          </p:txBody>
        </p:sp>
      </p:grpSp>
      <p:sp>
        <p:nvSpPr>
          <p:cNvPr id="4" name="TextBox 4"/>
          <p:cNvSpPr txBox="1"/>
          <p:nvPr/>
        </p:nvSpPr>
        <p:spPr>
          <a:xfrm>
            <a:off x="6088735" y="2937427"/>
            <a:ext cx="1166897" cy="712925"/>
          </a:xfrm>
          <a:prstGeom prst="rect">
            <a:avLst/>
          </a:prstGeom>
        </p:spPr>
        <p:txBody>
          <a:bodyPr lIns="0" tIns="0" rIns="0" bIns="0" rtlCol="0" anchor="t">
            <a:spAutoFit/>
          </a:bodyPr>
          <a:lstStyle/>
          <a:p>
            <a:pPr algn="ctr">
              <a:lnSpc>
                <a:spcPts val="5613"/>
              </a:lnSpc>
            </a:pPr>
            <a:r>
              <a:rPr lang="en-US" sz="4677" spc="233">
                <a:solidFill>
                  <a:srgbClr val="FAF8F6"/>
                </a:solidFill>
                <a:latin typeface="TAN Mon Cheri"/>
                <a:ea typeface="TAN Mon Cheri"/>
                <a:cs typeface="TAN Mon Cheri"/>
                <a:sym typeface="TAN Mon Cheri"/>
              </a:rPr>
              <a:t>S</a:t>
            </a:r>
          </a:p>
        </p:txBody>
      </p:sp>
      <p:grpSp>
        <p:nvGrpSpPr>
          <p:cNvPr id="5" name="Group 5"/>
          <p:cNvGrpSpPr/>
          <p:nvPr/>
        </p:nvGrpSpPr>
        <p:grpSpPr>
          <a:xfrm>
            <a:off x="7255632" y="2607844"/>
            <a:ext cx="4929452" cy="1181054"/>
            <a:chOff x="0" y="0"/>
            <a:chExt cx="26363792" cy="6316536"/>
          </a:xfrm>
        </p:grpSpPr>
        <p:sp>
          <p:nvSpPr>
            <p:cNvPr id="6" name="Freeform 6"/>
            <p:cNvSpPr/>
            <p:nvPr/>
          </p:nvSpPr>
          <p:spPr>
            <a:xfrm>
              <a:off x="0" y="0"/>
              <a:ext cx="26363792" cy="6316536"/>
            </a:xfrm>
            <a:custGeom>
              <a:avLst/>
              <a:gdLst/>
              <a:ahLst/>
              <a:cxnLst/>
              <a:rect l="l" t="t" r="r" b="b"/>
              <a:pathLst>
                <a:path w="26363792" h="6316536">
                  <a:moveTo>
                    <a:pt x="0" y="0"/>
                  </a:moveTo>
                  <a:lnTo>
                    <a:pt x="0" y="6316536"/>
                  </a:lnTo>
                  <a:lnTo>
                    <a:pt x="26363792" y="6316536"/>
                  </a:lnTo>
                  <a:lnTo>
                    <a:pt x="26363792" y="0"/>
                  </a:lnTo>
                  <a:lnTo>
                    <a:pt x="0" y="0"/>
                  </a:lnTo>
                  <a:close/>
                  <a:moveTo>
                    <a:pt x="26302832" y="6255576"/>
                  </a:moveTo>
                  <a:lnTo>
                    <a:pt x="59690" y="6255576"/>
                  </a:lnTo>
                  <a:lnTo>
                    <a:pt x="59690" y="59690"/>
                  </a:lnTo>
                  <a:lnTo>
                    <a:pt x="26302832" y="59690"/>
                  </a:lnTo>
                  <a:lnTo>
                    <a:pt x="26302832" y="6255576"/>
                  </a:lnTo>
                  <a:close/>
                </a:path>
              </a:pathLst>
            </a:custGeom>
            <a:solidFill>
              <a:srgbClr val="4D6CB3"/>
            </a:solidFill>
          </p:spPr>
          <p:txBody>
            <a:bodyPr/>
            <a:lstStyle/>
            <a:p>
              <a:endParaRPr lang="fr-FR"/>
            </a:p>
          </p:txBody>
        </p:sp>
      </p:grpSp>
      <p:sp>
        <p:nvSpPr>
          <p:cNvPr id="7" name="AutoShape 7"/>
          <p:cNvSpPr/>
          <p:nvPr/>
        </p:nvSpPr>
        <p:spPr>
          <a:xfrm rot="-5400000">
            <a:off x="8882624" y="3189207"/>
            <a:ext cx="1181054" cy="0"/>
          </a:xfrm>
          <a:prstGeom prst="line">
            <a:avLst/>
          </a:prstGeom>
          <a:ln w="19050" cap="flat">
            <a:solidFill>
              <a:srgbClr val="4D6CB3"/>
            </a:solidFill>
            <a:prstDash val="solid"/>
            <a:headEnd type="none" w="sm" len="sm"/>
            <a:tailEnd type="none" w="sm" len="sm"/>
          </a:ln>
        </p:spPr>
        <p:txBody>
          <a:bodyPr/>
          <a:lstStyle/>
          <a:p>
            <a:endParaRPr lang="fr-FR"/>
          </a:p>
        </p:txBody>
      </p:sp>
      <p:grpSp>
        <p:nvGrpSpPr>
          <p:cNvPr id="8" name="Group 8"/>
          <p:cNvGrpSpPr/>
          <p:nvPr/>
        </p:nvGrpSpPr>
        <p:grpSpPr>
          <a:xfrm>
            <a:off x="6088735" y="3970413"/>
            <a:ext cx="1181054" cy="1181054"/>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D6CB3"/>
            </a:solidFill>
          </p:spPr>
          <p:txBody>
            <a:bodyPr/>
            <a:lstStyle/>
            <a:p>
              <a:endParaRPr lang="fr-FR"/>
            </a:p>
          </p:txBody>
        </p:sp>
      </p:grpSp>
      <p:sp>
        <p:nvSpPr>
          <p:cNvPr id="10" name="TextBox 10"/>
          <p:cNvSpPr txBox="1"/>
          <p:nvPr/>
        </p:nvSpPr>
        <p:spPr>
          <a:xfrm>
            <a:off x="6102892" y="4299996"/>
            <a:ext cx="1166897" cy="712925"/>
          </a:xfrm>
          <a:prstGeom prst="rect">
            <a:avLst/>
          </a:prstGeom>
        </p:spPr>
        <p:txBody>
          <a:bodyPr lIns="0" tIns="0" rIns="0" bIns="0" rtlCol="0" anchor="t">
            <a:spAutoFit/>
          </a:bodyPr>
          <a:lstStyle/>
          <a:p>
            <a:pPr algn="ctr">
              <a:lnSpc>
                <a:spcPts val="5613"/>
              </a:lnSpc>
            </a:pPr>
            <a:r>
              <a:rPr lang="en-US" sz="4677" spc="233">
                <a:solidFill>
                  <a:srgbClr val="FAF8F6"/>
                </a:solidFill>
                <a:latin typeface="TAN Mon Cheri"/>
                <a:ea typeface="TAN Mon Cheri"/>
                <a:cs typeface="TAN Mon Cheri"/>
                <a:sym typeface="TAN Mon Cheri"/>
              </a:rPr>
              <a:t>M</a:t>
            </a:r>
          </a:p>
        </p:txBody>
      </p:sp>
      <p:grpSp>
        <p:nvGrpSpPr>
          <p:cNvPr id="11" name="Group 11"/>
          <p:cNvGrpSpPr/>
          <p:nvPr/>
        </p:nvGrpSpPr>
        <p:grpSpPr>
          <a:xfrm>
            <a:off x="7255632" y="3970413"/>
            <a:ext cx="4943609" cy="1181054"/>
            <a:chOff x="0" y="0"/>
            <a:chExt cx="26439505" cy="6316536"/>
          </a:xfrm>
        </p:grpSpPr>
        <p:sp>
          <p:nvSpPr>
            <p:cNvPr id="12" name="Freeform 12"/>
            <p:cNvSpPr/>
            <p:nvPr/>
          </p:nvSpPr>
          <p:spPr>
            <a:xfrm>
              <a:off x="0" y="0"/>
              <a:ext cx="26439506" cy="6316536"/>
            </a:xfrm>
            <a:custGeom>
              <a:avLst/>
              <a:gdLst/>
              <a:ahLst/>
              <a:cxnLst/>
              <a:rect l="l" t="t" r="r" b="b"/>
              <a:pathLst>
                <a:path w="26439506" h="6316536">
                  <a:moveTo>
                    <a:pt x="0" y="0"/>
                  </a:moveTo>
                  <a:lnTo>
                    <a:pt x="0" y="6316536"/>
                  </a:lnTo>
                  <a:lnTo>
                    <a:pt x="26439506" y="6316536"/>
                  </a:lnTo>
                  <a:lnTo>
                    <a:pt x="26439506" y="0"/>
                  </a:lnTo>
                  <a:lnTo>
                    <a:pt x="0" y="0"/>
                  </a:lnTo>
                  <a:close/>
                  <a:moveTo>
                    <a:pt x="26378545" y="6255576"/>
                  </a:moveTo>
                  <a:lnTo>
                    <a:pt x="59690" y="6255576"/>
                  </a:lnTo>
                  <a:lnTo>
                    <a:pt x="59690" y="59690"/>
                  </a:lnTo>
                  <a:lnTo>
                    <a:pt x="26378545" y="59690"/>
                  </a:lnTo>
                  <a:lnTo>
                    <a:pt x="26378545" y="6255576"/>
                  </a:lnTo>
                  <a:close/>
                </a:path>
              </a:pathLst>
            </a:custGeom>
            <a:solidFill>
              <a:srgbClr val="4D6CB3"/>
            </a:solidFill>
          </p:spPr>
          <p:txBody>
            <a:bodyPr/>
            <a:lstStyle/>
            <a:p>
              <a:endParaRPr lang="fr-FR"/>
            </a:p>
          </p:txBody>
        </p:sp>
      </p:grpSp>
      <p:sp>
        <p:nvSpPr>
          <p:cNvPr id="13" name="AutoShape 13"/>
          <p:cNvSpPr/>
          <p:nvPr/>
        </p:nvSpPr>
        <p:spPr>
          <a:xfrm rot="-5400000">
            <a:off x="8882624" y="4551776"/>
            <a:ext cx="1181054" cy="0"/>
          </a:xfrm>
          <a:prstGeom prst="line">
            <a:avLst/>
          </a:prstGeom>
          <a:ln w="19050" cap="flat">
            <a:solidFill>
              <a:srgbClr val="4D6CB3"/>
            </a:solidFill>
            <a:prstDash val="solid"/>
            <a:headEnd type="none" w="sm" len="sm"/>
            <a:tailEnd type="none" w="sm" len="sm"/>
          </a:ln>
        </p:spPr>
        <p:txBody>
          <a:bodyPr/>
          <a:lstStyle/>
          <a:p>
            <a:endParaRPr lang="fr-FR"/>
          </a:p>
        </p:txBody>
      </p:sp>
      <p:grpSp>
        <p:nvGrpSpPr>
          <p:cNvPr id="14" name="Group 14"/>
          <p:cNvGrpSpPr/>
          <p:nvPr/>
        </p:nvGrpSpPr>
        <p:grpSpPr>
          <a:xfrm>
            <a:off x="6088735" y="5332982"/>
            <a:ext cx="1181054" cy="1181054"/>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D6CB3"/>
            </a:solidFill>
          </p:spPr>
          <p:txBody>
            <a:bodyPr/>
            <a:lstStyle/>
            <a:p>
              <a:endParaRPr lang="fr-FR"/>
            </a:p>
          </p:txBody>
        </p:sp>
      </p:grpSp>
      <p:grpSp>
        <p:nvGrpSpPr>
          <p:cNvPr id="16" name="Group 16"/>
          <p:cNvGrpSpPr/>
          <p:nvPr/>
        </p:nvGrpSpPr>
        <p:grpSpPr>
          <a:xfrm>
            <a:off x="7332413" y="5332982"/>
            <a:ext cx="4929452" cy="1181054"/>
            <a:chOff x="0" y="0"/>
            <a:chExt cx="26363792" cy="6316536"/>
          </a:xfrm>
        </p:grpSpPr>
        <p:sp>
          <p:nvSpPr>
            <p:cNvPr id="17" name="Freeform 17"/>
            <p:cNvSpPr/>
            <p:nvPr/>
          </p:nvSpPr>
          <p:spPr>
            <a:xfrm>
              <a:off x="0" y="0"/>
              <a:ext cx="26363792" cy="6316536"/>
            </a:xfrm>
            <a:custGeom>
              <a:avLst/>
              <a:gdLst/>
              <a:ahLst/>
              <a:cxnLst/>
              <a:rect l="l" t="t" r="r" b="b"/>
              <a:pathLst>
                <a:path w="26363792" h="6316536">
                  <a:moveTo>
                    <a:pt x="0" y="0"/>
                  </a:moveTo>
                  <a:lnTo>
                    <a:pt x="0" y="6316536"/>
                  </a:lnTo>
                  <a:lnTo>
                    <a:pt x="26363792" y="6316536"/>
                  </a:lnTo>
                  <a:lnTo>
                    <a:pt x="26363792" y="0"/>
                  </a:lnTo>
                  <a:lnTo>
                    <a:pt x="0" y="0"/>
                  </a:lnTo>
                  <a:close/>
                  <a:moveTo>
                    <a:pt x="26302832" y="6255576"/>
                  </a:moveTo>
                  <a:lnTo>
                    <a:pt x="59690" y="6255576"/>
                  </a:lnTo>
                  <a:lnTo>
                    <a:pt x="59690" y="59690"/>
                  </a:lnTo>
                  <a:lnTo>
                    <a:pt x="26302832" y="59690"/>
                  </a:lnTo>
                  <a:lnTo>
                    <a:pt x="26302832" y="6255576"/>
                  </a:lnTo>
                  <a:close/>
                </a:path>
              </a:pathLst>
            </a:custGeom>
            <a:solidFill>
              <a:srgbClr val="4D6CB3"/>
            </a:solidFill>
          </p:spPr>
          <p:txBody>
            <a:bodyPr/>
            <a:lstStyle/>
            <a:p>
              <a:endParaRPr lang="fr-FR"/>
            </a:p>
          </p:txBody>
        </p:sp>
      </p:grpSp>
      <p:sp>
        <p:nvSpPr>
          <p:cNvPr id="18" name="AutoShape 18"/>
          <p:cNvSpPr/>
          <p:nvPr/>
        </p:nvSpPr>
        <p:spPr>
          <a:xfrm rot="-5400000">
            <a:off x="8882612" y="5914345"/>
            <a:ext cx="1181054" cy="0"/>
          </a:xfrm>
          <a:prstGeom prst="line">
            <a:avLst/>
          </a:prstGeom>
          <a:ln w="19050" cap="flat">
            <a:solidFill>
              <a:srgbClr val="4D6CB3"/>
            </a:solidFill>
            <a:prstDash val="solid"/>
            <a:headEnd type="none" w="sm" len="sm"/>
            <a:tailEnd type="none" w="sm" len="sm"/>
          </a:ln>
        </p:spPr>
        <p:txBody>
          <a:bodyPr/>
          <a:lstStyle/>
          <a:p>
            <a:endParaRPr lang="fr-FR"/>
          </a:p>
        </p:txBody>
      </p:sp>
      <p:grpSp>
        <p:nvGrpSpPr>
          <p:cNvPr id="19" name="Group 19"/>
          <p:cNvGrpSpPr/>
          <p:nvPr/>
        </p:nvGrpSpPr>
        <p:grpSpPr>
          <a:xfrm>
            <a:off x="6088735" y="6695551"/>
            <a:ext cx="1181054" cy="1181054"/>
            <a:chOff x="0" y="0"/>
            <a:chExt cx="1913890" cy="1913890"/>
          </a:xfrm>
        </p:grpSpPr>
        <p:sp>
          <p:nvSpPr>
            <p:cNvPr id="20" name="Freeform 2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D6CB3"/>
            </a:solidFill>
          </p:spPr>
          <p:txBody>
            <a:bodyPr/>
            <a:lstStyle/>
            <a:p>
              <a:endParaRPr lang="fr-FR"/>
            </a:p>
          </p:txBody>
        </p:sp>
      </p:grpSp>
      <p:grpSp>
        <p:nvGrpSpPr>
          <p:cNvPr id="21" name="Group 21"/>
          <p:cNvGrpSpPr/>
          <p:nvPr/>
        </p:nvGrpSpPr>
        <p:grpSpPr>
          <a:xfrm>
            <a:off x="7269789" y="6695551"/>
            <a:ext cx="4929452" cy="1181054"/>
            <a:chOff x="0" y="0"/>
            <a:chExt cx="26363792" cy="6316536"/>
          </a:xfrm>
        </p:grpSpPr>
        <p:sp>
          <p:nvSpPr>
            <p:cNvPr id="22" name="Freeform 22"/>
            <p:cNvSpPr/>
            <p:nvPr/>
          </p:nvSpPr>
          <p:spPr>
            <a:xfrm>
              <a:off x="0" y="0"/>
              <a:ext cx="26363792" cy="6316536"/>
            </a:xfrm>
            <a:custGeom>
              <a:avLst/>
              <a:gdLst/>
              <a:ahLst/>
              <a:cxnLst/>
              <a:rect l="l" t="t" r="r" b="b"/>
              <a:pathLst>
                <a:path w="26363792" h="6316536">
                  <a:moveTo>
                    <a:pt x="0" y="0"/>
                  </a:moveTo>
                  <a:lnTo>
                    <a:pt x="0" y="6316536"/>
                  </a:lnTo>
                  <a:lnTo>
                    <a:pt x="26363792" y="6316536"/>
                  </a:lnTo>
                  <a:lnTo>
                    <a:pt x="26363792" y="0"/>
                  </a:lnTo>
                  <a:lnTo>
                    <a:pt x="0" y="0"/>
                  </a:lnTo>
                  <a:close/>
                  <a:moveTo>
                    <a:pt x="26302832" y="6255576"/>
                  </a:moveTo>
                  <a:lnTo>
                    <a:pt x="59690" y="6255576"/>
                  </a:lnTo>
                  <a:lnTo>
                    <a:pt x="59690" y="59690"/>
                  </a:lnTo>
                  <a:lnTo>
                    <a:pt x="26302832" y="59690"/>
                  </a:lnTo>
                  <a:lnTo>
                    <a:pt x="26302832" y="6255576"/>
                  </a:lnTo>
                  <a:close/>
                </a:path>
              </a:pathLst>
            </a:custGeom>
            <a:solidFill>
              <a:srgbClr val="4D6CB3"/>
            </a:solidFill>
          </p:spPr>
          <p:txBody>
            <a:bodyPr/>
            <a:lstStyle/>
            <a:p>
              <a:endParaRPr lang="fr-FR"/>
            </a:p>
          </p:txBody>
        </p:sp>
      </p:grpSp>
      <p:sp>
        <p:nvSpPr>
          <p:cNvPr id="23" name="AutoShape 23"/>
          <p:cNvSpPr/>
          <p:nvPr/>
        </p:nvSpPr>
        <p:spPr>
          <a:xfrm rot="-5400000">
            <a:off x="8882612" y="7276914"/>
            <a:ext cx="1181054" cy="0"/>
          </a:xfrm>
          <a:prstGeom prst="line">
            <a:avLst/>
          </a:prstGeom>
          <a:ln w="19050" cap="flat">
            <a:solidFill>
              <a:srgbClr val="4D6CB3"/>
            </a:solidFill>
            <a:prstDash val="solid"/>
            <a:headEnd type="none" w="sm" len="sm"/>
            <a:tailEnd type="none" w="sm" len="sm"/>
          </a:ln>
        </p:spPr>
        <p:txBody>
          <a:bodyPr/>
          <a:lstStyle/>
          <a:p>
            <a:endParaRPr lang="fr-FR"/>
          </a:p>
        </p:txBody>
      </p:sp>
      <p:grpSp>
        <p:nvGrpSpPr>
          <p:cNvPr id="24" name="Group 24"/>
          <p:cNvGrpSpPr/>
          <p:nvPr/>
        </p:nvGrpSpPr>
        <p:grpSpPr>
          <a:xfrm>
            <a:off x="6088735" y="8058121"/>
            <a:ext cx="1181054" cy="1181054"/>
            <a:chOff x="0" y="0"/>
            <a:chExt cx="1913890" cy="1913890"/>
          </a:xfrm>
        </p:grpSpPr>
        <p:sp>
          <p:nvSpPr>
            <p:cNvPr id="25" name="Freeform 2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D6CB3"/>
            </a:solidFill>
          </p:spPr>
          <p:txBody>
            <a:bodyPr/>
            <a:lstStyle/>
            <a:p>
              <a:endParaRPr lang="fr-FR"/>
            </a:p>
          </p:txBody>
        </p:sp>
      </p:grpSp>
      <p:sp>
        <p:nvSpPr>
          <p:cNvPr id="26" name="TextBox 26"/>
          <p:cNvSpPr txBox="1"/>
          <p:nvPr/>
        </p:nvSpPr>
        <p:spPr>
          <a:xfrm>
            <a:off x="6102892" y="8387704"/>
            <a:ext cx="1166897" cy="712925"/>
          </a:xfrm>
          <a:prstGeom prst="rect">
            <a:avLst/>
          </a:prstGeom>
        </p:spPr>
        <p:txBody>
          <a:bodyPr lIns="0" tIns="0" rIns="0" bIns="0" rtlCol="0" anchor="t">
            <a:spAutoFit/>
          </a:bodyPr>
          <a:lstStyle/>
          <a:p>
            <a:pPr algn="ctr">
              <a:lnSpc>
                <a:spcPts val="5613"/>
              </a:lnSpc>
            </a:pPr>
            <a:r>
              <a:rPr lang="en-US" sz="4677" spc="233">
                <a:solidFill>
                  <a:srgbClr val="FAF8F6"/>
                </a:solidFill>
                <a:latin typeface="TAN Mon Cheri"/>
                <a:ea typeface="TAN Mon Cheri"/>
                <a:cs typeface="TAN Mon Cheri"/>
                <a:sym typeface="TAN Mon Cheri"/>
              </a:rPr>
              <a:t>T</a:t>
            </a:r>
          </a:p>
        </p:txBody>
      </p:sp>
      <p:grpSp>
        <p:nvGrpSpPr>
          <p:cNvPr id="27" name="Group 27"/>
          <p:cNvGrpSpPr/>
          <p:nvPr/>
        </p:nvGrpSpPr>
        <p:grpSpPr>
          <a:xfrm>
            <a:off x="7255632" y="8058121"/>
            <a:ext cx="4943609" cy="1181054"/>
            <a:chOff x="0" y="0"/>
            <a:chExt cx="26439505" cy="6316536"/>
          </a:xfrm>
        </p:grpSpPr>
        <p:sp>
          <p:nvSpPr>
            <p:cNvPr id="28" name="Freeform 28"/>
            <p:cNvSpPr/>
            <p:nvPr/>
          </p:nvSpPr>
          <p:spPr>
            <a:xfrm>
              <a:off x="0" y="0"/>
              <a:ext cx="26439506" cy="6316536"/>
            </a:xfrm>
            <a:custGeom>
              <a:avLst/>
              <a:gdLst/>
              <a:ahLst/>
              <a:cxnLst/>
              <a:rect l="l" t="t" r="r" b="b"/>
              <a:pathLst>
                <a:path w="26439506" h="6316536">
                  <a:moveTo>
                    <a:pt x="0" y="0"/>
                  </a:moveTo>
                  <a:lnTo>
                    <a:pt x="0" y="6316536"/>
                  </a:lnTo>
                  <a:lnTo>
                    <a:pt x="26439506" y="6316536"/>
                  </a:lnTo>
                  <a:lnTo>
                    <a:pt x="26439506" y="0"/>
                  </a:lnTo>
                  <a:lnTo>
                    <a:pt x="0" y="0"/>
                  </a:lnTo>
                  <a:close/>
                  <a:moveTo>
                    <a:pt x="26378545" y="6255576"/>
                  </a:moveTo>
                  <a:lnTo>
                    <a:pt x="59690" y="6255576"/>
                  </a:lnTo>
                  <a:lnTo>
                    <a:pt x="59690" y="59690"/>
                  </a:lnTo>
                  <a:lnTo>
                    <a:pt x="26378545" y="59690"/>
                  </a:lnTo>
                  <a:lnTo>
                    <a:pt x="26378545" y="6255576"/>
                  </a:lnTo>
                  <a:close/>
                </a:path>
              </a:pathLst>
            </a:custGeom>
            <a:solidFill>
              <a:srgbClr val="4D6CB3"/>
            </a:solidFill>
          </p:spPr>
          <p:txBody>
            <a:bodyPr/>
            <a:lstStyle/>
            <a:p>
              <a:endParaRPr lang="fr-FR"/>
            </a:p>
          </p:txBody>
        </p:sp>
      </p:grpSp>
      <p:sp>
        <p:nvSpPr>
          <p:cNvPr id="29" name="AutoShape 29"/>
          <p:cNvSpPr/>
          <p:nvPr/>
        </p:nvSpPr>
        <p:spPr>
          <a:xfrm rot="-5400000">
            <a:off x="8873447" y="8639483"/>
            <a:ext cx="1181054" cy="0"/>
          </a:xfrm>
          <a:prstGeom prst="line">
            <a:avLst/>
          </a:prstGeom>
          <a:ln w="19050" cap="flat">
            <a:solidFill>
              <a:srgbClr val="4D6CB3"/>
            </a:solidFill>
            <a:prstDash val="solid"/>
            <a:headEnd type="none" w="sm" len="sm"/>
            <a:tailEnd type="none" w="sm" len="sm"/>
          </a:ln>
        </p:spPr>
        <p:txBody>
          <a:bodyPr/>
          <a:lstStyle/>
          <a:p>
            <a:endParaRPr lang="fr-FR"/>
          </a:p>
        </p:txBody>
      </p:sp>
      <p:sp>
        <p:nvSpPr>
          <p:cNvPr id="30" name="Freeform 30"/>
          <p:cNvSpPr/>
          <p:nvPr/>
        </p:nvSpPr>
        <p:spPr>
          <a:xfrm rot="-3274880">
            <a:off x="9037887" y="9970474"/>
            <a:ext cx="212203" cy="212203"/>
          </a:xfrm>
          <a:custGeom>
            <a:avLst/>
            <a:gdLst/>
            <a:ahLst/>
            <a:cxnLst/>
            <a:rect l="l" t="t" r="r" b="b"/>
            <a:pathLst>
              <a:path w="212203" h="212203">
                <a:moveTo>
                  <a:pt x="0" y="0"/>
                </a:moveTo>
                <a:lnTo>
                  <a:pt x="212203" y="0"/>
                </a:lnTo>
                <a:lnTo>
                  <a:pt x="212203" y="212203"/>
                </a:lnTo>
                <a:lnTo>
                  <a:pt x="0" y="2122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1" name="AutoShape 31"/>
          <p:cNvSpPr/>
          <p:nvPr/>
        </p:nvSpPr>
        <p:spPr>
          <a:xfrm rot="-10800000">
            <a:off x="5507182" y="9831831"/>
            <a:ext cx="7312061" cy="0"/>
          </a:xfrm>
          <a:prstGeom prst="line">
            <a:avLst/>
          </a:prstGeom>
          <a:ln w="9525" cap="rnd">
            <a:solidFill>
              <a:srgbClr val="4D6CB3"/>
            </a:solidFill>
            <a:prstDash val="solid"/>
            <a:headEnd type="none" w="sm" len="sm"/>
            <a:tailEnd type="none" w="sm" len="sm"/>
          </a:ln>
        </p:spPr>
        <p:txBody>
          <a:bodyPr/>
          <a:lstStyle/>
          <a:p>
            <a:endParaRPr lang="fr-FR"/>
          </a:p>
        </p:txBody>
      </p:sp>
      <p:sp>
        <p:nvSpPr>
          <p:cNvPr id="32" name="Freeform 32"/>
          <p:cNvSpPr/>
          <p:nvPr/>
        </p:nvSpPr>
        <p:spPr>
          <a:xfrm>
            <a:off x="7764116" y="59312"/>
            <a:ext cx="3057400" cy="917220"/>
          </a:xfrm>
          <a:custGeom>
            <a:avLst/>
            <a:gdLst/>
            <a:ahLst/>
            <a:cxnLst/>
            <a:rect l="l" t="t" r="r" b="b"/>
            <a:pathLst>
              <a:path w="3057400" h="917220">
                <a:moveTo>
                  <a:pt x="0" y="0"/>
                </a:moveTo>
                <a:lnTo>
                  <a:pt x="3057399" y="0"/>
                </a:lnTo>
                <a:lnTo>
                  <a:pt x="3057399" y="917220"/>
                </a:lnTo>
                <a:lnTo>
                  <a:pt x="0" y="917220"/>
                </a:lnTo>
                <a:lnTo>
                  <a:pt x="0" y="0"/>
                </a:lnTo>
                <a:close/>
              </a:path>
            </a:pathLst>
          </a:custGeom>
          <a:blipFill>
            <a:blip r:embed="rId4"/>
            <a:stretch>
              <a:fillRect/>
            </a:stretch>
          </a:blipFill>
        </p:spPr>
        <p:txBody>
          <a:bodyPr/>
          <a:lstStyle/>
          <a:p>
            <a:endParaRPr lang="fr-FR"/>
          </a:p>
        </p:txBody>
      </p:sp>
      <p:sp>
        <p:nvSpPr>
          <p:cNvPr id="33" name="TextBox 33"/>
          <p:cNvSpPr txBox="1"/>
          <p:nvPr/>
        </p:nvSpPr>
        <p:spPr>
          <a:xfrm>
            <a:off x="6383389" y="1049845"/>
            <a:ext cx="5818909" cy="296920"/>
          </a:xfrm>
          <a:prstGeom prst="rect">
            <a:avLst/>
          </a:prstGeom>
        </p:spPr>
        <p:txBody>
          <a:bodyPr lIns="0" tIns="0" rIns="0" bIns="0" rtlCol="0" anchor="t">
            <a:spAutoFit/>
          </a:bodyPr>
          <a:lstStyle/>
          <a:p>
            <a:pPr algn="ctr">
              <a:lnSpc>
                <a:spcPts val="2135"/>
              </a:lnSpc>
            </a:pPr>
            <a:r>
              <a:rPr lang="en-US" sz="1924" i="1" spc="288">
                <a:solidFill>
                  <a:srgbClr val="FFFFFF"/>
                </a:solidFill>
                <a:latin typeface="Lovelace Italics"/>
                <a:ea typeface="Lovelace Italics"/>
                <a:cs typeface="Lovelace Italics"/>
                <a:sym typeface="Lovelace Italics"/>
              </a:rPr>
              <a:t>SMART</a:t>
            </a:r>
          </a:p>
        </p:txBody>
      </p:sp>
      <p:sp>
        <p:nvSpPr>
          <p:cNvPr id="34" name="TextBox 34"/>
          <p:cNvSpPr txBox="1"/>
          <p:nvPr/>
        </p:nvSpPr>
        <p:spPr>
          <a:xfrm>
            <a:off x="7332413" y="2841806"/>
            <a:ext cx="2051225" cy="238630"/>
          </a:xfrm>
          <a:prstGeom prst="rect">
            <a:avLst/>
          </a:prstGeom>
        </p:spPr>
        <p:txBody>
          <a:bodyPr lIns="0" tIns="0" rIns="0" bIns="0" rtlCol="0" anchor="t">
            <a:spAutoFit/>
          </a:bodyPr>
          <a:lstStyle/>
          <a:p>
            <a:pPr algn="ctr">
              <a:lnSpc>
                <a:spcPts val="1847"/>
              </a:lnSpc>
            </a:pPr>
            <a:r>
              <a:rPr lang="en-US" sz="1539" u="sng" spc="76">
                <a:solidFill>
                  <a:srgbClr val="444444"/>
                </a:solidFill>
                <a:latin typeface="Catchy Mager"/>
                <a:ea typeface="Catchy Mager"/>
                <a:cs typeface="Catchy Mager"/>
                <a:sym typeface="Catchy Mager"/>
              </a:rPr>
              <a:t>SPECIFIQUE</a:t>
            </a:r>
          </a:p>
        </p:txBody>
      </p:sp>
      <p:sp>
        <p:nvSpPr>
          <p:cNvPr id="35" name="TextBox 35"/>
          <p:cNvSpPr txBox="1"/>
          <p:nvPr/>
        </p:nvSpPr>
        <p:spPr>
          <a:xfrm>
            <a:off x="7332413" y="3216810"/>
            <a:ext cx="2051225" cy="308889"/>
          </a:xfrm>
          <a:prstGeom prst="rect">
            <a:avLst/>
          </a:prstGeom>
        </p:spPr>
        <p:txBody>
          <a:bodyPr lIns="0" tIns="0" rIns="0" bIns="0" rtlCol="0" anchor="t">
            <a:spAutoFit/>
          </a:bodyPr>
          <a:lstStyle/>
          <a:p>
            <a:pPr algn="ctr">
              <a:lnSpc>
                <a:spcPts val="1250"/>
              </a:lnSpc>
            </a:pPr>
            <a:r>
              <a:rPr lang="en-US" sz="962" spc="96">
                <a:solidFill>
                  <a:srgbClr val="444444"/>
                </a:solidFill>
                <a:latin typeface="Montserrat"/>
                <a:ea typeface="Montserrat"/>
                <a:cs typeface="Montserrat"/>
                <a:sym typeface="Montserrat"/>
              </a:rPr>
              <a:t>L'OBJECTIF DOIT ÊTRE PRÉCIS ET SANS AMBIGUÏTÉ</a:t>
            </a:r>
          </a:p>
        </p:txBody>
      </p:sp>
      <p:sp>
        <p:nvSpPr>
          <p:cNvPr id="36" name="TextBox 36"/>
          <p:cNvSpPr txBox="1"/>
          <p:nvPr/>
        </p:nvSpPr>
        <p:spPr>
          <a:xfrm>
            <a:off x="7332413" y="4214232"/>
            <a:ext cx="2051225" cy="238630"/>
          </a:xfrm>
          <a:prstGeom prst="rect">
            <a:avLst/>
          </a:prstGeom>
        </p:spPr>
        <p:txBody>
          <a:bodyPr lIns="0" tIns="0" rIns="0" bIns="0" rtlCol="0" anchor="t">
            <a:spAutoFit/>
          </a:bodyPr>
          <a:lstStyle/>
          <a:p>
            <a:pPr algn="ctr">
              <a:lnSpc>
                <a:spcPts val="1847"/>
              </a:lnSpc>
            </a:pPr>
            <a:r>
              <a:rPr lang="en-US" sz="1539" u="sng" spc="76">
                <a:solidFill>
                  <a:srgbClr val="444444"/>
                </a:solidFill>
                <a:latin typeface="Catchy Mager"/>
                <a:ea typeface="Catchy Mager"/>
                <a:cs typeface="Catchy Mager"/>
                <a:sym typeface="Catchy Mager"/>
              </a:rPr>
              <a:t>MESURABLE</a:t>
            </a:r>
          </a:p>
        </p:txBody>
      </p:sp>
      <p:sp>
        <p:nvSpPr>
          <p:cNvPr id="37" name="TextBox 37"/>
          <p:cNvSpPr txBox="1"/>
          <p:nvPr/>
        </p:nvSpPr>
        <p:spPr>
          <a:xfrm>
            <a:off x="7332413" y="4589235"/>
            <a:ext cx="2051225" cy="153098"/>
          </a:xfrm>
          <a:prstGeom prst="rect">
            <a:avLst/>
          </a:prstGeom>
        </p:spPr>
        <p:txBody>
          <a:bodyPr lIns="0" tIns="0" rIns="0" bIns="0" rtlCol="0" anchor="t">
            <a:spAutoFit/>
          </a:bodyPr>
          <a:lstStyle/>
          <a:p>
            <a:pPr algn="ctr">
              <a:lnSpc>
                <a:spcPts val="1250"/>
              </a:lnSpc>
            </a:pPr>
            <a:r>
              <a:rPr lang="en-US" sz="962" spc="96">
                <a:solidFill>
                  <a:srgbClr val="444444"/>
                </a:solidFill>
                <a:latin typeface="Montserrat"/>
                <a:ea typeface="Montserrat"/>
                <a:cs typeface="Montserrat"/>
                <a:sym typeface="Montserrat"/>
              </a:rPr>
              <a:t>KPI</a:t>
            </a:r>
          </a:p>
        </p:txBody>
      </p:sp>
      <p:sp>
        <p:nvSpPr>
          <p:cNvPr id="38" name="TextBox 38"/>
          <p:cNvSpPr txBox="1"/>
          <p:nvPr/>
        </p:nvSpPr>
        <p:spPr>
          <a:xfrm>
            <a:off x="6102892" y="5662566"/>
            <a:ext cx="1166897" cy="712925"/>
          </a:xfrm>
          <a:prstGeom prst="rect">
            <a:avLst/>
          </a:prstGeom>
        </p:spPr>
        <p:txBody>
          <a:bodyPr lIns="0" tIns="0" rIns="0" bIns="0" rtlCol="0" anchor="t">
            <a:spAutoFit/>
          </a:bodyPr>
          <a:lstStyle/>
          <a:p>
            <a:pPr algn="ctr">
              <a:lnSpc>
                <a:spcPts val="5613"/>
              </a:lnSpc>
            </a:pPr>
            <a:r>
              <a:rPr lang="en-US" sz="4677" spc="233">
                <a:solidFill>
                  <a:srgbClr val="FAF8F6"/>
                </a:solidFill>
                <a:latin typeface="TAN Mon Cheri"/>
                <a:ea typeface="TAN Mon Cheri"/>
                <a:cs typeface="TAN Mon Cheri"/>
                <a:sym typeface="TAN Mon Cheri"/>
              </a:rPr>
              <a:t>A</a:t>
            </a:r>
          </a:p>
        </p:txBody>
      </p:sp>
      <p:sp>
        <p:nvSpPr>
          <p:cNvPr id="39" name="TextBox 39"/>
          <p:cNvSpPr txBox="1"/>
          <p:nvPr/>
        </p:nvSpPr>
        <p:spPr>
          <a:xfrm>
            <a:off x="7332413" y="5576801"/>
            <a:ext cx="2051225" cy="238630"/>
          </a:xfrm>
          <a:prstGeom prst="rect">
            <a:avLst/>
          </a:prstGeom>
        </p:spPr>
        <p:txBody>
          <a:bodyPr lIns="0" tIns="0" rIns="0" bIns="0" rtlCol="0" anchor="t">
            <a:spAutoFit/>
          </a:bodyPr>
          <a:lstStyle/>
          <a:p>
            <a:pPr algn="ctr">
              <a:lnSpc>
                <a:spcPts val="1847"/>
              </a:lnSpc>
            </a:pPr>
            <a:r>
              <a:rPr lang="en-US" sz="1539" u="sng" spc="76">
                <a:solidFill>
                  <a:srgbClr val="444444"/>
                </a:solidFill>
                <a:latin typeface="Catchy Mager"/>
                <a:ea typeface="Catchy Mager"/>
                <a:cs typeface="Catchy Mager"/>
                <a:sym typeface="Catchy Mager"/>
              </a:rPr>
              <a:t>ATTEIGNABLE </a:t>
            </a:r>
          </a:p>
        </p:txBody>
      </p:sp>
      <p:sp>
        <p:nvSpPr>
          <p:cNvPr id="40" name="TextBox 40"/>
          <p:cNvSpPr txBox="1"/>
          <p:nvPr/>
        </p:nvSpPr>
        <p:spPr>
          <a:xfrm>
            <a:off x="7389508" y="5892044"/>
            <a:ext cx="2051225" cy="620223"/>
          </a:xfrm>
          <a:prstGeom prst="rect">
            <a:avLst/>
          </a:prstGeom>
        </p:spPr>
        <p:txBody>
          <a:bodyPr lIns="0" tIns="0" rIns="0" bIns="0" rtlCol="0" anchor="t">
            <a:spAutoFit/>
          </a:bodyPr>
          <a:lstStyle/>
          <a:p>
            <a:pPr algn="ctr">
              <a:lnSpc>
                <a:spcPts val="1000"/>
              </a:lnSpc>
            </a:pPr>
            <a:r>
              <a:rPr lang="en-US" sz="769" spc="76">
                <a:solidFill>
                  <a:srgbClr val="444444"/>
                </a:solidFill>
                <a:latin typeface="Montserrat"/>
                <a:ea typeface="Montserrat"/>
                <a:cs typeface="Montserrat"/>
                <a:sym typeface="Montserrat"/>
              </a:rPr>
              <a:t>RÉALISTE ET RÉALISABLE AVEC LES RESSOURCES DISPONIBLES. IL DOIT ÊTRE SUFFISAMMENT AMBITIEUX POUR MOTIVER, MAIS PAS INATTEIGNABLE.</a:t>
            </a:r>
          </a:p>
        </p:txBody>
      </p:sp>
      <p:sp>
        <p:nvSpPr>
          <p:cNvPr id="41" name="TextBox 41"/>
          <p:cNvSpPr txBox="1"/>
          <p:nvPr/>
        </p:nvSpPr>
        <p:spPr>
          <a:xfrm>
            <a:off x="6102892" y="7025135"/>
            <a:ext cx="1166897" cy="712925"/>
          </a:xfrm>
          <a:prstGeom prst="rect">
            <a:avLst/>
          </a:prstGeom>
        </p:spPr>
        <p:txBody>
          <a:bodyPr lIns="0" tIns="0" rIns="0" bIns="0" rtlCol="0" anchor="t">
            <a:spAutoFit/>
          </a:bodyPr>
          <a:lstStyle/>
          <a:p>
            <a:pPr algn="ctr">
              <a:lnSpc>
                <a:spcPts val="5613"/>
              </a:lnSpc>
            </a:pPr>
            <a:r>
              <a:rPr lang="en-US" sz="4677" spc="233">
                <a:solidFill>
                  <a:srgbClr val="FAF8F6"/>
                </a:solidFill>
                <a:latin typeface="TAN Mon Cheri"/>
                <a:ea typeface="TAN Mon Cheri"/>
                <a:cs typeface="TAN Mon Cheri"/>
                <a:sym typeface="TAN Mon Cheri"/>
              </a:rPr>
              <a:t>R</a:t>
            </a:r>
          </a:p>
        </p:txBody>
      </p:sp>
      <p:sp>
        <p:nvSpPr>
          <p:cNvPr id="42" name="TextBox 42"/>
          <p:cNvSpPr txBox="1"/>
          <p:nvPr/>
        </p:nvSpPr>
        <p:spPr>
          <a:xfrm>
            <a:off x="7332413" y="6939370"/>
            <a:ext cx="2051225" cy="238630"/>
          </a:xfrm>
          <a:prstGeom prst="rect">
            <a:avLst/>
          </a:prstGeom>
        </p:spPr>
        <p:txBody>
          <a:bodyPr lIns="0" tIns="0" rIns="0" bIns="0" rtlCol="0" anchor="t">
            <a:spAutoFit/>
          </a:bodyPr>
          <a:lstStyle/>
          <a:p>
            <a:pPr algn="ctr">
              <a:lnSpc>
                <a:spcPts val="1847"/>
              </a:lnSpc>
            </a:pPr>
            <a:r>
              <a:rPr lang="en-US" sz="1539" u="sng" spc="76">
                <a:solidFill>
                  <a:srgbClr val="444444"/>
                </a:solidFill>
                <a:latin typeface="Catchy Mager"/>
                <a:ea typeface="Catchy Mager"/>
                <a:cs typeface="Catchy Mager"/>
                <a:sym typeface="Catchy Mager"/>
              </a:rPr>
              <a:t>REALISABLE </a:t>
            </a:r>
          </a:p>
        </p:txBody>
      </p:sp>
      <p:sp>
        <p:nvSpPr>
          <p:cNvPr id="43" name="TextBox 43"/>
          <p:cNvSpPr txBox="1"/>
          <p:nvPr/>
        </p:nvSpPr>
        <p:spPr>
          <a:xfrm>
            <a:off x="7332413" y="7314373"/>
            <a:ext cx="1959532" cy="549097"/>
          </a:xfrm>
          <a:prstGeom prst="rect">
            <a:avLst/>
          </a:prstGeom>
        </p:spPr>
        <p:txBody>
          <a:bodyPr lIns="0" tIns="0" rIns="0" bIns="0" rtlCol="0" anchor="t">
            <a:spAutoFit/>
          </a:bodyPr>
          <a:lstStyle/>
          <a:p>
            <a:pPr algn="ctr">
              <a:lnSpc>
                <a:spcPts val="1104"/>
              </a:lnSpc>
            </a:pPr>
            <a:r>
              <a:rPr lang="en-US" sz="849" spc="84">
                <a:solidFill>
                  <a:srgbClr val="444444"/>
                </a:solidFill>
                <a:latin typeface="Montserrat"/>
                <a:ea typeface="Montserrat"/>
                <a:cs typeface="Montserrat"/>
                <a:sym typeface="Montserrat"/>
              </a:rPr>
              <a:t>PERTINENT ET ALIGNÉ AVEC LES AUTRES OBJECTIFS DE L'ORGANISATION OU DE L'INDIVIDU</a:t>
            </a:r>
          </a:p>
        </p:txBody>
      </p:sp>
      <p:sp>
        <p:nvSpPr>
          <p:cNvPr id="44" name="TextBox 44"/>
          <p:cNvSpPr txBox="1"/>
          <p:nvPr/>
        </p:nvSpPr>
        <p:spPr>
          <a:xfrm>
            <a:off x="7332413" y="8301939"/>
            <a:ext cx="2051225" cy="238630"/>
          </a:xfrm>
          <a:prstGeom prst="rect">
            <a:avLst/>
          </a:prstGeom>
        </p:spPr>
        <p:txBody>
          <a:bodyPr lIns="0" tIns="0" rIns="0" bIns="0" rtlCol="0" anchor="t">
            <a:spAutoFit/>
          </a:bodyPr>
          <a:lstStyle/>
          <a:p>
            <a:pPr algn="ctr">
              <a:lnSpc>
                <a:spcPts val="1847"/>
              </a:lnSpc>
            </a:pPr>
            <a:r>
              <a:rPr lang="en-US" sz="1539" u="sng" spc="76">
                <a:solidFill>
                  <a:srgbClr val="444444"/>
                </a:solidFill>
                <a:latin typeface="Catchy Mager"/>
                <a:ea typeface="Catchy Mager"/>
                <a:cs typeface="Catchy Mager"/>
                <a:sym typeface="Catchy Mager"/>
              </a:rPr>
              <a:t>TEMPOREL DEFINI </a:t>
            </a:r>
          </a:p>
        </p:txBody>
      </p:sp>
      <p:sp>
        <p:nvSpPr>
          <p:cNvPr id="45" name="TextBox 45"/>
          <p:cNvSpPr txBox="1"/>
          <p:nvPr/>
        </p:nvSpPr>
        <p:spPr>
          <a:xfrm>
            <a:off x="7332413" y="8676942"/>
            <a:ext cx="2051225" cy="153098"/>
          </a:xfrm>
          <a:prstGeom prst="rect">
            <a:avLst/>
          </a:prstGeom>
        </p:spPr>
        <p:txBody>
          <a:bodyPr lIns="0" tIns="0" rIns="0" bIns="0" rtlCol="0" anchor="t">
            <a:spAutoFit/>
          </a:bodyPr>
          <a:lstStyle/>
          <a:p>
            <a:pPr algn="ctr">
              <a:lnSpc>
                <a:spcPts val="1250"/>
              </a:lnSpc>
            </a:pPr>
            <a:r>
              <a:rPr lang="en-US" sz="962" spc="96">
                <a:solidFill>
                  <a:srgbClr val="444444"/>
                </a:solidFill>
                <a:latin typeface="Montserrat"/>
                <a:ea typeface="Montserrat"/>
                <a:cs typeface="Montserrat"/>
                <a:sym typeface="Montserrat"/>
              </a:rPr>
              <a:t>DEADLINE </a:t>
            </a:r>
          </a:p>
        </p:txBody>
      </p:sp>
      <p:sp>
        <p:nvSpPr>
          <p:cNvPr id="46" name="TextBox 46"/>
          <p:cNvSpPr txBox="1"/>
          <p:nvPr/>
        </p:nvSpPr>
        <p:spPr>
          <a:xfrm>
            <a:off x="6378874" y="1773205"/>
            <a:ext cx="5806210" cy="379624"/>
          </a:xfrm>
          <a:prstGeom prst="rect">
            <a:avLst/>
          </a:prstGeom>
        </p:spPr>
        <p:txBody>
          <a:bodyPr lIns="0" tIns="0" rIns="0" bIns="0" rtlCol="0" anchor="t">
            <a:spAutoFit/>
          </a:bodyPr>
          <a:lstStyle/>
          <a:p>
            <a:pPr algn="ctr">
              <a:lnSpc>
                <a:spcPts val="3065"/>
              </a:lnSpc>
            </a:pPr>
            <a:r>
              <a:rPr lang="en-US" sz="2358" spc="235">
                <a:solidFill>
                  <a:srgbClr val="444444"/>
                </a:solidFill>
                <a:latin typeface="Montserrat"/>
                <a:ea typeface="Montserrat"/>
                <a:cs typeface="Montserrat"/>
                <a:sym typeface="Montserrat"/>
              </a:rPr>
              <a:t>POSER VOTRE OBJECTIF</a:t>
            </a:r>
          </a:p>
        </p:txBody>
      </p:sp>
      <p:sp>
        <p:nvSpPr>
          <p:cNvPr id="47" name="Freeform 47"/>
          <p:cNvSpPr/>
          <p:nvPr/>
        </p:nvSpPr>
        <p:spPr>
          <a:xfrm>
            <a:off x="262986" y="1122359"/>
            <a:ext cx="5244196" cy="5086870"/>
          </a:xfrm>
          <a:custGeom>
            <a:avLst/>
            <a:gdLst/>
            <a:ahLst/>
            <a:cxnLst/>
            <a:rect l="l" t="t" r="r" b="b"/>
            <a:pathLst>
              <a:path w="5244196" h="5086870">
                <a:moveTo>
                  <a:pt x="0" y="0"/>
                </a:moveTo>
                <a:lnTo>
                  <a:pt x="5244196" y="0"/>
                </a:lnTo>
                <a:lnTo>
                  <a:pt x="5244196" y="5086870"/>
                </a:lnTo>
                <a:lnTo>
                  <a:pt x="0" y="5086870"/>
                </a:lnTo>
                <a:lnTo>
                  <a:pt x="0" y="0"/>
                </a:lnTo>
                <a:close/>
              </a:path>
            </a:pathLst>
          </a:custGeom>
          <a:blipFill>
            <a:blip r:embed="rId5"/>
            <a:stretch>
              <a:fillRect/>
            </a:stretch>
          </a:blipFill>
        </p:spPr>
        <p:txBody>
          <a:bodyPr/>
          <a:lstStyle/>
          <a:p>
            <a:endParaRPr lang="fr-F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5536367" y="-5210866"/>
            <a:ext cx="14680367" cy="14680367"/>
            <a:chOff x="0" y="0"/>
            <a:chExt cx="837653" cy="837653"/>
          </a:xfrm>
        </p:grpSpPr>
        <p:sp>
          <p:nvSpPr>
            <p:cNvPr id="3" name="Freeform 3"/>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BEC4D6"/>
            </a:solidFill>
          </p:spPr>
          <p:txBody>
            <a:bodyPr/>
            <a:lstStyle/>
            <a:p>
              <a:endParaRPr lang="fr-FR"/>
            </a:p>
          </p:txBody>
        </p:sp>
        <p:sp>
          <p:nvSpPr>
            <p:cNvPr id="4" name="TextBox 4"/>
            <p:cNvSpPr txBox="1"/>
            <p:nvPr/>
          </p:nvSpPr>
          <p:spPr>
            <a:xfrm>
              <a:off x="78530" y="21380"/>
              <a:ext cx="680593" cy="7377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447477" y="-3456726"/>
            <a:ext cx="12502588" cy="11914587"/>
            <a:chOff x="0" y="0"/>
            <a:chExt cx="852913" cy="812800"/>
          </a:xfrm>
        </p:grpSpPr>
        <p:sp>
          <p:nvSpPr>
            <p:cNvPr id="6" name="Freeform 6"/>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4D6CB3"/>
            </a:solidFill>
          </p:spPr>
          <p:txBody>
            <a:bodyPr/>
            <a:lstStyle/>
            <a:p>
              <a:endParaRPr lang="fr-FR"/>
            </a:p>
          </p:txBody>
        </p:sp>
        <p:sp>
          <p:nvSpPr>
            <p:cNvPr id="7" name="TextBox 7"/>
            <p:cNvSpPr txBox="1"/>
            <p:nvPr/>
          </p:nvSpPr>
          <p:spPr>
            <a:xfrm>
              <a:off x="79961" y="19050"/>
              <a:ext cx="692992" cy="71755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2979573" y="815944"/>
            <a:ext cx="4377912" cy="1313374"/>
          </a:xfrm>
          <a:custGeom>
            <a:avLst/>
            <a:gdLst/>
            <a:ahLst/>
            <a:cxnLst/>
            <a:rect l="l" t="t" r="r" b="b"/>
            <a:pathLst>
              <a:path w="4377912" h="1313374">
                <a:moveTo>
                  <a:pt x="0" y="0"/>
                </a:moveTo>
                <a:lnTo>
                  <a:pt x="4377913" y="0"/>
                </a:lnTo>
                <a:lnTo>
                  <a:pt x="4377913" y="1313374"/>
                </a:lnTo>
                <a:lnTo>
                  <a:pt x="0" y="1313374"/>
                </a:lnTo>
                <a:lnTo>
                  <a:pt x="0" y="0"/>
                </a:lnTo>
                <a:close/>
              </a:path>
            </a:pathLst>
          </a:custGeom>
          <a:blipFill>
            <a:blip r:embed="rId2"/>
            <a:stretch>
              <a:fillRect/>
            </a:stretch>
          </a:blipFill>
        </p:spPr>
        <p:txBody>
          <a:bodyPr/>
          <a:lstStyle/>
          <a:p>
            <a:endParaRPr lang="fr-FR"/>
          </a:p>
        </p:txBody>
      </p:sp>
      <p:sp>
        <p:nvSpPr>
          <p:cNvPr id="9" name="TextBox 9"/>
          <p:cNvSpPr txBox="1"/>
          <p:nvPr/>
        </p:nvSpPr>
        <p:spPr>
          <a:xfrm>
            <a:off x="8216775" y="5358073"/>
            <a:ext cx="9042525" cy="1200150"/>
          </a:xfrm>
          <a:prstGeom prst="rect">
            <a:avLst/>
          </a:prstGeom>
        </p:spPr>
        <p:txBody>
          <a:bodyPr lIns="0" tIns="0" rIns="0" bIns="0" rtlCol="0" anchor="t">
            <a:spAutoFit/>
          </a:bodyPr>
          <a:lstStyle/>
          <a:p>
            <a:pPr algn="r">
              <a:lnSpc>
                <a:spcPts val="8984"/>
              </a:lnSpc>
            </a:pPr>
            <a:r>
              <a:rPr lang="en-US" sz="7487" b="1">
                <a:solidFill>
                  <a:srgbClr val="4D6CB3"/>
                </a:solidFill>
                <a:latin typeface="Poppins Bold"/>
                <a:ea typeface="Poppins Bold"/>
                <a:cs typeface="Poppins Bold"/>
                <a:sym typeface="Poppins Bold"/>
              </a:rPr>
              <a:t>KPIS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0167" y="960770"/>
            <a:ext cx="1757790" cy="17577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94A5"/>
            </a:solidFill>
            <a:ln w="9525" cap="sq">
              <a:solidFill>
                <a:srgbClr val="000000"/>
              </a:solidFill>
              <a:prstDash val="solid"/>
              <a:miter/>
            </a:ln>
          </p:spPr>
          <p:txBody>
            <a:bodyPr/>
            <a:lstStyle/>
            <a:p>
              <a:endParaRPr lang="fr-FR"/>
            </a:p>
          </p:txBody>
        </p:sp>
        <p:sp>
          <p:nvSpPr>
            <p:cNvPr id="4" name="TextBox 4"/>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grpSp>
        <p:nvGrpSpPr>
          <p:cNvPr id="5" name="Group 5"/>
          <p:cNvGrpSpPr/>
          <p:nvPr/>
        </p:nvGrpSpPr>
        <p:grpSpPr>
          <a:xfrm>
            <a:off x="6509779" y="1056066"/>
            <a:ext cx="6713268" cy="3620060"/>
            <a:chOff x="0" y="0"/>
            <a:chExt cx="2650025" cy="1428998"/>
          </a:xfrm>
        </p:grpSpPr>
        <p:sp>
          <p:nvSpPr>
            <p:cNvPr id="6" name="Freeform 6"/>
            <p:cNvSpPr/>
            <p:nvPr/>
          </p:nvSpPr>
          <p:spPr>
            <a:xfrm>
              <a:off x="0" y="0"/>
              <a:ext cx="2650025" cy="1428998"/>
            </a:xfrm>
            <a:custGeom>
              <a:avLst/>
              <a:gdLst/>
              <a:ahLst/>
              <a:cxnLst/>
              <a:rect l="l" t="t" r="r" b="b"/>
              <a:pathLst>
                <a:path w="2650025" h="1428998">
                  <a:moveTo>
                    <a:pt x="20758" y="0"/>
                  </a:moveTo>
                  <a:lnTo>
                    <a:pt x="2629267" y="0"/>
                  </a:lnTo>
                  <a:cubicBezTo>
                    <a:pt x="2634772" y="0"/>
                    <a:pt x="2640052" y="2187"/>
                    <a:pt x="2643945" y="6080"/>
                  </a:cubicBezTo>
                  <a:cubicBezTo>
                    <a:pt x="2647838" y="9973"/>
                    <a:pt x="2650025" y="15253"/>
                    <a:pt x="2650025" y="20758"/>
                  </a:cubicBezTo>
                  <a:lnTo>
                    <a:pt x="2650025" y="1408240"/>
                  </a:lnTo>
                  <a:cubicBezTo>
                    <a:pt x="2650025" y="1419704"/>
                    <a:pt x="2640731" y="1428998"/>
                    <a:pt x="2629267" y="1428998"/>
                  </a:cubicBezTo>
                  <a:lnTo>
                    <a:pt x="20758" y="1428998"/>
                  </a:lnTo>
                  <a:cubicBezTo>
                    <a:pt x="9294" y="1428998"/>
                    <a:pt x="0" y="1419704"/>
                    <a:pt x="0" y="1408240"/>
                  </a:cubicBezTo>
                  <a:lnTo>
                    <a:pt x="0" y="20758"/>
                  </a:lnTo>
                  <a:cubicBezTo>
                    <a:pt x="0" y="9294"/>
                    <a:pt x="9294" y="0"/>
                    <a:pt x="20758" y="0"/>
                  </a:cubicBezTo>
                  <a:close/>
                </a:path>
              </a:pathLst>
            </a:custGeom>
            <a:solidFill>
              <a:srgbClr val="FFFFFF"/>
            </a:solidFill>
            <a:ln w="9525" cap="sq">
              <a:solidFill>
                <a:srgbClr val="000000"/>
              </a:solidFill>
              <a:prstDash val="solid"/>
              <a:miter/>
            </a:ln>
          </p:spPr>
          <p:txBody>
            <a:bodyPr/>
            <a:lstStyle/>
            <a:p>
              <a:endParaRPr lang="fr-FR"/>
            </a:p>
          </p:txBody>
        </p:sp>
        <p:sp>
          <p:nvSpPr>
            <p:cNvPr id="7" name="TextBox 7"/>
            <p:cNvSpPr txBox="1"/>
            <p:nvPr/>
          </p:nvSpPr>
          <p:spPr>
            <a:xfrm>
              <a:off x="0" y="-38100"/>
              <a:ext cx="2650025" cy="1467098"/>
            </a:xfrm>
            <a:prstGeom prst="rect">
              <a:avLst/>
            </a:prstGeom>
          </p:spPr>
          <p:txBody>
            <a:bodyPr lIns="34559" tIns="34559" rIns="34559" bIns="34559" rtlCol="0" anchor="ctr"/>
            <a:lstStyle/>
            <a:p>
              <a:pPr algn="ctr">
                <a:lnSpc>
                  <a:spcPts val="1904"/>
                </a:lnSpc>
                <a:spcBef>
                  <a:spcPct val="0"/>
                </a:spcBef>
              </a:pPr>
              <a:endParaRPr/>
            </a:p>
          </p:txBody>
        </p:sp>
      </p:grpSp>
      <p:grpSp>
        <p:nvGrpSpPr>
          <p:cNvPr id="8" name="Group 8"/>
          <p:cNvGrpSpPr/>
          <p:nvPr/>
        </p:nvGrpSpPr>
        <p:grpSpPr>
          <a:xfrm>
            <a:off x="6866261" y="7504798"/>
            <a:ext cx="5526766" cy="1056941"/>
            <a:chOff x="0" y="0"/>
            <a:chExt cx="2181660" cy="417222"/>
          </a:xfrm>
        </p:grpSpPr>
        <p:sp>
          <p:nvSpPr>
            <p:cNvPr id="9" name="Freeform 9"/>
            <p:cNvSpPr/>
            <p:nvPr/>
          </p:nvSpPr>
          <p:spPr>
            <a:xfrm>
              <a:off x="0" y="0"/>
              <a:ext cx="2181659" cy="417222"/>
            </a:xfrm>
            <a:custGeom>
              <a:avLst/>
              <a:gdLst/>
              <a:ahLst/>
              <a:cxnLst/>
              <a:rect l="l" t="t" r="r" b="b"/>
              <a:pathLst>
                <a:path w="2181659" h="417222">
                  <a:moveTo>
                    <a:pt x="25214" y="0"/>
                  </a:moveTo>
                  <a:lnTo>
                    <a:pt x="2156445" y="0"/>
                  </a:lnTo>
                  <a:cubicBezTo>
                    <a:pt x="2163132" y="0"/>
                    <a:pt x="2169546" y="2657"/>
                    <a:pt x="2174274" y="7385"/>
                  </a:cubicBezTo>
                  <a:cubicBezTo>
                    <a:pt x="2179003" y="12114"/>
                    <a:pt x="2181659" y="18527"/>
                    <a:pt x="2181659" y="25214"/>
                  </a:cubicBezTo>
                  <a:lnTo>
                    <a:pt x="2181659" y="392007"/>
                  </a:lnTo>
                  <a:cubicBezTo>
                    <a:pt x="2181659" y="405933"/>
                    <a:pt x="2170371" y="417222"/>
                    <a:pt x="2156445" y="417222"/>
                  </a:cubicBezTo>
                  <a:lnTo>
                    <a:pt x="25214" y="417222"/>
                  </a:lnTo>
                  <a:cubicBezTo>
                    <a:pt x="11289" y="417222"/>
                    <a:pt x="0" y="405933"/>
                    <a:pt x="0" y="392007"/>
                  </a:cubicBezTo>
                  <a:lnTo>
                    <a:pt x="0" y="25214"/>
                  </a:lnTo>
                  <a:cubicBezTo>
                    <a:pt x="0" y="11289"/>
                    <a:pt x="11289" y="0"/>
                    <a:pt x="25214" y="0"/>
                  </a:cubicBezTo>
                  <a:close/>
                </a:path>
              </a:pathLst>
            </a:custGeom>
            <a:solidFill>
              <a:srgbClr val="FFFFFF"/>
            </a:solidFill>
            <a:ln w="9525" cap="sq">
              <a:solidFill>
                <a:srgbClr val="000000"/>
              </a:solidFill>
              <a:prstDash val="solid"/>
              <a:miter/>
            </a:ln>
          </p:spPr>
          <p:txBody>
            <a:bodyPr/>
            <a:lstStyle/>
            <a:p>
              <a:endParaRPr lang="fr-FR"/>
            </a:p>
          </p:txBody>
        </p:sp>
        <p:sp>
          <p:nvSpPr>
            <p:cNvPr id="10" name="TextBox 10"/>
            <p:cNvSpPr txBox="1"/>
            <p:nvPr/>
          </p:nvSpPr>
          <p:spPr>
            <a:xfrm>
              <a:off x="0" y="-19050"/>
              <a:ext cx="2181660" cy="436272"/>
            </a:xfrm>
            <a:prstGeom prst="rect">
              <a:avLst/>
            </a:prstGeom>
          </p:spPr>
          <p:txBody>
            <a:bodyPr lIns="34559" tIns="34559" rIns="34559" bIns="34559" rtlCol="0" anchor="ctr"/>
            <a:lstStyle/>
            <a:p>
              <a:pPr algn="ctr">
                <a:lnSpc>
                  <a:spcPts val="1635"/>
                </a:lnSpc>
                <a:spcBef>
                  <a:spcPct val="0"/>
                </a:spcBef>
              </a:pPr>
              <a:endParaRPr/>
            </a:p>
          </p:txBody>
        </p:sp>
      </p:grpSp>
      <p:grpSp>
        <p:nvGrpSpPr>
          <p:cNvPr id="11" name="Group 11"/>
          <p:cNvGrpSpPr/>
          <p:nvPr/>
        </p:nvGrpSpPr>
        <p:grpSpPr>
          <a:xfrm>
            <a:off x="6817921" y="8767934"/>
            <a:ext cx="5526766" cy="1256943"/>
            <a:chOff x="0" y="0"/>
            <a:chExt cx="2181660" cy="496171"/>
          </a:xfrm>
        </p:grpSpPr>
        <p:sp>
          <p:nvSpPr>
            <p:cNvPr id="12" name="Freeform 12"/>
            <p:cNvSpPr/>
            <p:nvPr/>
          </p:nvSpPr>
          <p:spPr>
            <a:xfrm>
              <a:off x="0" y="0"/>
              <a:ext cx="2181659" cy="496171"/>
            </a:xfrm>
            <a:custGeom>
              <a:avLst/>
              <a:gdLst/>
              <a:ahLst/>
              <a:cxnLst/>
              <a:rect l="l" t="t" r="r" b="b"/>
              <a:pathLst>
                <a:path w="2181659" h="496171">
                  <a:moveTo>
                    <a:pt x="25214" y="0"/>
                  </a:moveTo>
                  <a:lnTo>
                    <a:pt x="2156445" y="0"/>
                  </a:lnTo>
                  <a:cubicBezTo>
                    <a:pt x="2163132" y="0"/>
                    <a:pt x="2169546" y="2657"/>
                    <a:pt x="2174274" y="7385"/>
                  </a:cubicBezTo>
                  <a:cubicBezTo>
                    <a:pt x="2179003" y="12114"/>
                    <a:pt x="2181659" y="18527"/>
                    <a:pt x="2181659" y="25214"/>
                  </a:cubicBezTo>
                  <a:lnTo>
                    <a:pt x="2181659" y="470957"/>
                  </a:lnTo>
                  <a:cubicBezTo>
                    <a:pt x="2181659" y="484882"/>
                    <a:pt x="2170371" y="496171"/>
                    <a:pt x="2156445" y="496171"/>
                  </a:cubicBezTo>
                  <a:lnTo>
                    <a:pt x="25214" y="496171"/>
                  </a:lnTo>
                  <a:cubicBezTo>
                    <a:pt x="11289" y="496171"/>
                    <a:pt x="0" y="484882"/>
                    <a:pt x="0" y="470957"/>
                  </a:cubicBezTo>
                  <a:lnTo>
                    <a:pt x="0" y="25214"/>
                  </a:lnTo>
                  <a:cubicBezTo>
                    <a:pt x="0" y="11289"/>
                    <a:pt x="11289" y="0"/>
                    <a:pt x="25214" y="0"/>
                  </a:cubicBezTo>
                  <a:close/>
                </a:path>
              </a:pathLst>
            </a:custGeom>
            <a:solidFill>
              <a:srgbClr val="FFFFFF"/>
            </a:solidFill>
            <a:ln w="9525" cap="sq">
              <a:solidFill>
                <a:srgbClr val="000000"/>
              </a:solidFill>
              <a:prstDash val="solid"/>
              <a:miter/>
            </a:ln>
          </p:spPr>
          <p:txBody>
            <a:bodyPr/>
            <a:lstStyle/>
            <a:p>
              <a:endParaRPr lang="fr-FR"/>
            </a:p>
          </p:txBody>
        </p:sp>
        <p:sp>
          <p:nvSpPr>
            <p:cNvPr id="13" name="TextBox 13"/>
            <p:cNvSpPr txBox="1"/>
            <p:nvPr/>
          </p:nvSpPr>
          <p:spPr>
            <a:xfrm>
              <a:off x="0" y="-19050"/>
              <a:ext cx="2181660" cy="515221"/>
            </a:xfrm>
            <a:prstGeom prst="rect">
              <a:avLst/>
            </a:prstGeom>
          </p:spPr>
          <p:txBody>
            <a:bodyPr lIns="34559" tIns="34559" rIns="34559" bIns="34559" rtlCol="0" anchor="ctr"/>
            <a:lstStyle/>
            <a:p>
              <a:pPr algn="ctr">
                <a:lnSpc>
                  <a:spcPts val="1635"/>
                </a:lnSpc>
                <a:spcBef>
                  <a:spcPct val="0"/>
                </a:spcBef>
              </a:pPr>
              <a:endParaRPr/>
            </a:p>
          </p:txBody>
        </p:sp>
      </p:grpSp>
      <p:sp>
        <p:nvSpPr>
          <p:cNvPr id="14" name="Freeform 14"/>
          <p:cNvSpPr/>
          <p:nvPr/>
        </p:nvSpPr>
        <p:spPr>
          <a:xfrm>
            <a:off x="4245969" y="8561740"/>
            <a:ext cx="9682645" cy="2176953"/>
          </a:xfrm>
          <a:custGeom>
            <a:avLst/>
            <a:gdLst/>
            <a:ahLst/>
            <a:cxnLst/>
            <a:rect l="l" t="t" r="r" b="b"/>
            <a:pathLst>
              <a:path w="9682645" h="2176953">
                <a:moveTo>
                  <a:pt x="0" y="0"/>
                </a:moveTo>
                <a:lnTo>
                  <a:pt x="9682645" y="0"/>
                </a:lnTo>
                <a:lnTo>
                  <a:pt x="9682645" y="2176953"/>
                </a:lnTo>
                <a:lnTo>
                  <a:pt x="0" y="2176953"/>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5" name="Freeform 15"/>
          <p:cNvSpPr/>
          <p:nvPr/>
        </p:nvSpPr>
        <p:spPr>
          <a:xfrm>
            <a:off x="0" y="32201"/>
            <a:ext cx="2820334" cy="2640538"/>
          </a:xfrm>
          <a:custGeom>
            <a:avLst/>
            <a:gdLst/>
            <a:ahLst/>
            <a:cxnLst/>
            <a:rect l="l" t="t" r="r" b="b"/>
            <a:pathLst>
              <a:path w="2820334" h="2640538">
                <a:moveTo>
                  <a:pt x="0" y="0"/>
                </a:moveTo>
                <a:lnTo>
                  <a:pt x="2820334" y="0"/>
                </a:lnTo>
                <a:lnTo>
                  <a:pt x="2820334" y="2640539"/>
                </a:lnTo>
                <a:lnTo>
                  <a:pt x="0" y="26405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6" name="Freeform 16"/>
          <p:cNvSpPr/>
          <p:nvPr/>
        </p:nvSpPr>
        <p:spPr>
          <a:xfrm flipH="1">
            <a:off x="15965634" y="32201"/>
            <a:ext cx="2322366" cy="2174316"/>
          </a:xfrm>
          <a:custGeom>
            <a:avLst/>
            <a:gdLst/>
            <a:ahLst/>
            <a:cxnLst/>
            <a:rect l="l" t="t" r="r" b="b"/>
            <a:pathLst>
              <a:path w="2322366" h="2174316">
                <a:moveTo>
                  <a:pt x="2322366" y="0"/>
                </a:moveTo>
                <a:lnTo>
                  <a:pt x="0" y="0"/>
                </a:lnTo>
                <a:lnTo>
                  <a:pt x="0" y="2174316"/>
                </a:lnTo>
                <a:lnTo>
                  <a:pt x="2322366" y="2174316"/>
                </a:lnTo>
                <a:lnTo>
                  <a:pt x="232236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7" name="AutoShape 17"/>
          <p:cNvSpPr/>
          <p:nvPr/>
        </p:nvSpPr>
        <p:spPr>
          <a:xfrm>
            <a:off x="11904472" y="3139748"/>
            <a:ext cx="1318576" cy="0"/>
          </a:xfrm>
          <a:prstGeom prst="line">
            <a:avLst/>
          </a:prstGeom>
          <a:ln w="9525" cap="flat">
            <a:solidFill>
              <a:srgbClr val="000000"/>
            </a:solidFill>
            <a:prstDash val="solid"/>
            <a:headEnd type="none" w="sm" len="sm"/>
            <a:tailEnd type="none" w="sm" len="sm"/>
          </a:ln>
        </p:spPr>
        <p:txBody>
          <a:bodyPr/>
          <a:lstStyle/>
          <a:p>
            <a:endParaRPr lang="fr-FR"/>
          </a:p>
        </p:txBody>
      </p:sp>
      <p:sp>
        <p:nvSpPr>
          <p:cNvPr id="18" name="AutoShape 18"/>
          <p:cNvSpPr/>
          <p:nvPr/>
        </p:nvSpPr>
        <p:spPr>
          <a:xfrm>
            <a:off x="11904472" y="6849721"/>
            <a:ext cx="1318576" cy="0"/>
          </a:xfrm>
          <a:prstGeom prst="line">
            <a:avLst/>
          </a:prstGeom>
          <a:ln w="9525" cap="flat">
            <a:solidFill>
              <a:srgbClr val="000000"/>
            </a:solidFill>
            <a:prstDash val="solid"/>
            <a:headEnd type="none" w="sm" len="sm"/>
            <a:tailEnd type="none" w="sm" len="sm"/>
          </a:ln>
        </p:spPr>
        <p:txBody>
          <a:bodyPr/>
          <a:lstStyle/>
          <a:p>
            <a:endParaRPr lang="fr-FR"/>
          </a:p>
        </p:txBody>
      </p:sp>
      <p:sp>
        <p:nvSpPr>
          <p:cNvPr id="19" name="AutoShape 19"/>
          <p:cNvSpPr/>
          <p:nvPr/>
        </p:nvSpPr>
        <p:spPr>
          <a:xfrm>
            <a:off x="5064953" y="4994734"/>
            <a:ext cx="1318576" cy="0"/>
          </a:xfrm>
          <a:prstGeom prst="line">
            <a:avLst/>
          </a:prstGeom>
          <a:ln w="9525" cap="flat">
            <a:solidFill>
              <a:srgbClr val="000000"/>
            </a:solidFill>
            <a:prstDash val="solid"/>
            <a:headEnd type="none" w="sm" len="sm"/>
            <a:tailEnd type="none" w="sm" len="sm"/>
          </a:ln>
        </p:spPr>
        <p:txBody>
          <a:bodyPr/>
          <a:lstStyle/>
          <a:p>
            <a:endParaRPr lang="fr-FR"/>
          </a:p>
        </p:txBody>
      </p:sp>
      <p:sp>
        <p:nvSpPr>
          <p:cNvPr id="20" name="AutoShape 20"/>
          <p:cNvSpPr/>
          <p:nvPr/>
        </p:nvSpPr>
        <p:spPr>
          <a:xfrm>
            <a:off x="5064953" y="8699851"/>
            <a:ext cx="1318576" cy="0"/>
          </a:xfrm>
          <a:prstGeom prst="line">
            <a:avLst/>
          </a:prstGeom>
          <a:ln w="9525" cap="flat">
            <a:solidFill>
              <a:srgbClr val="000000"/>
            </a:solidFill>
            <a:prstDash val="solid"/>
            <a:headEnd type="none" w="sm" len="sm"/>
            <a:tailEnd type="none" w="sm" len="sm"/>
          </a:ln>
        </p:spPr>
        <p:txBody>
          <a:bodyPr/>
          <a:lstStyle/>
          <a:p>
            <a:endParaRPr lang="fr-FR"/>
          </a:p>
        </p:txBody>
      </p:sp>
      <p:sp>
        <p:nvSpPr>
          <p:cNvPr id="21" name="AutoShape 21"/>
          <p:cNvSpPr/>
          <p:nvPr/>
        </p:nvSpPr>
        <p:spPr>
          <a:xfrm flipV="1">
            <a:off x="8118118" y="7356388"/>
            <a:ext cx="0" cy="365197"/>
          </a:xfrm>
          <a:prstGeom prst="line">
            <a:avLst/>
          </a:prstGeom>
          <a:ln w="9525" cap="flat">
            <a:solidFill>
              <a:srgbClr val="000000"/>
            </a:solidFill>
            <a:prstDash val="solid"/>
            <a:headEnd type="none" w="sm" len="sm"/>
            <a:tailEnd type="none" w="sm" len="sm"/>
          </a:ln>
        </p:spPr>
        <p:txBody>
          <a:bodyPr/>
          <a:lstStyle/>
          <a:p>
            <a:endParaRPr lang="fr-FR"/>
          </a:p>
        </p:txBody>
      </p:sp>
      <p:grpSp>
        <p:nvGrpSpPr>
          <p:cNvPr id="22" name="Group 22"/>
          <p:cNvGrpSpPr/>
          <p:nvPr/>
        </p:nvGrpSpPr>
        <p:grpSpPr>
          <a:xfrm>
            <a:off x="4898825" y="10024877"/>
            <a:ext cx="8490349" cy="453711"/>
            <a:chOff x="0" y="0"/>
            <a:chExt cx="3162543" cy="169001"/>
          </a:xfrm>
        </p:grpSpPr>
        <p:sp>
          <p:nvSpPr>
            <p:cNvPr id="23" name="Freeform 23"/>
            <p:cNvSpPr/>
            <p:nvPr/>
          </p:nvSpPr>
          <p:spPr>
            <a:xfrm>
              <a:off x="0" y="0"/>
              <a:ext cx="3162543" cy="169001"/>
            </a:xfrm>
            <a:custGeom>
              <a:avLst/>
              <a:gdLst/>
              <a:ahLst/>
              <a:cxnLst/>
              <a:rect l="l" t="t" r="r" b="b"/>
              <a:pathLst>
                <a:path w="3162543" h="169001">
                  <a:moveTo>
                    <a:pt x="0" y="0"/>
                  </a:moveTo>
                  <a:lnTo>
                    <a:pt x="3162543" y="0"/>
                  </a:lnTo>
                  <a:lnTo>
                    <a:pt x="3162543" y="169001"/>
                  </a:lnTo>
                  <a:lnTo>
                    <a:pt x="0" y="169001"/>
                  </a:lnTo>
                  <a:close/>
                </a:path>
              </a:pathLst>
            </a:custGeom>
            <a:solidFill>
              <a:srgbClr val="4E67A8"/>
            </a:solidFill>
          </p:spPr>
          <p:txBody>
            <a:bodyPr/>
            <a:lstStyle/>
            <a:p>
              <a:endParaRPr lang="fr-FR"/>
            </a:p>
          </p:txBody>
        </p:sp>
        <p:sp>
          <p:nvSpPr>
            <p:cNvPr id="24" name="TextBox 24"/>
            <p:cNvSpPr txBox="1"/>
            <p:nvPr/>
          </p:nvSpPr>
          <p:spPr>
            <a:xfrm>
              <a:off x="0" y="-38100"/>
              <a:ext cx="3162543" cy="207101"/>
            </a:xfrm>
            <a:prstGeom prst="rect">
              <a:avLst/>
            </a:prstGeom>
          </p:spPr>
          <p:txBody>
            <a:bodyPr lIns="34559" tIns="34559" rIns="34559" bIns="34559" rtlCol="0" anchor="ctr"/>
            <a:lstStyle/>
            <a:p>
              <a:pPr algn="ctr">
                <a:lnSpc>
                  <a:spcPts val="1904"/>
                </a:lnSpc>
              </a:pPr>
              <a:endParaRPr/>
            </a:p>
          </p:txBody>
        </p:sp>
      </p:grpSp>
      <p:sp>
        <p:nvSpPr>
          <p:cNvPr id="25" name="Freeform 25"/>
          <p:cNvSpPr/>
          <p:nvPr/>
        </p:nvSpPr>
        <p:spPr>
          <a:xfrm>
            <a:off x="1820026" y="1214377"/>
            <a:ext cx="1119887" cy="1357438"/>
          </a:xfrm>
          <a:custGeom>
            <a:avLst/>
            <a:gdLst/>
            <a:ahLst/>
            <a:cxnLst/>
            <a:rect l="l" t="t" r="r" b="b"/>
            <a:pathLst>
              <a:path w="1119887" h="1357438">
                <a:moveTo>
                  <a:pt x="0" y="0"/>
                </a:moveTo>
                <a:lnTo>
                  <a:pt x="1119887" y="0"/>
                </a:lnTo>
                <a:lnTo>
                  <a:pt x="1119887" y="1357438"/>
                </a:lnTo>
                <a:lnTo>
                  <a:pt x="0" y="1357438"/>
                </a:lnTo>
                <a:lnTo>
                  <a:pt x="0" y="0"/>
                </a:lnTo>
                <a:close/>
              </a:path>
            </a:pathLst>
          </a:custGeom>
          <a:blipFill>
            <a:blip r:embed="rId8"/>
            <a:stretch>
              <a:fillRect/>
            </a:stretch>
          </a:blipFill>
        </p:spPr>
        <p:txBody>
          <a:bodyPr/>
          <a:lstStyle/>
          <a:p>
            <a:endParaRPr lang="fr-FR"/>
          </a:p>
        </p:txBody>
      </p:sp>
      <p:grpSp>
        <p:nvGrpSpPr>
          <p:cNvPr id="26" name="Group 26"/>
          <p:cNvGrpSpPr/>
          <p:nvPr/>
        </p:nvGrpSpPr>
        <p:grpSpPr>
          <a:xfrm>
            <a:off x="5616828" y="5340683"/>
            <a:ext cx="1214516" cy="1214516"/>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9525" cap="sq">
              <a:solidFill>
                <a:srgbClr val="000000"/>
              </a:solidFill>
              <a:prstDash val="solid"/>
              <a:miter/>
            </a:ln>
          </p:spPr>
          <p:txBody>
            <a:bodyPr/>
            <a:lstStyle/>
            <a:p>
              <a:endParaRPr lang="fr-FR"/>
            </a:p>
          </p:txBody>
        </p:sp>
        <p:sp>
          <p:nvSpPr>
            <p:cNvPr id="28" name="TextBox 28"/>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grpSp>
        <p:nvGrpSpPr>
          <p:cNvPr id="29" name="Group 29"/>
          <p:cNvGrpSpPr/>
          <p:nvPr/>
        </p:nvGrpSpPr>
        <p:grpSpPr>
          <a:xfrm>
            <a:off x="6833857" y="5120589"/>
            <a:ext cx="5526766" cy="2292567"/>
            <a:chOff x="0" y="0"/>
            <a:chExt cx="2181660" cy="904978"/>
          </a:xfrm>
        </p:grpSpPr>
        <p:sp>
          <p:nvSpPr>
            <p:cNvPr id="30" name="Freeform 30"/>
            <p:cNvSpPr/>
            <p:nvPr/>
          </p:nvSpPr>
          <p:spPr>
            <a:xfrm>
              <a:off x="0" y="0"/>
              <a:ext cx="2181659" cy="904978"/>
            </a:xfrm>
            <a:custGeom>
              <a:avLst/>
              <a:gdLst/>
              <a:ahLst/>
              <a:cxnLst/>
              <a:rect l="l" t="t" r="r" b="b"/>
              <a:pathLst>
                <a:path w="2181659" h="904978">
                  <a:moveTo>
                    <a:pt x="25214" y="0"/>
                  </a:moveTo>
                  <a:lnTo>
                    <a:pt x="2156445" y="0"/>
                  </a:lnTo>
                  <a:cubicBezTo>
                    <a:pt x="2163132" y="0"/>
                    <a:pt x="2169546" y="2657"/>
                    <a:pt x="2174274" y="7385"/>
                  </a:cubicBezTo>
                  <a:cubicBezTo>
                    <a:pt x="2179003" y="12114"/>
                    <a:pt x="2181659" y="18527"/>
                    <a:pt x="2181659" y="25214"/>
                  </a:cubicBezTo>
                  <a:lnTo>
                    <a:pt x="2181659" y="879763"/>
                  </a:lnTo>
                  <a:cubicBezTo>
                    <a:pt x="2181659" y="893689"/>
                    <a:pt x="2170371" y="904978"/>
                    <a:pt x="2156445" y="904978"/>
                  </a:cubicBezTo>
                  <a:lnTo>
                    <a:pt x="25214" y="904978"/>
                  </a:lnTo>
                  <a:cubicBezTo>
                    <a:pt x="11289" y="904978"/>
                    <a:pt x="0" y="893689"/>
                    <a:pt x="0" y="879763"/>
                  </a:cubicBezTo>
                  <a:lnTo>
                    <a:pt x="0" y="25214"/>
                  </a:lnTo>
                  <a:cubicBezTo>
                    <a:pt x="0" y="11289"/>
                    <a:pt x="11289" y="0"/>
                    <a:pt x="25214" y="0"/>
                  </a:cubicBezTo>
                  <a:close/>
                </a:path>
              </a:pathLst>
            </a:custGeom>
            <a:solidFill>
              <a:srgbClr val="FFFFFF"/>
            </a:solidFill>
            <a:ln w="9525" cap="sq">
              <a:solidFill>
                <a:srgbClr val="000000"/>
              </a:solidFill>
              <a:prstDash val="solid"/>
              <a:miter/>
            </a:ln>
          </p:spPr>
          <p:txBody>
            <a:bodyPr/>
            <a:lstStyle/>
            <a:p>
              <a:endParaRPr lang="fr-FR"/>
            </a:p>
          </p:txBody>
        </p:sp>
        <p:sp>
          <p:nvSpPr>
            <p:cNvPr id="31" name="TextBox 31"/>
            <p:cNvSpPr txBox="1"/>
            <p:nvPr/>
          </p:nvSpPr>
          <p:spPr>
            <a:xfrm>
              <a:off x="0" y="-19050"/>
              <a:ext cx="2181660" cy="924028"/>
            </a:xfrm>
            <a:prstGeom prst="rect">
              <a:avLst/>
            </a:prstGeom>
          </p:spPr>
          <p:txBody>
            <a:bodyPr lIns="34559" tIns="34559" rIns="34559" bIns="34559" rtlCol="0" anchor="ctr"/>
            <a:lstStyle/>
            <a:p>
              <a:pPr algn="ctr">
                <a:lnSpc>
                  <a:spcPts val="1635"/>
                </a:lnSpc>
                <a:spcBef>
                  <a:spcPct val="0"/>
                </a:spcBef>
              </a:pPr>
              <a:endParaRPr/>
            </a:p>
          </p:txBody>
        </p:sp>
      </p:grpSp>
      <p:sp>
        <p:nvSpPr>
          <p:cNvPr id="32" name="Freeform 32"/>
          <p:cNvSpPr/>
          <p:nvPr/>
        </p:nvSpPr>
        <p:spPr>
          <a:xfrm>
            <a:off x="8104368" y="1492286"/>
            <a:ext cx="487135" cy="1033709"/>
          </a:xfrm>
          <a:custGeom>
            <a:avLst/>
            <a:gdLst/>
            <a:ahLst/>
            <a:cxnLst/>
            <a:rect l="l" t="t" r="r" b="b"/>
            <a:pathLst>
              <a:path w="487135" h="1033709">
                <a:moveTo>
                  <a:pt x="0" y="0"/>
                </a:moveTo>
                <a:lnTo>
                  <a:pt x="487135" y="0"/>
                </a:lnTo>
                <a:lnTo>
                  <a:pt x="487135" y="1033708"/>
                </a:lnTo>
                <a:lnTo>
                  <a:pt x="0" y="10337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33" name="Freeform 33"/>
          <p:cNvSpPr/>
          <p:nvPr/>
        </p:nvSpPr>
        <p:spPr>
          <a:xfrm>
            <a:off x="9299577" y="1447928"/>
            <a:ext cx="854510" cy="937733"/>
          </a:xfrm>
          <a:custGeom>
            <a:avLst/>
            <a:gdLst/>
            <a:ahLst/>
            <a:cxnLst/>
            <a:rect l="l" t="t" r="r" b="b"/>
            <a:pathLst>
              <a:path w="854510" h="937733">
                <a:moveTo>
                  <a:pt x="0" y="0"/>
                </a:moveTo>
                <a:lnTo>
                  <a:pt x="854510" y="0"/>
                </a:lnTo>
                <a:lnTo>
                  <a:pt x="854510" y="937734"/>
                </a:lnTo>
                <a:lnTo>
                  <a:pt x="0" y="9377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34" name="Freeform 34"/>
          <p:cNvSpPr/>
          <p:nvPr/>
        </p:nvSpPr>
        <p:spPr>
          <a:xfrm>
            <a:off x="10815903" y="1372272"/>
            <a:ext cx="1237552" cy="1089045"/>
          </a:xfrm>
          <a:custGeom>
            <a:avLst/>
            <a:gdLst/>
            <a:ahLst/>
            <a:cxnLst/>
            <a:rect l="l" t="t" r="r" b="b"/>
            <a:pathLst>
              <a:path w="1237552" h="1089045">
                <a:moveTo>
                  <a:pt x="0" y="0"/>
                </a:moveTo>
                <a:lnTo>
                  <a:pt x="1237552" y="0"/>
                </a:lnTo>
                <a:lnTo>
                  <a:pt x="1237552" y="1089045"/>
                </a:lnTo>
                <a:lnTo>
                  <a:pt x="0" y="1089045"/>
                </a:lnTo>
                <a:lnTo>
                  <a:pt x="0" y="0"/>
                </a:lnTo>
                <a:close/>
              </a:path>
            </a:pathLst>
          </a:custGeom>
          <a:blipFill>
            <a:blip r:embed="rId13"/>
            <a:stretch>
              <a:fillRect/>
            </a:stretch>
          </a:blipFill>
        </p:spPr>
        <p:txBody>
          <a:bodyPr/>
          <a:lstStyle/>
          <a:p>
            <a:endParaRPr lang="fr-FR"/>
          </a:p>
        </p:txBody>
      </p:sp>
      <p:sp>
        <p:nvSpPr>
          <p:cNvPr id="35" name="Freeform 35"/>
          <p:cNvSpPr/>
          <p:nvPr/>
        </p:nvSpPr>
        <p:spPr>
          <a:xfrm>
            <a:off x="8271955" y="3357453"/>
            <a:ext cx="736414" cy="757238"/>
          </a:xfrm>
          <a:custGeom>
            <a:avLst/>
            <a:gdLst/>
            <a:ahLst/>
            <a:cxnLst/>
            <a:rect l="l" t="t" r="r" b="b"/>
            <a:pathLst>
              <a:path w="736414" h="757238">
                <a:moveTo>
                  <a:pt x="0" y="0"/>
                </a:moveTo>
                <a:lnTo>
                  <a:pt x="736414" y="0"/>
                </a:lnTo>
                <a:lnTo>
                  <a:pt x="736414" y="757237"/>
                </a:lnTo>
                <a:lnTo>
                  <a:pt x="0" y="7572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36" name="Freeform 36"/>
          <p:cNvSpPr/>
          <p:nvPr/>
        </p:nvSpPr>
        <p:spPr>
          <a:xfrm>
            <a:off x="10877025" y="3327625"/>
            <a:ext cx="899504" cy="787066"/>
          </a:xfrm>
          <a:custGeom>
            <a:avLst/>
            <a:gdLst/>
            <a:ahLst/>
            <a:cxnLst/>
            <a:rect l="l" t="t" r="r" b="b"/>
            <a:pathLst>
              <a:path w="899504" h="787066">
                <a:moveTo>
                  <a:pt x="0" y="0"/>
                </a:moveTo>
                <a:lnTo>
                  <a:pt x="899504" y="0"/>
                </a:lnTo>
                <a:lnTo>
                  <a:pt x="899504" y="787065"/>
                </a:lnTo>
                <a:lnTo>
                  <a:pt x="0" y="7870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37" name="Freeform 37"/>
          <p:cNvSpPr/>
          <p:nvPr/>
        </p:nvSpPr>
        <p:spPr>
          <a:xfrm>
            <a:off x="9299577" y="3085412"/>
            <a:ext cx="996366" cy="1071361"/>
          </a:xfrm>
          <a:custGeom>
            <a:avLst/>
            <a:gdLst/>
            <a:ahLst/>
            <a:cxnLst/>
            <a:rect l="l" t="t" r="r" b="b"/>
            <a:pathLst>
              <a:path w="996366" h="1071361">
                <a:moveTo>
                  <a:pt x="0" y="0"/>
                </a:moveTo>
                <a:lnTo>
                  <a:pt x="996366" y="0"/>
                </a:lnTo>
                <a:lnTo>
                  <a:pt x="996366" y="1071361"/>
                </a:lnTo>
                <a:lnTo>
                  <a:pt x="0" y="107136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38" name="Freeform 38"/>
          <p:cNvSpPr/>
          <p:nvPr/>
        </p:nvSpPr>
        <p:spPr>
          <a:xfrm rot="-4558918">
            <a:off x="7615131" y="3197049"/>
            <a:ext cx="830566" cy="320806"/>
          </a:xfrm>
          <a:custGeom>
            <a:avLst/>
            <a:gdLst/>
            <a:ahLst/>
            <a:cxnLst/>
            <a:rect l="l" t="t" r="r" b="b"/>
            <a:pathLst>
              <a:path w="830566" h="320806">
                <a:moveTo>
                  <a:pt x="0" y="0"/>
                </a:moveTo>
                <a:lnTo>
                  <a:pt x="830566" y="0"/>
                </a:lnTo>
                <a:lnTo>
                  <a:pt x="830566" y="320807"/>
                </a:lnTo>
                <a:lnTo>
                  <a:pt x="0" y="32080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39" name="TextBox 39"/>
          <p:cNvSpPr txBox="1"/>
          <p:nvPr/>
        </p:nvSpPr>
        <p:spPr>
          <a:xfrm>
            <a:off x="10840202" y="2433250"/>
            <a:ext cx="1284136" cy="552998"/>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RELATION CLIENTS (GRC)</a:t>
            </a:r>
          </a:p>
        </p:txBody>
      </p:sp>
      <p:sp>
        <p:nvSpPr>
          <p:cNvPr id="40" name="TextBox 40"/>
          <p:cNvSpPr txBox="1"/>
          <p:nvPr/>
        </p:nvSpPr>
        <p:spPr>
          <a:xfrm>
            <a:off x="7774195" y="4266260"/>
            <a:ext cx="1878664"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KPIS QUALITATIFS </a:t>
            </a:r>
          </a:p>
        </p:txBody>
      </p:sp>
      <p:sp>
        <p:nvSpPr>
          <p:cNvPr id="41" name="TextBox 41"/>
          <p:cNvSpPr txBox="1"/>
          <p:nvPr/>
        </p:nvSpPr>
        <p:spPr>
          <a:xfrm>
            <a:off x="10387445" y="4305198"/>
            <a:ext cx="1878664"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KPIS QUANTITATIFS </a:t>
            </a:r>
          </a:p>
        </p:txBody>
      </p:sp>
      <p:sp>
        <p:nvSpPr>
          <p:cNvPr id="42" name="Freeform 42"/>
          <p:cNvSpPr/>
          <p:nvPr/>
        </p:nvSpPr>
        <p:spPr>
          <a:xfrm rot="-1457149">
            <a:off x="8593086" y="1783489"/>
            <a:ext cx="830566" cy="320806"/>
          </a:xfrm>
          <a:custGeom>
            <a:avLst/>
            <a:gdLst/>
            <a:ahLst/>
            <a:cxnLst/>
            <a:rect l="l" t="t" r="r" b="b"/>
            <a:pathLst>
              <a:path w="830566" h="320806">
                <a:moveTo>
                  <a:pt x="0" y="0"/>
                </a:moveTo>
                <a:lnTo>
                  <a:pt x="830566" y="0"/>
                </a:lnTo>
                <a:lnTo>
                  <a:pt x="830566" y="320806"/>
                </a:lnTo>
                <a:lnTo>
                  <a:pt x="0" y="32080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43" name="Freeform 43"/>
          <p:cNvSpPr/>
          <p:nvPr/>
        </p:nvSpPr>
        <p:spPr>
          <a:xfrm rot="-1457149">
            <a:off x="9980414" y="1983905"/>
            <a:ext cx="830566" cy="320806"/>
          </a:xfrm>
          <a:custGeom>
            <a:avLst/>
            <a:gdLst/>
            <a:ahLst/>
            <a:cxnLst/>
            <a:rect l="l" t="t" r="r" b="b"/>
            <a:pathLst>
              <a:path w="830566" h="320806">
                <a:moveTo>
                  <a:pt x="0" y="0"/>
                </a:moveTo>
                <a:lnTo>
                  <a:pt x="830567" y="0"/>
                </a:lnTo>
                <a:lnTo>
                  <a:pt x="830567" y="320806"/>
                </a:lnTo>
                <a:lnTo>
                  <a:pt x="0" y="32080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44" name="Freeform 44"/>
          <p:cNvSpPr/>
          <p:nvPr/>
        </p:nvSpPr>
        <p:spPr>
          <a:xfrm rot="-10800000">
            <a:off x="9311549" y="4127030"/>
            <a:ext cx="830566" cy="320806"/>
          </a:xfrm>
          <a:custGeom>
            <a:avLst/>
            <a:gdLst/>
            <a:ahLst/>
            <a:cxnLst/>
            <a:rect l="l" t="t" r="r" b="b"/>
            <a:pathLst>
              <a:path w="830566" h="320806">
                <a:moveTo>
                  <a:pt x="0" y="0"/>
                </a:moveTo>
                <a:lnTo>
                  <a:pt x="830566" y="0"/>
                </a:lnTo>
                <a:lnTo>
                  <a:pt x="830566" y="320806"/>
                </a:lnTo>
                <a:lnTo>
                  <a:pt x="0" y="32080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45" name="Freeform 45"/>
          <p:cNvSpPr/>
          <p:nvPr/>
        </p:nvSpPr>
        <p:spPr>
          <a:xfrm rot="-10800000">
            <a:off x="10461742" y="3996370"/>
            <a:ext cx="830566" cy="320806"/>
          </a:xfrm>
          <a:custGeom>
            <a:avLst/>
            <a:gdLst/>
            <a:ahLst/>
            <a:cxnLst/>
            <a:rect l="l" t="t" r="r" b="b"/>
            <a:pathLst>
              <a:path w="830566" h="320806">
                <a:moveTo>
                  <a:pt x="0" y="0"/>
                </a:moveTo>
                <a:lnTo>
                  <a:pt x="830566" y="0"/>
                </a:lnTo>
                <a:lnTo>
                  <a:pt x="830566" y="320806"/>
                </a:lnTo>
                <a:lnTo>
                  <a:pt x="0" y="32080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46" name="Freeform 46"/>
          <p:cNvSpPr/>
          <p:nvPr/>
        </p:nvSpPr>
        <p:spPr>
          <a:xfrm rot="5784650">
            <a:off x="11638171" y="2887302"/>
            <a:ext cx="830566" cy="320806"/>
          </a:xfrm>
          <a:custGeom>
            <a:avLst/>
            <a:gdLst/>
            <a:ahLst/>
            <a:cxnLst/>
            <a:rect l="l" t="t" r="r" b="b"/>
            <a:pathLst>
              <a:path w="830566" h="320806">
                <a:moveTo>
                  <a:pt x="0" y="0"/>
                </a:moveTo>
                <a:lnTo>
                  <a:pt x="830567" y="0"/>
                </a:lnTo>
                <a:lnTo>
                  <a:pt x="830567" y="320806"/>
                </a:lnTo>
                <a:lnTo>
                  <a:pt x="0" y="32080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47" name="Freeform 47"/>
          <p:cNvSpPr/>
          <p:nvPr/>
        </p:nvSpPr>
        <p:spPr>
          <a:xfrm>
            <a:off x="5980518" y="5431087"/>
            <a:ext cx="487135" cy="1033709"/>
          </a:xfrm>
          <a:custGeom>
            <a:avLst/>
            <a:gdLst/>
            <a:ahLst/>
            <a:cxnLst/>
            <a:rect l="l" t="t" r="r" b="b"/>
            <a:pathLst>
              <a:path w="487135" h="1033709">
                <a:moveTo>
                  <a:pt x="0" y="0"/>
                </a:moveTo>
                <a:lnTo>
                  <a:pt x="487136" y="0"/>
                </a:lnTo>
                <a:lnTo>
                  <a:pt x="487136" y="1033709"/>
                </a:lnTo>
                <a:lnTo>
                  <a:pt x="0" y="10337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grpSp>
        <p:nvGrpSpPr>
          <p:cNvPr id="48" name="Group 48"/>
          <p:cNvGrpSpPr/>
          <p:nvPr/>
        </p:nvGrpSpPr>
        <p:grpSpPr>
          <a:xfrm>
            <a:off x="5599118" y="7272962"/>
            <a:ext cx="1214516" cy="1214516"/>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9525" cap="sq">
              <a:solidFill>
                <a:srgbClr val="000000"/>
              </a:solidFill>
              <a:prstDash val="solid"/>
              <a:miter/>
            </a:ln>
          </p:spPr>
          <p:txBody>
            <a:bodyPr/>
            <a:lstStyle/>
            <a:p>
              <a:endParaRPr lang="fr-FR"/>
            </a:p>
          </p:txBody>
        </p:sp>
        <p:sp>
          <p:nvSpPr>
            <p:cNvPr id="50" name="TextBox 50"/>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sp>
        <p:nvSpPr>
          <p:cNvPr id="51" name="Freeform 51"/>
          <p:cNvSpPr/>
          <p:nvPr/>
        </p:nvSpPr>
        <p:spPr>
          <a:xfrm>
            <a:off x="5779121" y="7350857"/>
            <a:ext cx="854510" cy="937733"/>
          </a:xfrm>
          <a:custGeom>
            <a:avLst/>
            <a:gdLst/>
            <a:ahLst/>
            <a:cxnLst/>
            <a:rect l="l" t="t" r="r" b="b"/>
            <a:pathLst>
              <a:path w="854510" h="937733">
                <a:moveTo>
                  <a:pt x="0" y="0"/>
                </a:moveTo>
                <a:lnTo>
                  <a:pt x="854510" y="0"/>
                </a:lnTo>
                <a:lnTo>
                  <a:pt x="854510" y="937734"/>
                </a:lnTo>
                <a:lnTo>
                  <a:pt x="0" y="9377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grpSp>
        <p:nvGrpSpPr>
          <p:cNvPr id="52" name="Group 52"/>
          <p:cNvGrpSpPr/>
          <p:nvPr/>
        </p:nvGrpSpPr>
        <p:grpSpPr>
          <a:xfrm>
            <a:off x="5589442" y="8810361"/>
            <a:ext cx="1214516" cy="1214516"/>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9525" cap="sq">
              <a:solidFill>
                <a:srgbClr val="000000"/>
              </a:solidFill>
              <a:prstDash val="solid"/>
              <a:miter/>
            </a:ln>
          </p:spPr>
          <p:txBody>
            <a:bodyPr/>
            <a:lstStyle/>
            <a:p>
              <a:endParaRPr lang="fr-FR"/>
            </a:p>
          </p:txBody>
        </p:sp>
        <p:sp>
          <p:nvSpPr>
            <p:cNvPr id="54" name="TextBox 54"/>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sp>
        <p:nvSpPr>
          <p:cNvPr id="55" name="Freeform 55"/>
          <p:cNvSpPr/>
          <p:nvPr/>
        </p:nvSpPr>
        <p:spPr>
          <a:xfrm>
            <a:off x="5759770" y="9055878"/>
            <a:ext cx="873861" cy="768998"/>
          </a:xfrm>
          <a:custGeom>
            <a:avLst/>
            <a:gdLst/>
            <a:ahLst/>
            <a:cxnLst/>
            <a:rect l="l" t="t" r="r" b="b"/>
            <a:pathLst>
              <a:path w="873861" h="768998">
                <a:moveTo>
                  <a:pt x="0" y="0"/>
                </a:moveTo>
                <a:lnTo>
                  <a:pt x="873861" y="0"/>
                </a:lnTo>
                <a:lnTo>
                  <a:pt x="873861" y="768997"/>
                </a:lnTo>
                <a:lnTo>
                  <a:pt x="0" y="768997"/>
                </a:lnTo>
                <a:lnTo>
                  <a:pt x="0" y="0"/>
                </a:lnTo>
                <a:close/>
              </a:path>
            </a:pathLst>
          </a:custGeom>
          <a:blipFill>
            <a:blip r:embed="rId13"/>
            <a:stretch>
              <a:fillRect/>
            </a:stretch>
          </a:blipFill>
        </p:spPr>
        <p:txBody>
          <a:bodyPr/>
          <a:lstStyle/>
          <a:p>
            <a:endParaRPr lang="fr-FR"/>
          </a:p>
        </p:txBody>
      </p:sp>
      <p:sp>
        <p:nvSpPr>
          <p:cNvPr id="56" name="Freeform 56"/>
          <p:cNvSpPr/>
          <p:nvPr/>
        </p:nvSpPr>
        <p:spPr>
          <a:xfrm>
            <a:off x="538127" y="3252047"/>
            <a:ext cx="981146" cy="938220"/>
          </a:xfrm>
          <a:custGeom>
            <a:avLst/>
            <a:gdLst/>
            <a:ahLst/>
            <a:cxnLst/>
            <a:rect l="l" t="t" r="r" b="b"/>
            <a:pathLst>
              <a:path w="981146" h="938220">
                <a:moveTo>
                  <a:pt x="0" y="0"/>
                </a:moveTo>
                <a:lnTo>
                  <a:pt x="981146" y="0"/>
                </a:lnTo>
                <a:lnTo>
                  <a:pt x="981146" y="938221"/>
                </a:lnTo>
                <a:lnTo>
                  <a:pt x="0" y="93822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r-FR"/>
          </a:p>
        </p:txBody>
      </p:sp>
      <p:sp>
        <p:nvSpPr>
          <p:cNvPr id="57" name="TextBox 57"/>
          <p:cNvSpPr txBox="1"/>
          <p:nvPr/>
        </p:nvSpPr>
        <p:spPr>
          <a:xfrm>
            <a:off x="5813527" y="267649"/>
            <a:ext cx="6660945" cy="729944"/>
          </a:xfrm>
          <a:prstGeom prst="rect">
            <a:avLst/>
          </a:prstGeom>
        </p:spPr>
        <p:txBody>
          <a:bodyPr lIns="0" tIns="0" rIns="0" bIns="0" rtlCol="0" anchor="t">
            <a:spAutoFit/>
          </a:bodyPr>
          <a:lstStyle/>
          <a:p>
            <a:pPr algn="ctr">
              <a:lnSpc>
                <a:spcPts val="5612"/>
              </a:lnSpc>
            </a:pPr>
            <a:r>
              <a:rPr lang="en-US" sz="5102">
                <a:solidFill>
                  <a:srgbClr val="000000"/>
                </a:solidFill>
                <a:latin typeface="Handy Casual"/>
                <a:ea typeface="Handy Casual"/>
                <a:cs typeface="Handy Casual"/>
                <a:sym typeface="Handy Casual"/>
              </a:rPr>
              <a:t>DE LA VISION A LA MISSION </a:t>
            </a:r>
          </a:p>
        </p:txBody>
      </p:sp>
      <p:sp>
        <p:nvSpPr>
          <p:cNvPr id="58" name="TextBox 58"/>
          <p:cNvSpPr txBox="1"/>
          <p:nvPr/>
        </p:nvSpPr>
        <p:spPr>
          <a:xfrm>
            <a:off x="8347936" y="1163963"/>
            <a:ext cx="3699359"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LES DIFFERENTES KPIS </a:t>
            </a:r>
          </a:p>
        </p:txBody>
      </p:sp>
      <p:sp>
        <p:nvSpPr>
          <p:cNvPr id="59" name="TextBox 59"/>
          <p:cNvSpPr txBox="1"/>
          <p:nvPr/>
        </p:nvSpPr>
        <p:spPr>
          <a:xfrm>
            <a:off x="7738624" y="1163963"/>
            <a:ext cx="327796"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03.</a:t>
            </a:r>
          </a:p>
        </p:txBody>
      </p:sp>
      <p:sp>
        <p:nvSpPr>
          <p:cNvPr id="60" name="TextBox 60"/>
          <p:cNvSpPr txBox="1"/>
          <p:nvPr/>
        </p:nvSpPr>
        <p:spPr>
          <a:xfrm>
            <a:off x="7774195" y="2581340"/>
            <a:ext cx="1147482"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COMMERCIAUX </a:t>
            </a:r>
          </a:p>
        </p:txBody>
      </p:sp>
      <p:sp>
        <p:nvSpPr>
          <p:cNvPr id="61" name="TextBox 61"/>
          <p:cNvSpPr txBox="1"/>
          <p:nvPr/>
        </p:nvSpPr>
        <p:spPr>
          <a:xfrm>
            <a:off x="9299577" y="2535519"/>
            <a:ext cx="958454"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FINANCIERS </a:t>
            </a:r>
          </a:p>
        </p:txBody>
      </p:sp>
      <p:sp>
        <p:nvSpPr>
          <p:cNvPr id="62" name="TextBox 62"/>
          <p:cNvSpPr txBox="1"/>
          <p:nvPr/>
        </p:nvSpPr>
        <p:spPr>
          <a:xfrm>
            <a:off x="6967660" y="4946012"/>
            <a:ext cx="5259160" cy="2442974"/>
          </a:xfrm>
          <a:prstGeom prst="rect">
            <a:avLst/>
          </a:prstGeom>
        </p:spPr>
        <p:txBody>
          <a:bodyPr lIns="0" tIns="0" rIns="0" bIns="0" rtlCol="0" anchor="t">
            <a:spAutoFit/>
          </a:bodyPr>
          <a:lstStyle/>
          <a:p>
            <a:pPr algn="ctr">
              <a:lnSpc>
                <a:spcPts val="1010"/>
              </a:lnSpc>
            </a:pPr>
            <a:endParaRPr/>
          </a:p>
          <a:p>
            <a:pPr algn="l">
              <a:lnSpc>
                <a:spcPts val="1271"/>
              </a:lnSpc>
            </a:pPr>
            <a:endParaRPr/>
          </a:p>
          <a:p>
            <a:pPr marL="412928" lvl="2" indent="-137643" algn="l">
              <a:lnSpc>
                <a:spcPts val="1338"/>
              </a:lnSpc>
              <a:buFont typeface="Arial"/>
              <a:buChar char="⚬"/>
            </a:pPr>
            <a:r>
              <a:rPr lang="en-US" sz="956">
                <a:solidFill>
                  <a:srgbClr val="000000"/>
                </a:solidFill>
                <a:latin typeface="Abril Fatface"/>
                <a:ea typeface="Abril Fatface"/>
                <a:cs typeface="Abril Fatface"/>
                <a:sym typeface="Abril Fatface"/>
              </a:rPr>
              <a:t>Taux de conversion de prospects en clients : Mesure l'efficacité de l'équipe commerciale à transformer les prospects en clients.</a:t>
            </a:r>
          </a:p>
          <a:p>
            <a:pPr marL="619393" lvl="3" indent="-154848" algn="l">
              <a:lnSpc>
                <a:spcPts val="1338"/>
              </a:lnSpc>
              <a:buFont typeface="Arial"/>
              <a:buChar char="￭"/>
            </a:pPr>
            <a:r>
              <a:rPr lang="en-US" sz="956">
                <a:solidFill>
                  <a:srgbClr val="000000"/>
                </a:solidFill>
                <a:latin typeface="Arimo"/>
                <a:ea typeface="Arimo"/>
                <a:cs typeface="Arimo"/>
                <a:sym typeface="Arimo"/>
              </a:rPr>
              <a:t>Exemple : Dans l'assurance, cela peut être le pourcentage de personnes ayant demandé un devis qui souscrivent finalement un contrat.</a:t>
            </a:r>
          </a:p>
          <a:p>
            <a:pPr marL="412928" lvl="2" indent="-137643" algn="l">
              <a:lnSpc>
                <a:spcPts val="1338"/>
              </a:lnSpc>
              <a:buFont typeface="Arial"/>
              <a:buChar char="⚬"/>
            </a:pPr>
            <a:r>
              <a:rPr lang="en-US" sz="956">
                <a:solidFill>
                  <a:srgbClr val="000000"/>
                </a:solidFill>
                <a:latin typeface="Abril Fatface"/>
                <a:ea typeface="Abril Fatface"/>
                <a:cs typeface="Abril Fatface"/>
                <a:sym typeface="Abril Fatface"/>
              </a:rPr>
              <a:t>Valeur moyenne du contrat : Indique le montant moyen des primes payées par les clients.</a:t>
            </a:r>
          </a:p>
          <a:p>
            <a:pPr marL="619393" lvl="3" indent="-154848" algn="l">
              <a:lnSpc>
                <a:spcPts val="1338"/>
              </a:lnSpc>
              <a:buFont typeface="Arial"/>
              <a:buChar char="￭"/>
            </a:pPr>
            <a:r>
              <a:rPr lang="en-US" sz="956">
                <a:solidFill>
                  <a:srgbClr val="000000"/>
                </a:solidFill>
                <a:latin typeface="Arimo"/>
                <a:ea typeface="Arimo"/>
                <a:cs typeface="Arimo"/>
                <a:sym typeface="Arimo"/>
              </a:rPr>
              <a:t>Exemple : Cela peut être utile pour évaluer la rentabilité des différents types de contrats d'assurance.</a:t>
            </a:r>
          </a:p>
          <a:p>
            <a:pPr marL="412928" lvl="2" indent="-137643" algn="l">
              <a:lnSpc>
                <a:spcPts val="1338"/>
              </a:lnSpc>
              <a:buFont typeface="Arial"/>
              <a:buChar char="⚬"/>
            </a:pPr>
            <a:r>
              <a:rPr lang="en-US" sz="956">
                <a:solidFill>
                  <a:srgbClr val="000000"/>
                </a:solidFill>
                <a:latin typeface="Abril Fatface"/>
                <a:ea typeface="Abril Fatface"/>
                <a:cs typeface="Abril Fatface"/>
                <a:sym typeface="Abril Fatface"/>
              </a:rPr>
              <a:t>Taux de rétention client : Mesure la capacité de l'entreprise à fidéliser ses clients.</a:t>
            </a:r>
          </a:p>
          <a:p>
            <a:pPr marL="619393" lvl="3" indent="-154848" algn="l">
              <a:lnSpc>
                <a:spcPts val="1338"/>
              </a:lnSpc>
              <a:buFont typeface="Arial"/>
              <a:buChar char="￭"/>
            </a:pPr>
            <a:r>
              <a:rPr lang="en-US" sz="956">
                <a:solidFill>
                  <a:srgbClr val="000000"/>
                </a:solidFill>
                <a:latin typeface="Arimo"/>
                <a:ea typeface="Arimo"/>
                <a:cs typeface="Arimo"/>
                <a:sym typeface="Arimo"/>
              </a:rPr>
              <a:t>Exemple : Dans l'assurance, cela peut être le pourcentage de clients qui renouvellent leur contrat chaque année.</a:t>
            </a:r>
          </a:p>
          <a:p>
            <a:pPr algn="ctr">
              <a:lnSpc>
                <a:spcPts val="1271"/>
              </a:lnSpc>
            </a:pPr>
            <a:endParaRPr lang="en-US" sz="956">
              <a:solidFill>
                <a:srgbClr val="000000"/>
              </a:solidFill>
              <a:latin typeface="Arimo"/>
              <a:ea typeface="Arimo"/>
              <a:cs typeface="Arimo"/>
              <a:sym typeface="Arimo"/>
            </a:endParaRPr>
          </a:p>
          <a:p>
            <a:pPr algn="ctr">
              <a:lnSpc>
                <a:spcPts val="1010"/>
              </a:lnSpc>
            </a:pPr>
            <a:endParaRPr lang="en-US" sz="956">
              <a:solidFill>
                <a:srgbClr val="000000"/>
              </a:solidFill>
              <a:latin typeface="Arimo"/>
              <a:ea typeface="Arimo"/>
              <a:cs typeface="Arimo"/>
              <a:sym typeface="Arimo"/>
            </a:endParaRPr>
          </a:p>
        </p:txBody>
      </p:sp>
      <p:sp>
        <p:nvSpPr>
          <p:cNvPr id="63" name="TextBox 63"/>
          <p:cNvSpPr txBox="1"/>
          <p:nvPr/>
        </p:nvSpPr>
        <p:spPr>
          <a:xfrm>
            <a:off x="6688136" y="4889541"/>
            <a:ext cx="5786337" cy="191337"/>
          </a:xfrm>
          <a:prstGeom prst="rect">
            <a:avLst/>
          </a:prstGeom>
        </p:spPr>
        <p:txBody>
          <a:bodyPr lIns="0" tIns="0" rIns="0" bIns="0" rtlCol="0" anchor="t">
            <a:spAutoFit/>
          </a:bodyPr>
          <a:lstStyle/>
          <a:p>
            <a:pPr algn="ctr">
              <a:lnSpc>
                <a:spcPts val="1616"/>
              </a:lnSpc>
              <a:spcBef>
                <a:spcPct val="0"/>
              </a:spcBef>
            </a:pPr>
            <a:r>
              <a:rPr lang="en-US" sz="1154" b="1">
                <a:solidFill>
                  <a:srgbClr val="000000"/>
                </a:solidFill>
                <a:latin typeface="Canva Sans 1 Bold"/>
                <a:ea typeface="Canva Sans 1 Bold"/>
                <a:cs typeface="Canva Sans 1 Bold"/>
                <a:sym typeface="Canva Sans 1 Bold"/>
              </a:rPr>
              <a:t>5. Différents Types de KPIs (avec exemples dans l'assurance)</a:t>
            </a:r>
          </a:p>
        </p:txBody>
      </p:sp>
      <p:sp>
        <p:nvSpPr>
          <p:cNvPr id="64" name="TextBox 64"/>
          <p:cNvSpPr txBox="1"/>
          <p:nvPr/>
        </p:nvSpPr>
        <p:spPr>
          <a:xfrm>
            <a:off x="6951724" y="7548312"/>
            <a:ext cx="5259160" cy="958068"/>
          </a:xfrm>
          <a:prstGeom prst="rect">
            <a:avLst/>
          </a:prstGeom>
        </p:spPr>
        <p:txBody>
          <a:bodyPr lIns="0" tIns="0" rIns="0" bIns="0" rtlCol="0" anchor="t">
            <a:spAutoFit/>
          </a:bodyPr>
          <a:lstStyle/>
          <a:p>
            <a:pPr marL="394805" lvl="2" indent="-131602" algn="l">
              <a:lnSpc>
                <a:spcPts val="1280"/>
              </a:lnSpc>
              <a:buFont typeface="Arial"/>
              <a:buChar char="⚬"/>
            </a:pPr>
            <a:r>
              <a:rPr lang="en-US" sz="914">
                <a:solidFill>
                  <a:srgbClr val="000000"/>
                </a:solidFill>
                <a:latin typeface="Abril Fatface"/>
                <a:ea typeface="Abril Fatface"/>
                <a:cs typeface="Abril Fatface"/>
                <a:sym typeface="Abril Fatface"/>
              </a:rPr>
              <a:t>Chiffre d'affaires : Montant total des primes encaissées.</a:t>
            </a:r>
          </a:p>
          <a:p>
            <a:pPr marL="394805" lvl="2" indent="-131602" algn="l">
              <a:lnSpc>
                <a:spcPts val="1280"/>
              </a:lnSpc>
              <a:buFont typeface="Arial"/>
              <a:buChar char="⚬"/>
            </a:pPr>
            <a:r>
              <a:rPr lang="en-US" sz="914">
                <a:solidFill>
                  <a:srgbClr val="000000"/>
                </a:solidFill>
                <a:latin typeface="Abril Fatface"/>
                <a:ea typeface="Abril Fatface"/>
                <a:cs typeface="Abril Fatface"/>
                <a:sym typeface="Abril Fatface"/>
              </a:rPr>
              <a:t>Marge brute : Différence entre les primes encaissées et les coûts des sinistres.</a:t>
            </a:r>
          </a:p>
          <a:p>
            <a:pPr marL="394805" lvl="2" indent="-131602" algn="l">
              <a:lnSpc>
                <a:spcPts val="1280"/>
              </a:lnSpc>
              <a:buFont typeface="Arial"/>
              <a:buChar char="⚬"/>
            </a:pPr>
            <a:r>
              <a:rPr lang="en-US" sz="914">
                <a:solidFill>
                  <a:srgbClr val="000000"/>
                </a:solidFill>
                <a:latin typeface="Abril Fatface"/>
                <a:ea typeface="Abril Fatface"/>
                <a:cs typeface="Abril Fatface"/>
                <a:sym typeface="Abril Fatface"/>
              </a:rPr>
              <a:t>Ratio sinistres/primes : Indique la rentabilité de l'activité d'assurance.</a:t>
            </a:r>
          </a:p>
          <a:p>
            <a:pPr marL="592208" lvl="3" indent="-148052" algn="l">
              <a:lnSpc>
                <a:spcPts val="1280"/>
              </a:lnSpc>
              <a:buFont typeface="Arial"/>
              <a:buChar char="￭"/>
            </a:pPr>
            <a:r>
              <a:rPr lang="en-US" sz="914">
                <a:solidFill>
                  <a:srgbClr val="000000"/>
                </a:solidFill>
                <a:latin typeface="Arimo"/>
                <a:ea typeface="Arimo"/>
                <a:cs typeface="Arimo"/>
                <a:sym typeface="Arimo"/>
              </a:rPr>
              <a:t>Exemple : Un ratio élevé peut signaler une mauvaise gestion des risques ou une tarification inadéquate.</a:t>
            </a:r>
          </a:p>
          <a:p>
            <a:pPr algn="ctr">
              <a:lnSpc>
                <a:spcPts val="1280"/>
              </a:lnSpc>
            </a:pPr>
            <a:endParaRPr lang="en-US" sz="914">
              <a:solidFill>
                <a:srgbClr val="000000"/>
              </a:solidFill>
              <a:latin typeface="Arimo"/>
              <a:ea typeface="Arimo"/>
              <a:cs typeface="Arimo"/>
              <a:sym typeface="Arimo"/>
            </a:endParaRPr>
          </a:p>
        </p:txBody>
      </p:sp>
      <p:sp>
        <p:nvSpPr>
          <p:cNvPr id="65" name="TextBox 65"/>
          <p:cNvSpPr txBox="1"/>
          <p:nvPr/>
        </p:nvSpPr>
        <p:spPr>
          <a:xfrm>
            <a:off x="6967660" y="8739720"/>
            <a:ext cx="5259160" cy="1350907"/>
          </a:xfrm>
          <a:prstGeom prst="rect">
            <a:avLst/>
          </a:prstGeom>
        </p:spPr>
        <p:txBody>
          <a:bodyPr lIns="0" tIns="0" rIns="0" bIns="0" rtlCol="0" anchor="t">
            <a:spAutoFit/>
          </a:bodyPr>
          <a:lstStyle/>
          <a:p>
            <a:pPr algn="ctr">
              <a:lnSpc>
                <a:spcPts val="1347"/>
              </a:lnSpc>
            </a:pPr>
            <a:endParaRPr/>
          </a:p>
          <a:p>
            <a:pPr marL="415577" lvl="2" indent="-138526" algn="l">
              <a:lnSpc>
                <a:spcPts val="1347"/>
              </a:lnSpc>
              <a:buFont typeface="Arial"/>
              <a:buChar char="⚬"/>
            </a:pPr>
            <a:r>
              <a:rPr lang="en-US" sz="962">
                <a:solidFill>
                  <a:srgbClr val="000000"/>
                </a:solidFill>
                <a:latin typeface="Abril Fatface"/>
                <a:ea typeface="Abril Fatface"/>
                <a:cs typeface="Abril Fatface"/>
                <a:sym typeface="Abril Fatface"/>
              </a:rPr>
              <a:t>KPIs Relation Client :**Taux de satisfaction client : Mesure le niveau de satisfaction des clients.</a:t>
            </a:r>
          </a:p>
          <a:p>
            <a:pPr marL="623365" lvl="3" indent="-155841" algn="l">
              <a:lnSpc>
                <a:spcPts val="1347"/>
              </a:lnSpc>
              <a:buFont typeface="Arial"/>
              <a:buChar char="￭"/>
            </a:pPr>
            <a:r>
              <a:rPr lang="en-US" sz="962">
                <a:solidFill>
                  <a:srgbClr val="000000"/>
                </a:solidFill>
                <a:latin typeface="Arimo"/>
                <a:ea typeface="Arimo"/>
                <a:cs typeface="Arimo"/>
                <a:sym typeface="Arimo"/>
              </a:rPr>
              <a:t>Exemple : Cela peut être mesuré par des enquêtes ou des sondages.</a:t>
            </a:r>
          </a:p>
          <a:p>
            <a:pPr marL="415577" lvl="2" indent="-138526" algn="l">
              <a:lnSpc>
                <a:spcPts val="1347"/>
              </a:lnSpc>
              <a:buFont typeface="Arial"/>
              <a:buChar char="⚬"/>
            </a:pPr>
            <a:r>
              <a:rPr lang="en-US" sz="962">
                <a:solidFill>
                  <a:srgbClr val="000000"/>
                </a:solidFill>
                <a:latin typeface="Abril Fatface"/>
                <a:ea typeface="Abril Fatface"/>
                <a:cs typeface="Abril Fatface"/>
                <a:sym typeface="Abril Fatface"/>
              </a:rPr>
              <a:t>Nombre de réclamations : Indique le nombre de clients mécontents.</a:t>
            </a:r>
          </a:p>
          <a:p>
            <a:pPr marL="415577" lvl="2" indent="-138526" algn="l">
              <a:lnSpc>
                <a:spcPts val="1347"/>
              </a:lnSpc>
              <a:buFont typeface="Arial"/>
              <a:buChar char="⚬"/>
            </a:pPr>
            <a:r>
              <a:rPr lang="en-US" sz="962">
                <a:solidFill>
                  <a:srgbClr val="000000"/>
                </a:solidFill>
                <a:latin typeface="Abril Fatface"/>
                <a:ea typeface="Abril Fatface"/>
                <a:cs typeface="Abril Fatface"/>
                <a:sym typeface="Abril Fatface"/>
              </a:rPr>
              <a:t>Délai de traitement des réclamations : Mesure l'efficacité du service client à traiter les réclamations.</a:t>
            </a:r>
          </a:p>
          <a:p>
            <a:pPr algn="l">
              <a:lnSpc>
                <a:spcPts val="1347"/>
              </a:lnSpc>
            </a:pPr>
            <a:endParaRPr lang="en-US" sz="962">
              <a:solidFill>
                <a:srgbClr val="000000"/>
              </a:solidFill>
              <a:latin typeface="Abril Fatface"/>
              <a:ea typeface="Abril Fatface"/>
              <a:cs typeface="Abril Fatface"/>
              <a:sym typeface="Abril Fatface"/>
            </a:endParaRPr>
          </a:p>
        </p:txBody>
      </p:sp>
      <p:sp>
        <p:nvSpPr>
          <p:cNvPr id="66" name="TextBox 66"/>
          <p:cNvSpPr txBox="1"/>
          <p:nvPr/>
        </p:nvSpPr>
        <p:spPr>
          <a:xfrm>
            <a:off x="5694448" y="5129269"/>
            <a:ext cx="1059277" cy="148265"/>
          </a:xfrm>
          <a:prstGeom prst="rect">
            <a:avLst/>
          </a:prstGeom>
        </p:spPr>
        <p:txBody>
          <a:bodyPr lIns="0" tIns="0" rIns="0" bIns="0" rtlCol="0" anchor="t">
            <a:spAutoFit/>
          </a:bodyPr>
          <a:lstStyle/>
          <a:p>
            <a:pPr algn="ctr">
              <a:lnSpc>
                <a:spcPts val="1212"/>
              </a:lnSpc>
              <a:spcBef>
                <a:spcPct val="0"/>
              </a:spcBef>
            </a:pPr>
            <a:r>
              <a:rPr lang="en-US" sz="865" b="1">
                <a:solidFill>
                  <a:srgbClr val="000000"/>
                </a:solidFill>
                <a:latin typeface="Canva Sans 1 Bold"/>
                <a:ea typeface="Canva Sans 1 Bold"/>
                <a:cs typeface="Canva Sans 1 Bold"/>
                <a:sym typeface="Canva Sans 1 Bold"/>
              </a:rPr>
              <a:t>KPIs Commerciaux :</a:t>
            </a:r>
          </a:p>
        </p:txBody>
      </p:sp>
      <p:sp>
        <p:nvSpPr>
          <p:cNvPr id="67" name="TextBox 67"/>
          <p:cNvSpPr txBox="1"/>
          <p:nvPr/>
        </p:nvSpPr>
        <p:spPr>
          <a:xfrm>
            <a:off x="5746257" y="6966867"/>
            <a:ext cx="920239" cy="156208"/>
          </a:xfrm>
          <a:prstGeom prst="rect">
            <a:avLst/>
          </a:prstGeom>
        </p:spPr>
        <p:txBody>
          <a:bodyPr lIns="0" tIns="0" rIns="0" bIns="0" rtlCol="0" anchor="t">
            <a:spAutoFit/>
          </a:bodyPr>
          <a:lstStyle/>
          <a:p>
            <a:pPr algn="ctr">
              <a:lnSpc>
                <a:spcPts val="1279"/>
              </a:lnSpc>
              <a:spcBef>
                <a:spcPct val="0"/>
              </a:spcBef>
            </a:pPr>
            <a:r>
              <a:rPr lang="en-US" sz="914" b="1">
                <a:solidFill>
                  <a:srgbClr val="000000"/>
                </a:solidFill>
                <a:latin typeface="Canva Sans 1 Bold"/>
                <a:ea typeface="Canva Sans 1 Bold"/>
                <a:cs typeface="Canva Sans 1 Bold"/>
                <a:sym typeface="Canva Sans 1 Bold"/>
              </a:rPr>
              <a:t>KPIs Financiers :</a:t>
            </a:r>
          </a:p>
        </p:txBody>
      </p:sp>
      <p:sp>
        <p:nvSpPr>
          <p:cNvPr id="68" name="TextBox 68"/>
          <p:cNvSpPr txBox="1"/>
          <p:nvPr/>
        </p:nvSpPr>
        <p:spPr>
          <a:xfrm>
            <a:off x="5930000" y="8543643"/>
            <a:ext cx="579779" cy="156208"/>
          </a:xfrm>
          <a:prstGeom prst="rect">
            <a:avLst/>
          </a:prstGeom>
        </p:spPr>
        <p:txBody>
          <a:bodyPr lIns="0" tIns="0" rIns="0" bIns="0" rtlCol="0" anchor="t">
            <a:spAutoFit/>
          </a:bodyPr>
          <a:lstStyle/>
          <a:p>
            <a:pPr algn="ctr">
              <a:lnSpc>
                <a:spcPts val="1279"/>
              </a:lnSpc>
              <a:spcBef>
                <a:spcPct val="0"/>
              </a:spcBef>
            </a:pPr>
            <a:r>
              <a:rPr lang="en-US" sz="914" b="1">
                <a:solidFill>
                  <a:srgbClr val="000000"/>
                </a:solidFill>
                <a:latin typeface="Canva Sans 1 Bold"/>
                <a:ea typeface="Canva Sans 1 Bold"/>
                <a:cs typeface="Canva Sans 1 Bold"/>
                <a:sym typeface="Canva Sans 1 Bold"/>
              </a:rPr>
              <a:t>KPIs GRC :</a:t>
            </a:r>
          </a:p>
        </p:txBody>
      </p:sp>
      <p:sp>
        <p:nvSpPr>
          <p:cNvPr id="69" name="TextBox 69"/>
          <p:cNvSpPr txBox="1"/>
          <p:nvPr/>
        </p:nvSpPr>
        <p:spPr>
          <a:xfrm>
            <a:off x="2125278" y="3692582"/>
            <a:ext cx="1390113" cy="255847"/>
          </a:xfrm>
          <a:prstGeom prst="rect">
            <a:avLst/>
          </a:prstGeom>
        </p:spPr>
        <p:txBody>
          <a:bodyPr lIns="0" tIns="0" rIns="0" bIns="0" rtlCol="0" anchor="t">
            <a:spAutoFit/>
          </a:bodyPr>
          <a:lstStyle/>
          <a:p>
            <a:pPr algn="ctr">
              <a:lnSpc>
                <a:spcPts val="2121"/>
              </a:lnSpc>
            </a:pPr>
            <a:r>
              <a:rPr lang="en-US" sz="1515">
                <a:solidFill>
                  <a:srgbClr val="000000"/>
                </a:solidFill>
                <a:latin typeface="Abril Fatface"/>
                <a:ea typeface="Abril Fatface"/>
                <a:cs typeface="Abril Fatface"/>
                <a:sym typeface="Abril Fatface"/>
              </a:rPr>
              <a:t>De mesurable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0167" y="960770"/>
            <a:ext cx="1757790" cy="17577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94A5"/>
            </a:solidFill>
            <a:ln w="9525" cap="sq">
              <a:solidFill>
                <a:srgbClr val="000000"/>
              </a:solidFill>
              <a:prstDash val="solid"/>
              <a:miter/>
            </a:ln>
          </p:spPr>
          <p:txBody>
            <a:bodyPr/>
            <a:lstStyle/>
            <a:p>
              <a:endParaRPr lang="fr-FR"/>
            </a:p>
          </p:txBody>
        </p:sp>
        <p:sp>
          <p:nvSpPr>
            <p:cNvPr id="4" name="TextBox 4"/>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grpSp>
        <p:nvGrpSpPr>
          <p:cNvPr id="5" name="Group 5"/>
          <p:cNvGrpSpPr/>
          <p:nvPr/>
        </p:nvGrpSpPr>
        <p:grpSpPr>
          <a:xfrm>
            <a:off x="2696846" y="1056066"/>
            <a:ext cx="15001539" cy="8968811"/>
            <a:chOff x="0" y="0"/>
            <a:chExt cx="5921773" cy="3540387"/>
          </a:xfrm>
        </p:grpSpPr>
        <p:sp>
          <p:nvSpPr>
            <p:cNvPr id="6" name="Freeform 6"/>
            <p:cNvSpPr/>
            <p:nvPr/>
          </p:nvSpPr>
          <p:spPr>
            <a:xfrm>
              <a:off x="0" y="0"/>
              <a:ext cx="5921773" cy="3540387"/>
            </a:xfrm>
            <a:custGeom>
              <a:avLst/>
              <a:gdLst/>
              <a:ahLst/>
              <a:cxnLst/>
              <a:rect l="l" t="t" r="r" b="b"/>
              <a:pathLst>
                <a:path w="5921773" h="3540387">
                  <a:moveTo>
                    <a:pt x="9289" y="0"/>
                  </a:moveTo>
                  <a:lnTo>
                    <a:pt x="5912483" y="0"/>
                  </a:lnTo>
                  <a:cubicBezTo>
                    <a:pt x="5914947" y="0"/>
                    <a:pt x="5917310" y="979"/>
                    <a:pt x="5919052" y="2721"/>
                  </a:cubicBezTo>
                  <a:cubicBezTo>
                    <a:pt x="5920794" y="4463"/>
                    <a:pt x="5921773" y="6826"/>
                    <a:pt x="5921773" y="9289"/>
                  </a:cubicBezTo>
                  <a:lnTo>
                    <a:pt x="5921773" y="3531098"/>
                  </a:lnTo>
                  <a:cubicBezTo>
                    <a:pt x="5921773" y="3536228"/>
                    <a:pt x="5917614" y="3540387"/>
                    <a:pt x="5912483" y="3540387"/>
                  </a:cubicBezTo>
                  <a:lnTo>
                    <a:pt x="9289" y="3540387"/>
                  </a:lnTo>
                  <a:cubicBezTo>
                    <a:pt x="6826" y="3540387"/>
                    <a:pt x="4463" y="3539409"/>
                    <a:pt x="2721" y="3537667"/>
                  </a:cubicBezTo>
                  <a:cubicBezTo>
                    <a:pt x="979" y="3535924"/>
                    <a:pt x="0" y="3533562"/>
                    <a:pt x="0" y="3531098"/>
                  </a:cubicBezTo>
                  <a:lnTo>
                    <a:pt x="0" y="9289"/>
                  </a:lnTo>
                  <a:cubicBezTo>
                    <a:pt x="0" y="4159"/>
                    <a:pt x="4159" y="0"/>
                    <a:pt x="9289" y="0"/>
                  </a:cubicBezTo>
                  <a:close/>
                </a:path>
              </a:pathLst>
            </a:custGeom>
            <a:solidFill>
              <a:srgbClr val="FFFFFF"/>
            </a:solidFill>
            <a:ln w="9525" cap="sq">
              <a:solidFill>
                <a:srgbClr val="000000"/>
              </a:solidFill>
              <a:prstDash val="solid"/>
              <a:miter/>
            </a:ln>
          </p:spPr>
          <p:txBody>
            <a:bodyPr/>
            <a:lstStyle/>
            <a:p>
              <a:endParaRPr lang="fr-FR"/>
            </a:p>
          </p:txBody>
        </p:sp>
        <p:sp>
          <p:nvSpPr>
            <p:cNvPr id="7" name="TextBox 7"/>
            <p:cNvSpPr txBox="1"/>
            <p:nvPr/>
          </p:nvSpPr>
          <p:spPr>
            <a:xfrm>
              <a:off x="0" y="-38100"/>
              <a:ext cx="5921773" cy="3578487"/>
            </a:xfrm>
            <a:prstGeom prst="rect">
              <a:avLst/>
            </a:prstGeom>
          </p:spPr>
          <p:txBody>
            <a:bodyPr lIns="34559" tIns="34559" rIns="34559" bIns="34559" rtlCol="0" anchor="ctr"/>
            <a:lstStyle/>
            <a:p>
              <a:pPr algn="ctr">
                <a:lnSpc>
                  <a:spcPts val="1904"/>
                </a:lnSpc>
                <a:spcBef>
                  <a:spcPct val="0"/>
                </a:spcBef>
              </a:pPr>
              <a:endParaRPr/>
            </a:p>
          </p:txBody>
        </p:sp>
      </p:grpSp>
      <p:sp>
        <p:nvSpPr>
          <p:cNvPr id="8" name="Freeform 8"/>
          <p:cNvSpPr/>
          <p:nvPr/>
        </p:nvSpPr>
        <p:spPr>
          <a:xfrm>
            <a:off x="0" y="32201"/>
            <a:ext cx="2820334" cy="2640538"/>
          </a:xfrm>
          <a:custGeom>
            <a:avLst/>
            <a:gdLst/>
            <a:ahLst/>
            <a:cxnLst/>
            <a:rect l="l" t="t" r="r" b="b"/>
            <a:pathLst>
              <a:path w="2820334" h="2640538">
                <a:moveTo>
                  <a:pt x="0" y="0"/>
                </a:moveTo>
                <a:lnTo>
                  <a:pt x="2820334" y="0"/>
                </a:lnTo>
                <a:lnTo>
                  <a:pt x="2820334" y="2640539"/>
                </a:lnTo>
                <a:lnTo>
                  <a:pt x="0" y="26405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9" name="Freeform 9"/>
          <p:cNvSpPr/>
          <p:nvPr/>
        </p:nvSpPr>
        <p:spPr>
          <a:xfrm flipH="1">
            <a:off x="15965634" y="32201"/>
            <a:ext cx="2322366" cy="2174316"/>
          </a:xfrm>
          <a:custGeom>
            <a:avLst/>
            <a:gdLst/>
            <a:ahLst/>
            <a:cxnLst/>
            <a:rect l="l" t="t" r="r" b="b"/>
            <a:pathLst>
              <a:path w="2322366" h="2174316">
                <a:moveTo>
                  <a:pt x="2322366" y="0"/>
                </a:moveTo>
                <a:lnTo>
                  <a:pt x="0" y="0"/>
                </a:lnTo>
                <a:lnTo>
                  <a:pt x="0" y="2174316"/>
                </a:lnTo>
                <a:lnTo>
                  <a:pt x="2322366" y="2174316"/>
                </a:lnTo>
                <a:lnTo>
                  <a:pt x="232236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0" name="AutoShape 10"/>
          <p:cNvSpPr/>
          <p:nvPr/>
        </p:nvSpPr>
        <p:spPr>
          <a:xfrm flipV="1">
            <a:off x="8118118" y="7356388"/>
            <a:ext cx="0" cy="365197"/>
          </a:xfrm>
          <a:prstGeom prst="line">
            <a:avLst/>
          </a:prstGeom>
          <a:ln w="9525" cap="flat">
            <a:solidFill>
              <a:srgbClr val="000000"/>
            </a:solidFill>
            <a:prstDash val="solid"/>
            <a:headEnd type="none" w="sm" len="sm"/>
            <a:tailEnd type="none" w="sm" len="sm"/>
          </a:ln>
        </p:spPr>
        <p:txBody>
          <a:bodyPr/>
          <a:lstStyle/>
          <a:p>
            <a:endParaRPr lang="fr-FR"/>
          </a:p>
        </p:txBody>
      </p:sp>
      <p:grpSp>
        <p:nvGrpSpPr>
          <p:cNvPr id="11" name="Group 11"/>
          <p:cNvGrpSpPr/>
          <p:nvPr/>
        </p:nvGrpSpPr>
        <p:grpSpPr>
          <a:xfrm>
            <a:off x="4898825" y="10024877"/>
            <a:ext cx="8490349" cy="453711"/>
            <a:chOff x="0" y="0"/>
            <a:chExt cx="3162543" cy="169001"/>
          </a:xfrm>
        </p:grpSpPr>
        <p:sp>
          <p:nvSpPr>
            <p:cNvPr id="12" name="Freeform 12"/>
            <p:cNvSpPr/>
            <p:nvPr/>
          </p:nvSpPr>
          <p:spPr>
            <a:xfrm>
              <a:off x="0" y="0"/>
              <a:ext cx="3162543" cy="169001"/>
            </a:xfrm>
            <a:custGeom>
              <a:avLst/>
              <a:gdLst/>
              <a:ahLst/>
              <a:cxnLst/>
              <a:rect l="l" t="t" r="r" b="b"/>
              <a:pathLst>
                <a:path w="3162543" h="169001">
                  <a:moveTo>
                    <a:pt x="0" y="0"/>
                  </a:moveTo>
                  <a:lnTo>
                    <a:pt x="3162543" y="0"/>
                  </a:lnTo>
                  <a:lnTo>
                    <a:pt x="3162543" y="169001"/>
                  </a:lnTo>
                  <a:lnTo>
                    <a:pt x="0" y="169001"/>
                  </a:lnTo>
                  <a:close/>
                </a:path>
              </a:pathLst>
            </a:custGeom>
            <a:solidFill>
              <a:srgbClr val="4E67A8"/>
            </a:solidFill>
          </p:spPr>
          <p:txBody>
            <a:bodyPr/>
            <a:lstStyle/>
            <a:p>
              <a:endParaRPr lang="fr-FR"/>
            </a:p>
          </p:txBody>
        </p:sp>
        <p:sp>
          <p:nvSpPr>
            <p:cNvPr id="13" name="TextBox 13"/>
            <p:cNvSpPr txBox="1"/>
            <p:nvPr/>
          </p:nvSpPr>
          <p:spPr>
            <a:xfrm>
              <a:off x="0" y="-38100"/>
              <a:ext cx="3162543" cy="207101"/>
            </a:xfrm>
            <a:prstGeom prst="rect">
              <a:avLst/>
            </a:prstGeom>
          </p:spPr>
          <p:txBody>
            <a:bodyPr lIns="34559" tIns="34559" rIns="34559" bIns="34559" rtlCol="0" anchor="ctr"/>
            <a:lstStyle/>
            <a:p>
              <a:pPr algn="ctr">
                <a:lnSpc>
                  <a:spcPts val="1904"/>
                </a:lnSpc>
              </a:pPr>
              <a:endParaRPr/>
            </a:p>
          </p:txBody>
        </p:sp>
      </p:grpSp>
      <p:sp>
        <p:nvSpPr>
          <p:cNvPr id="14" name="Freeform 14"/>
          <p:cNvSpPr/>
          <p:nvPr/>
        </p:nvSpPr>
        <p:spPr>
          <a:xfrm>
            <a:off x="1820026" y="1214377"/>
            <a:ext cx="1119887" cy="1357438"/>
          </a:xfrm>
          <a:custGeom>
            <a:avLst/>
            <a:gdLst/>
            <a:ahLst/>
            <a:cxnLst/>
            <a:rect l="l" t="t" r="r" b="b"/>
            <a:pathLst>
              <a:path w="1119887" h="1357438">
                <a:moveTo>
                  <a:pt x="0" y="0"/>
                </a:moveTo>
                <a:lnTo>
                  <a:pt x="1119887" y="0"/>
                </a:lnTo>
                <a:lnTo>
                  <a:pt x="1119887" y="1357438"/>
                </a:lnTo>
                <a:lnTo>
                  <a:pt x="0" y="1357438"/>
                </a:lnTo>
                <a:lnTo>
                  <a:pt x="0" y="0"/>
                </a:lnTo>
                <a:close/>
              </a:path>
            </a:pathLst>
          </a:custGeom>
          <a:blipFill>
            <a:blip r:embed="rId6"/>
            <a:stretch>
              <a:fillRect/>
            </a:stretch>
          </a:blipFill>
        </p:spPr>
        <p:txBody>
          <a:bodyPr/>
          <a:lstStyle/>
          <a:p>
            <a:endParaRPr lang="fr-FR"/>
          </a:p>
        </p:txBody>
      </p:sp>
      <p:sp>
        <p:nvSpPr>
          <p:cNvPr id="15" name="Freeform 15"/>
          <p:cNvSpPr/>
          <p:nvPr/>
        </p:nvSpPr>
        <p:spPr>
          <a:xfrm>
            <a:off x="4350100" y="1119359"/>
            <a:ext cx="1167009" cy="2476411"/>
          </a:xfrm>
          <a:custGeom>
            <a:avLst/>
            <a:gdLst/>
            <a:ahLst/>
            <a:cxnLst/>
            <a:rect l="l" t="t" r="r" b="b"/>
            <a:pathLst>
              <a:path w="1167009" h="2476411">
                <a:moveTo>
                  <a:pt x="0" y="0"/>
                </a:moveTo>
                <a:lnTo>
                  <a:pt x="1167009" y="0"/>
                </a:lnTo>
                <a:lnTo>
                  <a:pt x="1167009" y="2476411"/>
                </a:lnTo>
                <a:lnTo>
                  <a:pt x="0" y="24764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16" name="Freeform 16"/>
          <p:cNvSpPr/>
          <p:nvPr/>
        </p:nvSpPr>
        <p:spPr>
          <a:xfrm>
            <a:off x="8797295" y="1735006"/>
            <a:ext cx="1382404" cy="1517041"/>
          </a:xfrm>
          <a:custGeom>
            <a:avLst/>
            <a:gdLst/>
            <a:ahLst/>
            <a:cxnLst/>
            <a:rect l="l" t="t" r="r" b="b"/>
            <a:pathLst>
              <a:path w="1382404" h="1517041">
                <a:moveTo>
                  <a:pt x="0" y="0"/>
                </a:moveTo>
                <a:lnTo>
                  <a:pt x="1382404" y="0"/>
                </a:lnTo>
                <a:lnTo>
                  <a:pt x="1382404" y="1517041"/>
                </a:lnTo>
                <a:lnTo>
                  <a:pt x="0" y="15170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17" name="Freeform 17"/>
          <p:cNvSpPr/>
          <p:nvPr/>
        </p:nvSpPr>
        <p:spPr>
          <a:xfrm>
            <a:off x="14222391" y="1301183"/>
            <a:ext cx="2329530" cy="2049987"/>
          </a:xfrm>
          <a:custGeom>
            <a:avLst/>
            <a:gdLst/>
            <a:ahLst/>
            <a:cxnLst/>
            <a:rect l="l" t="t" r="r" b="b"/>
            <a:pathLst>
              <a:path w="2329530" h="2049987">
                <a:moveTo>
                  <a:pt x="0" y="0"/>
                </a:moveTo>
                <a:lnTo>
                  <a:pt x="2329530" y="0"/>
                </a:lnTo>
                <a:lnTo>
                  <a:pt x="2329530" y="2049986"/>
                </a:lnTo>
                <a:lnTo>
                  <a:pt x="0" y="2049986"/>
                </a:lnTo>
                <a:lnTo>
                  <a:pt x="0" y="0"/>
                </a:lnTo>
                <a:close/>
              </a:path>
            </a:pathLst>
          </a:custGeom>
          <a:blipFill>
            <a:blip r:embed="rId11"/>
            <a:stretch>
              <a:fillRect/>
            </a:stretch>
          </a:blipFill>
        </p:spPr>
        <p:txBody>
          <a:bodyPr/>
          <a:lstStyle/>
          <a:p>
            <a:endParaRPr lang="fr-FR"/>
          </a:p>
        </p:txBody>
      </p:sp>
      <p:sp>
        <p:nvSpPr>
          <p:cNvPr id="18" name="Freeform 18"/>
          <p:cNvSpPr/>
          <p:nvPr/>
        </p:nvSpPr>
        <p:spPr>
          <a:xfrm>
            <a:off x="3784826" y="7721584"/>
            <a:ext cx="1645462" cy="1691992"/>
          </a:xfrm>
          <a:custGeom>
            <a:avLst/>
            <a:gdLst/>
            <a:ahLst/>
            <a:cxnLst/>
            <a:rect l="l" t="t" r="r" b="b"/>
            <a:pathLst>
              <a:path w="1645462" h="1691992">
                <a:moveTo>
                  <a:pt x="0" y="0"/>
                </a:moveTo>
                <a:lnTo>
                  <a:pt x="1645462" y="0"/>
                </a:lnTo>
                <a:lnTo>
                  <a:pt x="1645462" y="1691992"/>
                </a:lnTo>
                <a:lnTo>
                  <a:pt x="0" y="16919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19" name="Freeform 19"/>
          <p:cNvSpPr/>
          <p:nvPr/>
        </p:nvSpPr>
        <p:spPr>
          <a:xfrm>
            <a:off x="14222391" y="7721584"/>
            <a:ext cx="1933705" cy="1691992"/>
          </a:xfrm>
          <a:custGeom>
            <a:avLst/>
            <a:gdLst/>
            <a:ahLst/>
            <a:cxnLst/>
            <a:rect l="l" t="t" r="r" b="b"/>
            <a:pathLst>
              <a:path w="1933705" h="1691992">
                <a:moveTo>
                  <a:pt x="0" y="0"/>
                </a:moveTo>
                <a:lnTo>
                  <a:pt x="1933705" y="0"/>
                </a:lnTo>
                <a:lnTo>
                  <a:pt x="1933705" y="1691992"/>
                </a:lnTo>
                <a:lnTo>
                  <a:pt x="0" y="16919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20" name="Freeform 20"/>
          <p:cNvSpPr/>
          <p:nvPr/>
        </p:nvSpPr>
        <p:spPr>
          <a:xfrm>
            <a:off x="9280621" y="4469110"/>
            <a:ext cx="996366" cy="1071361"/>
          </a:xfrm>
          <a:custGeom>
            <a:avLst/>
            <a:gdLst/>
            <a:ahLst/>
            <a:cxnLst/>
            <a:rect l="l" t="t" r="r" b="b"/>
            <a:pathLst>
              <a:path w="996366" h="1071361">
                <a:moveTo>
                  <a:pt x="0" y="0"/>
                </a:moveTo>
                <a:lnTo>
                  <a:pt x="996366" y="0"/>
                </a:lnTo>
                <a:lnTo>
                  <a:pt x="996366" y="1071361"/>
                </a:lnTo>
                <a:lnTo>
                  <a:pt x="0" y="107136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21" name="Freeform 21"/>
          <p:cNvSpPr/>
          <p:nvPr/>
        </p:nvSpPr>
        <p:spPr>
          <a:xfrm rot="-4558918">
            <a:off x="3357784" y="4681674"/>
            <a:ext cx="2229835" cy="861274"/>
          </a:xfrm>
          <a:custGeom>
            <a:avLst/>
            <a:gdLst/>
            <a:ahLst/>
            <a:cxnLst/>
            <a:rect l="l" t="t" r="r" b="b"/>
            <a:pathLst>
              <a:path w="2229835" h="861274">
                <a:moveTo>
                  <a:pt x="0" y="0"/>
                </a:moveTo>
                <a:lnTo>
                  <a:pt x="2229835" y="0"/>
                </a:lnTo>
                <a:lnTo>
                  <a:pt x="2229835" y="861274"/>
                </a:lnTo>
                <a:lnTo>
                  <a:pt x="0" y="86127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22" name="TextBox 22"/>
          <p:cNvSpPr txBox="1"/>
          <p:nvPr/>
        </p:nvSpPr>
        <p:spPr>
          <a:xfrm>
            <a:off x="12047294" y="1640410"/>
            <a:ext cx="2175096" cy="868372"/>
          </a:xfrm>
          <a:prstGeom prst="rect">
            <a:avLst/>
          </a:prstGeom>
        </p:spPr>
        <p:txBody>
          <a:bodyPr lIns="0" tIns="0" rIns="0" bIns="0" rtlCol="0" anchor="t">
            <a:spAutoFit/>
          </a:bodyPr>
          <a:lstStyle/>
          <a:p>
            <a:pPr algn="l">
              <a:lnSpc>
                <a:spcPts val="3438"/>
              </a:lnSpc>
            </a:pPr>
            <a:r>
              <a:rPr lang="en-US" sz="3125">
                <a:solidFill>
                  <a:srgbClr val="000000"/>
                </a:solidFill>
                <a:latin typeface="Handy Casual"/>
                <a:ea typeface="Handy Casual"/>
                <a:cs typeface="Handy Casual"/>
                <a:sym typeface="Handy Casual"/>
              </a:rPr>
              <a:t>RELATION CLIENTS (GRC)</a:t>
            </a:r>
          </a:p>
        </p:txBody>
      </p:sp>
      <p:sp>
        <p:nvSpPr>
          <p:cNvPr id="23" name="TextBox 23"/>
          <p:cNvSpPr txBox="1"/>
          <p:nvPr/>
        </p:nvSpPr>
        <p:spPr>
          <a:xfrm>
            <a:off x="3515391" y="6812688"/>
            <a:ext cx="3879346" cy="418157"/>
          </a:xfrm>
          <a:prstGeom prst="rect">
            <a:avLst/>
          </a:prstGeom>
        </p:spPr>
        <p:txBody>
          <a:bodyPr lIns="0" tIns="0" rIns="0" bIns="0" rtlCol="0" anchor="t">
            <a:spAutoFit/>
          </a:bodyPr>
          <a:lstStyle/>
          <a:p>
            <a:pPr algn="l">
              <a:lnSpc>
                <a:spcPts val="3218"/>
              </a:lnSpc>
            </a:pPr>
            <a:r>
              <a:rPr lang="en-US" sz="2925">
                <a:solidFill>
                  <a:srgbClr val="000000"/>
                </a:solidFill>
                <a:latin typeface="Handy Casual"/>
                <a:ea typeface="Handy Casual"/>
                <a:cs typeface="Handy Casual"/>
                <a:sym typeface="Handy Casual"/>
              </a:rPr>
              <a:t>KPIS QUALITATIFS </a:t>
            </a:r>
          </a:p>
        </p:txBody>
      </p:sp>
      <p:sp>
        <p:nvSpPr>
          <p:cNvPr id="24" name="TextBox 24"/>
          <p:cNvSpPr txBox="1"/>
          <p:nvPr/>
        </p:nvSpPr>
        <p:spPr>
          <a:xfrm>
            <a:off x="13732811" y="6822213"/>
            <a:ext cx="1878664" cy="355927"/>
          </a:xfrm>
          <a:prstGeom prst="rect">
            <a:avLst/>
          </a:prstGeom>
        </p:spPr>
        <p:txBody>
          <a:bodyPr lIns="0" tIns="0" rIns="0" bIns="0" rtlCol="0" anchor="t">
            <a:spAutoFit/>
          </a:bodyPr>
          <a:lstStyle/>
          <a:p>
            <a:pPr algn="l">
              <a:lnSpc>
                <a:spcPts val="2778"/>
              </a:lnSpc>
            </a:pPr>
            <a:r>
              <a:rPr lang="en-US" sz="2525">
                <a:solidFill>
                  <a:srgbClr val="000000"/>
                </a:solidFill>
                <a:latin typeface="Handy Casual"/>
                <a:ea typeface="Handy Casual"/>
                <a:cs typeface="Handy Casual"/>
                <a:sym typeface="Handy Casual"/>
              </a:rPr>
              <a:t>KPIS QUANTITATIFS </a:t>
            </a:r>
          </a:p>
        </p:txBody>
      </p:sp>
      <p:sp>
        <p:nvSpPr>
          <p:cNvPr id="25" name="Freeform 25"/>
          <p:cNvSpPr/>
          <p:nvPr/>
        </p:nvSpPr>
        <p:spPr>
          <a:xfrm rot="-1457149">
            <a:off x="6275490" y="1969604"/>
            <a:ext cx="1958464" cy="756457"/>
          </a:xfrm>
          <a:custGeom>
            <a:avLst/>
            <a:gdLst/>
            <a:ahLst/>
            <a:cxnLst/>
            <a:rect l="l" t="t" r="r" b="b"/>
            <a:pathLst>
              <a:path w="1958464" h="756457">
                <a:moveTo>
                  <a:pt x="0" y="0"/>
                </a:moveTo>
                <a:lnTo>
                  <a:pt x="1958463" y="0"/>
                </a:lnTo>
                <a:lnTo>
                  <a:pt x="1958463" y="756457"/>
                </a:lnTo>
                <a:lnTo>
                  <a:pt x="0" y="75645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26" name="Freeform 26"/>
          <p:cNvSpPr/>
          <p:nvPr/>
        </p:nvSpPr>
        <p:spPr>
          <a:xfrm rot="-1457149">
            <a:off x="10906247" y="1582896"/>
            <a:ext cx="830566" cy="320806"/>
          </a:xfrm>
          <a:custGeom>
            <a:avLst/>
            <a:gdLst/>
            <a:ahLst/>
            <a:cxnLst/>
            <a:rect l="l" t="t" r="r" b="b"/>
            <a:pathLst>
              <a:path w="830566" h="320806">
                <a:moveTo>
                  <a:pt x="0" y="0"/>
                </a:moveTo>
                <a:lnTo>
                  <a:pt x="830566" y="0"/>
                </a:lnTo>
                <a:lnTo>
                  <a:pt x="830566" y="320806"/>
                </a:lnTo>
                <a:lnTo>
                  <a:pt x="0" y="3208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27" name="Freeform 27"/>
          <p:cNvSpPr/>
          <p:nvPr/>
        </p:nvSpPr>
        <p:spPr>
          <a:xfrm rot="-10800000">
            <a:off x="8797295" y="7993267"/>
            <a:ext cx="3677177" cy="1420310"/>
          </a:xfrm>
          <a:custGeom>
            <a:avLst/>
            <a:gdLst/>
            <a:ahLst/>
            <a:cxnLst/>
            <a:rect l="l" t="t" r="r" b="b"/>
            <a:pathLst>
              <a:path w="3677177" h="1420310">
                <a:moveTo>
                  <a:pt x="0" y="0"/>
                </a:moveTo>
                <a:lnTo>
                  <a:pt x="3677178" y="0"/>
                </a:lnTo>
                <a:lnTo>
                  <a:pt x="3677178" y="1420309"/>
                </a:lnTo>
                <a:lnTo>
                  <a:pt x="0" y="142030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28" name="Freeform 28"/>
          <p:cNvSpPr/>
          <p:nvPr/>
        </p:nvSpPr>
        <p:spPr>
          <a:xfrm rot="-10800000">
            <a:off x="10461742" y="3996370"/>
            <a:ext cx="830566" cy="320806"/>
          </a:xfrm>
          <a:custGeom>
            <a:avLst/>
            <a:gdLst/>
            <a:ahLst/>
            <a:cxnLst/>
            <a:rect l="l" t="t" r="r" b="b"/>
            <a:pathLst>
              <a:path w="830566" h="320806">
                <a:moveTo>
                  <a:pt x="0" y="0"/>
                </a:moveTo>
                <a:lnTo>
                  <a:pt x="830566" y="0"/>
                </a:lnTo>
                <a:lnTo>
                  <a:pt x="830566" y="320806"/>
                </a:lnTo>
                <a:lnTo>
                  <a:pt x="0" y="3208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29" name="Freeform 29"/>
          <p:cNvSpPr/>
          <p:nvPr/>
        </p:nvSpPr>
        <p:spPr>
          <a:xfrm rot="5784650">
            <a:off x="15929928" y="4439546"/>
            <a:ext cx="2089915" cy="807230"/>
          </a:xfrm>
          <a:custGeom>
            <a:avLst/>
            <a:gdLst/>
            <a:ahLst/>
            <a:cxnLst/>
            <a:rect l="l" t="t" r="r" b="b"/>
            <a:pathLst>
              <a:path w="2089915" h="807230">
                <a:moveTo>
                  <a:pt x="0" y="0"/>
                </a:moveTo>
                <a:lnTo>
                  <a:pt x="2089915" y="0"/>
                </a:lnTo>
                <a:lnTo>
                  <a:pt x="2089915" y="807230"/>
                </a:lnTo>
                <a:lnTo>
                  <a:pt x="0" y="80723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30" name="Freeform 30"/>
          <p:cNvSpPr/>
          <p:nvPr/>
        </p:nvSpPr>
        <p:spPr>
          <a:xfrm>
            <a:off x="538127" y="3252047"/>
            <a:ext cx="981146" cy="938220"/>
          </a:xfrm>
          <a:custGeom>
            <a:avLst/>
            <a:gdLst/>
            <a:ahLst/>
            <a:cxnLst/>
            <a:rect l="l" t="t" r="r" b="b"/>
            <a:pathLst>
              <a:path w="981146" h="938220">
                <a:moveTo>
                  <a:pt x="0" y="0"/>
                </a:moveTo>
                <a:lnTo>
                  <a:pt x="981146" y="0"/>
                </a:lnTo>
                <a:lnTo>
                  <a:pt x="981146" y="938221"/>
                </a:lnTo>
                <a:lnTo>
                  <a:pt x="0" y="93822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31" name="TextBox 31"/>
          <p:cNvSpPr txBox="1"/>
          <p:nvPr/>
        </p:nvSpPr>
        <p:spPr>
          <a:xfrm>
            <a:off x="5813527" y="267649"/>
            <a:ext cx="6660945" cy="729944"/>
          </a:xfrm>
          <a:prstGeom prst="rect">
            <a:avLst/>
          </a:prstGeom>
        </p:spPr>
        <p:txBody>
          <a:bodyPr lIns="0" tIns="0" rIns="0" bIns="0" rtlCol="0" anchor="t">
            <a:spAutoFit/>
          </a:bodyPr>
          <a:lstStyle/>
          <a:p>
            <a:pPr algn="ctr">
              <a:lnSpc>
                <a:spcPts val="5612"/>
              </a:lnSpc>
            </a:pPr>
            <a:r>
              <a:rPr lang="en-US" sz="5102">
                <a:solidFill>
                  <a:srgbClr val="000000"/>
                </a:solidFill>
                <a:latin typeface="Handy Casual"/>
                <a:ea typeface="Handy Casual"/>
                <a:cs typeface="Handy Casual"/>
                <a:sym typeface="Handy Casual"/>
              </a:rPr>
              <a:t>DE LA VISION A LA MISSION </a:t>
            </a:r>
          </a:p>
        </p:txBody>
      </p:sp>
      <p:sp>
        <p:nvSpPr>
          <p:cNvPr id="32" name="TextBox 32"/>
          <p:cNvSpPr txBox="1"/>
          <p:nvPr/>
        </p:nvSpPr>
        <p:spPr>
          <a:xfrm>
            <a:off x="8347936" y="1163963"/>
            <a:ext cx="3699359"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LES DIFFERENTES KPIS </a:t>
            </a:r>
          </a:p>
        </p:txBody>
      </p:sp>
      <p:sp>
        <p:nvSpPr>
          <p:cNvPr id="33" name="TextBox 33"/>
          <p:cNvSpPr txBox="1"/>
          <p:nvPr/>
        </p:nvSpPr>
        <p:spPr>
          <a:xfrm>
            <a:off x="4153033" y="334368"/>
            <a:ext cx="1363040" cy="407362"/>
          </a:xfrm>
          <a:prstGeom prst="rect">
            <a:avLst/>
          </a:prstGeom>
        </p:spPr>
        <p:txBody>
          <a:bodyPr lIns="0" tIns="0" rIns="0" bIns="0" rtlCol="0" anchor="t">
            <a:spAutoFit/>
          </a:bodyPr>
          <a:lstStyle/>
          <a:p>
            <a:pPr algn="l">
              <a:lnSpc>
                <a:spcPts val="3108"/>
              </a:lnSpc>
            </a:pPr>
            <a:r>
              <a:rPr lang="en-US" sz="2825">
                <a:solidFill>
                  <a:srgbClr val="000000"/>
                </a:solidFill>
                <a:latin typeface="Handy Casual"/>
                <a:ea typeface="Handy Casual"/>
                <a:cs typeface="Handy Casual"/>
                <a:sym typeface="Handy Casual"/>
              </a:rPr>
              <a:t>03.</a:t>
            </a:r>
          </a:p>
        </p:txBody>
      </p:sp>
      <p:sp>
        <p:nvSpPr>
          <p:cNvPr id="34" name="TextBox 34"/>
          <p:cNvSpPr txBox="1"/>
          <p:nvPr/>
        </p:nvSpPr>
        <p:spPr>
          <a:xfrm>
            <a:off x="4472702" y="3697573"/>
            <a:ext cx="1147482" cy="283965"/>
          </a:xfrm>
          <a:prstGeom prst="rect">
            <a:avLst/>
          </a:prstGeom>
        </p:spPr>
        <p:txBody>
          <a:bodyPr lIns="0" tIns="0" rIns="0" bIns="0" rtlCol="0" anchor="t">
            <a:spAutoFit/>
          </a:bodyPr>
          <a:lstStyle/>
          <a:p>
            <a:pPr algn="l">
              <a:lnSpc>
                <a:spcPts val="2118"/>
              </a:lnSpc>
            </a:pPr>
            <a:r>
              <a:rPr lang="en-US" sz="1925">
                <a:solidFill>
                  <a:srgbClr val="000000"/>
                </a:solidFill>
                <a:latin typeface="Handy Casual"/>
                <a:ea typeface="Handy Casual"/>
                <a:cs typeface="Handy Casual"/>
                <a:sym typeface="Handy Casual"/>
              </a:rPr>
              <a:t>COMMERCIAUX </a:t>
            </a:r>
          </a:p>
        </p:txBody>
      </p:sp>
      <p:sp>
        <p:nvSpPr>
          <p:cNvPr id="35" name="TextBox 35"/>
          <p:cNvSpPr txBox="1"/>
          <p:nvPr/>
        </p:nvSpPr>
        <p:spPr>
          <a:xfrm>
            <a:off x="8692506" y="3433022"/>
            <a:ext cx="1505109" cy="355927"/>
          </a:xfrm>
          <a:prstGeom prst="rect">
            <a:avLst/>
          </a:prstGeom>
        </p:spPr>
        <p:txBody>
          <a:bodyPr lIns="0" tIns="0" rIns="0" bIns="0" rtlCol="0" anchor="t">
            <a:spAutoFit/>
          </a:bodyPr>
          <a:lstStyle/>
          <a:p>
            <a:pPr algn="l">
              <a:lnSpc>
                <a:spcPts val="2778"/>
              </a:lnSpc>
            </a:pPr>
            <a:r>
              <a:rPr lang="en-US" sz="2525">
                <a:solidFill>
                  <a:srgbClr val="000000"/>
                </a:solidFill>
                <a:latin typeface="Handy Casual"/>
                <a:ea typeface="Handy Casual"/>
                <a:cs typeface="Handy Casual"/>
                <a:sym typeface="Handy Casual"/>
              </a:rPr>
              <a:t>FINANCIERS </a:t>
            </a:r>
          </a:p>
        </p:txBody>
      </p:sp>
      <p:sp>
        <p:nvSpPr>
          <p:cNvPr id="36" name="TextBox 36"/>
          <p:cNvSpPr txBox="1"/>
          <p:nvPr/>
        </p:nvSpPr>
        <p:spPr>
          <a:xfrm>
            <a:off x="2125278" y="3692582"/>
            <a:ext cx="1390113" cy="255847"/>
          </a:xfrm>
          <a:prstGeom prst="rect">
            <a:avLst/>
          </a:prstGeom>
        </p:spPr>
        <p:txBody>
          <a:bodyPr lIns="0" tIns="0" rIns="0" bIns="0" rtlCol="0" anchor="t">
            <a:spAutoFit/>
          </a:bodyPr>
          <a:lstStyle/>
          <a:p>
            <a:pPr algn="ctr">
              <a:lnSpc>
                <a:spcPts val="2121"/>
              </a:lnSpc>
            </a:pPr>
            <a:r>
              <a:rPr lang="en-US" sz="1515">
                <a:solidFill>
                  <a:srgbClr val="000000"/>
                </a:solidFill>
                <a:latin typeface="Abril Fatface"/>
                <a:ea typeface="Abril Fatface"/>
                <a:cs typeface="Abril Fatface"/>
                <a:sym typeface="Abril Fatface"/>
              </a:rPr>
              <a:t>De mesurable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08372" y="1191534"/>
            <a:ext cx="13024732" cy="1127657"/>
            <a:chOff x="0" y="0"/>
            <a:chExt cx="5141439" cy="445136"/>
          </a:xfrm>
        </p:grpSpPr>
        <p:sp>
          <p:nvSpPr>
            <p:cNvPr id="3" name="Freeform 3"/>
            <p:cNvSpPr/>
            <p:nvPr/>
          </p:nvSpPr>
          <p:spPr>
            <a:xfrm>
              <a:off x="0" y="0"/>
              <a:ext cx="5141439" cy="445136"/>
            </a:xfrm>
            <a:custGeom>
              <a:avLst/>
              <a:gdLst/>
              <a:ahLst/>
              <a:cxnLst/>
              <a:rect l="l" t="t" r="r" b="b"/>
              <a:pathLst>
                <a:path w="5141439" h="445136">
                  <a:moveTo>
                    <a:pt x="10699" y="0"/>
                  </a:moveTo>
                  <a:lnTo>
                    <a:pt x="5130740" y="0"/>
                  </a:lnTo>
                  <a:cubicBezTo>
                    <a:pt x="5133578" y="0"/>
                    <a:pt x="5136299" y="1127"/>
                    <a:pt x="5138305" y="3134"/>
                  </a:cubicBezTo>
                  <a:cubicBezTo>
                    <a:pt x="5140312" y="5140"/>
                    <a:pt x="5141439" y="7862"/>
                    <a:pt x="5141439" y="10699"/>
                  </a:cubicBezTo>
                  <a:lnTo>
                    <a:pt x="5141439" y="434437"/>
                  </a:lnTo>
                  <a:cubicBezTo>
                    <a:pt x="5141439" y="437274"/>
                    <a:pt x="5140312" y="439996"/>
                    <a:pt x="5138305" y="442002"/>
                  </a:cubicBezTo>
                  <a:cubicBezTo>
                    <a:pt x="5136299" y="444009"/>
                    <a:pt x="5133578" y="445136"/>
                    <a:pt x="5130740" y="445136"/>
                  </a:cubicBezTo>
                  <a:lnTo>
                    <a:pt x="10699" y="445136"/>
                  </a:lnTo>
                  <a:cubicBezTo>
                    <a:pt x="7862" y="445136"/>
                    <a:pt x="5140" y="444009"/>
                    <a:pt x="3134" y="442002"/>
                  </a:cubicBezTo>
                  <a:cubicBezTo>
                    <a:pt x="1127" y="439996"/>
                    <a:pt x="0" y="437274"/>
                    <a:pt x="0" y="434437"/>
                  </a:cubicBezTo>
                  <a:lnTo>
                    <a:pt x="0" y="10699"/>
                  </a:lnTo>
                  <a:cubicBezTo>
                    <a:pt x="0" y="7862"/>
                    <a:pt x="1127" y="5140"/>
                    <a:pt x="3134" y="3134"/>
                  </a:cubicBezTo>
                  <a:cubicBezTo>
                    <a:pt x="5140" y="1127"/>
                    <a:pt x="7862" y="0"/>
                    <a:pt x="10699" y="0"/>
                  </a:cubicBezTo>
                  <a:close/>
                </a:path>
              </a:pathLst>
            </a:custGeom>
            <a:solidFill>
              <a:srgbClr val="FFFFFF"/>
            </a:solidFill>
            <a:ln w="9525" cap="sq">
              <a:solidFill>
                <a:srgbClr val="000000"/>
              </a:solidFill>
              <a:prstDash val="solid"/>
              <a:miter/>
            </a:ln>
          </p:spPr>
          <p:txBody>
            <a:bodyPr/>
            <a:lstStyle/>
            <a:p>
              <a:endParaRPr lang="fr-FR"/>
            </a:p>
          </p:txBody>
        </p:sp>
        <p:sp>
          <p:nvSpPr>
            <p:cNvPr id="4" name="TextBox 4"/>
            <p:cNvSpPr txBox="1"/>
            <p:nvPr/>
          </p:nvSpPr>
          <p:spPr>
            <a:xfrm>
              <a:off x="0" y="-19050"/>
              <a:ext cx="5141439" cy="464186"/>
            </a:xfrm>
            <a:prstGeom prst="rect">
              <a:avLst/>
            </a:prstGeom>
          </p:spPr>
          <p:txBody>
            <a:bodyPr lIns="34559" tIns="34559" rIns="34559" bIns="34559" rtlCol="0" anchor="ctr"/>
            <a:lstStyle/>
            <a:p>
              <a:pPr algn="ctr">
                <a:lnSpc>
                  <a:spcPts val="1635"/>
                </a:lnSpc>
                <a:spcBef>
                  <a:spcPct val="0"/>
                </a:spcBef>
              </a:pPr>
              <a:endParaRPr/>
            </a:p>
          </p:txBody>
        </p:sp>
      </p:grpSp>
      <p:grpSp>
        <p:nvGrpSpPr>
          <p:cNvPr id="5" name="Group 5"/>
          <p:cNvGrpSpPr/>
          <p:nvPr/>
        </p:nvGrpSpPr>
        <p:grpSpPr>
          <a:xfrm>
            <a:off x="1473574" y="1299776"/>
            <a:ext cx="1757790" cy="175779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94A5"/>
            </a:solidFill>
            <a:ln w="9525" cap="sq">
              <a:solidFill>
                <a:srgbClr val="000000"/>
              </a:solidFill>
              <a:prstDash val="solid"/>
              <a:miter/>
            </a:ln>
          </p:spPr>
          <p:txBody>
            <a:bodyPr/>
            <a:lstStyle/>
            <a:p>
              <a:endParaRPr lang="fr-FR"/>
            </a:p>
          </p:txBody>
        </p:sp>
        <p:sp>
          <p:nvSpPr>
            <p:cNvPr id="7" name="TextBox 7"/>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sp>
        <p:nvSpPr>
          <p:cNvPr id="8" name="Freeform 8"/>
          <p:cNvSpPr/>
          <p:nvPr/>
        </p:nvSpPr>
        <p:spPr>
          <a:xfrm>
            <a:off x="0" y="32201"/>
            <a:ext cx="3231364" cy="3025365"/>
          </a:xfrm>
          <a:custGeom>
            <a:avLst/>
            <a:gdLst/>
            <a:ahLst/>
            <a:cxnLst/>
            <a:rect l="l" t="t" r="r" b="b"/>
            <a:pathLst>
              <a:path w="3231364" h="3025365">
                <a:moveTo>
                  <a:pt x="0" y="0"/>
                </a:moveTo>
                <a:lnTo>
                  <a:pt x="3231364" y="0"/>
                </a:lnTo>
                <a:lnTo>
                  <a:pt x="3231364" y="3025365"/>
                </a:lnTo>
                <a:lnTo>
                  <a:pt x="0" y="30253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9" name="Freeform 9"/>
          <p:cNvSpPr/>
          <p:nvPr/>
        </p:nvSpPr>
        <p:spPr>
          <a:xfrm flipH="1">
            <a:off x="15513246" y="35563"/>
            <a:ext cx="2774754" cy="2597863"/>
          </a:xfrm>
          <a:custGeom>
            <a:avLst/>
            <a:gdLst/>
            <a:ahLst/>
            <a:cxnLst/>
            <a:rect l="l" t="t" r="r" b="b"/>
            <a:pathLst>
              <a:path w="2774754" h="2597863">
                <a:moveTo>
                  <a:pt x="2774754" y="0"/>
                </a:moveTo>
                <a:lnTo>
                  <a:pt x="0" y="0"/>
                </a:lnTo>
                <a:lnTo>
                  <a:pt x="0" y="2597863"/>
                </a:lnTo>
                <a:lnTo>
                  <a:pt x="2774754" y="2597863"/>
                </a:lnTo>
                <a:lnTo>
                  <a:pt x="277475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0" name="AutoShape 10"/>
          <p:cNvSpPr/>
          <p:nvPr/>
        </p:nvSpPr>
        <p:spPr>
          <a:xfrm>
            <a:off x="11904472" y="3139748"/>
            <a:ext cx="1318576" cy="0"/>
          </a:xfrm>
          <a:prstGeom prst="line">
            <a:avLst/>
          </a:prstGeom>
          <a:ln w="9525" cap="flat">
            <a:solidFill>
              <a:srgbClr val="000000"/>
            </a:solidFill>
            <a:prstDash val="solid"/>
            <a:headEnd type="none" w="sm" len="sm"/>
            <a:tailEnd type="none" w="sm" len="sm"/>
          </a:ln>
        </p:spPr>
        <p:txBody>
          <a:bodyPr/>
          <a:lstStyle/>
          <a:p>
            <a:endParaRPr lang="fr-FR"/>
          </a:p>
        </p:txBody>
      </p:sp>
      <p:sp>
        <p:nvSpPr>
          <p:cNvPr id="11" name="AutoShape 11"/>
          <p:cNvSpPr/>
          <p:nvPr/>
        </p:nvSpPr>
        <p:spPr>
          <a:xfrm>
            <a:off x="11904472" y="6849721"/>
            <a:ext cx="1318576" cy="0"/>
          </a:xfrm>
          <a:prstGeom prst="line">
            <a:avLst/>
          </a:prstGeom>
          <a:ln w="9525" cap="flat">
            <a:solidFill>
              <a:srgbClr val="000000"/>
            </a:solidFill>
            <a:prstDash val="solid"/>
            <a:headEnd type="none" w="sm" len="sm"/>
            <a:tailEnd type="none" w="sm" len="sm"/>
          </a:ln>
        </p:spPr>
        <p:txBody>
          <a:bodyPr/>
          <a:lstStyle/>
          <a:p>
            <a:endParaRPr lang="fr-FR"/>
          </a:p>
        </p:txBody>
      </p:sp>
      <p:sp>
        <p:nvSpPr>
          <p:cNvPr id="12" name="AutoShape 12"/>
          <p:cNvSpPr/>
          <p:nvPr/>
        </p:nvSpPr>
        <p:spPr>
          <a:xfrm>
            <a:off x="520501" y="5044912"/>
            <a:ext cx="1318576" cy="0"/>
          </a:xfrm>
          <a:prstGeom prst="line">
            <a:avLst/>
          </a:prstGeom>
          <a:ln w="9525" cap="flat">
            <a:solidFill>
              <a:srgbClr val="000000"/>
            </a:solidFill>
            <a:prstDash val="solid"/>
            <a:headEnd type="none" w="sm" len="sm"/>
            <a:tailEnd type="none" w="sm" len="sm"/>
          </a:ln>
        </p:spPr>
        <p:txBody>
          <a:bodyPr/>
          <a:lstStyle/>
          <a:p>
            <a:endParaRPr lang="fr-FR"/>
          </a:p>
        </p:txBody>
      </p:sp>
      <p:sp>
        <p:nvSpPr>
          <p:cNvPr id="13" name="AutoShape 13"/>
          <p:cNvSpPr/>
          <p:nvPr/>
        </p:nvSpPr>
        <p:spPr>
          <a:xfrm>
            <a:off x="5064953" y="8699851"/>
            <a:ext cx="1318576" cy="0"/>
          </a:xfrm>
          <a:prstGeom prst="line">
            <a:avLst/>
          </a:prstGeom>
          <a:ln w="9525" cap="flat">
            <a:solidFill>
              <a:srgbClr val="000000"/>
            </a:solidFill>
            <a:prstDash val="solid"/>
            <a:headEnd type="none" w="sm" len="sm"/>
            <a:tailEnd type="none" w="sm" len="sm"/>
          </a:ln>
        </p:spPr>
        <p:txBody>
          <a:bodyPr/>
          <a:lstStyle/>
          <a:p>
            <a:endParaRPr lang="fr-FR"/>
          </a:p>
        </p:txBody>
      </p:sp>
      <p:grpSp>
        <p:nvGrpSpPr>
          <p:cNvPr id="14" name="Group 14"/>
          <p:cNvGrpSpPr/>
          <p:nvPr/>
        </p:nvGrpSpPr>
        <p:grpSpPr>
          <a:xfrm>
            <a:off x="4898825" y="10024877"/>
            <a:ext cx="8490349" cy="453711"/>
            <a:chOff x="0" y="0"/>
            <a:chExt cx="3162543" cy="169001"/>
          </a:xfrm>
        </p:grpSpPr>
        <p:sp>
          <p:nvSpPr>
            <p:cNvPr id="15" name="Freeform 15"/>
            <p:cNvSpPr/>
            <p:nvPr/>
          </p:nvSpPr>
          <p:spPr>
            <a:xfrm>
              <a:off x="0" y="0"/>
              <a:ext cx="3162543" cy="169001"/>
            </a:xfrm>
            <a:custGeom>
              <a:avLst/>
              <a:gdLst/>
              <a:ahLst/>
              <a:cxnLst/>
              <a:rect l="l" t="t" r="r" b="b"/>
              <a:pathLst>
                <a:path w="3162543" h="169001">
                  <a:moveTo>
                    <a:pt x="0" y="0"/>
                  </a:moveTo>
                  <a:lnTo>
                    <a:pt x="3162543" y="0"/>
                  </a:lnTo>
                  <a:lnTo>
                    <a:pt x="3162543" y="169001"/>
                  </a:lnTo>
                  <a:lnTo>
                    <a:pt x="0" y="169001"/>
                  </a:lnTo>
                  <a:close/>
                </a:path>
              </a:pathLst>
            </a:custGeom>
            <a:solidFill>
              <a:srgbClr val="4E67A8"/>
            </a:solidFill>
          </p:spPr>
          <p:txBody>
            <a:bodyPr/>
            <a:lstStyle/>
            <a:p>
              <a:endParaRPr lang="fr-FR"/>
            </a:p>
          </p:txBody>
        </p:sp>
        <p:sp>
          <p:nvSpPr>
            <p:cNvPr id="16" name="TextBox 16"/>
            <p:cNvSpPr txBox="1"/>
            <p:nvPr/>
          </p:nvSpPr>
          <p:spPr>
            <a:xfrm>
              <a:off x="0" y="-38100"/>
              <a:ext cx="3162543" cy="207101"/>
            </a:xfrm>
            <a:prstGeom prst="rect">
              <a:avLst/>
            </a:prstGeom>
          </p:spPr>
          <p:txBody>
            <a:bodyPr lIns="34559" tIns="34559" rIns="34559" bIns="34559" rtlCol="0" anchor="ctr"/>
            <a:lstStyle/>
            <a:p>
              <a:pPr algn="ctr">
                <a:lnSpc>
                  <a:spcPts val="1904"/>
                </a:lnSpc>
              </a:pPr>
              <a:endParaRPr/>
            </a:p>
          </p:txBody>
        </p:sp>
      </p:grpSp>
      <p:sp>
        <p:nvSpPr>
          <p:cNvPr id="17" name="Freeform 17"/>
          <p:cNvSpPr/>
          <p:nvPr/>
        </p:nvSpPr>
        <p:spPr>
          <a:xfrm>
            <a:off x="1839076" y="1393080"/>
            <a:ext cx="1119887" cy="1357438"/>
          </a:xfrm>
          <a:custGeom>
            <a:avLst/>
            <a:gdLst/>
            <a:ahLst/>
            <a:cxnLst/>
            <a:rect l="l" t="t" r="r" b="b"/>
            <a:pathLst>
              <a:path w="1119887" h="1357438">
                <a:moveTo>
                  <a:pt x="0" y="0"/>
                </a:moveTo>
                <a:lnTo>
                  <a:pt x="1119887" y="0"/>
                </a:lnTo>
                <a:lnTo>
                  <a:pt x="1119887" y="1357438"/>
                </a:lnTo>
                <a:lnTo>
                  <a:pt x="0" y="1357438"/>
                </a:lnTo>
                <a:lnTo>
                  <a:pt x="0" y="0"/>
                </a:lnTo>
                <a:close/>
              </a:path>
            </a:pathLst>
          </a:custGeom>
          <a:blipFill>
            <a:blip r:embed="rId6"/>
            <a:stretch>
              <a:fillRect/>
            </a:stretch>
          </a:blipFill>
        </p:spPr>
        <p:txBody>
          <a:bodyPr/>
          <a:lstStyle/>
          <a:p>
            <a:endParaRPr lang="fr-FR"/>
          </a:p>
        </p:txBody>
      </p:sp>
      <p:grpSp>
        <p:nvGrpSpPr>
          <p:cNvPr id="18" name="Group 18"/>
          <p:cNvGrpSpPr/>
          <p:nvPr/>
        </p:nvGrpSpPr>
        <p:grpSpPr>
          <a:xfrm>
            <a:off x="637601" y="3577983"/>
            <a:ext cx="1214516" cy="121451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9525" cap="sq">
              <a:solidFill>
                <a:srgbClr val="000000"/>
              </a:solidFill>
              <a:prstDash val="solid"/>
              <a:miter/>
            </a:ln>
          </p:spPr>
          <p:txBody>
            <a:bodyPr/>
            <a:lstStyle/>
            <a:p>
              <a:endParaRPr lang="fr-FR"/>
            </a:p>
          </p:txBody>
        </p:sp>
        <p:sp>
          <p:nvSpPr>
            <p:cNvPr id="20" name="TextBox 20"/>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sp>
        <p:nvSpPr>
          <p:cNvPr id="21" name="Freeform 21"/>
          <p:cNvSpPr/>
          <p:nvPr/>
        </p:nvSpPr>
        <p:spPr>
          <a:xfrm>
            <a:off x="1028700" y="3679226"/>
            <a:ext cx="487135" cy="1033709"/>
          </a:xfrm>
          <a:custGeom>
            <a:avLst/>
            <a:gdLst/>
            <a:ahLst/>
            <a:cxnLst/>
            <a:rect l="l" t="t" r="r" b="b"/>
            <a:pathLst>
              <a:path w="487135" h="1033709">
                <a:moveTo>
                  <a:pt x="0" y="0"/>
                </a:moveTo>
                <a:lnTo>
                  <a:pt x="487135" y="0"/>
                </a:lnTo>
                <a:lnTo>
                  <a:pt x="487135" y="1033709"/>
                </a:lnTo>
                <a:lnTo>
                  <a:pt x="0" y="10337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grpSp>
        <p:nvGrpSpPr>
          <p:cNvPr id="22" name="Group 22"/>
          <p:cNvGrpSpPr/>
          <p:nvPr/>
        </p:nvGrpSpPr>
        <p:grpSpPr>
          <a:xfrm>
            <a:off x="779799" y="5653557"/>
            <a:ext cx="1214516" cy="121451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9525" cap="sq">
              <a:solidFill>
                <a:srgbClr val="000000"/>
              </a:solidFill>
              <a:prstDash val="solid"/>
              <a:miter/>
            </a:ln>
          </p:spPr>
          <p:txBody>
            <a:bodyPr/>
            <a:lstStyle/>
            <a:p>
              <a:endParaRPr lang="fr-FR"/>
            </a:p>
          </p:txBody>
        </p:sp>
        <p:sp>
          <p:nvSpPr>
            <p:cNvPr id="24" name="TextBox 24"/>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sp>
        <p:nvSpPr>
          <p:cNvPr id="25" name="Freeform 25"/>
          <p:cNvSpPr/>
          <p:nvPr/>
        </p:nvSpPr>
        <p:spPr>
          <a:xfrm>
            <a:off x="1028700" y="5767047"/>
            <a:ext cx="854510" cy="937733"/>
          </a:xfrm>
          <a:custGeom>
            <a:avLst/>
            <a:gdLst/>
            <a:ahLst/>
            <a:cxnLst/>
            <a:rect l="l" t="t" r="r" b="b"/>
            <a:pathLst>
              <a:path w="854510" h="937733">
                <a:moveTo>
                  <a:pt x="0" y="0"/>
                </a:moveTo>
                <a:lnTo>
                  <a:pt x="854510" y="0"/>
                </a:lnTo>
                <a:lnTo>
                  <a:pt x="854510" y="937734"/>
                </a:lnTo>
                <a:lnTo>
                  <a:pt x="0" y="9377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grpSp>
        <p:nvGrpSpPr>
          <p:cNvPr id="26" name="Group 26"/>
          <p:cNvGrpSpPr/>
          <p:nvPr/>
        </p:nvGrpSpPr>
        <p:grpSpPr>
          <a:xfrm>
            <a:off x="702179" y="7191923"/>
            <a:ext cx="1214516" cy="1214516"/>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9525" cap="sq">
              <a:solidFill>
                <a:srgbClr val="000000"/>
              </a:solidFill>
              <a:prstDash val="solid"/>
              <a:miter/>
            </a:ln>
          </p:spPr>
          <p:txBody>
            <a:bodyPr/>
            <a:lstStyle/>
            <a:p>
              <a:endParaRPr lang="fr-FR"/>
            </a:p>
          </p:txBody>
        </p:sp>
        <p:sp>
          <p:nvSpPr>
            <p:cNvPr id="28" name="TextBox 28"/>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sp>
        <p:nvSpPr>
          <p:cNvPr id="29" name="Freeform 29"/>
          <p:cNvSpPr/>
          <p:nvPr/>
        </p:nvSpPr>
        <p:spPr>
          <a:xfrm>
            <a:off x="872507" y="7487198"/>
            <a:ext cx="873861" cy="768998"/>
          </a:xfrm>
          <a:custGeom>
            <a:avLst/>
            <a:gdLst/>
            <a:ahLst/>
            <a:cxnLst/>
            <a:rect l="l" t="t" r="r" b="b"/>
            <a:pathLst>
              <a:path w="873861" h="768998">
                <a:moveTo>
                  <a:pt x="0" y="0"/>
                </a:moveTo>
                <a:lnTo>
                  <a:pt x="873861" y="0"/>
                </a:lnTo>
                <a:lnTo>
                  <a:pt x="873861" y="768998"/>
                </a:lnTo>
                <a:lnTo>
                  <a:pt x="0" y="768998"/>
                </a:lnTo>
                <a:lnTo>
                  <a:pt x="0" y="0"/>
                </a:lnTo>
                <a:close/>
              </a:path>
            </a:pathLst>
          </a:custGeom>
          <a:blipFill>
            <a:blip r:embed="rId11"/>
            <a:stretch>
              <a:fillRect/>
            </a:stretch>
          </a:blipFill>
        </p:spPr>
        <p:txBody>
          <a:bodyPr/>
          <a:lstStyle/>
          <a:p>
            <a:endParaRPr lang="fr-FR"/>
          </a:p>
        </p:txBody>
      </p:sp>
      <p:sp>
        <p:nvSpPr>
          <p:cNvPr id="30" name="Freeform 30"/>
          <p:cNvSpPr/>
          <p:nvPr/>
        </p:nvSpPr>
        <p:spPr>
          <a:xfrm>
            <a:off x="14662490" y="7587861"/>
            <a:ext cx="3282632" cy="2440932"/>
          </a:xfrm>
          <a:custGeom>
            <a:avLst/>
            <a:gdLst/>
            <a:ahLst/>
            <a:cxnLst/>
            <a:rect l="l" t="t" r="r" b="b"/>
            <a:pathLst>
              <a:path w="3282632" h="2440932">
                <a:moveTo>
                  <a:pt x="0" y="0"/>
                </a:moveTo>
                <a:lnTo>
                  <a:pt x="3282632" y="0"/>
                </a:lnTo>
                <a:lnTo>
                  <a:pt x="3282632" y="2440932"/>
                </a:lnTo>
                <a:lnTo>
                  <a:pt x="0" y="2440932"/>
                </a:lnTo>
                <a:lnTo>
                  <a:pt x="0" y="0"/>
                </a:lnTo>
                <a:close/>
              </a:path>
            </a:pathLst>
          </a:custGeom>
          <a:blipFill>
            <a:blip r:embed="rId12"/>
            <a:stretch>
              <a:fillRect/>
            </a:stretch>
          </a:blipFill>
        </p:spPr>
        <p:txBody>
          <a:bodyPr/>
          <a:lstStyle/>
          <a:p>
            <a:endParaRPr lang="fr-FR"/>
          </a:p>
        </p:txBody>
      </p:sp>
      <p:grpSp>
        <p:nvGrpSpPr>
          <p:cNvPr id="31" name="Group 31"/>
          <p:cNvGrpSpPr/>
          <p:nvPr/>
        </p:nvGrpSpPr>
        <p:grpSpPr>
          <a:xfrm>
            <a:off x="624560" y="8674184"/>
            <a:ext cx="1214516" cy="121451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DC"/>
            </a:solidFill>
            <a:ln w="9525" cap="sq">
              <a:solidFill>
                <a:srgbClr val="000000"/>
              </a:solidFill>
              <a:prstDash val="solid"/>
              <a:miter/>
            </a:ln>
          </p:spPr>
          <p:txBody>
            <a:bodyPr/>
            <a:lstStyle/>
            <a:p>
              <a:endParaRPr lang="fr-FR"/>
            </a:p>
          </p:txBody>
        </p:sp>
        <p:sp>
          <p:nvSpPr>
            <p:cNvPr id="33" name="TextBox 33"/>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sp>
        <p:nvSpPr>
          <p:cNvPr id="34" name="Freeform 34"/>
          <p:cNvSpPr/>
          <p:nvPr/>
        </p:nvSpPr>
        <p:spPr>
          <a:xfrm>
            <a:off x="650641" y="8700266"/>
            <a:ext cx="1188435" cy="1188435"/>
          </a:xfrm>
          <a:custGeom>
            <a:avLst/>
            <a:gdLst/>
            <a:ahLst/>
            <a:cxnLst/>
            <a:rect l="l" t="t" r="r" b="b"/>
            <a:pathLst>
              <a:path w="1188435" h="1188435">
                <a:moveTo>
                  <a:pt x="0" y="0"/>
                </a:moveTo>
                <a:lnTo>
                  <a:pt x="1188435" y="0"/>
                </a:lnTo>
                <a:lnTo>
                  <a:pt x="1188435" y="1188435"/>
                </a:lnTo>
                <a:lnTo>
                  <a:pt x="0" y="1188435"/>
                </a:lnTo>
                <a:lnTo>
                  <a:pt x="0" y="0"/>
                </a:lnTo>
                <a:close/>
              </a:path>
            </a:pathLst>
          </a:custGeom>
          <a:blipFill>
            <a:blip r:embed="rId13"/>
            <a:stretch>
              <a:fillRect/>
            </a:stretch>
          </a:blipFill>
        </p:spPr>
        <p:txBody>
          <a:bodyPr/>
          <a:lstStyle/>
          <a:p>
            <a:endParaRPr lang="fr-FR"/>
          </a:p>
        </p:txBody>
      </p:sp>
      <p:sp>
        <p:nvSpPr>
          <p:cNvPr id="35" name="Freeform 35"/>
          <p:cNvSpPr/>
          <p:nvPr/>
        </p:nvSpPr>
        <p:spPr>
          <a:xfrm>
            <a:off x="11821068" y="8878681"/>
            <a:ext cx="785291" cy="1010020"/>
          </a:xfrm>
          <a:custGeom>
            <a:avLst/>
            <a:gdLst/>
            <a:ahLst/>
            <a:cxnLst/>
            <a:rect l="l" t="t" r="r" b="b"/>
            <a:pathLst>
              <a:path w="785291" h="1010020">
                <a:moveTo>
                  <a:pt x="0" y="0"/>
                </a:moveTo>
                <a:lnTo>
                  <a:pt x="785291" y="0"/>
                </a:lnTo>
                <a:lnTo>
                  <a:pt x="785291" y="1010020"/>
                </a:lnTo>
                <a:lnTo>
                  <a:pt x="0" y="10100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36" name="TextBox 36"/>
          <p:cNvSpPr txBox="1"/>
          <p:nvPr/>
        </p:nvSpPr>
        <p:spPr>
          <a:xfrm>
            <a:off x="3719482" y="4181843"/>
            <a:ext cx="13539818" cy="3798408"/>
          </a:xfrm>
          <a:prstGeom prst="rect">
            <a:avLst/>
          </a:prstGeom>
        </p:spPr>
        <p:txBody>
          <a:bodyPr lIns="0" tIns="0" rIns="0" bIns="0" rtlCol="0" anchor="t">
            <a:spAutoFit/>
          </a:bodyPr>
          <a:lstStyle/>
          <a:p>
            <a:pPr algn="ctr">
              <a:lnSpc>
                <a:spcPts val="3788"/>
              </a:lnSpc>
              <a:spcBef>
                <a:spcPct val="0"/>
              </a:spcBef>
            </a:pPr>
            <a:r>
              <a:rPr lang="en-US" sz="2706" b="1">
                <a:solidFill>
                  <a:srgbClr val="000000"/>
                </a:solidFill>
                <a:latin typeface="Canva Sans 1 Bold"/>
                <a:ea typeface="Canva Sans 1 Bold"/>
                <a:cs typeface="Canva Sans 1 Bold"/>
                <a:sym typeface="Canva Sans 1 Bold"/>
              </a:rPr>
              <a:t>Perspective Financière </a:t>
            </a:r>
            <a:r>
              <a:rPr lang="en-US" sz="2706">
                <a:solidFill>
                  <a:srgbClr val="000000"/>
                </a:solidFill>
                <a:latin typeface="Canva Sans 1"/>
                <a:ea typeface="Canva Sans 1"/>
                <a:cs typeface="Canva Sans 1"/>
                <a:sym typeface="Canva Sans 1"/>
              </a:rPr>
              <a:t>: Mesure les résultats financiers (chiffre d'affaires, rentabilité, etc.).</a:t>
            </a:r>
          </a:p>
          <a:p>
            <a:pPr algn="ctr">
              <a:lnSpc>
                <a:spcPts val="3788"/>
              </a:lnSpc>
              <a:spcBef>
                <a:spcPct val="0"/>
              </a:spcBef>
            </a:pPr>
            <a:r>
              <a:rPr lang="en-US" sz="2706" b="1">
                <a:solidFill>
                  <a:srgbClr val="000000"/>
                </a:solidFill>
                <a:latin typeface="Canva Sans 1 Bold"/>
                <a:ea typeface="Canva Sans 1 Bold"/>
                <a:cs typeface="Canva Sans 1 Bold"/>
                <a:sym typeface="Canva Sans 1 Bold"/>
              </a:rPr>
              <a:t>Perspective Client</a:t>
            </a:r>
            <a:r>
              <a:rPr lang="en-US" sz="2706">
                <a:solidFill>
                  <a:srgbClr val="000000"/>
                </a:solidFill>
                <a:latin typeface="Canva Sans 1"/>
                <a:ea typeface="Canva Sans 1"/>
                <a:cs typeface="Canva Sans 1"/>
                <a:sym typeface="Canva Sans 1"/>
              </a:rPr>
              <a:t> : Mesure la satisfaction et la fidélité des clients.</a:t>
            </a:r>
          </a:p>
          <a:p>
            <a:pPr algn="ctr">
              <a:lnSpc>
                <a:spcPts val="3788"/>
              </a:lnSpc>
              <a:spcBef>
                <a:spcPct val="0"/>
              </a:spcBef>
            </a:pPr>
            <a:r>
              <a:rPr lang="en-US" sz="2706" b="1">
                <a:solidFill>
                  <a:srgbClr val="000000"/>
                </a:solidFill>
                <a:latin typeface="Canva Sans 1 Bold"/>
                <a:ea typeface="Canva Sans 1 Bold"/>
                <a:cs typeface="Canva Sans 1 Bold"/>
                <a:sym typeface="Canva Sans 1 Bold"/>
              </a:rPr>
              <a:t>Perspective Processus Internes :</a:t>
            </a:r>
            <a:r>
              <a:rPr lang="en-US" sz="2706">
                <a:solidFill>
                  <a:srgbClr val="000000"/>
                </a:solidFill>
                <a:latin typeface="Canva Sans 1"/>
                <a:ea typeface="Canva Sans 1"/>
                <a:cs typeface="Canva Sans 1"/>
                <a:sym typeface="Canva Sans 1"/>
              </a:rPr>
              <a:t> Mesure l'efficacité et l'efficience des processus clés de l'entreprise.</a:t>
            </a:r>
          </a:p>
          <a:p>
            <a:pPr algn="ctr">
              <a:lnSpc>
                <a:spcPts val="3788"/>
              </a:lnSpc>
              <a:spcBef>
                <a:spcPct val="0"/>
              </a:spcBef>
            </a:pPr>
            <a:r>
              <a:rPr lang="en-US" sz="2706" b="1">
                <a:solidFill>
                  <a:srgbClr val="000000"/>
                </a:solidFill>
                <a:latin typeface="Canva Sans 1 Bold"/>
                <a:ea typeface="Canva Sans 1 Bold"/>
                <a:cs typeface="Canva Sans 1 Bold"/>
                <a:sym typeface="Canva Sans 1 Bold"/>
              </a:rPr>
              <a:t>Perspective Apprentissage et Développement </a:t>
            </a:r>
            <a:r>
              <a:rPr lang="en-US" sz="2706">
                <a:solidFill>
                  <a:srgbClr val="000000"/>
                </a:solidFill>
                <a:latin typeface="Canva Sans 1"/>
                <a:ea typeface="Canva Sans 1"/>
                <a:cs typeface="Canva Sans 1"/>
                <a:sym typeface="Canva Sans 1"/>
              </a:rPr>
              <a:t>: Mesure la capacité de l'entreprise à innover et à se développer (compétences des employés, culture d'entreprise, etc.).</a:t>
            </a:r>
          </a:p>
        </p:txBody>
      </p:sp>
      <p:sp>
        <p:nvSpPr>
          <p:cNvPr id="37" name="TextBox 37"/>
          <p:cNvSpPr txBox="1"/>
          <p:nvPr/>
        </p:nvSpPr>
        <p:spPr>
          <a:xfrm>
            <a:off x="4029332" y="385426"/>
            <a:ext cx="8445140" cy="492508"/>
          </a:xfrm>
          <a:prstGeom prst="rect">
            <a:avLst/>
          </a:prstGeom>
        </p:spPr>
        <p:txBody>
          <a:bodyPr lIns="0" tIns="0" rIns="0" bIns="0" rtlCol="0" anchor="t">
            <a:spAutoFit/>
          </a:bodyPr>
          <a:lstStyle/>
          <a:p>
            <a:pPr algn="ctr">
              <a:lnSpc>
                <a:spcPts val="3883"/>
              </a:lnSpc>
            </a:pPr>
            <a:r>
              <a:rPr lang="en-US" sz="3530">
                <a:solidFill>
                  <a:srgbClr val="000000"/>
                </a:solidFill>
                <a:latin typeface="Handy Casual"/>
                <a:ea typeface="Handy Casual"/>
                <a:cs typeface="Handy Casual"/>
                <a:sym typeface="Handy Casual"/>
              </a:rPr>
              <a:t>BALANCED SCORECARD (TABLEAU DE BORD ÉQUILIBRÉ)</a:t>
            </a:r>
          </a:p>
        </p:txBody>
      </p:sp>
      <p:sp>
        <p:nvSpPr>
          <p:cNvPr id="38" name="TextBox 38"/>
          <p:cNvSpPr txBox="1"/>
          <p:nvPr/>
        </p:nvSpPr>
        <p:spPr>
          <a:xfrm>
            <a:off x="4029332" y="1364505"/>
            <a:ext cx="11734437" cy="2213478"/>
          </a:xfrm>
          <a:prstGeom prst="rect">
            <a:avLst/>
          </a:prstGeom>
        </p:spPr>
        <p:txBody>
          <a:bodyPr lIns="0" tIns="0" rIns="0" bIns="0" rtlCol="0" anchor="t">
            <a:spAutoFit/>
          </a:bodyPr>
          <a:lstStyle/>
          <a:p>
            <a:pPr algn="ctr">
              <a:lnSpc>
                <a:spcPts val="2422"/>
              </a:lnSpc>
            </a:pPr>
            <a:endParaRPr/>
          </a:p>
          <a:p>
            <a:pPr algn="l">
              <a:lnSpc>
                <a:spcPts val="2616"/>
              </a:lnSpc>
            </a:pPr>
            <a:r>
              <a:rPr lang="en-US" sz="1868">
                <a:solidFill>
                  <a:srgbClr val="000000"/>
                </a:solidFill>
                <a:latin typeface="Abril Fatface"/>
                <a:ea typeface="Abril Fatface"/>
                <a:cs typeface="Abril Fatface"/>
                <a:sym typeface="Abril Fatface"/>
              </a:rPr>
              <a:t>Le Balanced Scorecard est un outil de gestion stratégique qui permet de mesurer la performance de l'entreprise selon quatre perspectives :</a:t>
            </a:r>
          </a:p>
          <a:p>
            <a:pPr algn="l">
              <a:lnSpc>
                <a:spcPts val="2616"/>
              </a:lnSpc>
            </a:pPr>
            <a:endParaRPr lang="en-US" sz="1868">
              <a:solidFill>
                <a:srgbClr val="000000"/>
              </a:solidFill>
              <a:latin typeface="Abril Fatface"/>
              <a:ea typeface="Abril Fatface"/>
              <a:cs typeface="Abril Fatface"/>
              <a:sym typeface="Abril Fatface"/>
            </a:endParaRPr>
          </a:p>
          <a:p>
            <a:pPr algn="l">
              <a:lnSpc>
                <a:spcPts val="2616"/>
              </a:lnSpc>
            </a:pPr>
            <a:endParaRPr lang="en-US" sz="1868">
              <a:solidFill>
                <a:srgbClr val="000000"/>
              </a:solidFill>
              <a:latin typeface="Abril Fatface"/>
              <a:ea typeface="Abril Fatface"/>
              <a:cs typeface="Abril Fatface"/>
              <a:sym typeface="Abril Fatface"/>
            </a:endParaRPr>
          </a:p>
          <a:p>
            <a:pPr algn="ctr">
              <a:lnSpc>
                <a:spcPts val="2616"/>
              </a:lnSpc>
            </a:pPr>
            <a:endParaRPr lang="en-US" sz="1868">
              <a:solidFill>
                <a:srgbClr val="000000"/>
              </a:solidFill>
              <a:latin typeface="Abril Fatface"/>
              <a:ea typeface="Abril Fatface"/>
              <a:cs typeface="Abril Fatface"/>
              <a:sym typeface="Abril Fatface"/>
            </a:endParaRPr>
          </a:p>
          <a:p>
            <a:pPr algn="ctr">
              <a:lnSpc>
                <a:spcPts val="2422"/>
              </a:lnSpc>
            </a:pPr>
            <a:endParaRPr lang="en-US" sz="1868">
              <a:solidFill>
                <a:srgbClr val="000000"/>
              </a:solidFill>
              <a:latin typeface="Abril Fatface"/>
              <a:ea typeface="Abril Fatface"/>
              <a:cs typeface="Abril Fatface"/>
              <a:sym typeface="Abril Fatface"/>
            </a:endParaRPr>
          </a:p>
        </p:txBody>
      </p:sp>
      <p:sp>
        <p:nvSpPr>
          <p:cNvPr id="39" name="TextBox 39"/>
          <p:cNvSpPr txBox="1"/>
          <p:nvPr/>
        </p:nvSpPr>
        <p:spPr>
          <a:xfrm>
            <a:off x="779799" y="3284739"/>
            <a:ext cx="1059277" cy="148265"/>
          </a:xfrm>
          <a:prstGeom prst="rect">
            <a:avLst/>
          </a:prstGeom>
        </p:spPr>
        <p:txBody>
          <a:bodyPr lIns="0" tIns="0" rIns="0" bIns="0" rtlCol="0" anchor="t">
            <a:spAutoFit/>
          </a:bodyPr>
          <a:lstStyle/>
          <a:p>
            <a:pPr algn="ctr">
              <a:lnSpc>
                <a:spcPts val="1212"/>
              </a:lnSpc>
              <a:spcBef>
                <a:spcPct val="0"/>
              </a:spcBef>
            </a:pPr>
            <a:r>
              <a:rPr lang="en-US" sz="865" b="1">
                <a:solidFill>
                  <a:srgbClr val="000000"/>
                </a:solidFill>
                <a:latin typeface="Canva Sans 1 Bold"/>
                <a:ea typeface="Canva Sans 1 Bold"/>
                <a:cs typeface="Canva Sans 1 Bold"/>
                <a:sym typeface="Canva Sans 1 Bold"/>
              </a:rPr>
              <a:t>KPIs Commerciaux :</a:t>
            </a:r>
          </a:p>
        </p:txBody>
      </p:sp>
      <p:sp>
        <p:nvSpPr>
          <p:cNvPr id="40" name="TextBox 40"/>
          <p:cNvSpPr txBox="1"/>
          <p:nvPr/>
        </p:nvSpPr>
        <p:spPr>
          <a:xfrm>
            <a:off x="931878" y="5354474"/>
            <a:ext cx="920239" cy="156208"/>
          </a:xfrm>
          <a:prstGeom prst="rect">
            <a:avLst/>
          </a:prstGeom>
        </p:spPr>
        <p:txBody>
          <a:bodyPr lIns="0" tIns="0" rIns="0" bIns="0" rtlCol="0" anchor="t">
            <a:spAutoFit/>
          </a:bodyPr>
          <a:lstStyle/>
          <a:p>
            <a:pPr algn="ctr">
              <a:lnSpc>
                <a:spcPts val="1279"/>
              </a:lnSpc>
              <a:spcBef>
                <a:spcPct val="0"/>
              </a:spcBef>
            </a:pPr>
            <a:r>
              <a:rPr lang="en-US" sz="914" b="1">
                <a:solidFill>
                  <a:srgbClr val="000000"/>
                </a:solidFill>
                <a:latin typeface="Canva Sans 1 Bold"/>
                <a:ea typeface="Canva Sans 1 Bold"/>
                <a:cs typeface="Canva Sans 1 Bold"/>
                <a:sym typeface="Canva Sans 1 Bold"/>
              </a:rPr>
              <a:t>KPIs Financiers :</a:t>
            </a:r>
          </a:p>
        </p:txBody>
      </p:sp>
      <p:sp>
        <p:nvSpPr>
          <p:cNvPr id="41" name="TextBox 41"/>
          <p:cNvSpPr txBox="1"/>
          <p:nvPr/>
        </p:nvSpPr>
        <p:spPr>
          <a:xfrm>
            <a:off x="1019548" y="7035716"/>
            <a:ext cx="579779" cy="156208"/>
          </a:xfrm>
          <a:prstGeom prst="rect">
            <a:avLst/>
          </a:prstGeom>
        </p:spPr>
        <p:txBody>
          <a:bodyPr lIns="0" tIns="0" rIns="0" bIns="0" rtlCol="0" anchor="t">
            <a:spAutoFit/>
          </a:bodyPr>
          <a:lstStyle/>
          <a:p>
            <a:pPr algn="ctr">
              <a:lnSpc>
                <a:spcPts val="1279"/>
              </a:lnSpc>
              <a:spcBef>
                <a:spcPct val="0"/>
              </a:spcBef>
            </a:pPr>
            <a:r>
              <a:rPr lang="en-US" sz="914" b="1">
                <a:solidFill>
                  <a:srgbClr val="000000"/>
                </a:solidFill>
                <a:latin typeface="Canva Sans 1 Bold"/>
                <a:ea typeface="Canva Sans 1 Bold"/>
                <a:cs typeface="Canva Sans 1 Bold"/>
                <a:sym typeface="Canva Sans 1 Bold"/>
              </a:rPr>
              <a:t>KPIs GRC :</a:t>
            </a:r>
          </a:p>
        </p:txBody>
      </p:sp>
      <p:sp>
        <p:nvSpPr>
          <p:cNvPr id="42" name="TextBox 42"/>
          <p:cNvSpPr txBox="1"/>
          <p:nvPr/>
        </p:nvSpPr>
        <p:spPr>
          <a:xfrm>
            <a:off x="4029332" y="2168417"/>
            <a:ext cx="12503772" cy="1866809"/>
          </a:xfrm>
          <a:prstGeom prst="rect">
            <a:avLst/>
          </a:prstGeom>
        </p:spPr>
        <p:txBody>
          <a:bodyPr lIns="0" tIns="0" rIns="0" bIns="0" rtlCol="0" anchor="t">
            <a:spAutoFit/>
          </a:bodyPr>
          <a:lstStyle/>
          <a:p>
            <a:pPr algn="ctr">
              <a:lnSpc>
                <a:spcPts val="2798"/>
              </a:lnSpc>
              <a:spcBef>
                <a:spcPct val="0"/>
              </a:spcBef>
            </a:pPr>
            <a:r>
              <a:rPr lang="en-US" sz="1998" b="1">
                <a:solidFill>
                  <a:srgbClr val="000000"/>
                </a:solidFill>
                <a:latin typeface="Canva Sans 1 Bold"/>
                <a:ea typeface="Canva Sans 1 Bold"/>
                <a:cs typeface="Canva Sans 1 Bold"/>
                <a:sym typeface="Canva Sans 1 Bold"/>
              </a:rPr>
              <a:t>Le Balanced Scorecard permet de :</a:t>
            </a:r>
          </a:p>
          <a:p>
            <a:pPr marL="379619" lvl="1" indent="-189809" algn="l">
              <a:lnSpc>
                <a:spcPts val="2461"/>
              </a:lnSpc>
              <a:buFont typeface="Arial"/>
              <a:buChar char="•"/>
            </a:pPr>
            <a:r>
              <a:rPr lang="en-US" sz="1758">
                <a:solidFill>
                  <a:srgbClr val="000000"/>
                </a:solidFill>
                <a:latin typeface="Canva Sans 1"/>
                <a:ea typeface="Canva Sans 1"/>
                <a:cs typeface="Canva Sans 1"/>
                <a:sym typeface="Canva Sans 1"/>
              </a:rPr>
              <a:t>Avoir une vision globale de la performance : Il prend en compte toutes les dimensions de l'entreprise.</a:t>
            </a:r>
          </a:p>
          <a:p>
            <a:pPr algn="l">
              <a:lnSpc>
                <a:spcPts val="2461"/>
              </a:lnSpc>
            </a:pPr>
            <a:endParaRPr lang="en-US" sz="1758">
              <a:solidFill>
                <a:srgbClr val="000000"/>
              </a:solidFill>
              <a:latin typeface="Canva Sans 1"/>
              <a:ea typeface="Canva Sans 1"/>
              <a:cs typeface="Canva Sans 1"/>
              <a:sym typeface="Canva Sans 1"/>
            </a:endParaRPr>
          </a:p>
          <a:p>
            <a:pPr marL="379619" lvl="1" indent="-189809" algn="l">
              <a:lnSpc>
                <a:spcPts val="2461"/>
              </a:lnSpc>
              <a:buFont typeface="Arial"/>
              <a:buChar char="•"/>
            </a:pPr>
            <a:r>
              <a:rPr lang="en-US" sz="1758">
                <a:solidFill>
                  <a:srgbClr val="000000"/>
                </a:solidFill>
                <a:latin typeface="Canva Sans 1"/>
                <a:ea typeface="Canva Sans 1"/>
                <a:cs typeface="Canva Sans 1"/>
                <a:sym typeface="Canva Sans 1"/>
              </a:rPr>
              <a:t>Aligner les objectifs : Il permet de s'assurer que tous les objectifs sont alignés sur la stratégie de l'entreprise.</a:t>
            </a:r>
          </a:p>
          <a:p>
            <a:pPr algn="l">
              <a:lnSpc>
                <a:spcPts val="2461"/>
              </a:lnSpc>
            </a:pPr>
            <a:endParaRPr lang="en-US" sz="1758">
              <a:solidFill>
                <a:srgbClr val="000000"/>
              </a:solidFill>
              <a:latin typeface="Canva Sans 1"/>
              <a:ea typeface="Canva Sans 1"/>
              <a:cs typeface="Canva Sans 1"/>
              <a:sym typeface="Canva Sans 1"/>
            </a:endParaRPr>
          </a:p>
          <a:p>
            <a:pPr marL="379619" lvl="1" indent="-189809" algn="l">
              <a:lnSpc>
                <a:spcPts val="2461"/>
              </a:lnSpc>
              <a:buFont typeface="Arial"/>
              <a:buChar char="•"/>
            </a:pPr>
            <a:r>
              <a:rPr lang="en-US" sz="1758">
                <a:solidFill>
                  <a:srgbClr val="000000"/>
                </a:solidFill>
                <a:latin typeface="Canva Sans 1"/>
                <a:ea typeface="Canva Sans 1"/>
                <a:cs typeface="Canva Sans 1"/>
                <a:sym typeface="Canva Sans 1"/>
              </a:rPr>
              <a:t>Améliorer la communication : Il facilite la communication autour de la stratégie et des objectifs.</a:t>
            </a:r>
          </a:p>
        </p:txBody>
      </p:sp>
      <p:sp>
        <p:nvSpPr>
          <p:cNvPr id="43" name="TextBox 43"/>
          <p:cNvSpPr txBox="1"/>
          <p:nvPr/>
        </p:nvSpPr>
        <p:spPr>
          <a:xfrm>
            <a:off x="6990033" y="9149995"/>
            <a:ext cx="4831035" cy="521609"/>
          </a:xfrm>
          <a:prstGeom prst="rect">
            <a:avLst/>
          </a:prstGeom>
        </p:spPr>
        <p:txBody>
          <a:bodyPr lIns="0" tIns="0" rIns="0" bIns="0" rtlCol="0" anchor="t">
            <a:spAutoFit/>
          </a:bodyPr>
          <a:lstStyle/>
          <a:p>
            <a:pPr algn="ctr">
              <a:lnSpc>
                <a:spcPts val="2121"/>
              </a:lnSpc>
            </a:pPr>
            <a:r>
              <a:rPr lang="en-US" sz="1515">
                <a:solidFill>
                  <a:srgbClr val="000000"/>
                </a:solidFill>
                <a:latin typeface="Abril Fatface"/>
                <a:ea typeface="Abril Fatface"/>
                <a:cs typeface="Abril Fatface"/>
                <a:sym typeface="Abril Fatface"/>
              </a:rPr>
              <a:t>Que constatons nous ? (manager) Comment pourrions nous améliorer les processus ?( leader)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75544" y="339291"/>
            <a:ext cx="9856676" cy="7329323"/>
          </a:xfrm>
          <a:custGeom>
            <a:avLst/>
            <a:gdLst/>
            <a:ahLst/>
            <a:cxnLst/>
            <a:rect l="l" t="t" r="r" b="b"/>
            <a:pathLst>
              <a:path w="9856676" h="7329323">
                <a:moveTo>
                  <a:pt x="0" y="0"/>
                </a:moveTo>
                <a:lnTo>
                  <a:pt x="9856676" y="0"/>
                </a:lnTo>
                <a:lnTo>
                  <a:pt x="9856676" y="7329323"/>
                </a:lnTo>
                <a:lnTo>
                  <a:pt x="0" y="7329323"/>
                </a:lnTo>
                <a:lnTo>
                  <a:pt x="0" y="0"/>
                </a:lnTo>
                <a:close/>
              </a:path>
            </a:pathLst>
          </a:custGeom>
          <a:blipFill>
            <a:blip r:embed="rId2"/>
            <a:stretch>
              <a:fillRect/>
            </a:stretch>
          </a:blipFill>
        </p:spPr>
        <p:txBody>
          <a:bodyPr/>
          <a:lstStyle/>
          <a:p>
            <a:endParaRPr lang="fr-FR"/>
          </a:p>
        </p:txBody>
      </p:sp>
      <p:sp>
        <p:nvSpPr>
          <p:cNvPr id="3" name="TextBox 3"/>
          <p:cNvSpPr txBox="1"/>
          <p:nvPr/>
        </p:nvSpPr>
        <p:spPr>
          <a:xfrm>
            <a:off x="1028700" y="7979789"/>
            <a:ext cx="16023525" cy="1793588"/>
          </a:xfrm>
          <a:prstGeom prst="rect">
            <a:avLst/>
          </a:prstGeom>
        </p:spPr>
        <p:txBody>
          <a:bodyPr lIns="0" tIns="0" rIns="0" bIns="0" rtlCol="0" anchor="t">
            <a:spAutoFit/>
          </a:bodyPr>
          <a:lstStyle/>
          <a:p>
            <a:pPr algn="ctr">
              <a:lnSpc>
                <a:spcPts val="3825"/>
              </a:lnSpc>
              <a:spcBef>
                <a:spcPct val="0"/>
              </a:spcBef>
            </a:pPr>
            <a:r>
              <a:rPr lang="en-US" sz="3477" b="1">
                <a:solidFill>
                  <a:srgbClr val="2D2493"/>
                </a:solidFill>
                <a:latin typeface="Arial Bold"/>
                <a:ea typeface="Arial Bold"/>
                <a:cs typeface="Arial Bold"/>
                <a:sym typeface="Arial Bold"/>
              </a:rPr>
              <a:t>DES INDICATEURS ORGANISÉS EN QUATRE PERSPECTIVES :</a:t>
            </a:r>
          </a:p>
          <a:p>
            <a:pPr algn="ctr">
              <a:lnSpc>
                <a:spcPts val="3275"/>
              </a:lnSpc>
              <a:spcBef>
                <a:spcPct val="0"/>
              </a:spcBef>
            </a:pPr>
            <a:endParaRPr lang="en-US" sz="3477" b="1">
              <a:solidFill>
                <a:srgbClr val="2D2493"/>
              </a:solidFill>
              <a:latin typeface="Arial Bold"/>
              <a:ea typeface="Arial Bold"/>
              <a:cs typeface="Arial Bold"/>
              <a:sym typeface="Arial Bold"/>
            </a:endParaRPr>
          </a:p>
          <a:p>
            <a:pPr algn="ctr">
              <a:lnSpc>
                <a:spcPts val="3275"/>
              </a:lnSpc>
              <a:spcBef>
                <a:spcPct val="0"/>
              </a:spcBef>
            </a:pPr>
            <a:r>
              <a:rPr lang="en-US" sz="2977">
                <a:solidFill>
                  <a:srgbClr val="2D2493"/>
                </a:solidFill>
                <a:latin typeface="Arial"/>
                <a:ea typeface="Arial"/>
                <a:cs typeface="Arial"/>
                <a:sym typeface="Arial"/>
              </a:rPr>
              <a:t>AVOIR UN MODÈLE ÉQUILIBRÉ DE LA PERFORMANCE ET NON UNIQUEMENT FINANCIERS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2073616" y="6010867"/>
            <a:ext cx="2350437" cy="941780"/>
          </a:xfrm>
          <a:prstGeom prst="rect">
            <a:avLst/>
          </a:prstGeom>
        </p:spPr>
        <p:txBody>
          <a:bodyPr lIns="0" tIns="0" rIns="0" bIns="0" rtlCol="0" anchor="t">
            <a:spAutoFit/>
          </a:bodyPr>
          <a:lstStyle/>
          <a:p>
            <a:pPr algn="ctr">
              <a:lnSpc>
                <a:spcPts val="3740"/>
              </a:lnSpc>
              <a:spcBef>
                <a:spcPct val="0"/>
              </a:spcBef>
            </a:pPr>
            <a:r>
              <a:rPr lang="en-US" sz="2672" b="1">
                <a:solidFill>
                  <a:srgbClr val="4D6CB3"/>
                </a:solidFill>
                <a:latin typeface="Poppins Bold"/>
                <a:ea typeface="Poppins Bold"/>
                <a:cs typeface="Poppins Bold"/>
                <a:sym typeface="Poppins Bold"/>
              </a:rPr>
              <a:t>Apports théoriques</a:t>
            </a:r>
          </a:p>
        </p:txBody>
      </p:sp>
      <p:sp>
        <p:nvSpPr>
          <p:cNvPr id="3" name="TextBox 3"/>
          <p:cNvSpPr txBox="1"/>
          <p:nvPr/>
        </p:nvSpPr>
        <p:spPr>
          <a:xfrm>
            <a:off x="4999186" y="6010867"/>
            <a:ext cx="2350437" cy="941780"/>
          </a:xfrm>
          <a:prstGeom prst="rect">
            <a:avLst/>
          </a:prstGeom>
        </p:spPr>
        <p:txBody>
          <a:bodyPr lIns="0" tIns="0" rIns="0" bIns="0" rtlCol="0" anchor="t">
            <a:spAutoFit/>
          </a:bodyPr>
          <a:lstStyle/>
          <a:p>
            <a:pPr algn="ctr">
              <a:lnSpc>
                <a:spcPts val="3740"/>
              </a:lnSpc>
              <a:spcBef>
                <a:spcPct val="0"/>
              </a:spcBef>
            </a:pPr>
            <a:r>
              <a:rPr lang="en-US" sz="2672" b="1">
                <a:solidFill>
                  <a:srgbClr val="4D6CB3"/>
                </a:solidFill>
                <a:latin typeface="Poppins Ultra-Bold"/>
                <a:ea typeface="Poppins Ultra-Bold"/>
                <a:cs typeface="Poppins Ultra-Bold"/>
                <a:sym typeface="Poppins Ultra-Bold"/>
              </a:rPr>
              <a:t>Tests de personnalité</a:t>
            </a:r>
          </a:p>
        </p:txBody>
      </p:sp>
      <p:sp>
        <p:nvSpPr>
          <p:cNvPr id="4" name="TextBox 4"/>
          <p:cNvSpPr txBox="1"/>
          <p:nvPr/>
        </p:nvSpPr>
        <p:spPr>
          <a:xfrm>
            <a:off x="7981093" y="6010867"/>
            <a:ext cx="2350437" cy="941780"/>
          </a:xfrm>
          <a:prstGeom prst="rect">
            <a:avLst/>
          </a:prstGeom>
        </p:spPr>
        <p:txBody>
          <a:bodyPr lIns="0" tIns="0" rIns="0" bIns="0" rtlCol="0" anchor="t">
            <a:spAutoFit/>
          </a:bodyPr>
          <a:lstStyle/>
          <a:p>
            <a:pPr algn="ctr">
              <a:lnSpc>
                <a:spcPts val="3740"/>
              </a:lnSpc>
              <a:spcBef>
                <a:spcPct val="0"/>
              </a:spcBef>
            </a:pPr>
            <a:r>
              <a:rPr lang="en-US" sz="2672" b="1">
                <a:solidFill>
                  <a:srgbClr val="4D6CB3"/>
                </a:solidFill>
                <a:latin typeface="Poppins Ultra-Bold"/>
                <a:ea typeface="Poppins Ultra-Bold"/>
                <a:cs typeface="Poppins Ultra-Bold"/>
                <a:sym typeface="Poppins Ultra-Bold"/>
              </a:rPr>
              <a:t>Mises en situation</a:t>
            </a:r>
          </a:p>
        </p:txBody>
      </p:sp>
      <p:sp>
        <p:nvSpPr>
          <p:cNvPr id="5" name="TextBox 5"/>
          <p:cNvSpPr txBox="1"/>
          <p:nvPr/>
        </p:nvSpPr>
        <p:spPr>
          <a:xfrm>
            <a:off x="11010625" y="6010867"/>
            <a:ext cx="2350437" cy="941780"/>
          </a:xfrm>
          <a:prstGeom prst="rect">
            <a:avLst/>
          </a:prstGeom>
        </p:spPr>
        <p:txBody>
          <a:bodyPr lIns="0" tIns="0" rIns="0" bIns="0" rtlCol="0" anchor="t">
            <a:spAutoFit/>
          </a:bodyPr>
          <a:lstStyle/>
          <a:p>
            <a:pPr algn="ctr">
              <a:lnSpc>
                <a:spcPts val="3740"/>
              </a:lnSpc>
              <a:spcBef>
                <a:spcPct val="0"/>
              </a:spcBef>
            </a:pPr>
            <a:r>
              <a:rPr lang="en-US" sz="2672" b="1">
                <a:solidFill>
                  <a:srgbClr val="4D6CB3"/>
                </a:solidFill>
                <a:latin typeface="Poppins Ultra-Bold"/>
                <a:ea typeface="Poppins Ultra-Bold"/>
                <a:cs typeface="Poppins Ultra-Bold"/>
                <a:sym typeface="Poppins Ultra-Bold"/>
              </a:rPr>
              <a:t>Etudes de cas</a:t>
            </a:r>
          </a:p>
        </p:txBody>
      </p:sp>
      <p:sp>
        <p:nvSpPr>
          <p:cNvPr id="6" name="TextBox 6"/>
          <p:cNvSpPr txBox="1"/>
          <p:nvPr/>
        </p:nvSpPr>
        <p:spPr>
          <a:xfrm>
            <a:off x="13838725" y="6010867"/>
            <a:ext cx="2684617" cy="475055"/>
          </a:xfrm>
          <a:prstGeom prst="rect">
            <a:avLst/>
          </a:prstGeom>
        </p:spPr>
        <p:txBody>
          <a:bodyPr lIns="0" tIns="0" rIns="0" bIns="0" rtlCol="0" anchor="t">
            <a:spAutoFit/>
          </a:bodyPr>
          <a:lstStyle/>
          <a:p>
            <a:pPr algn="ctr">
              <a:lnSpc>
                <a:spcPts val="3740"/>
              </a:lnSpc>
            </a:pPr>
            <a:r>
              <a:rPr lang="en-US" sz="2672" b="1">
                <a:solidFill>
                  <a:srgbClr val="4D6CB3"/>
                </a:solidFill>
                <a:latin typeface="Poppins Ultra-Bold"/>
                <a:ea typeface="Poppins Ultra-Bold"/>
                <a:cs typeface="Poppins Ultra-Bold"/>
                <a:sym typeface="Poppins Ultra-Bold"/>
              </a:rPr>
              <a:t>Brainstorming</a:t>
            </a:r>
          </a:p>
          <a:p>
            <a:pPr algn="ctr">
              <a:lnSpc>
                <a:spcPts val="3740"/>
              </a:lnSpc>
              <a:spcBef>
                <a:spcPct val="0"/>
              </a:spcBef>
            </a:pPr>
            <a:r>
              <a:rPr lang="en-US" sz="2672" b="1">
                <a:solidFill>
                  <a:srgbClr val="4D6CB3"/>
                </a:solidFill>
                <a:latin typeface="Poppins Ultra-Bold"/>
                <a:ea typeface="Poppins Ultra-Bold"/>
                <a:cs typeface="Poppins Ultra-Bold"/>
                <a:sym typeface="Poppins Ultra-Bold"/>
              </a:rPr>
              <a:t>Echanges</a:t>
            </a:r>
          </a:p>
        </p:txBody>
      </p:sp>
      <p:sp>
        <p:nvSpPr>
          <p:cNvPr id="7" name="TextBox 7"/>
          <p:cNvSpPr txBox="1"/>
          <p:nvPr/>
        </p:nvSpPr>
        <p:spPr>
          <a:xfrm>
            <a:off x="4135087" y="971550"/>
            <a:ext cx="10017825" cy="939772"/>
          </a:xfrm>
          <a:prstGeom prst="rect">
            <a:avLst/>
          </a:prstGeom>
        </p:spPr>
        <p:txBody>
          <a:bodyPr lIns="0" tIns="0" rIns="0" bIns="0" rtlCol="0" anchor="t">
            <a:spAutoFit/>
          </a:bodyPr>
          <a:lstStyle/>
          <a:p>
            <a:pPr algn="ctr">
              <a:lnSpc>
                <a:spcPts val="7002"/>
              </a:lnSpc>
            </a:pPr>
            <a:r>
              <a:rPr lang="en-US" sz="5835" b="1">
                <a:solidFill>
                  <a:srgbClr val="4D6CB3"/>
                </a:solidFill>
                <a:latin typeface="Poppins Ultra-Bold"/>
                <a:ea typeface="Poppins Ultra-Bold"/>
                <a:cs typeface="Poppins Ultra-Bold"/>
                <a:sym typeface="Poppins Ultra-Bold"/>
              </a:rPr>
              <a:t>MOYENS PEDAGOGIQUES </a:t>
            </a:r>
          </a:p>
        </p:txBody>
      </p:sp>
      <p:sp>
        <p:nvSpPr>
          <p:cNvPr id="8" name="Freeform 8"/>
          <p:cNvSpPr/>
          <p:nvPr/>
        </p:nvSpPr>
        <p:spPr>
          <a:xfrm>
            <a:off x="-265390" y="7299134"/>
            <a:ext cx="20141838" cy="4394583"/>
          </a:xfrm>
          <a:custGeom>
            <a:avLst/>
            <a:gdLst/>
            <a:ahLst/>
            <a:cxnLst/>
            <a:rect l="l" t="t" r="r" b="b"/>
            <a:pathLst>
              <a:path w="20141838" h="4394583">
                <a:moveTo>
                  <a:pt x="0" y="0"/>
                </a:moveTo>
                <a:lnTo>
                  <a:pt x="20141837" y="0"/>
                </a:lnTo>
                <a:lnTo>
                  <a:pt x="20141837" y="4394582"/>
                </a:lnTo>
                <a:lnTo>
                  <a:pt x="0" y="43945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9" name="Freeform 9"/>
          <p:cNvSpPr/>
          <p:nvPr/>
        </p:nvSpPr>
        <p:spPr>
          <a:xfrm>
            <a:off x="14886664"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4"/>
            <a:stretch>
              <a:fillRect/>
            </a:stretch>
          </a:blipFill>
        </p:spPr>
        <p:txBody>
          <a:bodyPr/>
          <a:lstStyle/>
          <a:p>
            <a:endParaRPr lang="fr-FR"/>
          </a:p>
        </p:txBody>
      </p:sp>
      <p:grpSp>
        <p:nvGrpSpPr>
          <p:cNvPr id="10" name="Group 10"/>
          <p:cNvGrpSpPr/>
          <p:nvPr/>
        </p:nvGrpSpPr>
        <p:grpSpPr>
          <a:xfrm>
            <a:off x="2331767" y="3444328"/>
            <a:ext cx="2138934" cy="213893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CB3"/>
            </a:solidFill>
          </p:spPr>
          <p:txBody>
            <a:bodyPr/>
            <a:lstStyle/>
            <a:p>
              <a:endParaRPr lang="fr-FR"/>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5273044" y="3444328"/>
            <a:ext cx="2138934" cy="213893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C4D6"/>
            </a:solidFill>
          </p:spPr>
          <p:txBody>
            <a:bodyPr/>
            <a:lstStyle/>
            <a:p>
              <a:endParaRPr lang="fr-FR"/>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8214322" y="3444328"/>
            <a:ext cx="2138934" cy="213893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CB3"/>
            </a:solidFill>
          </p:spPr>
          <p:txBody>
            <a:bodyPr/>
            <a:lstStyle/>
            <a:p>
              <a:endParaRPr lang="fr-FR"/>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1155599" y="3444328"/>
            <a:ext cx="2138934" cy="213893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C4D6"/>
            </a:solidFill>
          </p:spPr>
          <p:txBody>
            <a:bodyPr/>
            <a:lstStyle/>
            <a:p>
              <a:endParaRPr lang="fr-FR"/>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4096876" y="3444328"/>
            <a:ext cx="2138934" cy="213893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CB3"/>
            </a:solidFill>
          </p:spPr>
          <p:txBody>
            <a:bodyPr/>
            <a:lstStyle/>
            <a:p>
              <a:endParaRPr lang="fr-FR"/>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5625173" y="3796457"/>
            <a:ext cx="1434677" cy="1434677"/>
          </a:xfrm>
          <a:custGeom>
            <a:avLst/>
            <a:gdLst/>
            <a:ahLst/>
            <a:cxnLst/>
            <a:rect l="l" t="t" r="r" b="b"/>
            <a:pathLst>
              <a:path w="1434677" h="1434677">
                <a:moveTo>
                  <a:pt x="0" y="0"/>
                </a:moveTo>
                <a:lnTo>
                  <a:pt x="1434677" y="0"/>
                </a:lnTo>
                <a:lnTo>
                  <a:pt x="1434677" y="1434677"/>
                </a:lnTo>
                <a:lnTo>
                  <a:pt x="0" y="14346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26" name="Freeform 26"/>
          <p:cNvSpPr/>
          <p:nvPr/>
        </p:nvSpPr>
        <p:spPr>
          <a:xfrm>
            <a:off x="2675318" y="3839656"/>
            <a:ext cx="1445202" cy="1445202"/>
          </a:xfrm>
          <a:custGeom>
            <a:avLst/>
            <a:gdLst/>
            <a:ahLst/>
            <a:cxnLst/>
            <a:rect l="l" t="t" r="r" b="b"/>
            <a:pathLst>
              <a:path w="1445202" h="1445202">
                <a:moveTo>
                  <a:pt x="0" y="0"/>
                </a:moveTo>
                <a:lnTo>
                  <a:pt x="1445201" y="0"/>
                </a:lnTo>
                <a:lnTo>
                  <a:pt x="1445201" y="1445201"/>
                </a:lnTo>
                <a:lnTo>
                  <a:pt x="0" y="14452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27" name="Freeform 27"/>
          <p:cNvSpPr/>
          <p:nvPr/>
        </p:nvSpPr>
        <p:spPr>
          <a:xfrm>
            <a:off x="8607208" y="3799192"/>
            <a:ext cx="1348241" cy="1485665"/>
          </a:xfrm>
          <a:custGeom>
            <a:avLst/>
            <a:gdLst/>
            <a:ahLst/>
            <a:cxnLst/>
            <a:rect l="l" t="t" r="r" b="b"/>
            <a:pathLst>
              <a:path w="1348241" h="1485665">
                <a:moveTo>
                  <a:pt x="0" y="0"/>
                </a:moveTo>
                <a:lnTo>
                  <a:pt x="1348241" y="0"/>
                </a:lnTo>
                <a:lnTo>
                  <a:pt x="1348241" y="1485665"/>
                </a:lnTo>
                <a:lnTo>
                  <a:pt x="0" y="14856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28" name="Freeform 28"/>
          <p:cNvSpPr/>
          <p:nvPr/>
        </p:nvSpPr>
        <p:spPr>
          <a:xfrm>
            <a:off x="11616504" y="3693846"/>
            <a:ext cx="1217124" cy="1591012"/>
          </a:xfrm>
          <a:custGeom>
            <a:avLst/>
            <a:gdLst/>
            <a:ahLst/>
            <a:cxnLst/>
            <a:rect l="l" t="t" r="r" b="b"/>
            <a:pathLst>
              <a:path w="1217124" h="1591012">
                <a:moveTo>
                  <a:pt x="0" y="0"/>
                </a:moveTo>
                <a:lnTo>
                  <a:pt x="1217124" y="0"/>
                </a:lnTo>
                <a:lnTo>
                  <a:pt x="1217124" y="1591011"/>
                </a:lnTo>
                <a:lnTo>
                  <a:pt x="0" y="15910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29" name="Freeform 29"/>
          <p:cNvSpPr/>
          <p:nvPr/>
        </p:nvSpPr>
        <p:spPr>
          <a:xfrm>
            <a:off x="14494683" y="3667343"/>
            <a:ext cx="1476157" cy="1476157"/>
          </a:xfrm>
          <a:custGeom>
            <a:avLst/>
            <a:gdLst/>
            <a:ahLst/>
            <a:cxnLst/>
            <a:rect l="l" t="t" r="r" b="b"/>
            <a:pathLst>
              <a:path w="1476157" h="1476157">
                <a:moveTo>
                  <a:pt x="0" y="0"/>
                </a:moveTo>
                <a:lnTo>
                  <a:pt x="1476157" y="0"/>
                </a:lnTo>
                <a:lnTo>
                  <a:pt x="1476157" y="1476157"/>
                </a:lnTo>
                <a:lnTo>
                  <a:pt x="0" y="14761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04393" y="1381958"/>
            <a:ext cx="1757790" cy="17577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94A5"/>
            </a:solidFill>
            <a:ln w="9525" cap="sq">
              <a:solidFill>
                <a:srgbClr val="000000"/>
              </a:solidFill>
              <a:prstDash val="solid"/>
              <a:miter/>
            </a:ln>
          </p:spPr>
          <p:txBody>
            <a:bodyPr/>
            <a:lstStyle/>
            <a:p>
              <a:endParaRPr lang="fr-FR"/>
            </a:p>
          </p:txBody>
        </p:sp>
        <p:sp>
          <p:nvSpPr>
            <p:cNvPr id="4" name="TextBox 4"/>
            <p:cNvSpPr txBox="1"/>
            <p:nvPr/>
          </p:nvSpPr>
          <p:spPr>
            <a:xfrm>
              <a:off x="76200" y="38100"/>
              <a:ext cx="660400" cy="698500"/>
            </a:xfrm>
            <a:prstGeom prst="rect">
              <a:avLst/>
            </a:prstGeom>
          </p:spPr>
          <p:txBody>
            <a:bodyPr lIns="34559" tIns="34559" rIns="34559" bIns="34559" rtlCol="0" anchor="ctr"/>
            <a:lstStyle/>
            <a:p>
              <a:pPr algn="ctr">
                <a:lnSpc>
                  <a:spcPts val="1904"/>
                </a:lnSpc>
              </a:pPr>
              <a:endParaRPr/>
            </a:p>
          </p:txBody>
        </p:sp>
      </p:grpSp>
      <p:sp>
        <p:nvSpPr>
          <p:cNvPr id="5" name="Freeform 5"/>
          <p:cNvSpPr/>
          <p:nvPr/>
        </p:nvSpPr>
        <p:spPr>
          <a:xfrm>
            <a:off x="0" y="0"/>
            <a:ext cx="3353536" cy="3139748"/>
          </a:xfrm>
          <a:custGeom>
            <a:avLst/>
            <a:gdLst/>
            <a:ahLst/>
            <a:cxnLst/>
            <a:rect l="l" t="t" r="r" b="b"/>
            <a:pathLst>
              <a:path w="3353536" h="3139748">
                <a:moveTo>
                  <a:pt x="0" y="0"/>
                </a:moveTo>
                <a:lnTo>
                  <a:pt x="3353536" y="0"/>
                </a:lnTo>
                <a:lnTo>
                  <a:pt x="3353536" y="3139748"/>
                </a:lnTo>
                <a:lnTo>
                  <a:pt x="0" y="31397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6" name="Freeform 6"/>
          <p:cNvSpPr/>
          <p:nvPr/>
        </p:nvSpPr>
        <p:spPr>
          <a:xfrm flipH="1">
            <a:off x="15796004" y="0"/>
            <a:ext cx="2491996" cy="2333131"/>
          </a:xfrm>
          <a:custGeom>
            <a:avLst/>
            <a:gdLst/>
            <a:ahLst/>
            <a:cxnLst/>
            <a:rect l="l" t="t" r="r" b="b"/>
            <a:pathLst>
              <a:path w="2491996" h="2333131">
                <a:moveTo>
                  <a:pt x="2491996" y="0"/>
                </a:moveTo>
                <a:lnTo>
                  <a:pt x="0" y="0"/>
                </a:lnTo>
                <a:lnTo>
                  <a:pt x="0" y="2333131"/>
                </a:lnTo>
                <a:lnTo>
                  <a:pt x="2491996" y="2333131"/>
                </a:lnTo>
                <a:lnTo>
                  <a:pt x="249199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7" name="Group 7"/>
          <p:cNvGrpSpPr/>
          <p:nvPr/>
        </p:nvGrpSpPr>
        <p:grpSpPr>
          <a:xfrm>
            <a:off x="4898825" y="10024877"/>
            <a:ext cx="8490349" cy="453711"/>
            <a:chOff x="0" y="0"/>
            <a:chExt cx="3162543" cy="169001"/>
          </a:xfrm>
        </p:grpSpPr>
        <p:sp>
          <p:nvSpPr>
            <p:cNvPr id="8" name="Freeform 8"/>
            <p:cNvSpPr/>
            <p:nvPr/>
          </p:nvSpPr>
          <p:spPr>
            <a:xfrm>
              <a:off x="0" y="0"/>
              <a:ext cx="3162543" cy="169001"/>
            </a:xfrm>
            <a:custGeom>
              <a:avLst/>
              <a:gdLst/>
              <a:ahLst/>
              <a:cxnLst/>
              <a:rect l="l" t="t" r="r" b="b"/>
              <a:pathLst>
                <a:path w="3162543" h="169001">
                  <a:moveTo>
                    <a:pt x="0" y="0"/>
                  </a:moveTo>
                  <a:lnTo>
                    <a:pt x="3162543" y="0"/>
                  </a:lnTo>
                  <a:lnTo>
                    <a:pt x="3162543" y="169001"/>
                  </a:lnTo>
                  <a:lnTo>
                    <a:pt x="0" y="169001"/>
                  </a:lnTo>
                  <a:close/>
                </a:path>
              </a:pathLst>
            </a:custGeom>
            <a:solidFill>
              <a:srgbClr val="4E67A8"/>
            </a:solidFill>
          </p:spPr>
          <p:txBody>
            <a:bodyPr/>
            <a:lstStyle/>
            <a:p>
              <a:endParaRPr lang="fr-FR"/>
            </a:p>
          </p:txBody>
        </p:sp>
        <p:sp>
          <p:nvSpPr>
            <p:cNvPr id="9" name="TextBox 9"/>
            <p:cNvSpPr txBox="1"/>
            <p:nvPr/>
          </p:nvSpPr>
          <p:spPr>
            <a:xfrm>
              <a:off x="0" y="-38100"/>
              <a:ext cx="3162543" cy="207101"/>
            </a:xfrm>
            <a:prstGeom prst="rect">
              <a:avLst/>
            </a:prstGeom>
          </p:spPr>
          <p:txBody>
            <a:bodyPr lIns="34559" tIns="34559" rIns="34559" bIns="34559" rtlCol="0" anchor="ctr"/>
            <a:lstStyle/>
            <a:p>
              <a:pPr algn="ctr">
                <a:lnSpc>
                  <a:spcPts val="1904"/>
                </a:lnSpc>
              </a:pPr>
              <a:endParaRPr/>
            </a:p>
          </p:txBody>
        </p:sp>
      </p:grpSp>
      <p:sp>
        <p:nvSpPr>
          <p:cNvPr id="10" name="Freeform 10"/>
          <p:cNvSpPr/>
          <p:nvPr/>
        </p:nvSpPr>
        <p:spPr>
          <a:xfrm>
            <a:off x="2233649" y="1654412"/>
            <a:ext cx="1119887" cy="1357438"/>
          </a:xfrm>
          <a:custGeom>
            <a:avLst/>
            <a:gdLst/>
            <a:ahLst/>
            <a:cxnLst/>
            <a:rect l="l" t="t" r="r" b="b"/>
            <a:pathLst>
              <a:path w="1119887" h="1357438">
                <a:moveTo>
                  <a:pt x="0" y="0"/>
                </a:moveTo>
                <a:lnTo>
                  <a:pt x="1119887" y="0"/>
                </a:lnTo>
                <a:lnTo>
                  <a:pt x="1119887" y="1357438"/>
                </a:lnTo>
                <a:lnTo>
                  <a:pt x="0" y="1357438"/>
                </a:lnTo>
                <a:lnTo>
                  <a:pt x="0" y="0"/>
                </a:lnTo>
                <a:close/>
              </a:path>
            </a:pathLst>
          </a:custGeom>
          <a:blipFill>
            <a:blip r:embed="rId6"/>
            <a:stretch>
              <a:fillRect/>
            </a:stretch>
          </a:blipFill>
        </p:spPr>
        <p:txBody>
          <a:bodyPr/>
          <a:lstStyle/>
          <a:p>
            <a:endParaRPr lang="fr-FR"/>
          </a:p>
        </p:txBody>
      </p:sp>
      <p:sp>
        <p:nvSpPr>
          <p:cNvPr id="11" name="Freeform 11"/>
          <p:cNvSpPr/>
          <p:nvPr/>
        </p:nvSpPr>
        <p:spPr>
          <a:xfrm>
            <a:off x="2583171" y="3258319"/>
            <a:ext cx="6460712" cy="5999981"/>
          </a:xfrm>
          <a:custGeom>
            <a:avLst/>
            <a:gdLst/>
            <a:ahLst/>
            <a:cxnLst/>
            <a:rect l="l" t="t" r="r" b="b"/>
            <a:pathLst>
              <a:path w="6460712" h="5999981">
                <a:moveTo>
                  <a:pt x="0" y="0"/>
                </a:moveTo>
                <a:lnTo>
                  <a:pt x="6460712" y="0"/>
                </a:lnTo>
                <a:lnTo>
                  <a:pt x="6460712" y="5999981"/>
                </a:lnTo>
                <a:lnTo>
                  <a:pt x="0" y="5999981"/>
                </a:lnTo>
                <a:lnTo>
                  <a:pt x="0" y="0"/>
                </a:lnTo>
                <a:close/>
              </a:path>
            </a:pathLst>
          </a:custGeom>
          <a:blipFill>
            <a:blip r:embed="rId7"/>
            <a:stretch>
              <a:fillRect/>
            </a:stretch>
          </a:blipFill>
        </p:spPr>
        <p:txBody>
          <a:bodyPr/>
          <a:lstStyle/>
          <a:p>
            <a:endParaRPr lang="fr-FR"/>
          </a:p>
        </p:txBody>
      </p:sp>
      <p:sp>
        <p:nvSpPr>
          <p:cNvPr id="12" name="Freeform 12"/>
          <p:cNvSpPr/>
          <p:nvPr/>
        </p:nvSpPr>
        <p:spPr>
          <a:xfrm>
            <a:off x="9664137" y="2260853"/>
            <a:ext cx="7595163" cy="6795025"/>
          </a:xfrm>
          <a:custGeom>
            <a:avLst/>
            <a:gdLst/>
            <a:ahLst/>
            <a:cxnLst/>
            <a:rect l="l" t="t" r="r" b="b"/>
            <a:pathLst>
              <a:path w="7595163" h="6795025">
                <a:moveTo>
                  <a:pt x="0" y="0"/>
                </a:moveTo>
                <a:lnTo>
                  <a:pt x="7595163" y="0"/>
                </a:lnTo>
                <a:lnTo>
                  <a:pt x="7595163" y="6795025"/>
                </a:lnTo>
                <a:lnTo>
                  <a:pt x="0" y="6795025"/>
                </a:lnTo>
                <a:lnTo>
                  <a:pt x="0" y="0"/>
                </a:lnTo>
                <a:close/>
              </a:path>
            </a:pathLst>
          </a:custGeom>
          <a:blipFill>
            <a:blip r:embed="rId8"/>
            <a:stretch>
              <a:fillRect/>
            </a:stretch>
          </a:blipFill>
        </p:spPr>
        <p:txBody>
          <a:bodyPr/>
          <a:lstStyle/>
          <a:p>
            <a:endParaRPr lang="fr-FR"/>
          </a:p>
        </p:txBody>
      </p:sp>
      <p:sp>
        <p:nvSpPr>
          <p:cNvPr id="13" name="Freeform 13"/>
          <p:cNvSpPr/>
          <p:nvPr/>
        </p:nvSpPr>
        <p:spPr>
          <a:xfrm>
            <a:off x="349665" y="5763817"/>
            <a:ext cx="1883984" cy="2256268"/>
          </a:xfrm>
          <a:custGeom>
            <a:avLst/>
            <a:gdLst/>
            <a:ahLst/>
            <a:cxnLst/>
            <a:rect l="l" t="t" r="r" b="b"/>
            <a:pathLst>
              <a:path w="1883984" h="2256268">
                <a:moveTo>
                  <a:pt x="0" y="0"/>
                </a:moveTo>
                <a:lnTo>
                  <a:pt x="1883984" y="0"/>
                </a:lnTo>
                <a:lnTo>
                  <a:pt x="1883984" y="2256268"/>
                </a:lnTo>
                <a:lnTo>
                  <a:pt x="0" y="22562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14" name="TextBox 14"/>
          <p:cNvSpPr txBox="1"/>
          <p:nvPr/>
        </p:nvSpPr>
        <p:spPr>
          <a:xfrm>
            <a:off x="5813527" y="385426"/>
            <a:ext cx="6660945" cy="1237363"/>
          </a:xfrm>
          <a:prstGeom prst="rect">
            <a:avLst/>
          </a:prstGeom>
        </p:spPr>
        <p:txBody>
          <a:bodyPr lIns="0" tIns="0" rIns="0" bIns="0" rtlCol="0" anchor="t">
            <a:spAutoFit/>
          </a:bodyPr>
          <a:lstStyle/>
          <a:p>
            <a:pPr algn="ctr">
              <a:lnSpc>
                <a:spcPts val="4873"/>
              </a:lnSpc>
            </a:pPr>
            <a:r>
              <a:rPr lang="en-US" sz="4430">
                <a:solidFill>
                  <a:srgbClr val="000000"/>
                </a:solidFill>
                <a:latin typeface="Handy Casual"/>
                <a:ea typeface="Handy Casual"/>
                <a:cs typeface="Handy Casual"/>
                <a:sym typeface="Handy Casual"/>
              </a:rPr>
              <a:t>BALANCED SCORECARD (TABLEAU DE BORD ÉQUILIBRÉ)</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72001" y="4460670"/>
            <a:ext cx="9547681" cy="2549506"/>
            <a:chOff x="0" y="0"/>
            <a:chExt cx="7262474" cy="1939290"/>
          </a:xfrm>
        </p:grpSpPr>
        <p:sp>
          <p:nvSpPr>
            <p:cNvPr id="3" name="Freeform 3"/>
            <p:cNvSpPr/>
            <p:nvPr/>
          </p:nvSpPr>
          <p:spPr>
            <a:xfrm>
              <a:off x="12700" y="12700"/>
              <a:ext cx="7237074" cy="1913890"/>
            </a:xfrm>
            <a:custGeom>
              <a:avLst/>
              <a:gdLst/>
              <a:ahLst/>
              <a:cxnLst/>
              <a:rect l="l" t="t" r="r" b="b"/>
              <a:pathLst>
                <a:path w="7237074" h="1913890">
                  <a:moveTo>
                    <a:pt x="6280129" y="1913890"/>
                  </a:moveTo>
                  <a:lnTo>
                    <a:pt x="956945" y="1913890"/>
                  </a:lnTo>
                  <a:cubicBezTo>
                    <a:pt x="428371" y="1913890"/>
                    <a:pt x="0" y="1485392"/>
                    <a:pt x="0" y="956945"/>
                  </a:cubicBezTo>
                  <a:cubicBezTo>
                    <a:pt x="0" y="428371"/>
                    <a:pt x="428371" y="0"/>
                    <a:pt x="956945" y="0"/>
                  </a:cubicBezTo>
                  <a:lnTo>
                    <a:pt x="6280129" y="0"/>
                  </a:lnTo>
                  <a:cubicBezTo>
                    <a:pt x="6808576" y="0"/>
                    <a:pt x="7237074" y="428371"/>
                    <a:pt x="7237074" y="956945"/>
                  </a:cubicBezTo>
                  <a:cubicBezTo>
                    <a:pt x="7237074" y="1485392"/>
                    <a:pt x="6808576" y="1913890"/>
                    <a:pt x="6280129" y="1913890"/>
                  </a:cubicBezTo>
                  <a:close/>
                </a:path>
              </a:pathLst>
            </a:custGeom>
            <a:solidFill>
              <a:srgbClr val="C9EDF7"/>
            </a:solidFill>
          </p:spPr>
          <p:txBody>
            <a:bodyPr/>
            <a:lstStyle/>
            <a:p>
              <a:endParaRPr lang="fr-FR"/>
            </a:p>
          </p:txBody>
        </p:sp>
        <p:sp>
          <p:nvSpPr>
            <p:cNvPr id="4" name="Freeform 4"/>
            <p:cNvSpPr/>
            <p:nvPr/>
          </p:nvSpPr>
          <p:spPr>
            <a:xfrm>
              <a:off x="0" y="0"/>
              <a:ext cx="7262474" cy="1939290"/>
            </a:xfrm>
            <a:custGeom>
              <a:avLst/>
              <a:gdLst/>
              <a:ahLst/>
              <a:cxnLst/>
              <a:rect l="l" t="t" r="r" b="b"/>
              <a:pathLst>
                <a:path w="7262474" h="1939290">
                  <a:moveTo>
                    <a:pt x="6292829" y="0"/>
                  </a:moveTo>
                  <a:lnTo>
                    <a:pt x="969645" y="0"/>
                  </a:lnTo>
                  <a:cubicBezTo>
                    <a:pt x="434975" y="0"/>
                    <a:pt x="0" y="434975"/>
                    <a:pt x="0" y="969645"/>
                  </a:cubicBezTo>
                  <a:cubicBezTo>
                    <a:pt x="0" y="1504315"/>
                    <a:pt x="434975" y="1939290"/>
                    <a:pt x="969645" y="1939290"/>
                  </a:cubicBezTo>
                  <a:lnTo>
                    <a:pt x="6292829" y="1939290"/>
                  </a:lnTo>
                  <a:cubicBezTo>
                    <a:pt x="6827499" y="1939290"/>
                    <a:pt x="7262474" y="1504315"/>
                    <a:pt x="7262474" y="969645"/>
                  </a:cubicBezTo>
                  <a:cubicBezTo>
                    <a:pt x="7262474" y="434975"/>
                    <a:pt x="6827499" y="0"/>
                    <a:pt x="6292829" y="0"/>
                  </a:cubicBezTo>
                  <a:close/>
                  <a:moveTo>
                    <a:pt x="6292829" y="1913890"/>
                  </a:moveTo>
                  <a:lnTo>
                    <a:pt x="969645" y="1913890"/>
                  </a:lnTo>
                  <a:cubicBezTo>
                    <a:pt x="448945" y="1913890"/>
                    <a:pt x="25400" y="1490345"/>
                    <a:pt x="25400" y="969645"/>
                  </a:cubicBezTo>
                  <a:cubicBezTo>
                    <a:pt x="25400" y="448945"/>
                    <a:pt x="448945" y="25400"/>
                    <a:pt x="969645" y="25400"/>
                  </a:cubicBezTo>
                  <a:lnTo>
                    <a:pt x="6292829" y="25400"/>
                  </a:lnTo>
                  <a:cubicBezTo>
                    <a:pt x="6813529" y="25400"/>
                    <a:pt x="7237074" y="448945"/>
                    <a:pt x="7237074" y="969645"/>
                  </a:cubicBezTo>
                  <a:cubicBezTo>
                    <a:pt x="7237074" y="1490345"/>
                    <a:pt x="6813529" y="1913890"/>
                    <a:pt x="6292829" y="1913890"/>
                  </a:cubicBezTo>
                  <a:close/>
                </a:path>
              </a:pathLst>
            </a:custGeom>
            <a:solidFill>
              <a:srgbClr val="4D6CB3"/>
            </a:solidFill>
          </p:spPr>
          <p:txBody>
            <a:bodyPr/>
            <a:lstStyle/>
            <a:p>
              <a:endParaRPr lang="fr-FR"/>
            </a:p>
          </p:txBody>
        </p:sp>
      </p:grpSp>
      <p:grpSp>
        <p:nvGrpSpPr>
          <p:cNvPr id="5" name="Group 5"/>
          <p:cNvGrpSpPr/>
          <p:nvPr/>
        </p:nvGrpSpPr>
        <p:grpSpPr>
          <a:xfrm>
            <a:off x="5776148" y="1539747"/>
            <a:ext cx="6727297" cy="2549506"/>
            <a:chOff x="0" y="0"/>
            <a:chExt cx="5117140" cy="1939290"/>
          </a:xfrm>
        </p:grpSpPr>
        <p:sp>
          <p:nvSpPr>
            <p:cNvPr id="6" name="Freeform 6"/>
            <p:cNvSpPr/>
            <p:nvPr/>
          </p:nvSpPr>
          <p:spPr>
            <a:xfrm>
              <a:off x="12700" y="12700"/>
              <a:ext cx="5091740" cy="1913890"/>
            </a:xfrm>
            <a:custGeom>
              <a:avLst/>
              <a:gdLst/>
              <a:ahLst/>
              <a:cxnLst/>
              <a:rect l="l" t="t" r="r" b="b"/>
              <a:pathLst>
                <a:path w="5091740" h="1913890">
                  <a:moveTo>
                    <a:pt x="4134795" y="1913890"/>
                  </a:moveTo>
                  <a:lnTo>
                    <a:pt x="956945" y="1913890"/>
                  </a:lnTo>
                  <a:cubicBezTo>
                    <a:pt x="428371" y="1913890"/>
                    <a:pt x="0" y="1485392"/>
                    <a:pt x="0" y="956945"/>
                  </a:cubicBezTo>
                  <a:cubicBezTo>
                    <a:pt x="0" y="428371"/>
                    <a:pt x="428371" y="0"/>
                    <a:pt x="956945" y="0"/>
                  </a:cubicBezTo>
                  <a:lnTo>
                    <a:pt x="4134795" y="0"/>
                  </a:lnTo>
                  <a:cubicBezTo>
                    <a:pt x="4663242" y="0"/>
                    <a:pt x="5091740" y="428371"/>
                    <a:pt x="5091740" y="956945"/>
                  </a:cubicBezTo>
                  <a:cubicBezTo>
                    <a:pt x="5091740" y="1485392"/>
                    <a:pt x="4663242" y="1913890"/>
                    <a:pt x="4134795" y="1913890"/>
                  </a:cubicBezTo>
                  <a:close/>
                </a:path>
              </a:pathLst>
            </a:custGeom>
            <a:solidFill>
              <a:srgbClr val="FFFFFF"/>
            </a:solidFill>
          </p:spPr>
          <p:txBody>
            <a:bodyPr/>
            <a:lstStyle/>
            <a:p>
              <a:endParaRPr lang="fr-FR"/>
            </a:p>
          </p:txBody>
        </p:sp>
        <p:sp>
          <p:nvSpPr>
            <p:cNvPr id="7" name="Freeform 7"/>
            <p:cNvSpPr/>
            <p:nvPr/>
          </p:nvSpPr>
          <p:spPr>
            <a:xfrm>
              <a:off x="0" y="0"/>
              <a:ext cx="5117140" cy="1939290"/>
            </a:xfrm>
            <a:custGeom>
              <a:avLst/>
              <a:gdLst/>
              <a:ahLst/>
              <a:cxnLst/>
              <a:rect l="l" t="t" r="r" b="b"/>
              <a:pathLst>
                <a:path w="5117140" h="1939290">
                  <a:moveTo>
                    <a:pt x="4147495" y="0"/>
                  </a:moveTo>
                  <a:lnTo>
                    <a:pt x="969645" y="0"/>
                  </a:lnTo>
                  <a:cubicBezTo>
                    <a:pt x="434975" y="0"/>
                    <a:pt x="0" y="434975"/>
                    <a:pt x="0" y="969645"/>
                  </a:cubicBezTo>
                  <a:cubicBezTo>
                    <a:pt x="0" y="1504315"/>
                    <a:pt x="434975" y="1939290"/>
                    <a:pt x="969645" y="1939290"/>
                  </a:cubicBezTo>
                  <a:lnTo>
                    <a:pt x="4147495" y="1939290"/>
                  </a:lnTo>
                  <a:cubicBezTo>
                    <a:pt x="4682165" y="1939290"/>
                    <a:pt x="5117140" y="1504315"/>
                    <a:pt x="5117140" y="969645"/>
                  </a:cubicBezTo>
                  <a:cubicBezTo>
                    <a:pt x="5117140" y="434975"/>
                    <a:pt x="4682165" y="0"/>
                    <a:pt x="4147495" y="0"/>
                  </a:cubicBezTo>
                  <a:close/>
                  <a:moveTo>
                    <a:pt x="4147495" y="1913890"/>
                  </a:moveTo>
                  <a:lnTo>
                    <a:pt x="969645" y="1913890"/>
                  </a:lnTo>
                  <a:cubicBezTo>
                    <a:pt x="448945" y="1913890"/>
                    <a:pt x="25400" y="1490345"/>
                    <a:pt x="25400" y="969645"/>
                  </a:cubicBezTo>
                  <a:cubicBezTo>
                    <a:pt x="25400" y="448945"/>
                    <a:pt x="448945" y="25400"/>
                    <a:pt x="969645" y="25400"/>
                  </a:cubicBezTo>
                  <a:lnTo>
                    <a:pt x="4147495" y="25400"/>
                  </a:lnTo>
                  <a:cubicBezTo>
                    <a:pt x="4668195" y="25400"/>
                    <a:pt x="5091740" y="448945"/>
                    <a:pt x="5091740" y="969645"/>
                  </a:cubicBezTo>
                  <a:cubicBezTo>
                    <a:pt x="5091740" y="1490345"/>
                    <a:pt x="4668195" y="1913890"/>
                    <a:pt x="4147495" y="1913890"/>
                  </a:cubicBezTo>
                  <a:close/>
                </a:path>
              </a:pathLst>
            </a:custGeom>
            <a:solidFill>
              <a:srgbClr val="4D6CB3"/>
            </a:solidFill>
          </p:spPr>
          <p:txBody>
            <a:bodyPr/>
            <a:lstStyle/>
            <a:p>
              <a:endParaRPr lang="fr-FR"/>
            </a:p>
          </p:txBody>
        </p:sp>
      </p:grpSp>
      <p:grpSp>
        <p:nvGrpSpPr>
          <p:cNvPr id="8" name="Group 8"/>
          <p:cNvGrpSpPr/>
          <p:nvPr/>
        </p:nvGrpSpPr>
        <p:grpSpPr>
          <a:xfrm rot="5400000">
            <a:off x="11300143" y="3006096"/>
            <a:ext cx="5482205" cy="2549506"/>
            <a:chOff x="0" y="0"/>
            <a:chExt cx="4170057" cy="1939290"/>
          </a:xfrm>
        </p:grpSpPr>
        <p:sp>
          <p:nvSpPr>
            <p:cNvPr id="9" name="Freeform 9"/>
            <p:cNvSpPr/>
            <p:nvPr/>
          </p:nvSpPr>
          <p:spPr>
            <a:xfrm>
              <a:off x="12700" y="12700"/>
              <a:ext cx="4144657" cy="1913890"/>
            </a:xfrm>
            <a:custGeom>
              <a:avLst/>
              <a:gdLst/>
              <a:ahLst/>
              <a:cxnLst/>
              <a:rect l="l" t="t" r="r" b="b"/>
              <a:pathLst>
                <a:path w="4144657" h="1913890">
                  <a:moveTo>
                    <a:pt x="3187712" y="1913890"/>
                  </a:moveTo>
                  <a:lnTo>
                    <a:pt x="956945" y="1913890"/>
                  </a:lnTo>
                  <a:cubicBezTo>
                    <a:pt x="428371" y="1913890"/>
                    <a:pt x="0" y="1485392"/>
                    <a:pt x="0" y="956945"/>
                  </a:cubicBezTo>
                  <a:cubicBezTo>
                    <a:pt x="0" y="428371"/>
                    <a:pt x="428371" y="0"/>
                    <a:pt x="956945" y="0"/>
                  </a:cubicBezTo>
                  <a:lnTo>
                    <a:pt x="3187712" y="0"/>
                  </a:lnTo>
                  <a:cubicBezTo>
                    <a:pt x="3716159" y="0"/>
                    <a:pt x="4144657" y="428371"/>
                    <a:pt x="4144657" y="956945"/>
                  </a:cubicBezTo>
                  <a:cubicBezTo>
                    <a:pt x="4144657" y="1485392"/>
                    <a:pt x="3716159" y="1913890"/>
                    <a:pt x="3187712" y="1913890"/>
                  </a:cubicBezTo>
                  <a:close/>
                </a:path>
              </a:pathLst>
            </a:custGeom>
            <a:solidFill>
              <a:srgbClr val="4D6CB3"/>
            </a:solidFill>
          </p:spPr>
          <p:txBody>
            <a:bodyPr/>
            <a:lstStyle/>
            <a:p>
              <a:endParaRPr lang="fr-FR"/>
            </a:p>
          </p:txBody>
        </p:sp>
        <p:sp>
          <p:nvSpPr>
            <p:cNvPr id="10" name="Freeform 10"/>
            <p:cNvSpPr/>
            <p:nvPr/>
          </p:nvSpPr>
          <p:spPr>
            <a:xfrm>
              <a:off x="0" y="0"/>
              <a:ext cx="4170057" cy="1939290"/>
            </a:xfrm>
            <a:custGeom>
              <a:avLst/>
              <a:gdLst/>
              <a:ahLst/>
              <a:cxnLst/>
              <a:rect l="l" t="t" r="r" b="b"/>
              <a:pathLst>
                <a:path w="4170057" h="1939290">
                  <a:moveTo>
                    <a:pt x="3200412" y="0"/>
                  </a:moveTo>
                  <a:lnTo>
                    <a:pt x="969645" y="0"/>
                  </a:lnTo>
                  <a:cubicBezTo>
                    <a:pt x="434975" y="0"/>
                    <a:pt x="0" y="434975"/>
                    <a:pt x="0" y="969645"/>
                  </a:cubicBezTo>
                  <a:cubicBezTo>
                    <a:pt x="0" y="1504315"/>
                    <a:pt x="434975" y="1939290"/>
                    <a:pt x="969645" y="1939290"/>
                  </a:cubicBezTo>
                  <a:lnTo>
                    <a:pt x="3200412" y="1939290"/>
                  </a:lnTo>
                  <a:cubicBezTo>
                    <a:pt x="3735082" y="1939290"/>
                    <a:pt x="4170057" y="1504315"/>
                    <a:pt x="4170057" y="969645"/>
                  </a:cubicBezTo>
                  <a:cubicBezTo>
                    <a:pt x="4170057" y="434975"/>
                    <a:pt x="3735082" y="0"/>
                    <a:pt x="3200412" y="0"/>
                  </a:cubicBezTo>
                  <a:close/>
                  <a:moveTo>
                    <a:pt x="3200412" y="1913890"/>
                  </a:moveTo>
                  <a:lnTo>
                    <a:pt x="969645" y="1913890"/>
                  </a:lnTo>
                  <a:cubicBezTo>
                    <a:pt x="448945" y="1913890"/>
                    <a:pt x="25400" y="1490345"/>
                    <a:pt x="25400" y="969645"/>
                  </a:cubicBezTo>
                  <a:cubicBezTo>
                    <a:pt x="25400" y="448945"/>
                    <a:pt x="448945" y="25400"/>
                    <a:pt x="969645" y="25400"/>
                  </a:cubicBezTo>
                  <a:lnTo>
                    <a:pt x="3200412" y="25400"/>
                  </a:lnTo>
                  <a:cubicBezTo>
                    <a:pt x="3721112" y="25400"/>
                    <a:pt x="4144657" y="448945"/>
                    <a:pt x="4144657" y="969645"/>
                  </a:cubicBezTo>
                  <a:cubicBezTo>
                    <a:pt x="4144657" y="1490345"/>
                    <a:pt x="3721112" y="1913890"/>
                    <a:pt x="3200412" y="1913890"/>
                  </a:cubicBezTo>
                  <a:close/>
                </a:path>
              </a:pathLst>
            </a:custGeom>
            <a:solidFill>
              <a:srgbClr val="4D6CB3"/>
            </a:solidFill>
          </p:spPr>
          <p:txBody>
            <a:bodyPr/>
            <a:lstStyle/>
            <a:p>
              <a:endParaRPr lang="fr-FR"/>
            </a:p>
          </p:txBody>
        </p:sp>
      </p:grpSp>
      <p:sp>
        <p:nvSpPr>
          <p:cNvPr id="11" name="Freeform 11"/>
          <p:cNvSpPr/>
          <p:nvPr/>
        </p:nvSpPr>
        <p:spPr>
          <a:xfrm>
            <a:off x="2972001" y="1539747"/>
            <a:ext cx="2558269" cy="2558269"/>
          </a:xfrm>
          <a:custGeom>
            <a:avLst/>
            <a:gdLst/>
            <a:ahLst/>
            <a:cxnLst/>
            <a:rect l="l" t="t" r="r" b="b"/>
            <a:pathLst>
              <a:path w="2558269" h="2558269">
                <a:moveTo>
                  <a:pt x="0" y="0"/>
                </a:moveTo>
                <a:lnTo>
                  <a:pt x="2558270" y="0"/>
                </a:lnTo>
                <a:lnTo>
                  <a:pt x="2558270" y="2558269"/>
                </a:lnTo>
                <a:lnTo>
                  <a:pt x="0" y="2558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Freeform 12"/>
          <p:cNvSpPr/>
          <p:nvPr/>
        </p:nvSpPr>
        <p:spPr>
          <a:xfrm>
            <a:off x="3236631" y="1804376"/>
            <a:ext cx="2029010" cy="2029010"/>
          </a:xfrm>
          <a:custGeom>
            <a:avLst/>
            <a:gdLst/>
            <a:ahLst/>
            <a:cxnLst/>
            <a:rect l="l" t="t" r="r" b="b"/>
            <a:pathLst>
              <a:path w="2029010" h="2029010">
                <a:moveTo>
                  <a:pt x="0" y="0"/>
                </a:moveTo>
                <a:lnTo>
                  <a:pt x="2029010" y="0"/>
                </a:lnTo>
                <a:lnTo>
                  <a:pt x="2029010" y="2029010"/>
                </a:lnTo>
                <a:lnTo>
                  <a:pt x="0" y="20290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AutoShape 13"/>
          <p:cNvSpPr/>
          <p:nvPr/>
        </p:nvSpPr>
        <p:spPr>
          <a:xfrm rot="5400000">
            <a:off x="12207922" y="4159785"/>
            <a:ext cx="3666647" cy="0"/>
          </a:xfrm>
          <a:prstGeom prst="line">
            <a:avLst/>
          </a:prstGeom>
          <a:ln w="95250" cap="flat">
            <a:solidFill>
              <a:srgbClr val="4D6CB3"/>
            </a:solidFill>
            <a:prstDash val="solid"/>
            <a:headEnd type="none" w="sm" len="sm"/>
            <a:tailEnd type="arrow" w="med" len="sm"/>
          </a:ln>
        </p:spPr>
        <p:txBody>
          <a:bodyPr/>
          <a:lstStyle/>
          <a:p>
            <a:endParaRPr lang="fr-FR"/>
          </a:p>
        </p:txBody>
      </p:sp>
      <p:sp>
        <p:nvSpPr>
          <p:cNvPr id="14" name="AutoShape 14"/>
          <p:cNvSpPr/>
          <p:nvPr/>
        </p:nvSpPr>
        <p:spPr>
          <a:xfrm rot="-10800000">
            <a:off x="13649679" y="7967156"/>
            <a:ext cx="783134" cy="0"/>
          </a:xfrm>
          <a:prstGeom prst="line">
            <a:avLst/>
          </a:prstGeom>
          <a:ln w="95250" cap="flat">
            <a:solidFill>
              <a:srgbClr val="4D6CB3"/>
            </a:solidFill>
            <a:prstDash val="solid"/>
            <a:headEnd type="none" w="sm" len="sm"/>
            <a:tailEnd type="arrow" w="med" len="sm"/>
          </a:ln>
        </p:spPr>
        <p:txBody>
          <a:bodyPr/>
          <a:lstStyle/>
          <a:p>
            <a:endParaRPr lang="fr-FR"/>
          </a:p>
        </p:txBody>
      </p:sp>
      <p:sp>
        <p:nvSpPr>
          <p:cNvPr id="15" name="AutoShape 15"/>
          <p:cNvSpPr/>
          <p:nvPr/>
        </p:nvSpPr>
        <p:spPr>
          <a:xfrm>
            <a:off x="3859569" y="7967156"/>
            <a:ext cx="783134" cy="0"/>
          </a:xfrm>
          <a:prstGeom prst="line">
            <a:avLst/>
          </a:prstGeom>
          <a:ln w="95250" cap="flat">
            <a:solidFill>
              <a:srgbClr val="4D6CB3"/>
            </a:solidFill>
            <a:prstDash val="solid"/>
            <a:headEnd type="none" w="sm" len="sm"/>
            <a:tailEnd type="arrow" w="med" len="sm"/>
          </a:ln>
        </p:spPr>
        <p:txBody>
          <a:bodyPr/>
          <a:lstStyle/>
          <a:p>
            <a:endParaRPr lang="fr-FR"/>
          </a:p>
        </p:txBody>
      </p:sp>
      <p:sp>
        <p:nvSpPr>
          <p:cNvPr id="16" name="TextBox 16"/>
          <p:cNvSpPr txBox="1"/>
          <p:nvPr/>
        </p:nvSpPr>
        <p:spPr>
          <a:xfrm>
            <a:off x="5792385" y="2036122"/>
            <a:ext cx="6727297" cy="1341756"/>
          </a:xfrm>
          <a:prstGeom prst="rect">
            <a:avLst/>
          </a:prstGeom>
        </p:spPr>
        <p:txBody>
          <a:bodyPr lIns="0" tIns="0" rIns="0" bIns="0" rtlCol="0" anchor="t">
            <a:spAutoFit/>
          </a:bodyPr>
          <a:lstStyle/>
          <a:p>
            <a:pPr marL="0" lvl="0" indent="0" algn="ctr">
              <a:lnSpc>
                <a:spcPts val="9790"/>
              </a:lnSpc>
            </a:pPr>
            <a:r>
              <a:rPr lang="en-US" sz="8900" b="1" spc="-89">
                <a:solidFill>
                  <a:srgbClr val="000000"/>
                </a:solidFill>
                <a:latin typeface="Poppins Bold"/>
                <a:ea typeface="Poppins Bold"/>
                <a:cs typeface="Poppins Bold"/>
                <a:sym typeface="Poppins Bold"/>
              </a:rPr>
              <a:t>Activité</a:t>
            </a:r>
          </a:p>
        </p:txBody>
      </p:sp>
      <p:sp>
        <p:nvSpPr>
          <p:cNvPr id="17" name="TextBox 17"/>
          <p:cNvSpPr txBox="1"/>
          <p:nvPr/>
        </p:nvSpPr>
        <p:spPr>
          <a:xfrm>
            <a:off x="3033066" y="5135980"/>
            <a:ext cx="9470379" cy="1189361"/>
          </a:xfrm>
          <a:prstGeom prst="rect">
            <a:avLst/>
          </a:prstGeom>
        </p:spPr>
        <p:txBody>
          <a:bodyPr lIns="0" tIns="0" rIns="0" bIns="0" rtlCol="0" anchor="t">
            <a:spAutoFit/>
          </a:bodyPr>
          <a:lstStyle/>
          <a:p>
            <a:pPr marL="0" lvl="0" indent="0" algn="ctr">
              <a:lnSpc>
                <a:spcPts val="7810"/>
              </a:lnSpc>
            </a:pPr>
            <a:r>
              <a:rPr lang="en-US" sz="7100" b="1" spc="-71">
                <a:solidFill>
                  <a:srgbClr val="000000"/>
                </a:solidFill>
                <a:latin typeface="Poppins Bold"/>
                <a:ea typeface="Poppins Bold"/>
                <a:cs typeface="Poppins Bold"/>
                <a:sym typeface="Poppins Bold"/>
              </a:rPr>
              <a:t>Ludopédagogique</a:t>
            </a:r>
          </a:p>
        </p:txBody>
      </p:sp>
      <p:sp>
        <p:nvSpPr>
          <p:cNvPr id="18" name="TextBox 18"/>
          <p:cNvSpPr txBox="1"/>
          <p:nvPr/>
        </p:nvSpPr>
        <p:spPr>
          <a:xfrm>
            <a:off x="5119714" y="7571544"/>
            <a:ext cx="7879992" cy="717551"/>
          </a:xfrm>
          <a:prstGeom prst="rect">
            <a:avLst/>
          </a:prstGeom>
        </p:spPr>
        <p:txBody>
          <a:bodyPr lIns="0" tIns="0" rIns="0" bIns="0" rtlCol="0" anchor="t">
            <a:spAutoFit/>
          </a:bodyPr>
          <a:lstStyle/>
          <a:p>
            <a:pPr marL="0" lvl="0" indent="0" algn="ctr">
              <a:lnSpc>
                <a:spcPts val="5599"/>
              </a:lnSpc>
              <a:spcBef>
                <a:spcPct val="0"/>
              </a:spcBef>
            </a:pPr>
            <a:r>
              <a:rPr lang="en-US" sz="3999" b="1" spc="-39">
                <a:solidFill>
                  <a:srgbClr val="4D6CB3"/>
                </a:solidFill>
                <a:latin typeface="Poppins Bold"/>
                <a:ea typeface="Poppins Bold"/>
                <a:cs typeface="Poppins Bold"/>
                <a:sym typeface="Poppins Bold"/>
              </a:rPr>
              <a:t>Atelier  KPIS </a:t>
            </a:r>
          </a:p>
        </p:txBody>
      </p:sp>
      <p:sp>
        <p:nvSpPr>
          <p:cNvPr id="19" name="Freeform 19"/>
          <p:cNvSpPr/>
          <p:nvPr/>
        </p:nvSpPr>
        <p:spPr>
          <a:xfrm rot="-834254">
            <a:off x="16430535" y="3648729"/>
            <a:ext cx="1394255" cy="1991793"/>
          </a:xfrm>
          <a:custGeom>
            <a:avLst/>
            <a:gdLst/>
            <a:ahLst/>
            <a:cxnLst/>
            <a:rect l="l" t="t" r="r" b="b"/>
            <a:pathLst>
              <a:path w="1394255" h="1991793">
                <a:moveTo>
                  <a:pt x="0" y="0"/>
                </a:moveTo>
                <a:lnTo>
                  <a:pt x="1394256" y="0"/>
                </a:lnTo>
                <a:lnTo>
                  <a:pt x="1394256" y="1991794"/>
                </a:lnTo>
                <a:lnTo>
                  <a:pt x="0" y="19917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0" name="Freeform 20"/>
          <p:cNvSpPr/>
          <p:nvPr/>
        </p:nvSpPr>
        <p:spPr>
          <a:xfrm>
            <a:off x="14971599" y="8162418"/>
            <a:ext cx="1497080" cy="2352974"/>
          </a:xfrm>
          <a:custGeom>
            <a:avLst/>
            <a:gdLst/>
            <a:ahLst/>
            <a:cxnLst/>
            <a:rect l="l" t="t" r="r" b="b"/>
            <a:pathLst>
              <a:path w="1497080" h="2352974">
                <a:moveTo>
                  <a:pt x="0" y="0"/>
                </a:moveTo>
                <a:lnTo>
                  <a:pt x="1497080" y="0"/>
                </a:lnTo>
                <a:lnTo>
                  <a:pt x="1497080" y="2352975"/>
                </a:lnTo>
                <a:lnTo>
                  <a:pt x="0" y="23529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1" name="Freeform 21"/>
          <p:cNvSpPr/>
          <p:nvPr/>
        </p:nvSpPr>
        <p:spPr>
          <a:xfrm rot="-2807023" flipH="1">
            <a:off x="725321" y="5345792"/>
            <a:ext cx="1078067" cy="2172427"/>
          </a:xfrm>
          <a:custGeom>
            <a:avLst/>
            <a:gdLst/>
            <a:ahLst/>
            <a:cxnLst/>
            <a:rect l="l" t="t" r="r" b="b"/>
            <a:pathLst>
              <a:path w="1078067" h="2172427">
                <a:moveTo>
                  <a:pt x="1078067" y="0"/>
                </a:moveTo>
                <a:lnTo>
                  <a:pt x="0" y="0"/>
                </a:lnTo>
                <a:lnTo>
                  <a:pt x="0" y="2172427"/>
                </a:lnTo>
                <a:lnTo>
                  <a:pt x="1078067" y="2172427"/>
                </a:lnTo>
                <a:lnTo>
                  <a:pt x="107806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22" name="Freeform 22"/>
          <p:cNvSpPr/>
          <p:nvPr/>
        </p:nvSpPr>
        <p:spPr>
          <a:xfrm>
            <a:off x="16468679" y="740600"/>
            <a:ext cx="2054706" cy="2276683"/>
          </a:xfrm>
          <a:custGeom>
            <a:avLst/>
            <a:gdLst/>
            <a:ahLst/>
            <a:cxnLst/>
            <a:rect l="l" t="t" r="r" b="b"/>
            <a:pathLst>
              <a:path w="2054706" h="2276683">
                <a:moveTo>
                  <a:pt x="0" y="0"/>
                </a:moveTo>
                <a:lnTo>
                  <a:pt x="2054707" y="0"/>
                </a:lnTo>
                <a:lnTo>
                  <a:pt x="2054707" y="2276683"/>
                </a:lnTo>
                <a:lnTo>
                  <a:pt x="0" y="22766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23" name="Freeform 23"/>
          <p:cNvSpPr/>
          <p:nvPr/>
        </p:nvSpPr>
        <p:spPr>
          <a:xfrm rot="-377390">
            <a:off x="883131" y="2963014"/>
            <a:ext cx="1874806" cy="2057400"/>
          </a:xfrm>
          <a:custGeom>
            <a:avLst/>
            <a:gdLst/>
            <a:ahLst/>
            <a:cxnLst/>
            <a:rect l="l" t="t" r="r" b="b"/>
            <a:pathLst>
              <a:path w="1874806" h="2057400">
                <a:moveTo>
                  <a:pt x="0" y="0"/>
                </a:moveTo>
                <a:lnTo>
                  <a:pt x="1874806" y="0"/>
                </a:lnTo>
                <a:lnTo>
                  <a:pt x="1874806"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24" name="Freeform 24"/>
          <p:cNvSpPr/>
          <p:nvPr/>
        </p:nvSpPr>
        <p:spPr>
          <a:xfrm rot="521050">
            <a:off x="11196558" y="-359169"/>
            <a:ext cx="4942215" cy="1340576"/>
          </a:xfrm>
          <a:custGeom>
            <a:avLst/>
            <a:gdLst/>
            <a:ahLst/>
            <a:cxnLst/>
            <a:rect l="l" t="t" r="r" b="b"/>
            <a:pathLst>
              <a:path w="4942215" h="1340576">
                <a:moveTo>
                  <a:pt x="0" y="0"/>
                </a:moveTo>
                <a:lnTo>
                  <a:pt x="4942214" y="0"/>
                </a:lnTo>
                <a:lnTo>
                  <a:pt x="4942214" y="1340576"/>
                </a:lnTo>
                <a:lnTo>
                  <a:pt x="0" y="13405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25" name="Freeform 25"/>
          <p:cNvSpPr/>
          <p:nvPr/>
        </p:nvSpPr>
        <p:spPr>
          <a:xfrm rot="1721524">
            <a:off x="15932819" y="6449971"/>
            <a:ext cx="2132333" cy="1431328"/>
          </a:xfrm>
          <a:custGeom>
            <a:avLst/>
            <a:gdLst/>
            <a:ahLst/>
            <a:cxnLst/>
            <a:rect l="l" t="t" r="r" b="b"/>
            <a:pathLst>
              <a:path w="2132333" h="1431328">
                <a:moveTo>
                  <a:pt x="0" y="0"/>
                </a:moveTo>
                <a:lnTo>
                  <a:pt x="2132333" y="0"/>
                </a:lnTo>
                <a:lnTo>
                  <a:pt x="2132333" y="1431328"/>
                </a:lnTo>
                <a:lnTo>
                  <a:pt x="0" y="14313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26" name="Freeform 26"/>
          <p:cNvSpPr/>
          <p:nvPr/>
        </p:nvSpPr>
        <p:spPr>
          <a:xfrm rot="-476369">
            <a:off x="1028700" y="8309200"/>
            <a:ext cx="1640818" cy="2173269"/>
          </a:xfrm>
          <a:custGeom>
            <a:avLst/>
            <a:gdLst/>
            <a:ahLst/>
            <a:cxnLst/>
            <a:rect l="l" t="t" r="r" b="b"/>
            <a:pathLst>
              <a:path w="1640818" h="2173269">
                <a:moveTo>
                  <a:pt x="0" y="0"/>
                </a:moveTo>
                <a:lnTo>
                  <a:pt x="1640818" y="0"/>
                </a:lnTo>
                <a:lnTo>
                  <a:pt x="1640818" y="2173268"/>
                </a:lnTo>
                <a:lnTo>
                  <a:pt x="0" y="217326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27" name="Freeform 27"/>
          <p:cNvSpPr/>
          <p:nvPr/>
        </p:nvSpPr>
        <p:spPr>
          <a:xfrm rot="2239245">
            <a:off x="5046089" y="-198608"/>
            <a:ext cx="1460119" cy="1255702"/>
          </a:xfrm>
          <a:custGeom>
            <a:avLst/>
            <a:gdLst/>
            <a:ahLst/>
            <a:cxnLst/>
            <a:rect l="l" t="t" r="r" b="b"/>
            <a:pathLst>
              <a:path w="1460119" h="1255702">
                <a:moveTo>
                  <a:pt x="0" y="0"/>
                </a:moveTo>
                <a:lnTo>
                  <a:pt x="1460119" y="0"/>
                </a:lnTo>
                <a:lnTo>
                  <a:pt x="1460119" y="1255702"/>
                </a:lnTo>
                <a:lnTo>
                  <a:pt x="0" y="125570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r-FR"/>
          </a:p>
        </p:txBody>
      </p:sp>
      <p:sp>
        <p:nvSpPr>
          <p:cNvPr id="28" name="Freeform 28"/>
          <p:cNvSpPr/>
          <p:nvPr/>
        </p:nvSpPr>
        <p:spPr>
          <a:xfrm>
            <a:off x="608002" y="-82283"/>
            <a:ext cx="2425064" cy="2221965"/>
          </a:xfrm>
          <a:custGeom>
            <a:avLst/>
            <a:gdLst/>
            <a:ahLst/>
            <a:cxnLst/>
            <a:rect l="l" t="t" r="r" b="b"/>
            <a:pathLst>
              <a:path w="2425064" h="2221965">
                <a:moveTo>
                  <a:pt x="0" y="0"/>
                </a:moveTo>
                <a:lnTo>
                  <a:pt x="2425064" y="0"/>
                </a:lnTo>
                <a:lnTo>
                  <a:pt x="2425064" y="2221966"/>
                </a:lnTo>
                <a:lnTo>
                  <a:pt x="0" y="222196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fr-FR"/>
          </a:p>
        </p:txBody>
      </p:sp>
      <p:sp>
        <p:nvSpPr>
          <p:cNvPr id="29" name="Freeform 29"/>
          <p:cNvSpPr/>
          <p:nvPr/>
        </p:nvSpPr>
        <p:spPr>
          <a:xfrm rot="-291110">
            <a:off x="4724502" y="9116752"/>
            <a:ext cx="2843940" cy="2054746"/>
          </a:xfrm>
          <a:custGeom>
            <a:avLst/>
            <a:gdLst/>
            <a:ahLst/>
            <a:cxnLst/>
            <a:rect l="l" t="t" r="r" b="b"/>
            <a:pathLst>
              <a:path w="2843940" h="2054746">
                <a:moveTo>
                  <a:pt x="0" y="0"/>
                </a:moveTo>
                <a:lnTo>
                  <a:pt x="2843940" y="0"/>
                </a:lnTo>
                <a:lnTo>
                  <a:pt x="2843940" y="2054746"/>
                </a:lnTo>
                <a:lnTo>
                  <a:pt x="0" y="205474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fr-FR"/>
          </a:p>
        </p:txBody>
      </p:sp>
      <p:sp>
        <p:nvSpPr>
          <p:cNvPr id="30" name="Freeform 30"/>
          <p:cNvSpPr/>
          <p:nvPr/>
        </p:nvSpPr>
        <p:spPr>
          <a:xfrm rot="319996">
            <a:off x="11264188" y="9028588"/>
            <a:ext cx="1938198" cy="3113571"/>
          </a:xfrm>
          <a:custGeom>
            <a:avLst/>
            <a:gdLst/>
            <a:ahLst/>
            <a:cxnLst/>
            <a:rect l="l" t="t" r="r" b="b"/>
            <a:pathLst>
              <a:path w="1938198" h="3113571">
                <a:moveTo>
                  <a:pt x="0" y="0"/>
                </a:moveTo>
                <a:lnTo>
                  <a:pt x="1938198" y="0"/>
                </a:lnTo>
                <a:lnTo>
                  <a:pt x="1938198" y="3113570"/>
                </a:lnTo>
                <a:lnTo>
                  <a:pt x="0" y="311357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fr-FR"/>
          </a:p>
        </p:txBody>
      </p:sp>
      <p:sp>
        <p:nvSpPr>
          <p:cNvPr id="31" name="Freeform 31"/>
          <p:cNvSpPr/>
          <p:nvPr/>
        </p:nvSpPr>
        <p:spPr>
          <a:xfrm>
            <a:off x="16998986" y="8824395"/>
            <a:ext cx="1044692" cy="1029022"/>
          </a:xfrm>
          <a:custGeom>
            <a:avLst/>
            <a:gdLst/>
            <a:ahLst/>
            <a:cxnLst/>
            <a:rect l="l" t="t" r="r" b="b"/>
            <a:pathLst>
              <a:path w="1044692" h="1029022">
                <a:moveTo>
                  <a:pt x="0" y="0"/>
                </a:moveTo>
                <a:lnTo>
                  <a:pt x="1044692" y="0"/>
                </a:lnTo>
                <a:lnTo>
                  <a:pt x="1044692" y="1029021"/>
                </a:lnTo>
                <a:lnTo>
                  <a:pt x="0" y="102902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fr-FR"/>
          </a:p>
        </p:txBody>
      </p:sp>
      <p:sp>
        <p:nvSpPr>
          <p:cNvPr id="32" name="Freeform 32"/>
          <p:cNvSpPr/>
          <p:nvPr/>
        </p:nvSpPr>
        <p:spPr>
          <a:xfrm rot="-327531">
            <a:off x="9108692" y="9099925"/>
            <a:ext cx="1077207" cy="1081139"/>
          </a:xfrm>
          <a:custGeom>
            <a:avLst/>
            <a:gdLst/>
            <a:ahLst/>
            <a:cxnLst/>
            <a:rect l="l" t="t" r="r" b="b"/>
            <a:pathLst>
              <a:path w="1077207" h="1081139">
                <a:moveTo>
                  <a:pt x="0" y="0"/>
                </a:moveTo>
                <a:lnTo>
                  <a:pt x="1077207" y="0"/>
                </a:lnTo>
                <a:lnTo>
                  <a:pt x="1077207" y="1081139"/>
                </a:lnTo>
                <a:lnTo>
                  <a:pt x="0" y="108113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fr-FR"/>
          </a:p>
        </p:txBody>
      </p:sp>
      <p:sp>
        <p:nvSpPr>
          <p:cNvPr id="33" name="Freeform 33"/>
          <p:cNvSpPr/>
          <p:nvPr/>
        </p:nvSpPr>
        <p:spPr>
          <a:xfrm>
            <a:off x="9244203" y="429243"/>
            <a:ext cx="806185" cy="1295077"/>
          </a:xfrm>
          <a:custGeom>
            <a:avLst/>
            <a:gdLst/>
            <a:ahLst/>
            <a:cxnLst/>
            <a:rect l="l" t="t" r="r" b="b"/>
            <a:pathLst>
              <a:path w="806185" h="1295077">
                <a:moveTo>
                  <a:pt x="0" y="0"/>
                </a:moveTo>
                <a:lnTo>
                  <a:pt x="806185" y="0"/>
                </a:lnTo>
                <a:lnTo>
                  <a:pt x="806185" y="1295077"/>
                </a:lnTo>
                <a:lnTo>
                  <a:pt x="0" y="129507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fr-F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3559591" y="1580478"/>
            <a:ext cx="7119183" cy="7119183"/>
            <a:chOff x="0" y="0"/>
            <a:chExt cx="812800" cy="812800"/>
          </a:xfrm>
        </p:grpSpPr>
        <p:sp>
          <p:nvSpPr>
            <p:cNvPr id="3" name="Freeform 3"/>
            <p:cNvSpPr/>
            <p:nvPr/>
          </p:nvSpPr>
          <p:spPr>
            <a:xfrm>
              <a:off x="18919" y="18919"/>
              <a:ext cx="774963" cy="774963"/>
            </a:xfrm>
            <a:custGeom>
              <a:avLst/>
              <a:gdLst/>
              <a:ahLst/>
              <a:cxnLst/>
              <a:rect l="l" t="t" r="r" b="b"/>
              <a:pathLst>
                <a:path w="774963" h="774963">
                  <a:moveTo>
                    <a:pt x="419777" y="13377"/>
                  </a:moveTo>
                  <a:lnTo>
                    <a:pt x="761585" y="355185"/>
                  </a:lnTo>
                  <a:cubicBezTo>
                    <a:pt x="770150" y="363750"/>
                    <a:pt x="774962" y="375368"/>
                    <a:pt x="774962" y="387481"/>
                  </a:cubicBezTo>
                  <a:cubicBezTo>
                    <a:pt x="774962" y="399594"/>
                    <a:pt x="770150" y="411212"/>
                    <a:pt x="761585" y="419777"/>
                  </a:cubicBezTo>
                  <a:lnTo>
                    <a:pt x="419777" y="761585"/>
                  </a:lnTo>
                  <a:cubicBezTo>
                    <a:pt x="411212" y="770150"/>
                    <a:pt x="399594" y="774962"/>
                    <a:pt x="387481" y="774962"/>
                  </a:cubicBezTo>
                  <a:cubicBezTo>
                    <a:pt x="375368" y="774962"/>
                    <a:pt x="363750" y="770150"/>
                    <a:pt x="355185" y="761585"/>
                  </a:cubicBezTo>
                  <a:lnTo>
                    <a:pt x="13377" y="419777"/>
                  </a:lnTo>
                  <a:cubicBezTo>
                    <a:pt x="4812" y="411212"/>
                    <a:pt x="0" y="399594"/>
                    <a:pt x="0" y="387481"/>
                  </a:cubicBezTo>
                  <a:cubicBezTo>
                    <a:pt x="0" y="375368"/>
                    <a:pt x="4812" y="363750"/>
                    <a:pt x="13377" y="355185"/>
                  </a:cubicBezTo>
                  <a:lnTo>
                    <a:pt x="355185" y="13377"/>
                  </a:lnTo>
                  <a:cubicBezTo>
                    <a:pt x="363750" y="4812"/>
                    <a:pt x="375368" y="0"/>
                    <a:pt x="387481" y="0"/>
                  </a:cubicBezTo>
                  <a:cubicBezTo>
                    <a:pt x="399594" y="0"/>
                    <a:pt x="411212" y="4812"/>
                    <a:pt x="419777" y="13377"/>
                  </a:cubicBezTo>
                  <a:close/>
                </a:path>
              </a:pathLst>
            </a:custGeom>
            <a:solidFill>
              <a:srgbClr val="4D6CB3"/>
            </a:solidFill>
          </p:spPr>
          <p:txBody>
            <a:bodyPr/>
            <a:lstStyle/>
            <a:p>
              <a:endParaRPr lang="fr-FR"/>
            </a:p>
          </p:txBody>
        </p:sp>
        <p:sp>
          <p:nvSpPr>
            <p:cNvPr id="4" name="TextBox 4"/>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34207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835684" y="6321154"/>
            <a:ext cx="1466412" cy="1466412"/>
            <a:chOff x="0" y="0"/>
            <a:chExt cx="812800" cy="812800"/>
          </a:xfrm>
        </p:grpSpPr>
        <p:sp>
          <p:nvSpPr>
            <p:cNvPr id="9" name="Freeform 9"/>
            <p:cNvSpPr/>
            <p:nvPr/>
          </p:nvSpPr>
          <p:spPr>
            <a:xfrm>
              <a:off x="21728" y="21728"/>
              <a:ext cx="769344" cy="769344"/>
            </a:xfrm>
            <a:custGeom>
              <a:avLst/>
              <a:gdLst/>
              <a:ahLst/>
              <a:cxnLst/>
              <a:rect l="l" t="t" r="r" b="b"/>
              <a:pathLst>
                <a:path w="769344" h="769344">
                  <a:moveTo>
                    <a:pt x="433203" y="26803"/>
                  </a:moveTo>
                  <a:lnTo>
                    <a:pt x="742541" y="336141"/>
                  </a:lnTo>
                  <a:cubicBezTo>
                    <a:pt x="769344" y="362944"/>
                    <a:pt x="769344" y="406400"/>
                    <a:pt x="742541" y="433203"/>
                  </a:cubicBezTo>
                  <a:lnTo>
                    <a:pt x="433203" y="742541"/>
                  </a:lnTo>
                  <a:cubicBezTo>
                    <a:pt x="406400" y="769344"/>
                    <a:pt x="362944" y="769344"/>
                    <a:pt x="336141" y="742541"/>
                  </a:cubicBezTo>
                  <a:lnTo>
                    <a:pt x="26803" y="433203"/>
                  </a:lnTo>
                  <a:cubicBezTo>
                    <a:pt x="0" y="406400"/>
                    <a:pt x="0" y="362944"/>
                    <a:pt x="26803" y="336141"/>
                  </a:cubicBezTo>
                  <a:lnTo>
                    <a:pt x="336141" y="26803"/>
                  </a:lnTo>
                  <a:cubicBezTo>
                    <a:pt x="362944" y="0"/>
                    <a:pt x="406400" y="0"/>
                    <a:pt x="433203" y="26803"/>
                  </a:cubicBezTo>
                  <a:close/>
                </a:path>
              </a:pathLst>
            </a:custGeom>
            <a:solidFill>
              <a:srgbClr val="4D6CB3"/>
            </a:solidFill>
          </p:spPr>
          <p:txBody>
            <a:bodyPr/>
            <a:lstStyle/>
            <a:p>
              <a:endParaRPr lang="fr-FR"/>
            </a:p>
          </p:txBody>
        </p:sp>
        <p:sp>
          <p:nvSpPr>
            <p:cNvPr id="10" name="TextBox 10"/>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2836681" y="747014"/>
            <a:ext cx="15200416" cy="1142614"/>
            <a:chOff x="0" y="0"/>
            <a:chExt cx="3412320" cy="256504"/>
          </a:xfrm>
        </p:grpSpPr>
        <p:sp>
          <p:nvSpPr>
            <p:cNvPr id="12" name="Freeform 12"/>
            <p:cNvSpPr/>
            <p:nvPr/>
          </p:nvSpPr>
          <p:spPr>
            <a:xfrm>
              <a:off x="0" y="0"/>
              <a:ext cx="3412320" cy="256504"/>
            </a:xfrm>
            <a:custGeom>
              <a:avLst/>
              <a:gdLst/>
              <a:ahLst/>
              <a:cxnLst/>
              <a:rect l="l" t="t" r="r" b="b"/>
              <a:pathLst>
                <a:path w="3412320" h="256504">
                  <a:moveTo>
                    <a:pt x="0" y="0"/>
                  </a:moveTo>
                  <a:lnTo>
                    <a:pt x="3412320" y="0"/>
                  </a:lnTo>
                  <a:lnTo>
                    <a:pt x="3412320" y="256504"/>
                  </a:lnTo>
                  <a:lnTo>
                    <a:pt x="0" y="256504"/>
                  </a:lnTo>
                  <a:close/>
                </a:path>
              </a:pathLst>
            </a:custGeom>
            <a:solidFill>
              <a:srgbClr val="BEC4D6"/>
            </a:solidFill>
          </p:spPr>
          <p:txBody>
            <a:bodyPr/>
            <a:lstStyle/>
            <a:p>
              <a:endParaRPr lang="fr-FR"/>
            </a:p>
          </p:txBody>
        </p:sp>
        <p:sp>
          <p:nvSpPr>
            <p:cNvPr id="13" name="TextBox 13"/>
            <p:cNvSpPr txBox="1"/>
            <p:nvPr/>
          </p:nvSpPr>
          <p:spPr>
            <a:xfrm>
              <a:off x="0" y="-57150"/>
              <a:ext cx="3412320" cy="31365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028700" y="267104"/>
            <a:ext cx="16230600" cy="2522818"/>
            <a:chOff x="0" y="0"/>
            <a:chExt cx="21640800" cy="3363758"/>
          </a:xfrm>
        </p:grpSpPr>
        <p:grpSp>
          <p:nvGrpSpPr>
            <p:cNvPr id="15" name="Group 15"/>
            <p:cNvGrpSpPr/>
            <p:nvPr/>
          </p:nvGrpSpPr>
          <p:grpSpPr>
            <a:xfrm>
              <a:off x="0" y="0"/>
              <a:ext cx="3363758" cy="3363758"/>
              <a:chOff x="0" y="0"/>
              <a:chExt cx="812800" cy="812800"/>
            </a:xfrm>
          </p:grpSpPr>
          <p:sp>
            <p:nvSpPr>
              <p:cNvPr id="16" name="Freeform 16"/>
              <p:cNvSpPr/>
              <p:nvPr/>
            </p:nvSpPr>
            <p:spPr>
              <a:xfrm>
                <a:off x="14395" y="14395"/>
                <a:ext cx="784011" cy="784011"/>
              </a:xfrm>
              <a:custGeom>
                <a:avLst/>
                <a:gdLst/>
                <a:ahLst/>
                <a:cxnLst/>
                <a:rect l="l" t="t" r="r" b="b"/>
                <a:pathLst>
                  <a:path w="784011" h="784011">
                    <a:moveTo>
                      <a:pt x="424156" y="17756"/>
                    </a:moveTo>
                    <a:lnTo>
                      <a:pt x="766254" y="359854"/>
                    </a:lnTo>
                    <a:cubicBezTo>
                      <a:pt x="784010" y="377610"/>
                      <a:pt x="784010" y="406400"/>
                      <a:pt x="766254" y="424156"/>
                    </a:cubicBezTo>
                    <a:lnTo>
                      <a:pt x="424156" y="766254"/>
                    </a:lnTo>
                    <a:cubicBezTo>
                      <a:pt x="406400" y="784010"/>
                      <a:pt x="377610" y="784010"/>
                      <a:pt x="359854" y="766254"/>
                    </a:cubicBezTo>
                    <a:lnTo>
                      <a:pt x="17756" y="424156"/>
                    </a:lnTo>
                    <a:cubicBezTo>
                      <a:pt x="0" y="406400"/>
                      <a:pt x="0" y="377610"/>
                      <a:pt x="17756" y="359854"/>
                    </a:cubicBezTo>
                    <a:lnTo>
                      <a:pt x="359854" y="17756"/>
                    </a:lnTo>
                    <a:cubicBezTo>
                      <a:pt x="377610" y="0"/>
                      <a:pt x="406400" y="0"/>
                      <a:pt x="424156" y="17756"/>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910756" y="673440"/>
              <a:ext cx="1542246" cy="1876626"/>
            </a:xfrm>
            <a:custGeom>
              <a:avLst/>
              <a:gdLst/>
              <a:ahLst/>
              <a:cxnLst/>
              <a:rect l="l" t="t" r="r" b="b"/>
              <a:pathLst>
                <a:path w="1542246" h="1876626">
                  <a:moveTo>
                    <a:pt x="0" y="0"/>
                  </a:moveTo>
                  <a:lnTo>
                    <a:pt x="1542246" y="0"/>
                  </a:lnTo>
                  <a:lnTo>
                    <a:pt x="1542246" y="1876626"/>
                  </a:lnTo>
                  <a:lnTo>
                    <a:pt x="0" y="18766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9" name="TextBox 19"/>
            <p:cNvSpPr txBox="1"/>
            <p:nvPr/>
          </p:nvSpPr>
          <p:spPr>
            <a:xfrm>
              <a:off x="3656515" y="943404"/>
              <a:ext cx="17984285" cy="929159"/>
            </a:xfrm>
            <a:prstGeom prst="rect">
              <a:avLst/>
            </a:prstGeom>
          </p:spPr>
          <p:txBody>
            <a:bodyPr lIns="0" tIns="0" rIns="0" bIns="0" rtlCol="0" anchor="t">
              <a:spAutoFit/>
            </a:bodyPr>
            <a:lstStyle/>
            <a:p>
              <a:pPr algn="just">
                <a:lnSpc>
                  <a:spcPts val="5689"/>
                </a:lnSpc>
                <a:spcBef>
                  <a:spcPct val="0"/>
                </a:spcBef>
              </a:pPr>
              <a:r>
                <a:rPr lang="en-US" sz="4064">
                  <a:solidFill>
                    <a:srgbClr val="000002"/>
                  </a:solidFill>
                  <a:latin typeface="Poppins"/>
                  <a:ea typeface="Poppins"/>
                  <a:cs typeface="Poppins"/>
                  <a:sym typeface="Poppins"/>
                </a:rPr>
                <a:t>CONSIGNE </a:t>
              </a:r>
            </a:p>
          </p:txBody>
        </p:sp>
      </p:grpSp>
      <p:sp>
        <p:nvSpPr>
          <p:cNvPr id="20" name="Freeform 20"/>
          <p:cNvSpPr/>
          <p:nvPr/>
        </p:nvSpPr>
        <p:spPr>
          <a:xfrm>
            <a:off x="3546518" y="3431167"/>
            <a:ext cx="1486608" cy="1075933"/>
          </a:xfrm>
          <a:custGeom>
            <a:avLst/>
            <a:gdLst/>
            <a:ahLst/>
            <a:cxnLst/>
            <a:rect l="l" t="t" r="r" b="b"/>
            <a:pathLst>
              <a:path w="1486608" h="1075933">
                <a:moveTo>
                  <a:pt x="0" y="0"/>
                </a:moveTo>
                <a:lnTo>
                  <a:pt x="1486608" y="0"/>
                </a:lnTo>
                <a:lnTo>
                  <a:pt x="1486608" y="1075932"/>
                </a:lnTo>
                <a:lnTo>
                  <a:pt x="0" y="1075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1" name="Freeform 21"/>
          <p:cNvSpPr/>
          <p:nvPr/>
        </p:nvSpPr>
        <p:spPr>
          <a:xfrm>
            <a:off x="3559591" y="5245221"/>
            <a:ext cx="1486608" cy="1075933"/>
          </a:xfrm>
          <a:custGeom>
            <a:avLst/>
            <a:gdLst/>
            <a:ahLst/>
            <a:cxnLst/>
            <a:rect l="l" t="t" r="r" b="b"/>
            <a:pathLst>
              <a:path w="1486608" h="1075933">
                <a:moveTo>
                  <a:pt x="0" y="0"/>
                </a:moveTo>
                <a:lnTo>
                  <a:pt x="1486609" y="0"/>
                </a:lnTo>
                <a:lnTo>
                  <a:pt x="1486609" y="1075933"/>
                </a:lnTo>
                <a:lnTo>
                  <a:pt x="0" y="107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2" name="TextBox 22"/>
          <p:cNvSpPr txBox="1"/>
          <p:nvPr/>
        </p:nvSpPr>
        <p:spPr>
          <a:xfrm>
            <a:off x="6482613" y="2666097"/>
            <a:ext cx="10111533" cy="2409825"/>
          </a:xfrm>
          <a:prstGeom prst="rect">
            <a:avLst/>
          </a:prstGeom>
        </p:spPr>
        <p:txBody>
          <a:bodyPr lIns="0" tIns="0" rIns="0" bIns="0" rtlCol="0" anchor="t">
            <a:spAutoFit/>
          </a:bodyPr>
          <a:lstStyle/>
          <a:p>
            <a:pPr algn="l">
              <a:lnSpc>
                <a:spcPts val="6299"/>
              </a:lnSpc>
            </a:pPr>
            <a:endParaRPr/>
          </a:p>
          <a:p>
            <a:pPr marL="971550" lvl="1" indent="-485775" algn="l">
              <a:lnSpc>
                <a:spcPts val="6299"/>
              </a:lnSpc>
              <a:buFont typeface="Arial"/>
              <a:buChar char="•"/>
            </a:pPr>
            <a:r>
              <a:rPr lang="en-US" sz="4500" spc="-89">
                <a:solidFill>
                  <a:srgbClr val="191919"/>
                </a:solidFill>
                <a:latin typeface="Poppins"/>
                <a:ea typeface="Poppins"/>
                <a:cs typeface="Poppins"/>
                <a:sym typeface="Poppins"/>
              </a:rPr>
              <a:t>3 EQUIPES </a:t>
            </a:r>
          </a:p>
          <a:p>
            <a:pPr marL="0" lvl="0" indent="0" algn="l">
              <a:lnSpc>
                <a:spcPts val="6299"/>
              </a:lnSpc>
              <a:spcBef>
                <a:spcPct val="0"/>
              </a:spcBef>
            </a:pPr>
            <a:endParaRPr lang="en-US" sz="4500" spc="-89">
              <a:solidFill>
                <a:srgbClr val="191919"/>
              </a:solidFill>
              <a:latin typeface="Poppins"/>
              <a:ea typeface="Poppins"/>
              <a:cs typeface="Poppins"/>
              <a:sym typeface="Poppins"/>
            </a:endParaRPr>
          </a:p>
        </p:txBody>
      </p:sp>
      <p:sp>
        <p:nvSpPr>
          <p:cNvPr id="23" name="TextBox 23"/>
          <p:cNvSpPr txBox="1"/>
          <p:nvPr/>
        </p:nvSpPr>
        <p:spPr>
          <a:xfrm>
            <a:off x="6482613" y="5316463"/>
            <a:ext cx="10111533" cy="809625"/>
          </a:xfrm>
          <a:prstGeom prst="rect">
            <a:avLst/>
          </a:prstGeom>
        </p:spPr>
        <p:txBody>
          <a:bodyPr lIns="0" tIns="0" rIns="0" bIns="0" rtlCol="0" anchor="t">
            <a:spAutoFit/>
          </a:bodyPr>
          <a:lstStyle/>
          <a:p>
            <a:pPr marL="0" lvl="0" indent="0" algn="l">
              <a:lnSpc>
                <a:spcPts val="6299"/>
              </a:lnSpc>
              <a:spcBef>
                <a:spcPct val="0"/>
              </a:spcBef>
            </a:pPr>
            <a:r>
              <a:rPr lang="en-US" sz="4500" spc="-89">
                <a:solidFill>
                  <a:srgbClr val="191919"/>
                </a:solidFill>
                <a:latin typeface="Poppins"/>
                <a:ea typeface="Poppins"/>
                <a:cs typeface="Poppins"/>
                <a:sym typeface="Poppins"/>
              </a:rPr>
              <a:t>1 SUJET ISSU DU SWOT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3559591" y="1580478"/>
            <a:ext cx="7119183" cy="7119183"/>
            <a:chOff x="0" y="0"/>
            <a:chExt cx="812800" cy="812800"/>
          </a:xfrm>
        </p:grpSpPr>
        <p:sp>
          <p:nvSpPr>
            <p:cNvPr id="3" name="Freeform 3"/>
            <p:cNvSpPr/>
            <p:nvPr/>
          </p:nvSpPr>
          <p:spPr>
            <a:xfrm>
              <a:off x="18919" y="18919"/>
              <a:ext cx="774963" cy="774963"/>
            </a:xfrm>
            <a:custGeom>
              <a:avLst/>
              <a:gdLst/>
              <a:ahLst/>
              <a:cxnLst/>
              <a:rect l="l" t="t" r="r" b="b"/>
              <a:pathLst>
                <a:path w="774963" h="774963">
                  <a:moveTo>
                    <a:pt x="419777" y="13377"/>
                  </a:moveTo>
                  <a:lnTo>
                    <a:pt x="761585" y="355185"/>
                  </a:lnTo>
                  <a:cubicBezTo>
                    <a:pt x="770150" y="363750"/>
                    <a:pt x="774962" y="375368"/>
                    <a:pt x="774962" y="387481"/>
                  </a:cubicBezTo>
                  <a:cubicBezTo>
                    <a:pt x="774962" y="399594"/>
                    <a:pt x="770150" y="411212"/>
                    <a:pt x="761585" y="419777"/>
                  </a:cubicBezTo>
                  <a:lnTo>
                    <a:pt x="419777" y="761585"/>
                  </a:lnTo>
                  <a:cubicBezTo>
                    <a:pt x="411212" y="770150"/>
                    <a:pt x="399594" y="774962"/>
                    <a:pt x="387481" y="774962"/>
                  </a:cubicBezTo>
                  <a:cubicBezTo>
                    <a:pt x="375368" y="774962"/>
                    <a:pt x="363750" y="770150"/>
                    <a:pt x="355185" y="761585"/>
                  </a:cubicBezTo>
                  <a:lnTo>
                    <a:pt x="13377" y="419777"/>
                  </a:lnTo>
                  <a:cubicBezTo>
                    <a:pt x="4812" y="411212"/>
                    <a:pt x="0" y="399594"/>
                    <a:pt x="0" y="387481"/>
                  </a:cubicBezTo>
                  <a:cubicBezTo>
                    <a:pt x="0" y="375368"/>
                    <a:pt x="4812" y="363750"/>
                    <a:pt x="13377" y="355185"/>
                  </a:cubicBezTo>
                  <a:lnTo>
                    <a:pt x="355185" y="13377"/>
                  </a:lnTo>
                  <a:cubicBezTo>
                    <a:pt x="363750" y="4812"/>
                    <a:pt x="375368" y="0"/>
                    <a:pt x="387481" y="0"/>
                  </a:cubicBezTo>
                  <a:cubicBezTo>
                    <a:pt x="399594" y="0"/>
                    <a:pt x="411212" y="4812"/>
                    <a:pt x="419777" y="13377"/>
                  </a:cubicBezTo>
                  <a:close/>
                </a:path>
              </a:pathLst>
            </a:custGeom>
            <a:solidFill>
              <a:srgbClr val="4D6CB3"/>
            </a:solidFill>
          </p:spPr>
          <p:txBody>
            <a:bodyPr/>
            <a:lstStyle/>
            <a:p>
              <a:endParaRPr lang="fr-FR"/>
            </a:p>
          </p:txBody>
        </p:sp>
        <p:sp>
          <p:nvSpPr>
            <p:cNvPr id="4" name="TextBox 4"/>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34207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835684" y="6321154"/>
            <a:ext cx="1466412" cy="1466412"/>
            <a:chOff x="0" y="0"/>
            <a:chExt cx="812800" cy="812800"/>
          </a:xfrm>
        </p:grpSpPr>
        <p:sp>
          <p:nvSpPr>
            <p:cNvPr id="9" name="Freeform 9"/>
            <p:cNvSpPr/>
            <p:nvPr/>
          </p:nvSpPr>
          <p:spPr>
            <a:xfrm>
              <a:off x="21728" y="21728"/>
              <a:ext cx="769344" cy="769344"/>
            </a:xfrm>
            <a:custGeom>
              <a:avLst/>
              <a:gdLst/>
              <a:ahLst/>
              <a:cxnLst/>
              <a:rect l="l" t="t" r="r" b="b"/>
              <a:pathLst>
                <a:path w="769344" h="769344">
                  <a:moveTo>
                    <a:pt x="433203" y="26803"/>
                  </a:moveTo>
                  <a:lnTo>
                    <a:pt x="742541" y="336141"/>
                  </a:lnTo>
                  <a:cubicBezTo>
                    <a:pt x="769344" y="362944"/>
                    <a:pt x="769344" y="406400"/>
                    <a:pt x="742541" y="433203"/>
                  </a:cubicBezTo>
                  <a:lnTo>
                    <a:pt x="433203" y="742541"/>
                  </a:lnTo>
                  <a:cubicBezTo>
                    <a:pt x="406400" y="769344"/>
                    <a:pt x="362944" y="769344"/>
                    <a:pt x="336141" y="742541"/>
                  </a:cubicBezTo>
                  <a:lnTo>
                    <a:pt x="26803" y="433203"/>
                  </a:lnTo>
                  <a:cubicBezTo>
                    <a:pt x="0" y="406400"/>
                    <a:pt x="0" y="362944"/>
                    <a:pt x="26803" y="336141"/>
                  </a:cubicBezTo>
                  <a:lnTo>
                    <a:pt x="336141" y="26803"/>
                  </a:lnTo>
                  <a:cubicBezTo>
                    <a:pt x="362944" y="0"/>
                    <a:pt x="406400" y="0"/>
                    <a:pt x="433203" y="26803"/>
                  </a:cubicBezTo>
                  <a:close/>
                </a:path>
              </a:pathLst>
            </a:custGeom>
            <a:solidFill>
              <a:srgbClr val="4D6CB3"/>
            </a:solidFill>
          </p:spPr>
          <p:txBody>
            <a:bodyPr/>
            <a:lstStyle/>
            <a:p>
              <a:endParaRPr lang="fr-FR"/>
            </a:p>
          </p:txBody>
        </p:sp>
        <p:sp>
          <p:nvSpPr>
            <p:cNvPr id="10" name="TextBox 10"/>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2836681" y="747014"/>
            <a:ext cx="15200416" cy="1142614"/>
            <a:chOff x="0" y="0"/>
            <a:chExt cx="3412320" cy="256504"/>
          </a:xfrm>
        </p:grpSpPr>
        <p:sp>
          <p:nvSpPr>
            <p:cNvPr id="12" name="Freeform 12"/>
            <p:cNvSpPr/>
            <p:nvPr/>
          </p:nvSpPr>
          <p:spPr>
            <a:xfrm>
              <a:off x="0" y="0"/>
              <a:ext cx="3412320" cy="256504"/>
            </a:xfrm>
            <a:custGeom>
              <a:avLst/>
              <a:gdLst/>
              <a:ahLst/>
              <a:cxnLst/>
              <a:rect l="l" t="t" r="r" b="b"/>
              <a:pathLst>
                <a:path w="3412320" h="256504">
                  <a:moveTo>
                    <a:pt x="0" y="0"/>
                  </a:moveTo>
                  <a:lnTo>
                    <a:pt x="3412320" y="0"/>
                  </a:lnTo>
                  <a:lnTo>
                    <a:pt x="3412320" y="256504"/>
                  </a:lnTo>
                  <a:lnTo>
                    <a:pt x="0" y="256504"/>
                  </a:lnTo>
                  <a:close/>
                </a:path>
              </a:pathLst>
            </a:custGeom>
            <a:solidFill>
              <a:srgbClr val="BEC4D6"/>
            </a:solidFill>
          </p:spPr>
          <p:txBody>
            <a:bodyPr/>
            <a:lstStyle/>
            <a:p>
              <a:endParaRPr lang="fr-FR"/>
            </a:p>
          </p:txBody>
        </p:sp>
        <p:sp>
          <p:nvSpPr>
            <p:cNvPr id="13" name="TextBox 13"/>
            <p:cNvSpPr txBox="1"/>
            <p:nvPr/>
          </p:nvSpPr>
          <p:spPr>
            <a:xfrm>
              <a:off x="0" y="-57150"/>
              <a:ext cx="3412320" cy="31365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028700" y="267104"/>
            <a:ext cx="16230600" cy="2522818"/>
            <a:chOff x="0" y="0"/>
            <a:chExt cx="21640800" cy="3363758"/>
          </a:xfrm>
        </p:grpSpPr>
        <p:grpSp>
          <p:nvGrpSpPr>
            <p:cNvPr id="15" name="Group 15"/>
            <p:cNvGrpSpPr/>
            <p:nvPr/>
          </p:nvGrpSpPr>
          <p:grpSpPr>
            <a:xfrm>
              <a:off x="0" y="0"/>
              <a:ext cx="3363758" cy="3363758"/>
              <a:chOff x="0" y="0"/>
              <a:chExt cx="812800" cy="812800"/>
            </a:xfrm>
          </p:grpSpPr>
          <p:sp>
            <p:nvSpPr>
              <p:cNvPr id="16" name="Freeform 16"/>
              <p:cNvSpPr/>
              <p:nvPr/>
            </p:nvSpPr>
            <p:spPr>
              <a:xfrm>
                <a:off x="14395" y="14395"/>
                <a:ext cx="784011" cy="784011"/>
              </a:xfrm>
              <a:custGeom>
                <a:avLst/>
                <a:gdLst/>
                <a:ahLst/>
                <a:cxnLst/>
                <a:rect l="l" t="t" r="r" b="b"/>
                <a:pathLst>
                  <a:path w="784011" h="784011">
                    <a:moveTo>
                      <a:pt x="424156" y="17756"/>
                    </a:moveTo>
                    <a:lnTo>
                      <a:pt x="766254" y="359854"/>
                    </a:lnTo>
                    <a:cubicBezTo>
                      <a:pt x="784010" y="377610"/>
                      <a:pt x="784010" y="406400"/>
                      <a:pt x="766254" y="424156"/>
                    </a:cubicBezTo>
                    <a:lnTo>
                      <a:pt x="424156" y="766254"/>
                    </a:lnTo>
                    <a:cubicBezTo>
                      <a:pt x="406400" y="784010"/>
                      <a:pt x="377610" y="784010"/>
                      <a:pt x="359854" y="766254"/>
                    </a:cubicBezTo>
                    <a:lnTo>
                      <a:pt x="17756" y="424156"/>
                    </a:lnTo>
                    <a:cubicBezTo>
                      <a:pt x="0" y="406400"/>
                      <a:pt x="0" y="377610"/>
                      <a:pt x="17756" y="359854"/>
                    </a:cubicBezTo>
                    <a:lnTo>
                      <a:pt x="359854" y="17756"/>
                    </a:lnTo>
                    <a:cubicBezTo>
                      <a:pt x="377610" y="0"/>
                      <a:pt x="406400" y="0"/>
                      <a:pt x="424156" y="17756"/>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910756" y="673440"/>
              <a:ext cx="1542246" cy="1876626"/>
            </a:xfrm>
            <a:custGeom>
              <a:avLst/>
              <a:gdLst/>
              <a:ahLst/>
              <a:cxnLst/>
              <a:rect l="l" t="t" r="r" b="b"/>
              <a:pathLst>
                <a:path w="1542246" h="1876626">
                  <a:moveTo>
                    <a:pt x="0" y="0"/>
                  </a:moveTo>
                  <a:lnTo>
                    <a:pt x="1542246" y="0"/>
                  </a:lnTo>
                  <a:lnTo>
                    <a:pt x="1542246" y="1876626"/>
                  </a:lnTo>
                  <a:lnTo>
                    <a:pt x="0" y="18766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9" name="TextBox 19"/>
            <p:cNvSpPr txBox="1"/>
            <p:nvPr/>
          </p:nvSpPr>
          <p:spPr>
            <a:xfrm>
              <a:off x="3656515" y="981504"/>
              <a:ext cx="17984285" cy="652298"/>
            </a:xfrm>
            <a:prstGeom prst="rect">
              <a:avLst/>
            </a:prstGeom>
          </p:spPr>
          <p:txBody>
            <a:bodyPr lIns="0" tIns="0" rIns="0" bIns="0" rtlCol="0" anchor="t">
              <a:spAutoFit/>
            </a:bodyPr>
            <a:lstStyle/>
            <a:p>
              <a:pPr algn="just">
                <a:lnSpc>
                  <a:spcPts val="4009"/>
                </a:lnSpc>
                <a:spcBef>
                  <a:spcPct val="0"/>
                </a:spcBef>
              </a:pPr>
              <a:r>
                <a:rPr lang="en-US" sz="2864">
                  <a:solidFill>
                    <a:srgbClr val="000002"/>
                  </a:solidFill>
                  <a:latin typeface="Poppins"/>
                  <a:ea typeface="Poppins"/>
                  <a:cs typeface="Poppins"/>
                  <a:sym typeface="Poppins"/>
                </a:rPr>
                <a:t>Objectif : Cet exercice vise à développer la capacité des managers à :</a:t>
              </a:r>
            </a:p>
          </p:txBody>
        </p:sp>
      </p:grpSp>
      <p:sp>
        <p:nvSpPr>
          <p:cNvPr id="20" name="Freeform 20"/>
          <p:cNvSpPr/>
          <p:nvPr/>
        </p:nvSpPr>
        <p:spPr>
          <a:xfrm>
            <a:off x="3546518" y="3431167"/>
            <a:ext cx="1486608" cy="1075933"/>
          </a:xfrm>
          <a:custGeom>
            <a:avLst/>
            <a:gdLst/>
            <a:ahLst/>
            <a:cxnLst/>
            <a:rect l="l" t="t" r="r" b="b"/>
            <a:pathLst>
              <a:path w="1486608" h="1075933">
                <a:moveTo>
                  <a:pt x="0" y="0"/>
                </a:moveTo>
                <a:lnTo>
                  <a:pt x="1486608" y="0"/>
                </a:lnTo>
                <a:lnTo>
                  <a:pt x="1486608" y="1075932"/>
                </a:lnTo>
                <a:lnTo>
                  <a:pt x="0" y="1075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1" name="Freeform 21"/>
          <p:cNvSpPr/>
          <p:nvPr/>
        </p:nvSpPr>
        <p:spPr>
          <a:xfrm>
            <a:off x="3559591" y="5245221"/>
            <a:ext cx="1486608" cy="1075933"/>
          </a:xfrm>
          <a:custGeom>
            <a:avLst/>
            <a:gdLst/>
            <a:ahLst/>
            <a:cxnLst/>
            <a:rect l="l" t="t" r="r" b="b"/>
            <a:pathLst>
              <a:path w="1486608" h="1075933">
                <a:moveTo>
                  <a:pt x="0" y="0"/>
                </a:moveTo>
                <a:lnTo>
                  <a:pt x="1486609" y="0"/>
                </a:lnTo>
                <a:lnTo>
                  <a:pt x="1486609" y="1075933"/>
                </a:lnTo>
                <a:lnTo>
                  <a:pt x="0" y="107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2" name="TextBox 22"/>
          <p:cNvSpPr txBox="1"/>
          <p:nvPr/>
        </p:nvSpPr>
        <p:spPr>
          <a:xfrm>
            <a:off x="6120199" y="2253979"/>
            <a:ext cx="10111533" cy="8010525"/>
          </a:xfrm>
          <a:prstGeom prst="rect">
            <a:avLst/>
          </a:prstGeom>
        </p:spPr>
        <p:txBody>
          <a:bodyPr lIns="0" tIns="0" rIns="0" bIns="0" rtlCol="0" anchor="t">
            <a:spAutoFit/>
          </a:bodyPr>
          <a:lstStyle/>
          <a:p>
            <a:pPr algn="l">
              <a:lnSpc>
                <a:spcPts val="6299"/>
              </a:lnSpc>
            </a:pPr>
            <a:endParaRPr/>
          </a:p>
          <a:p>
            <a:pPr marL="971550" lvl="1" indent="-485775" algn="l">
              <a:lnSpc>
                <a:spcPts val="6299"/>
              </a:lnSpc>
              <a:buFont typeface="Arial"/>
              <a:buChar char="•"/>
            </a:pPr>
            <a:r>
              <a:rPr lang="en-US" sz="4500" spc="-89">
                <a:solidFill>
                  <a:srgbClr val="191919"/>
                </a:solidFill>
                <a:latin typeface="Poppins"/>
                <a:ea typeface="Poppins"/>
                <a:cs typeface="Poppins"/>
                <a:sym typeface="Poppins"/>
              </a:rPr>
              <a:t>Comprendre le lien entre les KPIs opérationnels et la stratégie globale de l'entreprise.</a:t>
            </a:r>
          </a:p>
          <a:p>
            <a:pPr marL="971550" lvl="1" indent="-485775" algn="l">
              <a:lnSpc>
                <a:spcPts val="6299"/>
              </a:lnSpc>
              <a:buFont typeface="Arial"/>
              <a:buChar char="•"/>
            </a:pPr>
            <a:r>
              <a:rPr lang="en-US" sz="4500" spc="-89">
                <a:solidFill>
                  <a:srgbClr val="191919"/>
                </a:solidFill>
                <a:latin typeface="Poppins"/>
                <a:ea typeface="Poppins"/>
                <a:cs typeface="Poppins"/>
                <a:sym typeface="Poppins"/>
              </a:rPr>
              <a:t>Traduire les KPIs en objectifs stratégiques et en actions concrètes.</a:t>
            </a:r>
          </a:p>
          <a:p>
            <a:pPr marL="971550" lvl="1" indent="-485775" algn="l">
              <a:lnSpc>
                <a:spcPts val="6299"/>
              </a:lnSpc>
              <a:buFont typeface="Arial"/>
              <a:buChar char="•"/>
            </a:pPr>
            <a:r>
              <a:rPr lang="en-US" sz="4500" spc="-89">
                <a:solidFill>
                  <a:srgbClr val="191919"/>
                </a:solidFill>
                <a:latin typeface="Poppins"/>
                <a:ea typeface="Poppins"/>
                <a:cs typeface="Poppins"/>
                <a:sym typeface="Poppins"/>
              </a:rPr>
              <a:t>Construire un Balanced Scorecard cohérent et pertinent.</a:t>
            </a:r>
          </a:p>
          <a:p>
            <a:pPr marL="0" lvl="0" indent="0" algn="l">
              <a:lnSpc>
                <a:spcPts val="6299"/>
              </a:lnSpc>
              <a:spcBef>
                <a:spcPct val="0"/>
              </a:spcBef>
            </a:pPr>
            <a:endParaRPr lang="en-US" sz="4500" spc="-89">
              <a:solidFill>
                <a:srgbClr val="191919"/>
              </a:solidFill>
              <a:latin typeface="Poppins"/>
              <a:ea typeface="Poppins"/>
              <a:cs typeface="Poppins"/>
              <a:sym typeface="Poppins"/>
            </a:endParaRPr>
          </a:p>
        </p:txBody>
      </p:sp>
      <p:sp>
        <p:nvSpPr>
          <p:cNvPr id="23" name="Freeform 23"/>
          <p:cNvSpPr/>
          <p:nvPr/>
        </p:nvSpPr>
        <p:spPr>
          <a:xfrm>
            <a:off x="3795626" y="8182367"/>
            <a:ext cx="1486608" cy="1075933"/>
          </a:xfrm>
          <a:custGeom>
            <a:avLst/>
            <a:gdLst/>
            <a:ahLst/>
            <a:cxnLst/>
            <a:rect l="l" t="t" r="r" b="b"/>
            <a:pathLst>
              <a:path w="1486608" h="1075933">
                <a:moveTo>
                  <a:pt x="0" y="0"/>
                </a:moveTo>
                <a:lnTo>
                  <a:pt x="1486608" y="0"/>
                </a:lnTo>
                <a:lnTo>
                  <a:pt x="1486608" y="1075933"/>
                </a:lnTo>
                <a:lnTo>
                  <a:pt x="0" y="107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3559591" y="1580478"/>
            <a:ext cx="7119183" cy="7119183"/>
            <a:chOff x="0" y="0"/>
            <a:chExt cx="812800" cy="812800"/>
          </a:xfrm>
        </p:grpSpPr>
        <p:sp>
          <p:nvSpPr>
            <p:cNvPr id="3" name="Freeform 3"/>
            <p:cNvSpPr/>
            <p:nvPr/>
          </p:nvSpPr>
          <p:spPr>
            <a:xfrm>
              <a:off x="18919" y="18919"/>
              <a:ext cx="774963" cy="774963"/>
            </a:xfrm>
            <a:custGeom>
              <a:avLst/>
              <a:gdLst/>
              <a:ahLst/>
              <a:cxnLst/>
              <a:rect l="l" t="t" r="r" b="b"/>
              <a:pathLst>
                <a:path w="774963" h="774963">
                  <a:moveTo>
                    <a:pt x="419777" y="13377"/>
                  </a:moveTo>
                  <a:lnTo>
                    <a:pt x="761585" y="355185"/>
                  </a:lnTo>
                  <a:cubicBezTo>
                    <a:pt x="770150" y="363750"/>
                    <a:pt x="774962" y="375368"/>
                    <a:pt x="774962" y="387481"/>
                  </a:cubicBezTo>
                  <a:cubicBezTo>
                    <a:pt x="774962" y="399594"/>
                    <a:pt x="770150" y="411212"/>
                    <a:pt x="761585" y="419777"/>
                  </a:cubicBezTo>
                  <a:lnTo>
                    <a:pt x="419777" y="761585"/>
                  </a:lnTo>
                  <a:cubicBezTo>
                    <a:pt x="411212" y="770150"/>
                    <a:pt x="399594" y="774962"/>
                    <a:pt x="387481" y="774962"/>
                  </a:cubicBezTo>
                  <a:cubicBezTo>
                    <a:pt x="375368" y="774962"/>
                    <a:pt x="363750" y="770150"/>
                    <a:pt x="355185" y="761585"/>
                  </a:cubicBezTo>
                  <a:lnTo>
                    <a:pt x="13377" y="419777"/>
                  </a:lnTo>
                  <a:cubicBezTo>
                    <a:pt x="4812" y="411212"/>
                    <a:pt x="0" y="399594"/>
                    <a:pt x="0" y="387481"/>
                  </a:cubicBezTo>
                  <a:cubicBezTo>
                    <a:pt x="0" y="375368"/>
                    <a:pt x="4812" y="363750"/>
                    <a:pt x="13377" y="355185"/>
                  </a:cubicBezTo>
                  <a:lnTo>
                    <a:pt x="355185" y="13377"/>
                  </a:lnTo>
                  <a:cubicBezTo>
                    <a:pt x="363750" y="4812"/>
                    <a:pt x="375368" y="0"/>
                    <a:pt x="387481" y="0"/>
                  </a:cubicBezTo>
                  <a:cubicBezTo>
                    <a:pt x="399594" y="0"/>
                    <a:pt x="411212" y="4812"/>
                    <a:pt x="419777" y="13377"/>
                  </a:cubicBezTo>
                  <a:close/>
                </a:path>
              </a:pathLst>
            </a:custGeom>
            <a:solidFill>
              <a:srgbClr val="4D6CB3"/>
            </a:solidFill>
          </p:spPr>
          <p:txBody>
            <a:bodyPr/>
            <a:lstStyle/>
            <a:p>
              <a:endParaRPr lang="fr-FR"/>
            </a:p>
          </p:txBody>
        </p:sp>
        <p:sp>
          <p:nvSpPr>
            <p:cNvPr id="4" name="TextBox 4"/>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34207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835684" y="6321154"/>
            <a:ext cx="1466412" cy="1466412"/>
            <a:chOff x="0" y="0"/>
            <a:chExt cx="812800" cy="812800"/>
          </a:xfrm>
        </p:grpSpPr>
        <p:sp>
          <p:nvSpPr>
            <p:cNvPr id="9" name="Freeform 9"/>
            <p:cNvSpPr/>
            <p:nvPr/>
          </p:nvSpPr>
          <p:spPr>
            <a:xfrm>
              <a:off x="21728" y="21728"/>
              <a:ext cx="769344" cy="769344"/>
            </a:xfrm>
            <a:custGeom>
              <a:avLst/>
              <a:gdLst/>
              <a:ahLst/>
              <a:cxnLst/>
              <a:rect l="l" t="t" r="r" b="b"/>
              <a:pathLst>
                <a:path w="769344" h="769344">
                  <a:moveTo>
                    <a:pt x="433203" y="26803"/>
                  </a:moveTo>
                  <a:lnTo>
                    <a:pt x="742541" y="336141"/>
                  </a:lnTo>
                  <a:cubicBezTo>
                    <a:pt x="769344" y="362944"/>
                    <a:pt x="769344" y="406400"/>
                    <a:pt x="742541" y="433203"/>
                  </a:cubicBezTo>
                  <a:lnTo>
                    <a:pt x="433203" y="742541"/>
                  </a:lnTo>
                  <a:cubicBezTo>
                    <a:pt x="406400" y="769344"/>
                    <a:pt x="362944" y="769344"/>
                    <a:pt x="336141" y="742541"/>
                  </a:cubicBezTo>
                  <a:lnTo>
                    <a:pt x="26803" y="433203"/>
                  </a:lnTo>
                  <a:cubicBezTo>
                    <a:pt x="0" y="406400"/>
                    <a:pt x="0" y="362944"/>
                    <a:pt x="26803" y="336141"/>
                  </a:cubicBezTo>
                  <a:lnTo>
                    <a:pt x="336141" y="26803"/>
                  </a:lnTo>
                  <a:cubicBezTo>
                    <a:pt x="362944" y="0"/>
                    <a:pt x="406400" y="0"/>
                    <a:pt x="433203" y="26803"/>
                  </a:cubicBezTo>
                  <a:close/>
                </a:path>
              </a:pathLst>
            </a:custGeom>
            <a:solidFill>
              <a:srgbClr val="4D6CB3"/>
            </a:solidFill>
          </p:spPr>
          <p:txBody>
            <a:bodyPr/>
            <a:lstStyle/>
            <a:p>
              <a:endParaRPr lang="fr-FR"/>
            </a:p>
          </p:txBody>
        </p:sp>
        <p:sp>
          <p:nvSpPr>
            <p:cNvPr id="10" name="TextBox 10"/>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2836681" y="747014"/>
            <a:ext cx="15200416" cy="1142614"/>
            <a:chOff x="0" y="0"/>
            <a:chExt cx="3412320" cy="256504"/>
          </a:xfrm>
        </p:grpSpPr>
        <p:sp>
          <p:nvSpPr>
            <p:cNvPr id="12" name="Freeform 12"/>
            <p:cNvSpPr/>
            <p:nvPr/>
          </p:nvSpPr>
          <p:spPr>
            <a:xfrm>
              <a:off x="0" y="0"/>
              <a:ext cx="3412320" cy="256504"/>
            </a:xfrm>
            <a:custGeom>
              <a:avLst/>
              <a:gdLst/>
              <a:ahLst/>
              <a:cxnLst/>
              <a:rect l="l" t="t" r="r" b="b"/>
              <a:pathLst>
                <a:path w="3412320" h="256504">
                  <a:moveTo>
                    <a:pt x="0" y="0"/>
                  </a:moveTo>
                  <a:lnTo>
                    <a:pt x="3412320" y="0"/>
                  </a:lnTo>
                  <a:lnTo>
                    <a:pt x="3412320" y="256504"/>
                  </a:lnTo>
                  <a:lnTo>
                    <a:pt x="0" y="256504"/>
                  </a:lnTo>
                  <a:close/>
                </a:path>
              </a:pathLst>
            </a:custGeom>
            <a:solidFill>
              <a:srgbClr val="BEC4D6"/>
            </a:solidFill>
          </p:spPr>
          <p:txBody>
            <a:bodyPr/>
            <a:lstStyle/>
            <a:p>
              <a:endParaRPr lang="fr-FR"/>
            </a:p>
          </p:txBody>
        </p:sp>
        <p:sp>
          <p:nvSpPr>
            <p:cNvPr id="13" name="TextBox 13"/>
            <p:cNvSpPr txBox="1"/>
            <p:nvPr/>
          </p:nvSpPr>
          <p:spPr>
            <a:xfrm>
              <a:off x="0" y="-57150"/>
              <a:ext cx="3412320" cy="31365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028700" y="56912"/>
            <a:ext cx="16230600" cy="2522818"/>
            <a:chOff x="0" y="0"/>
            <a:chExt cx="21640800" cy="3363758"/>
          </a:xfrm>
        </p:grpSpPr>
        <p:grpSp>
          <p:nvGrpSpPr>
            <p:cNvPr id="15" name="Group 15"/>
            <p:cNvGrpSpPr/>
            <p:nvPr/>
          </p:nvGrpSpPr>
          <p:grpSpPr>
            <a:xfrm>
              <a:off x="0" y="0"/>
              <a:ext cx="3363758" cy="3363758"/>
              <a:chOff x="0" y="0"/>
              <a:chExt cx="812800" cy="812800"/>
            </a:xfrm>
          </p:grpSpPr>
          <p:sp>
            <p:nvSpPr>
              <p:cNvPr id="16" name="Freeform 16"/>
              <p:cNvSpPr/>
              <p:nvPr/>
            </p:nvSpPr>
            <p:spPr>
              <a:xfrm>
                <a:off x="14395" y="14395"/>
                <a:ext cx="784011" cy="784011"/>
              </a:xfrm>
              <a:custGeom>
                <a:avLst/>
                <a:gdLst/>
                <a:ahLst/>
                <a:cxnLst/>
                <a:rect l="l" t="t" r="r" b="b"/>
                <a:pathLst>
                  <a:path w="784011" h="784011">
                    <a:moveTo>
                      <a:pt x="424156" y="17756"/>
                    </a:moveTo>
                    <a:lnTo>
                      <a:pt x="766254" y="359854"/>
                    </a:lnTo>
                    <a:cubicBezTo>
                      <a:pt x="784010" y="377610"/>
                      <a:pt x="784010" y="406400"/>
                      <a:pt x="766254" y="424156"/>
                    </a:cubicBezTo>
                    <a:lnTo>
                      <a:pt x="424156" y="766254"/>
                    </a:lnTo>
                    <a:cubicBezTo>
                      <a:pt x="406400" y="784010"/>
                      <a:pt x="377610" y="784010"/>
                      <a:pt x="359854" y="766254"/>
                    </a:cubicBezTo>
                    <a:lnTo>
                      <a:pt x="17756" y="424156"/>
                    </a:lnTo>
                    <a:cubicBezTo>
                      <a:pt x="0" y="406400"/>
                      <a:pt x="0" y="377610"/>
                      <a:pt x="17756" y="359854"/>
                    </a:cubicBezTo>
                    <a:lnTo>
                      <a:pt x="359854" y="17756"/>
                    </a:lnTo>
                    <a:cubicBezTo>
                      <a:pt x="377610" y="0"/>
                      <a:pt x="406400" y="0"/>
                      <a:pt x="424156" y="17756"/>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910756" y="673440"/>
              <a:ext cx="1542246" cy="1876626"/>
            </a:xfrm>
            <a:custGeom>
              <a:avLst/>
              <a:gdLst/>
              <a:ahLst/>
              <a:cxnLst/>
              <a:rect l="l" t="t" r="r" b="b"/>
              <a:pathLst>
                <a:path w="1542246" h="1876626">
                  <a:moveTo>
                    <a:pt x="0" y="0"/>
                  </a:moveTo>
                  <a:lnTo>
                    <a:pt x="1542246" y="0"/>
                  </a:lnTo>
                  <a:lnTo>
                    <a:pt x="1542246" y="1876626"/>
                  </a:lnTo>
                  <a:lnTo>
                    <a:pt x="0" y="18766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9" name="TextBox 19"/>
            <p:cNvSpPr txBox="1"/>
            <p:nvPr/>
          </p:nvSpPr>
          <p:spPr>
            <a:xfrm>
              <a:off x="3656515" y="924354"/>
              <a:ext cx="17984285" cy="2254616"/>
            </a:xfrm>
            <a:prstGeom prst="rect">
              <a:avLst/>
            </a:prstGeom>
          </p:spPr>
          <p:txBody>
            <a:bodyPr lIns="0" tIns="0" rIns="0" bIns="0" rtlCol="0" anchor="t">
              <a:spAutoFit/>
            </a:bodyPr>
            <a:lstStyle/>
            <a:p>
              <a:pPr algn="just">
                <a:lnSpc>
                  <a:spcPts val="6809"/>
                </a:lnSpc>
                <a:spcBef>
                  <a:spcPct val="0"/>
                </a:spcBef>
              </a:pPr>
              <a:r>
                <a:rPr lang="en-US" sz="4864">
                  <a:solidFill>
                    <a:srgbClr val="000002"/>
                  </a:solidFill>
                  <a:latin typeface="Poppins"/>
                  <a:ea typeface="Poppins"/>
                  <a:cs typeface="Poppins"/>
                  <a:sym typeface="Poppins"/>
                </a:rPr>
                <a:t>Objectif : Cet exercice vise à développer la capacité des managers à :</a:t>
              </a:r>
            </a:p>
          </p:txBody>
        </p:sp>
      </p:grpSp>
      <p:sp>
        <p:nvSpPr>
          <p:cNvPr id="20" name="Freeform 20"/>
          <p:cNvSpPr/>
          <p:nvPr/>
        </p:nvSpPr>
        <p:spPr>
          <a:xfrm>
            <a:off x="3546518" y="3431167"/>
            <a:ext cx="1486608" cy="1075933"/>
          </a:xfrm>
          <a:custGeom>
            <a:avLst/>
            <a:gdLst/>
            <a:ahLst/>
            <a:cxnLst/>
            <a:rect l="l" t="t" r="r" b="b"/>
            <a:pathLst>
              <a:path w="1486608" h="1075933">
                <a:moveTo>
                  <a:pt x="0" y="0"/>
                </a:moveTo>
                <a:lnTo>
                  <a:pt x="1486608" y="0"/>
                </a:lnTo>
                <a:lnTo>
                  <a:pt x="1486608" y="1075932"/>
                </a:lnTo>
                <a:lnTo>
                  <a:pt x="0" y="1075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1" name="Freeform 21"/>
          <p:cNvSpPr/>
          <p:nvPr/>
        </p:nvSpPr>
        <p:spPr>
          <a:xfrm>
            <a:off x="3559591" y="5245221"/>
            <a:ext cx="1486608" cy="1075933"/>
          </a:xfrm>
          <a:custGeom>
            <a:avLst/>
            <a:gdLst/>
            <a:ahLst/>
            <a:cxnLst/>
            <a:rect l="l" t="t" r="r" b="b"/>
            <a:pathLst>
              <a:path w="1486608" h="1075933">
                <a:moveTo>
                  <a:pt x="0" y="0"/>
                </a:moveTo>
                <a:lnTo>
                  <a:pt x="1486609" y="0"/>
                </a:lnTo>
                <a:lnTo>
                  <a:pt x="1486609" y="1075933"/>
                </a:lnTo>
                <a:lnTo>
                  <a:pt x="0" y="107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2" name="Freeform 22"/>
          <p:cNvSpPr/>
          <p:nvPr/>
        </p:nvSpPr>
        <p:spPr>
          <a:xfrm>
            <a:off x="3559591" y="7623728"/>
            <a:ext cx="1486608" cy="1075933"/>
          </a:xfrm>
          <a:custGeom>
            <a:avLst/>
            <a:gdLst/>
            <a:ahLst/>
            <a:cxnLst/>
            <a:rect l="l" t="t" r="r" b="b"/>
            <a:pathLst>
              <a:path w="1486608" h="1075933">
                <a:moveTo>
                  <a:pt x="0" y="0"/>
                </a:moveTo>
                <a:lnTo>
                  <a:pt x="1486609" y="0"/>
                </a:lnTo>
                <a:lnTo>
                  <a:pt x="1486609" y="1075933"/>
                </a:lnTo>
                <a:lnTo>
                  <a:pt x="0" y="107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3" name="TextBox 23"/>
          <p:cNvSpPr txBox="1"/>
          <p:nvPr/>
        </p:nvSpPr>
        <p:spPr>
          <a:xfrm>
            <a:off x="5656339" y="3149612"/>
            <a:ext cx="11934710" cy="1920607"/>
          </a:xfrm>
          <a:prstGeom prst="rect">
            <a:avLst/>
          </a:prstGeom>
        </p:spPr>
        <p:txBody>
          <a:bodyPr lIns="0" tIns="0" rIns="0" bIns="0" rtlCol="0" anchor="t">
            <a:spAutoFit/>
          </a:bodyPr>
          <a:lstStyle/>
          <a:p>
            <a:pPr algn="ctr">
              <a:lnSpc>
                <a:spcPts val="3864"/>
              </a:lnSpc>
              <a:spcBef>
                <a:spcPct val="0"/>
              </a:spcBef>
            </a:pPr>
            <a:r>
              <a:rPr lang="en-US" sz="2760">
                <a:solidFill>
                  <a:srgbClr val="000002"/>
                </a:solidFill>
                <a:latin typeface="Canva Sans 1"/>
                <a:ea typeface="Canva Sans 1"/>
                <a:cs typeface="Canva Sans 1"/>
                <a:sym typeface="Canva Sans 1"/>
              </a:rPr>
              <a:t>Présenter une liste de KPIs opérationnels (par exemple : taux de conversion des ventes, taux de satisfaction client, nombre de produits fabriqués, etc.).</a:t>
            </a:r>
          </a:p>
          <a:p>
            <a:pPr algn="ctr">
              <a:lnSpc>
                <a:spcPts val="3864"/>
              </a:lnSpc>
              <a:spcBef>
                <a:spcPct val="0"/>
              </a:spcBef>
            </a:pPr>
            <a:endParaRPr lang="en-US" sz="2760">
              <a:solidFill>
                <a:srgbClr val="000002"/>
              </a:solidFill>
              <a:latin typeface="Canva Sans 1"/>
              <a:ea typeface="Canva Sans 1"/>
              <a:cs typeface="Canva Sans 1"/>
              <a:sym typeface="Canva Sans 1"/>
            </a:endParaRPr>
          </a:p>
        </p:txBody>
      </p:sp>
      <p:sp>
        <p:nvSpPr>
          <p:cNvPr id="24" name="TextBox 24"/>
          <p:cNvSpPr txBox="1"/>
          <p:nvPr/>
        </p:nvSpPr>
        <p:spPr>
          <a:xfrm>
            <a:off x="5409164" y="5169021"/>
            <a:ext cx="12429059" cy="1436371"/>
          </a:xfrm>
          <a:prstGeom prst="rect">
            <a:avLst/>
          </a:prstGeom>
        </p:spPr>
        <p:txBody>
          <a:bodyPr lIns="0" tIns="0" rIns="0" bIns="0" rtlCol="0" anchor="t">
            <a:spAutoFit/>
          </a:bodyPr>
          <a:lstStyle/>
          <a:p>
            <a:pPr algn="ctr">
              <a:lnSpc>
                <a:spcPts val="3779"/>
              </a:lnSpc>
              <a:spcBef>
                <a:spcPct val="0"/>
              </a:spcBef>
            </a:pPr>
            <a:r>
              <a:rPr lang="en-US" sz="2699">
                <a:solidFill>
                  <a:srgbClr val="000002"/>
                </a:solidFill>
                <a:latin typeface="Canva Sans 2"/>
                <a:ea typeface="Canva Sans 2"/>
                <a:cs typeface="Canva Sans 2"/>
                <a:sym typeface="Canva Sans 2"/>
              </a:rPr>
              <a:t>Demander aux participants de réfléchir à la signification de ces KPIs et à ce qu'ils mesurent réellement.</a:t>
            </a:r>
          </a:p>
          <a:p>
            <a:pPr algn="ctr">
              <a:lnSpc>
                <a:spcPts val="3779"/>
              </a:lnSpc>
              <a:spcBef>
                <a:spcPct val="0"/>
              </a:spcBef>
            </a:pPr>
            <a:endParaRPr lang="en-US" sz="2699">
              <a:solidFill>
                <a:srgbClr val="000002"/>
              </a:solidFill>
              <a:latin typeface="Canva Sans 2"/>
              <a:ea typeface="Canva Sans 2"/>
              <a:cs typeface="Canva Sans 2"/>
              <a:sym typeface="Canva Sans 2"/>
            </a:endParaRPr>
          </a:p>
        </p:txBody>
      </p:sp>
      <p:sp>
        <p:nvSpPr>
          <p:cNvPr id="25" name="TextBox 25"/>
          <p:cNvSpPr txBox="1"/>
          <p:nvPr/>
        </p:nvSpPr>
        <p:spPr>
          <a:xfrm>
            <a:off x="6556825" y="7924204"/>
            <a:ext cx="11034224" cy="408305"/>
          </a:xfrm>
          <a:prstGeom prst="rect">
            <a:avLst/>
          </a:prstGeom>
        </p:spPr>
        <p:txBody>
          <a:bodyPr lIns="0" tIns="0" rIns="0" bIns="0" rtlCol="0" anchor="t">
            <a:spAutoFit/>
          </a:bodyPr>
          <a:lstStyle/>
          <a:p>
            <a:pPr algn="ctr">
              <a:lnSpc>
                <a:spcPts val="3219"/>
              </a:lnSpc>
              <a:spcBef>
                <a:spcPct val="0"/>
              </a:spcBef>
            </a:pPr>
            <a:r>
              <a:rPr lang="en-US" sz="2299">
                <a:solidFill>
                  <a:srgbClr val="000002"/>
                </a:solidFill>
                <a:latin typeface="Canva Sans 2"/>
                <a:ea typeface="Canva Sans 2"/>
                <a:cs typeface="Canva Sans 2"/>
                <a:sym typeface="Canva Sans 2"/>
              </a:rPr>
              <a:t>Les inviter à identifier les forces et les faiblesses de ces KPIs.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3559591" y="1580478"/>
            <a:ext cx="7119183" cy="7119183"/>
            <a:chOff x="0" y="0"/>
            <a:chExt cx="812800" cy="812800"/>
          </a:xfrm>
        </p:grpSpPr>
        <p:sp>
          <p:nvSpPr>
            <p:cNvPr id="3" name="Freeform 3"/>
            <p:cNvSpPr/>
            <p:nvPr/>
          </p:nvSpPr>
          <p:spPr>
            <a:xfrm>
              <a:off x="18919" y="18919"/>
              <a:ext cx="774963" cy="774963"/>
            </a:xfrm>
            <a:custGeom>
              <a:avLst/>
              <a:gdLst/>
              <a:ahLst/>
              <a:cxnLst/>
              <a:rect l="l" t="t" r="r" b="b"/>
              <a:pathLst>
                <a:path w="774963" h="774963">
                  <a:moveTo>
                    <a:pt x="419777" y="13377"/>
                  </a:moveTo>
                  <a:lnTo>
                    <a:pt x="761585" y="355185"/>
                  </a:lnTo>
                  <a:cubicBezTo>
                    <a:pt x="770150" y="363750"/>
                    <a:pt x="774962" y="375368"/>
                    <a:pt x="774962" y="387481"/>
                  </a:cubicBezTo>
                  <a:cubicBezTo>
                    <a:pt x="774962" y="399594"/>
                    <a:pt x="770150" y="411212"/>
                    <a:pt x="761585" y="419777"/>
                  </a:cubicBezTo>
                  <a:lnTo>
                    <a:pt x="419777" y="761585"/>
                  </a:lnTo>
                  <a:cubicBezTo>
                    <a:pt x="411212" y="770150"/>
                    <a:pt x="399594" y="774962"/>
                    <a:pt x="387481" y="774962"/>
                  </a:cubicBezTo>
                  <a:cubicBezTo>
                    <a:pt x="375368" y="774962"/>
                    <a:pt x="363750" y="770150"/>
                    <a:pt x="355185" y="761585"/>
                  </a:cubicBezTo>
                  <a:lnTo>
                    <a:pt x="13377" y="419777"/>
                  </a:lnTo>
                  <a:cubicBezTo>
                    <a:pt x="4812" y="411212"/>
                    <a:pt x="0" y="399594"/>
                    <a:pt x="0" y="387481"/>
                  </a:cubicBezTo>
                  <a:cubicBezTo>
                    <a:pt x="0" y="375368"/>
                    <a:pt x="4812" y="363750"/>
                    <a:pt x="13377" y="355185"/>
                  </a:cubicBezTo>
                  <a:lnTo>
                    <a:pt x="355185" y="13377"/>
                  </a:lnTo>
                  <a:cubicBezTo>
                    <a:pt x="363750" y="4812"/>
                    <a:pt x="375368" y="0"/>
                    <a:pt x="387481" y="0"/>
                  </a:cubicBezTo>
                  <a:cubicBezTo>
                    <a:pt x="399594" y="0"/>
                    <a:pt x="411212" y="4812"/>
                    <a:pt x="419777" y="13377"/>
                  </a:cubicBezTo>
                  <a:close/>
                </a:path>
              </a:pathLst>
            </a:custGeom>
            <a:solidFill>
              <a:srgbClr val="4D6CB3"/>
            </a:solidFill>
          </p:spPr>
          <p:txBody>
            <a:bodyPr/>
            <a:lstStyle/>
            <a:p>
              <a:endParaRPr lang="fr-FR"/>
            </a:p>
          </p:txBody>
        </p:sp>
        <p:sp>
          <p:nvSpPr>
            <p:cNvPr id="4" name="TextBox 4"/>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34207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835684" y="6321154"/>
            <a:ext cx="1466412" cy="1466412"/>
            <a:chOff x="0" y="0"/>
            <a:chExt cx="812800" cy="812800"/>
          </a:xfrm>
        </p:grpSpPr>
        <p:sp>
          <p:nvSpPr>
            <p:cNvPr id="9" name="Freeform 9"/>
            <p:cNvSpPr/>
            <p:nvPr/>
          </p:nvSpPr>
          <p:spPr>
            <a:xfrm>
              <a:off x="21728" y="21728"/>
              <a:ext cx="769344" cy="769344"/>
            </a:xfrm>
            <a:custGeom>
              <a:avLst/>
              <a:gdLst/>
              <a:ahLst/>
              <a:cxnLst/>
              <a:rect l="l" t="t" r="r" b="b"/>
              <a:pathLst>
                <a:path w="769344" h="769344">
                  <a:moveTo>
                    <a:pt x="433203" y="26803"/>
                  </a:moveTo>
                  <a:lnTo>
                    <a:pt x="742541" y="336141"/>
                  </a:lnTo>
                  <a:cubicBezTo>
                    <a:pt x="769344" y="362944"/>
                    <a:pt x="769344" y="406400"/>
                    <a:pt x="742541" y="433203"/>
                  </a:cubicBezTo>
                  <a:lnTo>
                    <a:pt x="433203" y="742541"/>
                  </a:lnTo>
                  <a:cubicBezTo>
                    <a:pt x="406400" y="769344"/>
                    <a:pt x="362944" y="769344"/>
                    <a:pt x="336141" y="742541"/>
                  </a:cubicBezTo>
                  <a:lnTo>
                    <a:pt x="26803" y="433203"/>
                  </a:lnTo>
                  <a:cubicBezTo>
                    <a:pt x="0" y="406400"/>
                    <a:pt x="0" y="362944"/>
                    <a:pt x="26803" y="336141"/>
                  </a:cubicBezTo>
                  <a:lnTo>
                    <a:pt x="336141" y="26803"/>
                  </a:lnTo>
                  <a:cubicBezTo>
                    <a:pt x="362944" y="0"/>
                    <a:pt x="406400" y="0"/>
                    <a:pt x="433203" y="26803"/>
                  </a:cubicBezTo>
                  <a:close/>
                </a:path>
              </a:pathLst>
            </a:custGeom>
            <a:solidFill>
              <a:srgbClr val="4D6CB3"/>
            </a:solidFill>
          </p:spPr>
          <p:txBody>
            <a:bodyPr/>
            <a:lstStyle/>
            <a:p>
              <a:endParaRPr lang="fr-FR"/>
            </a:p>
          </p:txBody>
        </p:sp>
        <p:sp>
          <p:nvSpPr>
            <p:cNvPr id="10" name="TextBox 10"/>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2836681" y="747014"/>
            <a:ext cx="15200416" cy="1142614"/>
            <a:chOff x="0" y="0"/>
            <a:chExt cx="3412320" cy="256504"/>
          </a:xfrm>
        </p:grpSpPr>
        <p:sp>
          <p:nvSpPr>
            <p:cNvPr id="12" name="Freeform 12"/>
            <p:cNvSpPr/>
            <p:nvPr/>
          </p:nvSpPr>
          <p:spPr>
            <a:xfrm>
              <a:off x="0" y="0"/>
              <a:ext cx="3412320" cy="256504"/>
            </a:xfrm>
            <a:custGeom>
              <a:avLst/>
              <a:gdLst/>
              <a:ahLst/>
              <a:cxnLst/>
              <a:rect l="l" t="t" r="r" b="b"/>
              <a:pathLst>
                <a:path w="3412320" h="256504">
                  <a:moveTo>
                    <a:pt x="0" y="0"/>
                  </a:moveTo>
                  <a:lnTo>
                    <a:pt x="3412320" y="0"/>
                  </a:lnTo>
                  <a:lnTo>
                    <a:pt x="3412320" y="256504"/>
                  </a:lnTo>
                  <a:lnTo>
                    <a:pt x="0" y="256504"/>
                  </a:lnTo>
                  <a:close/>
                </a:path>
              </a:pathLst>
            </a:custGeom>
            <a:solidFill>
              <a:srgbClr val="BEC4D6"/>
            </a:solidFill>
          </p:spPr>
          <p:txBody>
            <a:bodyPr/>
            <a:lstStyle/>
            <a:p>
              <a:endParaRPr lang="fr-FR"/>
            </a:p>
          </p:txBody>
        </p:sp>
        <p:sp>
          <p:nvSpPr>
            <p:cNvPr id="13" name="TextBox 13"/>
            <p:cNvSpPr txBox="1"/>
            <p:nvPr/>
          </p:nvSpPr>
          <p:spPr>
            <a:xfrm>
              <a:off x="0" y="-57150"/>
              <a:ext cx="3412320" cy="31365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028700" y="56912"/>
            <a:ext cx="16230600" cy="2522818"/>
            <a:chOff x="0" y="0"/>
            <a:chExt cx="21640800" cy="3363758"/>
          </a:xfrm>
        </p:grpSpPr>
        <p:grpSp>
          <p:nvGrpSpPr>
            <p:cNvPr id="15" name="Group 15"/>
            <p:cNvGrpSpPr/>
            <p:nvPr/>
          </p:nvGrpSpPr>
          <p:grpSpPr>
            <a:xfrm>
              <a:off x="0" y="0"/>
              <a:ext cx="3363758" cy="3363758"/>
              <a:chOff x="0" y="0"/>
              <a:chExt cx="812800" cy="812800"/>
            </a:xfrm>
          </p:grpSpPr>
          <p:sp>
            <p:nvSpPr>
              <p:cNvPr id="16" name="Freeform 16"/>
              <p:cNvSpPr/>
              <p:nvPr/>
            </p:nvSpPr>
            <p:spPr>
              <a:xfrm>
                <a:off x="14395" y="14395"/>
                <a:ext cx="784011" cy="784011"/>
              </a:xfrm>
              <a:custGeom>
                <a:avLst/>
                <a:gdLst/>
                <a:ahLst/>
                <a:cxnLst/>
                <a:rect l="l" t="t" r="r" b="b"/>
                <a:pathLst>
                  <a:path w="784011" h="784011">
                    <a:moveTo>
                      <a:pt x="424156" y="17756"/>
                    </a:moveTo>
                    <a:lnTo>
                      <a:pt x="766254" y="359854"/>
                    </a:lnTo>
                    <a:cubicBezTo>
                      <a:pt x="784010" y="377610"/>
                      <a:pt x="784010" y="406400"/>
                      <a:pt x="766254" y="424156"/>
                    </a:cubicBezTo>
                    <a:lnTo>
                      <a:pt x="424156" y="766254"/>
                    </a:lnTo>
                    <a:cubicBezTo>
                      <a:pt x="406400" y="784010"/>
                      <a:pt x="377610" y="784010"/>
                      <a:pt x="359854" y="766254"/>
                    </a:cubicBezTo>
                    <a:lnTo>
                      <a:pt x="17756" y="424156"/>
                    </a:lnTo>
                    <a:cubicBezTo>
                      <a:pt x="0" y="406400"/>
                      <a:pt x="0" y="377610"/>
                      <a:pt x="17756" y="359854"/>
                    </a:cubicBezTo>
                    <a:lnTo>
                      <a:pt x="359854" y="17756"/>
                    </a:lnTo>
                    <a:cubicBezTo>
                      <a:pt x="377610" y="0"/>
                      <a:pt x="406400" y="0"/>
                      <a:pt x="424156" y="17756"/>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910756" y="673440"/>
              <a:ext cx="1542246" cy="1876626"/>
            </a:xfrm>
            <a:custGeom>
              <a:avLst/>
              <a:gdLst/>
              <a:ahLst/>
              <a:cxnLst/>
              <a:rect l="l" t="t" r="r" b="b"/>
              <a:pathLst>
                <a:path w="1542246" h="1876626">
                  <a:moveTo>
                    <a:pt x="0" y="0"/>
                  </a:moveTo>
                  <a:lnTo>
                    <a:pt x="1542246" y="0"/>
                  </a:lnTo>
                  <a:lnTo>
                    <a:pt x="1542246" y="1876626"/>
                  </a:lnTo>
                  <a:lnTo>
                    <a:pt x="0" y="18766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9" name="TextBox 19"/>
            <p:cNvSpPr txBox="1"/>
            <p:nvPr/>
          </p:nvSpPr>
          <p:spPr>
            <a:xfrm>
              <a:off x="3656515" y="924354"/>
              <a:ext cx="17984285" cy="1137678"/>
            </a:xfrm>
            <a:prstGeom prst="rect">
              <a:avLst/>
            </a:prstGeom>
          </p:spPr>
          <p:txBody>
            <a:bodyPr lIns="0" tIns="0" rIns="0" bIns="0" rtlCol="0" anchor="t">
              <a:spAutoFit/>
            </a:bodyPr>
            <a:lstStyle/>
            <a:p>
              <a:pPr algn="just">
                <a:lnSpc>
                  <a:spcPts val="6949"/>
                </a:lnSpc>
                <a:spcBef>
                  <a:spcPct val="0"/>
                </a:spcBef>
              </a:pPr>
              <a:r>
                <a:rPr lang="en-US" sz="4964">
                  <a:solidFill>
                    <a:srgbClr val="000002"/>
                  </a:solidFill>
                  <a:latin typeface="Poppins"/>
                  <a:ea typeface="Poppins"/>
                  <a:cs typeface="Poppins"/>
                  <a:sym typeface="Poppins"/>
                </a:rPr>
                <a:t>Définition des objectifs stratégiques </a:t>
              </a:r>
            </a:p>
          </p:txBody>
        </p:sp>
      </p:grpSp>
      <p:sp>
        <p:nvSpPr>
          <p:cNvPr id="20" name="Freeform 20"/>
          <p:cNvSpPr/>
          <p:nvPr/>
        </p:nvSpPr>
        <p:spPr>
          <a:xfrm>
            <a:off x="3559591" y="2355234"/>
            <a:ext cx="1486608" cy="1075933"/>
          </a:xfrm>
          <a:custGeom>
            <a:avLst/>
            <a:gdLst/>
            <a:ahLst/>
            <a:cxnLst/>
            <a:rect l="l" t="t" r="r" b="b"/>
            <a:pathLst>
              <a:path w="1486608" h="1075933">
                <a:moveTo>
                  <a:pt x="0" y="0"/>
                </a:moveTo>
                <a:lnTo>
                  <a:pt x="1486609" y="0"/>
                </a:lnTo>
                <a:lnTo>
                  <a:pt x="1486609" y="1075933"/>
                </a:lnTo>
                <a:lnTo>
                  <a:pt x="0" y="107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1" name="Freeform 21"/>
          <p:cNvSpPr/>
          <p:nvPr/>
        </p:nvSpPr>
        <p:spPr>
          <a:xfrm>
            <a:off x="3559591" y="4498031"/>
            <a:ext cx="1486608" cy="1075933"/>
          </a:xfrm>
          <a:custGeom>
            <a:avLst/>
            <a:gdLst/>
            <a:ahLst/>
            <a:cxnLst/>
            <a:rect l="l" t="t" r="r" b="b"/>
            <a:pathLst>
              <a:path w="1486608" h="1075933">
                <a:moveTo>
                  <a:pt x="0" y="0"/>
                </a:moveTo>
                <a:lnTo>
                  <a:pt x="1486609" y="0"/>
                </a:lnTo>
                <a:lnTo>
                  <a:pt x="1486609" y="1075933"/>
                </a:lnTo>
                <a:lnTo>
                  <a:pt x="0" y="107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2" name="Freeform 22"/>
          <p:cNvSpPr/>
          <p:nvPr/>
        </p:nvSpPr>
        <p:spPr>
          <a:xfrm>
            <a:off x="3559591" y="9025901"/>
            <a:ext cx="1486608" cy="1075933"/>
          </a:xfrm>
          <a:custGeom>
            <a:avLst/>
            <a:gdLst/>
            <a:ahLst/>
            <a:cxnLst/>
            <a:rect l="l" t="t" r="r" b="b"/>
            <a:pathLst>
              <a:path w="1486608" h="1075933">
                <a:moveTo>
                  <a:pt x="0" y="0"/>
                </a:moveTo>
                <a:lnTo>
                  <a:pt x="1486609" y="0"/>
                </a:lnTo>
                <a:lnTo>
                  <a:pt x="1486609" y="1075932"/>
                </a:lnTo>
                <a:lnTo>
                  <a:pt x="0" y="1075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3" name="TextBox 23"/>
          <p:cNvSpPr txBox="1"/>
          <p:nvPr/>
        </p:nvSpPr>
        <p:spPr>
          <a:xfrm>
            <a:off x="5540454" y="3844569"/>
            <a:ext cx="11934710" cy="5181332"/>
          </a:xfrm>
          <a:prstGeom prst="rect">
            <a:avLst/>
          </a:prstGeom>
        </p:spPr>
        <p:txBody>
          <a:bodyPr lIns="0" tIns="0" rIns="0" bIns="0" rtlCol="0" anchor="t">
            <a:spAutoFit/>
          </a:bodyPr>
          <a:lstStyle/>
          <a:p>
            <a:pPr algn="ctr">
              <a:lnSpc>
                <a:spcPts val="3164"/>
              </a:lnSpc>
              <a:spcBef>
                <a:spcPct val="0"/>
              </a:spcBef>
            </a:pPr>
            <a:endParaRPr/>
          </a:p>
          <a:p>
            <a:pPr marL="976107" lvl="2" indent="-325369" algn="ctr">
              <a:lnSpc>
                <a:spcPts val="3164"/>
              </a:lnSpc>
              <a:spcBef>
                <a:spcPct val="0"/>
              </a:spcBef>
              <a:buFont typeface="Arial"/>
              <a:buChar char="⚬"/>
            </a:pPr>
            <a:r>
              <a:rPr lang="en-US" sz="2260">
                <a:solidFill>
                  <a:srgbClr val="000002"/>
                </a:solidFill>
                <a:latin typeface="Canva Sans 1"/>
                <a:ea typeface="Canva Sans 1"/>
                <a:cs typeface="Canva Sans 1"/>
                <a:sym typeface="Canva Sans 1"/>
              </a:rPr>
              <a:t>Ces objectifs doivent être SMART (Spécifiques, Mesurables, Atteignables, Réalistes, Temporellement définis).</a:t>
            </a:r>
          </a:p>
          <a:p>
            <a:pPr marL="976107" lvl="2" indent="-325369" algn="ctr">
              <a:lnSpc>
                <a:spcPts val="3164"/>
              </a:lnSpc>
              <a:spcBef>
                <a:spcPct val="0"/>
              </a:spcBef>
              <a:buFont typeface="Arial"/>
              <a:buChar char="⚬"/>
            </a:pPr>
            <a:r>
              <a:rPr lang="en-US" sz="2260">
                <a:solidFill>
                  <a:srgbClr val="000002"/>
                </a:solidFill>
                <a:latin typeface="Canva Sans 1"/>
                <a:ea typeface="Canva Sans 1"/>
                <a:cs typeface="Canva Sans 1"/>
                <a:sym typeface="Canva Sans 1"/>
              </a:rPr>
              <a:t>Ils doivent être répartis dans les 4 perspectives du BSC : </a:t>
            </a:r>
          </a:p>
          <a:p>
            <a:pPr marL="1464160" lvl="3" indent="-366040" algn="ctr">
              <a:lnSpc>
                <a:spcPts val="3164"/>
              </a:lnSpc>
              <a:spcBef>
                <a:spcPct val="0"/>
              </a:spcBef>
              <a:buFont typeface="Arial"/>
              <a:buChar char="￭"/>
            </a:pPr>
            <a:r>
              <a:rPr lang="en-US" sz="2260">
                <a:solidFill>
                  <a:srgbClr val="000002"/>
                </a:solidFill>
                <a:latin typeface="Canva Sans 1"/>
                <a:ea typeface="Canva Sans 1"/>
                <a:cs typeface="Canva Sans 1"/>
                <a:sym typeface="Canva Sans 1"/>
              </a:rPr>
              <a:t>Financière : Quels sont les objectifs financiers à atteindre ? (par exemple : augmenter le chiffre d'affaires, améliorer la rentabilité, etc.)</a:t>
            </a:r>
          </a:p>
          <a:p>
            <a:pPr marL="1464160" lvl="3" indent="-366040" algn="ctr">
              <a:lnSpc>
                <a:spcPts val="3164"/>
              </a:lnSpc>
              <a:spcBef>
                <a:spcPct val="0"/>
              </a:spcBef>
              <a:buFont typeface="Arial"/>
              <a:buChar char="￭"/>
            </a:pPr>
            <a:r>
              <a:rPr lang="en-US" sz="2260">
                <a:solidFill>
                  <a:srgbClr val="000002"/>
                </a:solidFill>
                <a:latin typeface="Canva Sans 1"/>
                <a:ea typeface="Canva Sans 1"/>
                <a:cs typeface="Canva Sans 1"/>
                <a:sym typeface="Canva Sans 1"/>
              </a:rPr>
              <a:t>Client : Quels sont les objectifs liés aux clients ? (par exemple : augmenter la satisfaction client, fidéliser les clients, acquérir de nouveaux clients, etc.)</a:t>
            </a:r>
          </a:p>
          <a:p>
            <a:pPr marL="1464160" lvl="3" indent="-366040" algn="ctr">
              <a:lnSpc>
                <a:spcPts val="3164"/>
              </a:lnSpc>
              <a:spcBef>
                <a:spcPct val="0"/>
              </a:spcBef>
              <a:buFont typeface="Arial"/>
              <a:buChar char="￭"/>
            </a:pPr>
            <a:r>
              <a:rPr lang="en-US" sz="2260">
                <a:solidFill>
                  <a:srgbClr val="000002"/>
                </a:solidFill>
                <a:latin typeface="Canva Sans 1"/>
                <a:ea typeface="Canva Sans 1"/>
                <a:cs typeface="Canva Sans 1"/>
                <a:sym typeface="Canva Sans 1"/>
              </a:rPr>
              <a:t>Processus internes : Quels sont les objectifs liés aux processus internes de l'entreprise ? (par exemple : améliorer l'efficacité de la production, réduire les coûts, innover, etc.)</a:t>
            </a:r>
          </a:p>
          <a:p>
            <a:pPr algn="ctr">
              <a:lnSpc>
                <a:spcPts val="3164"/>
              </a:lnSpc>
              <a:spcBef>
                <a:spcPct val="0"/>
              </a:spcBef>
            </a:pPr>
            <a:endParaRPr lang="en-US" sz="2260">
              <a:solidFill>
                <a:srgbClr val="000002"/>
              </a:solidFill>
              <a:latin typeface="Canva Sans 1"/>
              <a:ea typeface="Canva Sans 1"/>
              <a:cs typeface="Canva Sans 1"/>
              <a:sym typeface="Canva Sans 1"/>
            </a:endParaRPr>
          </a:p>
          <a:p>
            <a:pPr algn="ctr">
              <a:lnSpc>
                <a:spcPts val="3164"/>
              </a:lnSpc>
              <a:spcBef>
                <a:spcPct val="0"/>
              </a:spcBef>
            </a:pPr>
            <a:endParaRPr lang="en-US" sz="2260">
              <a:solidFill>
                <a:srgbClr val="000002"/>
              </a:solidFill>
              <a:latin typeface="Canva Sans 1"/>
              <a:ea typeface="Canva Sans 1"/>
              <a:cs typeface="Canva Sans 1"/>
              <a:sym typeface="Canva Sans 1"/>
            </a:endParaRPr>
          </a:p>
        </p:txBody>
      </p:sp>
      <p:sp>
        <p:nvSpPr>
          <p:cNvPr id="24" name="TextBox 24"/>
          <p:cNvSpPr txBox="1"/>
          <p:nvPr/>
        </p:nvSpPr>
        <p:spPr>
          <a:xfrm>
            <a:off x="6209530" y="2269509"/>
            <a:ext cx="9985917" cy="1581151"/>
          </a:xfrm>
          <a:prstGeom prst="rect">
            <a:avLst/>
          </a:prstGeom>
        </p:spPr>
        <p:txBody>
          <a:bodyPr lIns="0" tIns="0" rIns="0" bIns="0" rtlCol="0" anchor="t">
            <a:spAutoFit/>
          </a:bodyPr>
          <a:lstStyle/>
          <a:p>
            <a:pPr algn="ctr">
              <a:lnSpc>
                <a:spcPts val="4199"/>
              </a:lnSpc>
              <a:spcBef>
                <a:spcPct val="0"/>
              </a:spcBef>
            </a:pPr>
            <a:r>
              <a:rPr lang="en-US" sz="2999">
                <a:solidFill>
                  <a:srgbClr val="000002"/>
                </a:solidFill>
                <a:latin typeface="Canva Sans 2"/>
                <a:ea typeface="Canva Sans 2"/>
                <a:cs typeface="Canva Sans 2"/>
                <a:sym typeface="Canva Sans 2"/>
              </a:rPr>
              <a:t>À partir des KPIs analysés, les participants doivent identifier les objectifs stratégiques qui pourraient être associés à ces KPIs.</a:t>
            </a:r>
          </a:p>
        </p:txBody>
      </p:sp>
      <p:sp>
        <p:nvSpPr>
          <p:cNvPr id="25" name="TextBox 25"/>
          <p:cNvSpPr txBox="1"/>
          <p:nvPr/>
        </p:nvSpPr>
        <p:spPr>
          <a:xfrm>
            <a:off x="5793059" y="8725217"/>
            <a:ext cx="12244039" cy="1342390"/>
          </a:xfrm>
          <a:prstGeom prst="rect">
            <a:avLst/>
          </a:prstGeom>
        </p:spPr>
        <p:txBody>
          <a:bodyPr lIns="0" tIns="0" rIns="0" bIns="0" rtlCol="0" anchor="t">
            <a:spAutoFit/>
          </a:bodyPr>
          <a:lstStyle/>
          <a:p>
            <a:pPr algn="ctr">
              <a:lnSpc>
                <a:spcPts val="2659"/>
              </a:lnSpc>
              <a:spcBef>
                <a:spcPct val="0"/>
              </a:spcBef>
            </a:pPr>
            <a:r>
              <a:rPr lang="en-US" sz="1899">
                <a:solidFill>
                  <a:srgbClr val="000002"/>
                </a:solidFill>
                <a:latin typeface="Canva Sans 2"/>
                <a:ea typeface="Canva Sans 2"/>
                <a:cs typeface="Canva Sans 2"/>
                <a:sym typeface="Canva Sans 2"/>
              </a:rPr>
              <a:t>les coûts, innover, etc.)</a:t>
            </a:r>
          </a:p>
          <a:p>
            <a:pPr algn="ctr">
              <a:lnSpc>
                <a:spcPts val="2659"/>
              </a:lnSpc>
              <a:spcBef>
                <a:spcPct val="0"/>
              </a:spcBef>
            </a:pPr>
            <a:r>
              <a:rPr lang="en-US" sz="1899">
                <a:solidFill>
                  <a:srgbClr val="000002"/>
                </a:solidFill>
                <a:latin typeface="Canva Sans 2"/>
                <a:ea typeface="Canva Sans 2"/>
                <a:cs typeface="Canva Sans 2"/>
                <a:sym typeface="Canva Sans 2"/>
              </a:rPr>
              <a:t>Apprentissage et développement : Quels sont les objectifs liés aux compétences des employés, à la culture d'entreprise, à l'infrastructure, etc. ? (par exemple : développer les compétences des employés, améliorer le climat de travail, etc.)</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3559591" y="1580478"/>
            <a:ext cx="7119183" cy="7119183"/>
            <a:chOff x="0" y="0"/>
            <a:chExt cx="812800" cy="812800"/>
          </a:xfrm>
        </p:grpSpPr>
        <p:sp>
          <p:nvSpPr>
            <p:cNvPr id="3" name="Freeform 3"/>
            <p:cNvSpPr/>
            <p:nvPr/>
          </p:nvSpPr>
          <p:spPr>
            <a:xfrm>
              <a:off x="18919" y="18919"/>
              <a:ext cx="774963" cy="774963"/>
            </a:xfrm>
            <a:custGeom>
              <a:avLst/>
              <a:gdLst/>
              <a:ahLst/>
              <a:cxnLst/>
              <a:rect l="l" t="t" r="r" b="b"/>
              <a:pathLst>
                <a:path w="774963" h="774963">
                  <a:moveTo>
                    <a:pt x="419777" y="13377"/>
                  </a:moveTo>
                  <a:lnTo>
                    <a:pt x="761585" y="355185"/>
                  </a:lnTo>
                  <a:cubicBezTo>
                    <a:pt x="770150" y="363750"/>
                    <a:pt x="774962" y="375368"/>
                    <a:pt x="774962" y="387481"/>
                  </a:cubicBezTo>
                  <a:cubicBezTo>
                    <a:pt x="774962" y="399594"/>
                    <a:pt x="770150" y="411212"/>
                    <a:pt x="761585" y="419777"/>
                  </a:cubicBezTo>
                  <a:lnTo>
                    <a:pt x="419777" y="761585"/>
                  </a:lnTo>
                  <a:cubicBezTo>
                    <a:pt x="411212" y="770150"/>
                    <a:pt x="399594" y="774962"/>
                    <a:pt x="387481" y="774962"/>
                  </a:cubicBezTo>
                  <a:cubicBezTo>
                    <a:pt x="375368" y="774962"/>
                    <a:pt x="363750" y="770150"/>
                    <a:pt x="355185" y="761585"/>
                  </a:cubicBezTo>
                  <a:lnTo>
                    <a:pt x="13377" y="419777"/>
                  </a:lnTo>
                  <a:cubicBezTo>
                    <a:pt x="4812" y="411212"/>
                    <a:pt x="0" y="399594"/>
                    <a:pt x="0" y="387481"/>
                  </a:cubicBezTo>
                  <a:cubicBezTo>
                    <a:pt x="0" y="375368"/>
                    <a:pt x="4812" y="363750"/>
                    <a:pt x="13377" y="355185"/>
                  </a:cubicBezTo>
                  <a:lnTo>
                    <a:pt x="355185" y="13377"/>
                  </a:lnTo>
                  <a:cubicBezTo>
                    <a:pt x="363750" y="4812"/>
                    <a:pt x="375368" y="0"/>
                    <a:pt x="387481" y="0"/>
                  </a:cubicBezTo>
                  <a:cubicBezTo>
                    <a:pt x="399594" y="0"/>
                    <a:pt x="411212" y="4812"/>
                    <a:pt x="419777" y="13377"/>
                  </a:cubicBezTo>
                  <a:close/>
                </a:path>
              </a:pathLst>
            </a:custGeom>
            <a:solidFill>
              <a:srgbClr val="4D6CB3"/>
            </a:solidFill>
          </p:spPr>
          <p:txBody>
            <a:bodyPr/>
            <a:lstStyle/>
            <a:p>
              <a:endParaRPr lang="fr-FR"/>
            </a:p>
          </p:txBody>
        </p:sp>
        <p:sp>
          <p:nvSpPr>
            <p:cNvPr id="4" name="TextBox 4"/>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34207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835684" y="6321154"/>
            <a:ext cx="1466412" cy="1466412"/>
            <a:chOff x="0" y="0"/>
            <a:chExt cx="812800" cy="812800"/>
          </a:xfrm>
        </p:grpSpPr>
        <p:sp>
          <p:nvSpPr>
            <p:cNvPr id="9" name="Freeform 9"/>
            <p:cNvSpPr/>
            <p:nvPr/>
          </p:nvSpPr>
          <p:spPr>
            <a:xfrm>
              <a:off x="21728" y="21728"/>
              <a:ext cx="769344" cy="769344"/>
            </a:xfrm>
            <a:custGeom>
              <a:avLst/>
              <a:gdLst/>
              <a:ahLst/>
              <a:cxnLst/>
              <a:rect l="l" t="t" r="r" b="b"/>
              <a:pathLst>
                <a:path w="769344" h="769344">
                  <a:moveTo>
                    <a:pt x="433203" y="26803"/>
                  </a:moveTo>
                  <a:lnTo>
                    <a:pt x="742541" y="336141"/>
                  </a:lnTo>
                  <a:cubicBezTo>
                    <a:pt x="769344" y="362944"/>
                    <a:pt x="769344" y="406400"/>
                    <a:pt x="742541" y="433203"/>
                  </a:cubicBezTo>
                  <a:lnTo>
                    <a:pt x="433203" y="742541"/>
                  </a:lnTo>
                  <a:cubicBezTo>
                    <a:pt x="406400" y="769344"/>
                    <a:pt x="362944" y="769344"/>
                    <a:pt x="336141" y="742541"/>
                  </a:cubicBezTo>
                  <a:lnTo>
                    <a:pt x="26803" y="433203"/>
                  </a:lnTo>
                  <a:cubicBezTo>
                    <a:pt x="0" y="406400"/>
                    <a:pt x="0" y="362944"/>
                    <a:pt x="26803" y="336141"/>
                  </a:cubicBezTo>
                  <a:lnTo>
                    <a:pt x="336141" y="26803"/>
                  </a:lnTo>
                  <a:cubicBezTo>
                    <a:pt x="362944" y="0"/>
                    <a:pt x="406400" y="0"/>
                    <a:pt x="433203" y="26803"/>
                  </a:cubicBezTo>
                  <a:close/>
                </a:path>
              </a:pathLst>
            </a:custGeom>
            <a:solidFill>
              <a:srgbClr val="4D6CB3"/>
            </a:solidFill>
          </p:spPr>
          <p:txBody>
            <a:bodyPr/>
            <a:lstStyle/>
            <a:p>
              <a:endParaRPr lang="fr-FR"/>
            </a:p>
          </p:txBody>
        </p:sp>
        <p:sp>
          <p:nvSpPr>
            <p:cNvPr id="10" name="TextBox 10"/>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2836681" y="747014"/>
            <a:ext cx="15200416" cy="1142614"/>
            <a:chOff x="0" y="0"/>
            <a:chExt cx="3412320" cy="256504"/>
          </a:xfrm>
        </p:grpSpPr>
        <p:sp>
          <p:nvSpPr>
            <p:cNvPr id="12" name="Freeform 12"/>
            <p:cNvSpPr/>
            <p:nvPr/>
          </p:nvSpPr>
          <p:spPr>
            <a:xfrm>
              <a:off x="0" y="0"/>
              <a:ext cx="3412320" cy="256504"/>
            </a:xfrm>
            <a:custGeom>
              <a:avLst/>
              <a:gdLst/>
              <a:ahLst/>
              <a:cxnLst/>
              <a:rect l="l" t="t" r="r" b="b"/>
              <a:pathLst>
                <a:path w="3412320" h="256504">
                  <a:moveTo>
                    <a:pt x="0" y="0"/>
                  </a:moveTo>
                  <a:lnTo>
                    <a:pt x="3412320" y="0"/>
                  </a:lnTo>
                  <a:lnTo>
                    <a:pt x="3412320" y="256504"/>
                  </a:lnTo>
                  <a:lnTo>
                    <a:pt x="0" y="256504"/>
                  </a:lnTo>
                  <a:close/>
                </a:path>
              </a:pathLst>
            </a:custGeom>
            <a:solidFill>
              <a:srgbClr val="BEC4D6"/>
            </a:solidFill>
          </p:spPr>
          <p:txBody>
            <a:bodyPr/>
            <a:lstStyle/>
            <a:p>
              <a:endParaRPr lang="fr-FR"/>
            </a:p>
          </p:txBody>
        </p:sp>
        <p:sp>
          <p:nvSpPr>
            <p:cNvPr id="13" name="TextBox 13"/>
            <p:cNvSpPr txBox="1"/>
            <p:nvPr/>
          </p:nvSpPr>
          <p:spPr>
            <a:xfrm>
              <a:off x="0" y="-57150"/>
              <a:ext cx="3412320" cy="31365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028700" y="56912"/>
            <a:ext cx="16230600" cy="2522818"/>
            <a:chOff x="0" y="0"/>
            <a:chExt cx="21640800" cy="3363758"/>
          </a:xfrm>
        </p:grpSpPr>
        <p:grpSp>
          <p:nvGrpSpPr>
            <p:cNvPr id="15" name="Group 15"/>
            <p:cNvGrpSpPr/>
            <p:nvPr/>
          </p:nvGrpSpPr>
          <p:grpSpPr>
            <a:xfrm>
              <a:off x="0" y="0"/>
              <a:ext cx="3363758" cy="3363758"/>
              <a:chOff x="0" y="0"/>
              <a:chExt cx="812800" cy="812800"/>
            </a:xfrm>
          </p:grpSpPr>
          <p:sp>
            <p:nvSpPr>
              <p:cNvPr id="16" name="Freeform 16"/>
              <p:cNvSpPr/>
              <p:nvPr/>
            </p:nvSpPr>
            <p:spPr>
              <a:xfrm>
                <a:off x="14395" y="14395"/>
                <a:ext cx="784011" cy="784011"/>
              </a:xfrm>
              <a:custGeom>
                <a:avLst/>
                <a:gdLst/>
                <a:ahLst/>
                <a:cxnLst/>
                <a:rect l="l" t="t" r="r" b="b"/>
                <a:pathLst>
                  <a:path w="784011" h="784011">
                    <a:moveTo>
                      <a:pt x="424156" y="17756"/>
                    </a:moveTo>
                    <a:lnTo>
                      <a:pt x="766254" y="359854"/>
                    </a:lnTo>
                    <a:cubicBezTo>
                      <a:pt x="784010" y="377610"/>
                      <a:pt x="784010" y="406400"/>
                      <a:pt x="766254" y="424156"/>
                    </a:cubicBezTo>
                    <a:lnTo>
                      <a:pt x="424156" y="766254"/>
                    </a:lnTo>
                    <a:cubicBezTo>
                      <a:pt x="406400" y="784010"/>
                      <a:pt x="377610" y="784010"/>
                      <a:pt x="359854" y="766254"/>
                    </a:cubicBezTo>
                    <a:lnTo>
                      <a:pt x="17756" y="424156"/>
                    </a:lnTo>
                    <a:cubicBezTo>
                      <a:pt x="0" y="406400"/>
                      <a:pt x="0" y="377610"/>
                      <a:pt x="17756" y="359854"/>
                    </a:cubicBezTo>
                    <a:lnTo>
                      <a:pt x="359854" y="17756"/>
                    </a:lnTo>
                    <a:cubicBezTo>
                      <a:pt x="377610" y="0"/>
                      <a:pt x="406400" y="0"/>
                      <a:pt x="424156" y="17756"/>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910756" y="673440"/>
              <a:ext cx="1542246" cy="1876626"/>
            </a:xfrm>
            <a:custGeom>
              <a:avLst/>
              <a:gdLst/>
              <a:ahLst/>
              <a:cxnLst/>
              <a:rect l="l" t="t" r="r" b="b"/>
              <a:pathLst>
                <a:path w="1542246" h="1876626">
                  <a:moveTo>
                    <a:pt x="0" y="0"/>
                  </a:moveTo>
                  <a:lnTo>
                    <a:pt x="1542246" y="0"/>
                  </a:lnTo>
                  <a:lnTo>
                    <a:pt x="1542246" y="1876626"/>
                  </a:lnTo>
                  <a:lnTo>
                    <a:pt x="0" y="18766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9" name="TextBox 19"/>
            <p:cNvSpPr txBox="1"/>
            <p:nvPr/>
          </p:nvSpPr>
          <p:spPr>
            <a:xfrm>
              <a:off x="3656515" y="924354"/>
              <a:ext cx="17984285" cy="1137678"/>
            </a:xfrm>
            <a:prstGeom prst="rect">
              <a:avLst/>
            </a:prstGeom>
          </p:spPr>
          <p:txBody>
            <a:bodyPr lIns="0" tIns="0" rIns="0" bIns="0" rtlCol="0" anchor="t">
              <a:spAutoFit/>
            </a:bodyPr>
            <a:lstStyle/>
            <a:p>
              <a:pPr algn="just">
                <a:lnSpc>
                  <a:spcPts val="6949"/>
                </a:lnSpc>
                <a:spcBef>
                  <a:spcPct val="0"/>
                </a:spcBef>
              </a:pPr>
              <a:r>
                <a:rPr lang="en-US" sz="4964">
                  <a:solidFill>
                    <a:srgbClr val="000002"/>
                  </a:solidFill>
                  <a:latin typeface="Poppins"/>
                  <a:ea typeface="Poppins"/>
                  <a:cs typeface="Poppins"/>
                  <a:sym typeface="Poppins"/>
                </a:rPr>
                <a:t>Construction du Balanced Scorecard </a:t>
              </a:r>
            </a:p>
          </p:txBody>
        </p:sp>
      </p:grpSp>
      <p:sp>
        <p:nvSpPr>
          <p:cNvPr id="20" name="Freeform 20"/>
          <p:cNvSpPr/>
          <p:nvPr/>
        </p:nvSpPr>
        <p:spPr>
          <a:xfrm>
            <a:off x="3559591" y="2579730"/>
            <a:ext cx="1486608" cy="1075933"/>
          </a:xfrm>
          <a:custGeom>
            <a:avLst/>
            <a:gdLst/>
            <a:ahLst/>
            <a:cxnLst/>
            <a:rect l="l" t="t" r="r" b="b"/>
            <a:pathLst>
              <a:path w="1486608" h="1075933">
                <a:moveTo>
                  <a:pt x="0" y="0"/>
                </a:moveTo>
                <a:lnTo>
                  <a:pt x="1486609" y="0"/>
                </a:lnTo>
                <a:lnTo>
                  <a:pt x="1486609" y="1075933"/>
                </a:lnTo>
                <a:lnTo>
                  <a:pt x="0" y="107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1" name="Freeform 21"/>
          <p:cNvSpPr/>
          <p:nvPr/>
        </p:nvSpPr>
        <p:spPr>
          <a:xfrm>
            <a:off x="3559591" y="6344528"/>
            <a:ext cx="1486608" cy="1075933"/>
          </a:xfrm>
          <a:custGeom>
            <a:avLst/>
            <a:gdLst/>
            <a:ahLst/>
            <a:cxnLst/>
            <a:rect l="l" t="t" r="r" b="b"/>
            <a:pathLst>
              <a:path w="1486608" h="1075933">
                <a:moveTo>
                  <a:pt x="0" y="0"/>
                </a:moveTo>
                <a:lnTo>
                  <a:pt x="1486609" y="0"/>
                </a:lnTo>
                <a:lnTo>
                  <a:pt x="1486609" y="1075932"/>
                </a:lnTo>
                <a:lnTo>
                  <a:pt x="0" y="1075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2" name="TextBox 22"/>
          <p:cNvSpPr txBox="1"/>
          <p:nvPr/>
        </p:nvSpPr>
        <p:spPr>
          <a:xfrm>
            <a:off x="5324590" y="2691130"/>
            <a:ext cx="11934710" cy="1553577"/>
          </a:xfrm>
          <a:prstGeom prst="rect">
            <a:avLst/>
          </a:prstGeom>
        </p:spPr>
        <p:txBody>
          <a:bodyPr lIns="0" tIns="0" rIns="0" bIns="0" rtlCol="0" anchor="t">
            <a:spAutoFit/>
          </a:bodyPr>
          <a:lstStyle/>
          <a:p>
            <a:pPr marL="1278359" lvl="2" indent="-426120" algn="ctr">
              <a:lnSpc>
                <a:spcPts val="4144"/>
              </a:lnSpc>
              <a:buFont typeface="Arial"/>
              <a:buChar char="⚬"/>
            </a:pPr>
            <a:r>
              <a:rPr lang="en-US" sz="2960">
                <a:solidFill>
                  <a:srgbClr val="000002"/>
                </a:solidFill>
                <a:latin typeface="Canva Sans 1"/>
                <a:ea typeface="Canva Sans 1"/>
                <a:cs typeface="Canva Sans 1"/>
                <a:sym typeface="Canva Sans 1"/>
              </a:rPr>
              <a:t>Chaque groupe reporte ses objectifs stratégiques dans le modèle de Balanced Scorecard.</a:t>
            </a:r>
          </a:p>
          <a:p>
            <a:pPr algn="ctr">
              <a:lnSpc>
                <a:spcPts val="4144"/>
              </a:lnSpc>
              <a:spcBef>
                <a:spcPct val="0"/>
              </a:spcBef>
            </a:pPr>
            <a:endParaRPr lang="en-US" sz="2960">
              <a:solidFill>
                <a:srgbClr val="000002"/>
              </a:solidFill>
              <a:latin typeface="Canva Sans 1"/>
              <a:ea typeface="Canva Sans 1"/>
              <a:cs typeface="Canva Sans 1"/>
              <a:sym typeface="Canva Sans 1"/>
            </a:endParaRPr>
          </a:p>
        </p:txBody>
      </p:sp>
      <p:sp>
        <p:nvSpPr>
          <p:cNvPr id="23" name="TextBox 23"/>
          <p:cNvSpPr txBox="1"/>
          <p:nvPr/>
        </p:nvSpPr>
        <p:spPr>
          <a:xfrm>
            <a:off x="5808739" y="4692513"/>
            <a:ext cx="11934710" cy="4322812"/>
          </a:xfrm>
          <a:prstGeom prst="rect">
            <a:avLst/>
          </a:prstGeom>
        </p:spPr>
        <p:txBody>
          <a:bodyPr lIns="0" tIns="0" rIns="0" bIns="0" rtlCol="0" anchor="t">
            <a:spAutoFit/>
          </a:bodyPr>
          <a:lstStyle/>
          <a:p>
            <a:pPr algn="ctr">
              <a:lnSpc>
                <a:spcPts val="4284"/>
              </a:lnSpc>
            </a:pPr>
            <a:endParaRPr/>
          </a:p>
          <a:p>
            <a:pPr marL="1321538" lvl="2" indent="-440513" algn="ctr">
              <a:lnSpc>
                <a:spcPts val="4284"/>
              </a:lnSpc>
              <a:buFont typeface="Arial"/>
              <a:buChar char="⚬"/>
            </a:pPr>
            <a:r>
              <a:rPr lang="en-US" sz="3060">
                <a:solidFill>
                  <a:srgbClr val="000002"/>
                </a:solidFill>
                <a:latin typeface="Canva Sans 1"/>
                <a:ea typeface="Canva Sans 1"/>
                <a:cs typeface="Canva Sans 1"/>
                <a:sym typeface="Canva Sans 1"/>
              </a:rPr>
              <a:t>Pour chaque objectif stratégique, ils doivent définir : </a:t>
            </a:r>
          </a:p>
          <a:p>
            <a:pPr marL="1321538" lvl="2" indent="-440513" algn="ctr">
              <a:lnSpc>
                <a:spcPts val="4284"/>
              </a:lnSpc>
              <a:buFont typeface="Arial"/>
              <a:buChar char="⚬"/>
            </a:pPr>
            <a:r>
              <a:rPr lang="en-US" sz="3060">
                <a:solidFill>
                  <a:srgbClr val="000002"/>
                </a:solidFill>
                <a:latin typeface="Canva Sans 1"/>
                <a:ea typeface="Canva Sans 1"/>
                <a:cs typeface="Canva Sans 1"/>
                <a:sym typeface="Canva Sans 1"/>
              </a:rPr>
              <a:t>Les KPIs associés : Quels sont les KPIs qui permettront de mesurer l'atteinte de cet objectif ?</a:t>
            </a:r>
          </a:p>
          <a:p>
            <a:pPr marL="1321538" lvl="2" indent="-440513" algn="ctr">
              <a:lnSpc>
                <a:spcPts val="4284"/>
              </a:lnSpc>
              <a:buFont typeface="Arial"/>
              <a:buChar char="⚬"/>
            </a:pPr>
            <a:r>
              <a:rPr lang="en-US" sz="3060">
                <a:solidFill>
                  <a:srgbClr val="000002"/>
                </a:solidFill>
                <a:latin typeface="Canva Sans 1"/>
                <a:ea typeface="Canva Sans 1"/>
                <a:cs typeface="Canva Sans 1"/>
                <a:sym typeface="Canva Sans 1"/>
              </a:rPr>
              <a:t>Les initiatives (actions) à mener : Quelles sont les actions concrètes à mettre en place pour atteindre cet objectif et améliorer les KPIs ?</a:t>
            </a:r>
          </a:p>
          <a:p>
            <a:pPr algn="ctr">
              <a:lnSpc>
                <a:spcPts val="4284"/>
              </a:lnSpc>
              <a:spcBef>
                <a:spcPct val="0"/>
              </a:spcBef>
            </a:pPr>
            <a:endParaRPr lang="en-US" sz="3060">
              <a:solidFill>
                <a:srgbClr val="000002"/>
              </a:solidFill>
              <a:latin typeface="Canva Sans 1"/>
              <a:ea typeface="Canva Sans 1"/>
              <a:cs typeface="Canva Sans 1"/>
              <a:sym typeface="Canva Sans 1"/>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3559591" y="1580478"/>
            <a:ext cx="7119183" cy="7119183"/>
            <a:chOff x="0" y="0"/>
            <a:chExt cx="812800" cy="812800"/>
          </a:xfrm>
        </p:grpSpPr>
        <p:sp>
          <p:nvSpPr>
            <p:cNvPr id="3" name="Freeform 3"/>
            <p:cNvSpPr/>
            <p:nvPr/>
          </p:nvSpPr>
          <p:spPr>
            <a:xfrm>
              <a:off x="18919" y="18919"/>
              <a:ext cx="774963" cy="774963"/>
            </a:xfrm>
            <a:custGeom>
              <a:avLst/>
              <a:gdLst/>
              <a:ahLst/>
              <a:cxnLst/>
              <a:rect l="l" t="t" r="r" b="b"/>
              <a:pathLst>
                <a:path w="774963" h="774963">
                  <a:moveTo>
                    <a:pt x="419777" y="13377"/>
                  </a:moveTo>
                  <a:lnTo>
                    <a:pt x="761585" y="355185"/>
                  </a:lnTo>
                  <a:cubicBezTo>
                    <a:pt x="770150" y="363750"/>
                    <a:pt x="774962" y="375368"/>
                    <a:pt x="774962" y="387481"/>
                  </a:cubicBezTo>
                  <a:cubicBezTo>
                    <a:pt x="774962" y="399594"/>
                    <a:pt x="770150" y="411212"/>
                    <a:pt x="761585" y="419777"/>
                  </a:cubicBezTo>
                  <a:lnTo>
                    <a:pt x="419777" y="761585"/>
                  </a:lnTo>
                  <a:cubicBezTo>
                    <a:pt x="411212" y="770150"/>
                    <a:pt x="399594" y="774962"/>
                    <a:pt x="387481" y="774962"/>
                  </a:cubicBezTo>
                  <a:cubicBezTo>
                    <a:pt x="375368" y="774962"/>
                    <a:pt x="363750" y="770150"/>
                    <a:pt x="355185" y="761585"/>
                  </a:cubicBezTo>
                  <a:lnTo>
                    <a:pt x="13377" y="419777"/>
                  </a:lnTo>
                  <a:cubicBezTo>
                    <a:pt x="4812" y="411212"/>
                    <a:pt x="0" y="399594"/>
                    <a:pt x="0" y="387481"/>
                  </a:cubicBezTo>
                  <a:cubicBezTo>
                    <a:pt x="0" y="375368"/>
                    <a:pt x="4812" y="363750"/>
                    <a:pt x="13377" y="355185"/>
                  </a:cubicBezTo>
                  <a:lnTo>
                    <a:pt x="355185" y="13377"/>
                  </a:lnTo>
                  <a:cubicBezTo>
                    <a:pt x="363750" y="4812"/>
                    <a:pt x="375368" y="0"/>
                    <a:pt x="387481" y="0"/>
                  </a:cubicBezTo>
                  <a:cubicBezTo>
                    <a:pt x="399594" y="0"/>
                    <a:pt x="411212" y="4812"/>
                    <a:pt x="419777" y="13377"/>
                  </a:cubicBezTo>
                  <a:close/>
                </a:path>
              </a:pathLst>
            </a:custGeom>
            <a:solidFill>
              <a:srgbClr val="4D6CB3"/>
            </a:solidFill>
          </p:spPr>
          <p:txBody>
            <a:bodyPr/>
            <a:lstStyle/>
            <a:p>
              <a:endParaRPr lang="fr-FR"/>
            </a:p>
          </p:txBody>
        </p:sp>
        <p:sp>
          <p:nvSpPr>
            <p:cNvPr id="4" name="TextBox 4"/>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34207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BEC4D6"/>
            </a:solidFill>
          </p:spPr>
          <p:txBody>
            <a:bodyPr/>
            <a:lstStyle/>
            <a:p>
              <a:endParaRPr lang="fr-FR"/>
            </a:p>
          </p:txBody>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835684" y="6321154"/>
            <a:ext cx="1466412" cy="1466412"/>
            <a:chOff x="0" y="0"/>
            <a:chExt cx="812800" cy="812800"/>
          </a:xfrm>
        </p:grpSpPr>
        <p:sp>
          <p:nvSpPr>
            <p:cNvPr id="9" name="Freeform 9"/>
            <p:cNvSpPr/>
            <p:nvPr/>
          </p:nvSpPr>
          <p:spPr>
            <a:xfrm>
              <a:off x="21728" y="21728"/>
              <a:ext cx="769344" cy="769344"/>
            </a:xfrm>
            <a:custGeom>
              <a:avLst/>
              <a:gdLst/>
              <a:ahLst/>
              <a:cxnLst/>
              <a:rect l="l" t="t" r="r" b="b"/>
              <a:pathLst>
                <a:path w="769344" h="769344">
                  <a:moveTo>
                    <a:pt x="433203" y="26803"/>
                  </a:moveTo>
                  <a:lnTo>
                    <a:pt x="742541" y="336141"/>
                  </a:lnTo>
                  <a:cubicBezTo>
                    <a:pt x="769344" y="362944"/>
                    <a:pt x="769344" y="406400"/>
                    <a:pt x="742541" y="433203"/>
                  </a:cubicBezTo>
                  <a:lnTo>
                    <a:pt x="433203" y="742541"/>
                  </a:lnTo>
                  <a:cubicBezTo>
                    <a:pt x="406400" y="769344"/>
                    <a:pt x="362944" y="769344"/>
                    <a:pt x="336141" y="742541"/>
                  </a:cubicBezTo>
                  <a:lnTo>
                    <a:pt x="26803" y="433203"/>
                  </a:lnTo>
                  <a:cubicBezTo>
                    <a:pt x="0" y="406400"/>
                    <a:pt x="0" y="362944"/>
                    <a:pt x="26803" y="336141"/>
                  </a:cubicBezTo>
                  <a:lnTo>
                    <a:pt x="336141" y="26803"/>
                  </a:lnTo>
                  <a:cubicBezTo>
                    <a:pt x="362944" y="0"/>
                    <a:pt x="406400" y="0"/>
                    <a:pt x="433203" y="26803"/>
                  </a:cubicBezTo>
                  <a:close/>
                </a:path>
              </a:pathLst>
            </a:custGeom>
            <a:solidFill>
              <a:srgbClr val="4D6CB3"/>
            </a:solidFill>
          </p:spPr>
          <p:txBody>
            <a:bodyPr/>
            <a:lstStyle/>
            <a:p>
              <a:endParaRPr lang="fr-FR"/>
            </a:p>
          </p:txBody>
        </p:sp>
        <p:sp>
          <p:nvSpPr>
            <p:cNvPr id="10" name="TextBox 10"/>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2836681" y="747014"/>
            <a:ext cx="15200416" cy="1142614"/>
            <a:chOff x="0" y="0"/>
            <a:chExt cx="3412320" cy="256504"/>
          </a:xfrm>
        </p:grpSpPr>
        <p:sp>
          <p:nvSpPr>
            <p:cNvPr id="12" name="Freeform 12"/>
            <p:cNvSpPr/>
            <p:nvPr/>
          </p:nvSpPr>
          <p:spPr>
            <a:xfrm>
              <a:off x="0" y="0"/>
              <a:ext cx="3412320" cy="256504"/>
            </a:xfrm>
            <a:custGeom>
              <a:avLst/>
              <a:gdLst/>
              <a:ahLst/>
              <a:cxnLst/>
              <a:rect l="l" t="t" r="r" b="b"/>
              <a:pathLst>
                <a:path w="3412320" h="256504">
                  <a:moveTo>
                    <a:pt x="0" y="0"/>
                  </a:moveTo>
                  <a:lnTo>
                    <a:pt x="3412320" y="0"/>
                  </a:lnTo>
                  <a:lnTo>
                    <a:pt x="3412320" y="256504"/>
                  </a:lnTo>
                  <a:lnTo>
                    <a:pt x="0" y="256504"/>
                  </a:lnTo>
                  <a:close/>
                </a:path>
              </a:pathLst>
            </a:custGeom>
            <a:solidFill>
              <a:srgbClr val="BEC4D6"/>
            </a:solidFill>
          </p:spPr>
          <p:txBody>
            <a:bodyPr/>
            <a:lstStyle/>
            <a:p>
              <a:endParaRPr lang="fr-FR"/>
            </a:p>
          </p:txBody>
        </p:sp>
        <p:sp>
          <p:nvSpPr>
            <p:cNvPr id="13" name="TextBox 13"/>
            <p:cNvSpPr txBox="1"/>
            <p:nvPr/>
          </p:nvSpPr>
          <p:spPr>
            <a:xfrm>
              <a:off x="0" y="-57150"/>
              <a:ext cx="3412320" cy="31365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028700" y="56912"/>
            <a:ext cx="16230600" cy="2522818"/>
            <a:chOff x="0" y="0"/>
            <a:chExt cx="21640800" cy="3363758"/>
          </a:xfrm>
        </p:grpSpPr>
        <p:grpSp>
          <p:nvGrpSpPr>
            <p:cNvPr id="15" name="Group 15"/>
            <p:cNvGrpSpPr/>
            <p:nvPr/>
          </p:nvGrpSpPr>
          <p:grpSpPr>
            <a:xfrm>
              <a:off x="0" y="0"/>
              <a:ext cx="3363758" cy="3363758"/>
              <a:chOff x="0" y="0"/>
              <a:chExt cx="812800" cy="812800"/>
            </a:xfrm>
          </p:grpSpPr>
          <p:sp>
            <p:nvSpPr>
              <p:cNvPr id="16" name="Freeform 16"/>
              <p:cNvSpPr/>
              <p:nvPr/>
            </p:nvSpPr>
            <p:spPr>
              <a:xfrm>
                <a:off x="14395" y="14395"/>
                <a:ext cx="784011" cy="784011"/>
              </a:xfrm>
              <a:custGeom>
                <a:avLst/>
                <a:gdLst/>
                <a:ahLst/>
                <a:cxnLst/>
                <a:rect l="l" t="t" r="r" b="b"/>
                <a:pathLst>
                  <a:path w="784011" h="784011">
                    <a:moveTo>
                      <a:pt x="424156" y="17756"/>
                    </a:moveTo>
                    <a:lnTo>
                      <a:pt x="766254" y="359854"/>
                    </a:lnTo>
                    <a:cubicBezTo>
                      <a:pt x="784010" y="377610"/>
                      <a:pt x="784010" y="406400"/>
                      <a:pt x="766254" y="424156"/>
                    </a:cubicBezTo>
                    <a:lnTo>
                      <a:pt x="424156" y="766254"/>
                    </a:lnTo>
                    <a:cubicBezTo>
                      <a:pt x="406400" y="784010"/>
                      <a:pt x="377610" y="784010"/>
                      <a:pt x="359854" y="766254"/>
                    </a:cubicBezTo>
                    <a:lnTo>
                      <a:pt x="17756" y="424156"/>
                    </a:lnTo>
                    <a:cubicBezTo>
                      <a:pt x="0" y="406400"/>
                      <a:pt x="0" y="377610"/>
                      <a:pt x="17756" y="359854"/>
                    </a:cubicBezTo>
                    <a:lnTo>
                      <a:pt x="359854" y="17756"/>
                    </a:lnTo>
                    <a:cubicBezTo>
                      <a:pt x="377610" y="0"/>
                      <a:pt x="406400" y="0"/>
                      <a:pt x="424156" y="17756"/>
                    </a:cubicBezTo>
                    <a:close/>
                  </a:path>
                </a:pathLst>
              </a:custGeom>
              <a:solidFill>
                <a:srgbClr val="4D6CB3"/>
              </a:solidFill>
            </p:spPr>
            <p:txBody>
              <a:bodyPr/>
              <a:lstStyle/>
              <a:p>
                <a:endParaRPr lang="fr-FR"/>
              </a:p>
            </p:txBody>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910756" y="673440"/>
              <a:ext cx="1542246" cy="1876626"/>
            </a:xfrm>
            <a:custGeom>
              <a:avLst/>
              <a:gdLst/>
              <a:ahLst/>
              <a:cxnLst/>
              <a:rect l="l" t="t" r="r" b="b"/>
              <a:pathLst>
                <a:path w="1542246" h="1876626">
                  <a:moveTo>
                    <a:pt x="0" y="0"/>
                  </a:moveTo>
                  <a:lnTo>
                    <a:pt x="1542246" y="0"/>
                  </a:lnTo>
                  <a:lnTo>
                    <a:pt x="1542246" y="1876626"/>
                  </a:lnTo>
                  <a:lnTo>
                    <a:pt x="0" y="18766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9" name="TextBox 19"/>
            <p:cNvSpPr txBox="1"/>
            <p:nvPr/>
          </p:nvSpPr>
          <p:spPr>
            <a:xfrm>
              <a:off x="3656515" y="924354"/>
              <a:ext cx="17984285" cy="1137678"/>
            </a:xfrm>
            <a:prstGeom prst="rect">
              <a:avLst/>
            </a:prstGeom>
          </p:spPr>
          <p:txBody>
            <a:bodyPr lIns="0" tIns="0" rIns="0" bIns="0" rtlCol="0" anchor="t">
              <a:spAutoFit/>
            </a:bodyPr>
            <a:lstStyle/>
            <a:p>
              <a:pPr algn="just">
                <a:lnSpc>
                  <a:spcPts val="6949"/>
                </a:lnSpc>
                <a:spcBef>
                  <a:spcPct val="0"/>
                </a:spcBef>
              </a:pPr>
              <a:r>
                <a:rPr lang="en-US" sz="4964">
                  <a:solidFill>
                    <a:srgbClr val="000002"/>
                  </a:solidFill>
                  <a:latin typeface="Poppins"/>
                  <a:ea typeface="Poppins"/>
                  <a:cs typeface="Poppins"/>
                  <a:sym typeface="Poppins"/>
                </a:rPr>
                <a:t>ECHANGES </a:t>
              </a:r>
            </a:p>
          </p:txBody>
        </p:sp>
      </p:grpSp>
      <p:sp>
        <p:nvSpPr>
          <p:cNvPr id="20" name="Freeform 20"/>
          <p:cNvSpPr/>
          <p:nvPr/>
        </p:nvSpPr>
        <p:spPr>
          <a:xfrm>
            <a:off x="3559591" y="2893200"/>
            <a:ext cx="1486608" cy="1075933"/>
          </a:xfrm>
          <a:custGeom>
            <a:avLst/>
            <a:gdLst/>
            <a:ahLst/>
            <a:cxnLst/>
            <a:rect l="l" t="t" r="r" b="b"/>
            <a:pathLst>
              <a:path w="1486608" h="1075933">
                <a:moveTo>
                  <a:pt x="0" y="0"/>
                </a:moveTo>
                <a:lnTo>
                  <a:pt x="1486609" y="0"/>
                </a:lnTo>
                <a:lnTo>
                  <a:pt x="1486609" y="1075933"/>
                </a:lnTo>
                <a:lnTo>
                  <a:pt x="0" y="107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1" name="TextBox 21"/>
          <p:cNvSpPr txBox="1"/>
          <p:nvPr/>
        </p:nvSpPr>
        <p:spPr>
          <a:xfrm>
            <a:off x="5547615" y="5076825"/>
            <a:ext cx="11934710" cy="3971658"/>
          </a:xfrm>
          <a:prstGeom prst="rect">
            <a:avLst/>
          </a:prstGeom>
        </p:spPr>
        <p:txBody>
          <a:bodyPr lIns="0" tIns="0" rIns="0" bIns="0" rtlCol="0" anchor="t">
            <a:spAutoFit/>
          </a:bodyPr>
          <a:lstStyle/>
          <a:p>
            <a:pPr algn="ctr">
              <a:lnSpc>
                <a:spcPts val="5264"/>
              </a:lnSpc>
            </a:pPr>
            <a:endParaRPr/>
          </a:p>
          <a:p>
            <a:pPr marL="1623790" lvl="2" indent="-541263" algn="ctr">
              <a:lnSpc>
                <a:spcPts val="5264"/>
              </a:lnSpc>
              <a:buFont typeface="Arial"/>
              <a:buChar char="⚬"/>
            </a:pPr>
            <a:r>
              <a:rPr lang="en-US" sz="3760">
                <a:solidFill>
                  <a:srgbClr val="000002"/>
                </a:solidFill>
                <a:latin typeface="Canva Sans 1"/>
                <a:ea typeface="Canva Sans 1"/>
                <a:cs typeface="Canva Sans 1"/>
                <a:sym typeface="Canva Sans 1"/>
              </a:rPr>
              <a:t>Les présentations sont suivies d'une discussion sur la pertinence des objectifs, des KPIs et des initiatives.</a:t>
            </a:r>
          </a:p>
          <a:p>
            <a:pPr algn="ctr">
              <a:lnSpc>
                <a:spcPts val="5264"/>
              </a:lnSpc>
            </a:pPr>
            <a:endParaRPr lang="en-US" sz="3760">
              <a:solidFill>
                <a:srgbClr val="000002"/>
              </a:solidFill>
              <a:latin typeface="Canva Sans 1"/>
              <a:ea typeface="Canva Sans 1"/>
              <a:cs typeface="Canva Sans 1"/>
              <a:sym typeface="Canva Sans 1"/>
            </a:endParaRPr>
          </a:p>
          <a:p>
            <a:pPr algn="ctr">
              <a:lnSpc>
                <a:spcPts val="5264"/>
              </a:lnSpc>
              <a:spcBef>
                <a:spcPct val="0"/>
              </a:spcBef>
            </a:pPr>
            <a:endParaRPr lang="en-US" sz="3760">
              <a:solidFill>
                <a:srgbClr val="000002"/>
              </a:solidFill>
              <a:latin typeface="Canva Sans 1"/>
              <a:ea typeface="Canva Sans 1"/>
              <a:cs typeface="Canva Sans 1"/>
              <a:sym typeface="Canva Sans 1"/>
            </a:endParaRPr>
          </a:p>
        </p:txBody>
      </p:sp>
      <p:sp>
        <p:nvSpPr>
          <p:cNvPr id="22" name="TextBox 22"/>
          <p:cNvSpPr txBox="1"/>
          <p:nvPr/>
        </p:nvSpPr>
        <p:spPr>
          <a:xfrm>
            <a:off x="5547615" y="2369554"/>
            <a:ext cx="11711685" cy="3016951"/>
          </a:xfrm>
          <a:prstGeom prst="rect">
            <a:avLst/>
          </a:prstGeom>
        </p:spPr>
        <p:txBody>
          <a:bodyPr lIns="0" tIns="0" rIns="0" bIns="0" rtlCol="0" anchor="t">
            <a:spAutoFit/>
          </a:bodyPr>
          <a:lstStyle/>
          <a:p>
            <a:pPr marL="1499387" lvl="2" indent="-499796" algn="ctr">
              <a:lnSpc>
                <a:spcPts val="4861"/>
              </a:lnSpc>
              <a:buFont typeface="Arial"/>
              <a:buChar char="⚬"/>
            </a:pPr>
            <a:r>
              <a:rPr lang="en-US" sz="3472">
                <a:solidFill>
                  <a:srgbClr val="000002"/>
                </a:solidFill>
                <a:latin typeface="Canva Sans 1"/>
                <a:ea typeface="Canva Sans 1"/>
                <a:cs typeface="Canva Sans 1"/>
                <a:sym typeface="Canva Sans 1"/>
              </a:rPr>
              <a:t>Chaque groupe présente son BSC aux autres participants.</a:t>
            </a:r>
          </a:p>
          <a:p>
            <a:pPr algn="ctr">
              <a:lnSpc>
                <a:spcPts val="4861"/>
              </a:lnSpc>
            </a:pPr>
            <a:endParaRPr lang="en-US" sz="3472">
              <a:solidFill>
                <a:srgbClr val="000002"/>
              </a:solidFill>
              <a:latin typeface="Canva Sans 1"/>
              <a:ea typeface="Canva Sans 1"/>
              <a:cs typeface="Canva Sans 1"/>
              <a:sym typeface="Canva Sans 1"/>
            </a:endParaRPr>
          </a:p>
          <a:p>
            <a:pPr algn="ctr">
              <a:lnSpc>
                <a:spcPts val="4861"/>
              </a:lnSpc>
            </a:pPr>
            <a:endParaRPr lang="en-US" sz="3472">
              <a:solidFill>
                <a:srgbClr val="000002"/>
              </a:solidFill>
              <a:latin typeface="Canva Sans 1"/>
              <a:ea typeface="Canva Sans 1"/>
              <a:cs typeface="Canva Sans 1"/>
              <a:sym typeface="Canva Sans 1"/>
            </a:endParaRPr>
          </a:p>
          <a:p>
            <a:pPr algn="ctr">
              <a:lnSpc>
                <a:spcPts val="4861"/>
              </a:lnSpc>
              <a:spcBef>
                <a:spcPct val="0"/>
              </a:spcBef>
            </a:pPr>
            <a:endParaRPr lang="en-US" sz="3472">
              <a:solidFill>
                <a:srgbClr val="000002"/>
              </a:solidFill>
              <a:latin typeface="Canva Sans 1"/>
              <a:ea typeface="Canva Sans 1"/>
              <a:cs typeface="Canva Sans 1"/>
              <a:sym typeface="Canva Sans 1"/>
            </a:endParaRPr>
          </a:p>
        </p:txBody>
      </p:sp>
      <p:sp>
        <p:nvSpPr>
          <p:cNvPr id="23" name="Freeform 23"/>
          <p:cNvSpPr/>
          <p:nvPr/>
        </p:nvSpPr>
        <p:spPr>
          <a:xfrm>
            <a:off x="3810299" y="6711633"/>
            <a:ext cx="1486608" cy="1075933"/>
          </a:xfrm>
          <a:custGeom>
            <a:avLst/>
            <a:gdLst/>
            <a:ahLst/>
            <a:cxnLst/>
            <a:rect l="l" t="t" r="r" b="b"/>
            <a:pathLst>
              <a:path w="1486608" h="1075933">
                <a:moveTo>
                  <a:pt x="0" y="0"/>
                </a:moveTo>
                <a:lnTo>
                  <a:pt x="1486608" y="0"/>
                </a:lnTo>
                <a:lnTo>
                  <a:pt x="1486608" y="1075933"/>
                </a:lnTo>
                <a:lnTo>
                  <a:pt x="0" y="107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01627" y="4589544"/>
            <a:ext cx="11271991" cy="13116499"/>
            <a:chOff x="0" y="0"/>
            <a:chExt cx="698500" cy="812800"/>
          </a:xfrm>
        </p:grpSpPr>
        <p:sp>
          <p:nvSpPr>
            <p:cNvPr id="3" name="Freeform 3"/>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solidFill>
              <a:srgbClr val="8D90A0"/>
            </a:solidFill>
            <a:ln w="12700">
              <a:solidFill>
                <a:srgbClr val="000000"/>
              </a:solidFill>
            </a:ln>
          </p:spPr>
          <p:txBody>
            <a:bodyPr/>
            <a:lstStyle/>
            <a:p>
              <a:endParaRPr lang="fr-FR"/>
            </a:p>
          </p:txBody>
        </p:sp>
      </p:grpSp>
      <p:grpSp>
        <p:nvGrpSpPr>
          <p:cNvPr id="4" name="Group 4"/>
          <p:cNvGrpSpPr/>
          <p:nvPr/>
        </p:nvGrpSpPr>
        <p:grpSpPr>
          <a:xfrm>
            <a:off x="-1145085" y="-2211363"/>
            <a:ext cx="6530478" cy="7599102"/>
            <a:chOff x="0" y="0"/>
            <a:chExt cx="698500" cy="812800"/>
          </a:xfrm>
        </p:grpSpPr>
        <p:sp>
          <p:nvSpPr>
            <p:cNvPr id="5" name="Freeform 5"/>
            <p:cNvSpPr/>
            <p:nvPr/>
          </p:nvSpPr>
          <p:spPr>
            <a:xfrm>
              <a:off x="0" y="8217"/>
              <a:ext cx="698500" cy="796367"/>
            </a:xfrm>
            <a:custGeom>
              <a:avLst/>
              <a:gdLst/>
              <a:ahLst/>
              <a:cxnLst/>
              <a:rect l="l" t="t" r="r" b="b"/>
              <a:pathLst>
                <a:path w="698500" h="796367">
                  <a:moveTo>
                    <a:pt x="386235" y="13301"/>
                  </a:moveTo>
                  <a:lnTo>
                    <a:pt x="661515" y="173465"/>
                  </a:lnTo>
                  <a:cubicBezTo>
                    <a:pt x="684413" y="186787"/>
                    <a:pt x="698500" y="211281"/>
                    <a:pt x="698500" y="237772"/>
                  </a:cubicBezTo>
                  <a:lnTo>
                    <a:pt x="698500" y="558594"/>
                  </a:lnTo>
                  <a:cubicBezTo>
                    <a:pt x="698500" y="585085"/>
                    <a:pt x="684413" y="609579"/>
                    <a:pt x="661515" y="622902"/>
                  </a:cubicBezTo>
                  <a:lnTo>
                    <a:pt x="386235" y="783064"/>
                  </a:lnTo>
                  <a:cubicBezTo>
                    <a:pt x="363372" y="796366"/>
                    <a:pt x="335128" y="796366"/>
                    <a:pt x="312265" y="783064"/>
                  </a:cubicBezTo>
                  <a:lnTo>
                    <a:pt x="36985" y="622902"/>
                  </a:lnTo>
                  <a:cubicBezTo>
                    <a:pt x="14087" y="609579"/>
                    <a:pt x="0" y="585085"/>
                    <a:pt x="0" y="558594"/>
                  </a:cubicBezTo>
                  <a:lnTo>
                    <a:pt x="0" y="237772"/>
                  </a:lnTo>
                  <a:cubicBezTo>
                    <a:pt x="0" y="211281"/>
                    <a:pt x="14087" y="186787"/>
                    <a:pt x="36985" y="173465"/>
                  </a:cubicBezTo>
                  <a:lnTo>
                    <a:pt x="312265" y="13301"/>
                  </a:lnTo>
                  <a:cubicBezTo>
                    <a:pt x="335128" y="0"/>
                    <a:pt x="363372" y="0"/>
                    <a:pt x="386235" y="13301"/>
                  </a:cubicBezTo>
                  <a:close/>
                </a:path>
              </a:pathLst>
            </a:custGeom>
            <a:gradFill rotWithShape="1">
              <a:gsLst>
                <a:gs pos="0">
                  <a:srgbClr val="112D4E">
                    <a:alpha val="100000"/>
                  </a:srgbClr>
                </a:gs>
                <a:gs pos="100000">
                  <a:srgbClr val="255389">
                    <a:alpha val="100000"/>
                  </a:srgbClr>
                </a:gs>
              </a:gsLst>
              <a:lin ang="5400000"/>
            </a:gradFill>
            <a:ln w="12700">
              <a:solidFill>
                <a:srgbClr val="000000"/>
              </a:solidFill>
            </a:ln>
          </p:spPr>
          <p:txBody>
            <a:bodyPr/>
            <a:lstStyle/>
            <a:p>
              <a:endParaRPr lang="fr-FR"/>
            </a:p>
          </p:txBody>
        </p:sp>
      </p:grpSp>
      <p:grpSp>
        <p:nvGrpSpPr>
          <p:cNvPr id="6" name="Group 6"/>
          <p:cNvGrpSpPr/>
          <p:nvPr/>
        </p:nvGrpSpPr>
        <p:grpSpPr>
          <a:xfrm rot="-5400000">
            <a:off x="-1421899" y="-4351331"/>
            <a:ext cx="9617076" cy="8264675"/>
            <a:chOff x="0" y="0"/>
            <a:chExt cx="812800" cy="698500"/>
          </a:xfrm>
        </p:grpSpPr>
        <p:sp>
          <p:nvSpPr>
            <p:cNvPr id="7" name="Freeform 7"/>
            <p:cNvSpPr/>
            <p:nvPr/>
          </p:nvSpPr>
          <p:spPr>
            <a:xfrm>
              <a:off x="5565" y="0"/>
              <a:ext cx="801670" cy="698500"/>
            </a:xfrm>
            <a:custGeom>
              <a:avLst/>
              <a:gdLst/>
              <a:ahLst/>
              <a:cxnLst/>
              <a:rect l="l" t="t" r="r" b="b"/>
              <a:pathLst>
                <a:path w="801670" h="698500">
                  <a:moveTo>
                    <a:pt x="792661" y="374299"/>
                  </a:moveTo>
                  <a:lnTo>
                    <a:pt x="618609" y="673451"/>
                  </a:lnTo>
                  <a:cubicBezTo>
                    <a:pt x="609586" y="688959"/>
                    <a:pt x="592997" y="698500"/>
                    <a:pt x="575054" y="698500"/>
                  </a:cubicBezTo>
                  <a:lnTo>
                    <a:pt x="226616" y="698500"/>
                  </a:lnTo>
                  <a:cubicBezTo>
                    <a:pt x="208673" y="698500"/>
                    <a:pt x="192084" y="688959"/>
                    <a:pt x="183061" y="673451"/>
                  </a:cubicBezTo>
                  <a:lnTo>
                    <a:pt x="9009" y="374299"/>
                  </a:lnTo>
                  <a:cubicBezTo>
                    <a:pt x="0" y="358815"/>
                    <a:pt x="0" y="339685"/>
                    <a:pt x="9009" y="324201"/>
                  </a:cubicBezTo>
                  <a:lnTo>
                    <a:pt x="183061" y="25049"/>
                  </a:lnTo>
                  <a:cubicBezTo>
                    <a:pt x="192084" y="9541"/>
                    <a:pt x="208673" y="0"/>
                    <a:pt x="226616" y="0"/>
                  </a:cubicBezTo>
                  <a:lnTo>
                    <a:pt x="575054" y="0"/>
                  </a:lnTo>
                  <a:cubicBezTo>
                    <a:pt x="592997" y="0"/>
                    <a:pt x="609586" y="9541"/>
                    <a:pt x="618609" y="25049"/>
                  </a:cubicBezTo>
                  <a:lnTo>
                    <a:pt x="792661" y="324201"/>
                  </a:lnTo>
                  <a:cubicBezTo>
                    <a:pt x="801670" y="339685"/>
                    <a:pt x="801670" y="358815"/>
                    <a:pt x="792661" y="374299"/>
                  </a:cubicBezTo>
                  <a:close/>
                </a:path>
              </a:pathLst>
            </a:custGeom>
            <a:solidFill>
              <a:srgbClr val="000000">
                <a:alpha val="0"/>
              </a:srgbClr>
            </a:solidFill>
            <a:ln w="66675" cap="rnd">
              <a:solidFill>
                <a:srgbClr val="F4F4F4"/>
              </a:solidFill>
              <a:prstDash val="solid"/>
              <a:round/>
            </a:ln>
          </p:spPr>
          <p:txBody>
            <a:bodyPr/>
            <a:lstStyle/>
            <a:p>
              <a:endParaRPr lang="fr-FR"/>
            </a:p>
          </p:txBody>
        </p:sp>
        <p:sp>
          <p:nvSpPr>
            <p:cNvPr id="8" name="TextBox 8"/>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a:off x="-188338" y="633728"/>
            <a:ext cx="9778481" cy="8886195"/>
          </a:xfrm>
          <a:custGeom>
            <a:avLst/>
            <a:gdLst/>
            <a:ahLst/>
            <a:cxnLst/>
            <a:rect l="l" t="t" r="r" b="b"/>
            <a:pathLst>
              <a:path w="9778481" h="8886195">
                <a:moveTo>
                  <a:pt x="0" y="0"/>
                </a:moveTo>
                <a:lnTo>
                  <a:pt x="9778481" y="0"/>
                </a:lnTo>
                <a:lnTo>
                  <a:pt x="9778481" y="8886194"/>
                </a:lnTo>
                <a:lnTo>
                  <a:pt x="0" y="8886194"/>
                </a:lnTo>
                <a:lnTo>
                  <a:pt x="0" y="0"/>
                </a:lnTo>
                <a:close/>
              </a:path>
            </a:pathLst>
          </a:custGeom>
          <a:blipFill>
            <a:blip r:embed="rId2"/>
            <a:stretch>
              <a:fillRect/>
            </a:stretch>
          </a:blipFill>
        </p:spPr>
        <p:txBody>
          <a:bodyPr/>
          <a:lstStyle/>
          <a:p>
            <a:endParaRPr lang="fr-FR"/>
          </a:p>
        </p:txBody>
      </p:sp>
      <p:grpSp>
        <p:nvGrpSpPr>
          <p:cNvPr id="10" name="Group 10"/>
          <p:cNvGrpSpPr/>
          <p:nvPr/>
        </p:nvGrpSpPr>
        <p:grpSpPr>
          <a:xfrm>
            <a:off x="-4120744" y="7220467"/>
            <a:ext cx="6750092" cy="7854652"/>
            <a:chOff x="0" y="0"/>
            <a:chExt cx="698500" cy="812800"/>
          </a:xfrm>
        </p:grpSpPr>
        <p:sp>
          <p:nvSpPr>
            <p:cNvPr id="11" name="Freeform 11"/>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txBody>
            <a:bodyPr/>
            <a:lstStyle/>
            <a:p>
              <a:endParaRPr lang="fr-FR"/>
            </a:p>
          </p:txBody>
        </p:sp>
        <p:sp>
          <p:nvSpPr>
            <p:cNvPr id="12" name="TextBox 12"/>
            <p:cNvSpPr txBox="1"/>
            <p:nvPr/>
          </p:nvSpPr>
          <p:spPr>
            <a:xfrm>
              <a:off x="0" y="111125"/>
              <a:ext cx="698500" cy="56197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09062" y="958691"/>
            <a:ext cx="7497828" cy="8724745"/>
            <a:chOff x="0" y="0"/>
            <a:chExt cx="698500" cy="812800"/>
          </a:xfrm>
        </p:grpSpPr>
        <p:sp>
          <p:nvSpPr>
            <p:cNvPr id="14" name="Freeform 14"/>
            <p:cNvSpPr/>
            <p:nvPr/>
          </p:nvSpPr>
          <p:spPr>
            <a:xfrm>
              <a:off x="0" y="7157"/>
              <a:ext cx="698500" cy="798487"/>
            </a:xfrm>
            <a:custGeom>
              <a:avLst/>
              <a:gdLst/>
              <a:ahLst/>
              <a:cxnLst/>
              <a:rect l="l" t="t" r="r" b="b"/>
              <a:pathLst>
                <a:path w="698500" h="798487">
                  <a:moveTo>
                    <a:pt x="381463" y="11585"/>
                  </a:moveTo>
                  <a:lnTo>
                    <a:pt x="666287" y="177301"/>
                  </a:lnTo>
                  <a:cubicBezTo>
                    <a:pt x="686231" y="188904"/>
                    <a:pt x="698500" y="210238"/>
                    <a:pt x="698500" y="233312"/>
                  </a:cubicBezTo>
                  <a:lnTo>
                    <a:pt x="698500" y="565174"/>
                  </a:lnTo>
                  <a:cubicBezTo>
                    <a:pt x="698500" y="588248"/>
                    <a:pt x="686231" y="609582"/>
                    <a:pt x="666287" y="621185"/>
                  </a:cubicBezTo>
                  <a:lnTo>
                    <a:pt x="381463" y="786901"/>
                  </a:lnTo>
                  <a:cubicBezTo>
                    <a:pt x="361550" y="798486"/>
                    <a:pt x="336950" y="798486"/>
                    <a:pt x="317037" y="786901"/>
                  </a:cubicBezTo>
                  <a:lnTo>
                    <a:pt x="32213" y="621185"/>
                  </a:lnTo>
                  <a:cubicBezTo>
                    <a:pt x="12269" y="609582"/>
                    <a:pt x="0" y="588248"/>
                    <a:pt x="0" y="565174"/>
                  </a:cubicBezTo>
                  <a:lnTo>
                    <a:pt x="0" y="233312"/>
                  </a:lnTo>
                  <a:cubicBezTo>
                    <a:pt x="0" y="210238"/>
                    <a:pt x="12269" y="188904"/>
                    <a:pt x="32213" y="177301"/>
                  </a:cubicBezTo>
                  <a:lnTo>
                    <a:pt x="317037" y="11585"/>
                  </a:lnTo>
                  <a:cubicBezTo>
                    <a:pt x="336950" y="0"/>
                    <a:pt x="361550" y="0"/>
                    <a:pt x="381463" y="11585"/>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txBody>
            <a:bodyPr/>
            <a:lstStyle/>
            <a:p>
              <a:endParaRPr lang="fr-FR"/>
            </a:p>
          </p:txBody>
        </p:sp>
      </p:grpSp>
      <p:grpSp>
        <p:nvGrpSpPr>
          <p:cNvPr id="15" name="Group 15"/>
          <p:cNvGrpSpPr/>
          <p:nvPr/>
        </p:nvGrpSpPr>
        <p:grpSpPr>
          <a:xfrm rot="-5400000">
            <a:off x="7518976" y="8627532"/>
            <a:ext cx="1084133" cy="1261537"/>
            <a:chOff x="0" y="0"/>
            <a:chExt cx="698500" cy="812800"/>
          </a:xfrm>
        </p:grpSpPr>
        <p:sp>
          <p:nvSpPr>
            <p:cNvPr id="16" name="Freeform 16"/>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CBCFDD"/>
            </a:solidFill>
            <a:ln w="114300" cap="sq">
              <a:gradFill>
                <a:gsLst>
                  <a:gs pos="0">
                    <a:srgbClr val="FFB613">
                      <a:alpha val="100000"/>
                    </a:srgbClr>
                  </a:gs>
                  <a:gs pos="100000">
                    <a:srgbClr val="FFE42F">
                      <a:alpha val="100000"/>
                    </a:srgbClr>
                  </a:gs>
                </a:gsLst>
                <a:lin ang="5400000"/>
              </a:gradFill>
              <a:prstDash val="solid"/>
              <a:miter/>
            </a:ln>
          </p:spPr>
          <p:txBody>
            <a:bodyPr/>
            <a:lstStyle/>
            <a:p>
              <a:endParaRPr lang="fr-FR"/>
            </a:p>
          </p:txBody>
        </p:sp>
        <p:sp>
          <p:nvSpPr>
            <p:cNvPr id="17" name="TextBox 17"/>
            <p:cNvSpPr txBox="1"/>
            <p:nvPr/>
          </p:nvSpPr>
          <p:spPr>
            <a:xfrm>
              <a:off x="0" y="111125"/>
              <a:ext cx="698500" cy="56197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5400000">
            <a:off x="7697306" y="8835043"/>
            <a:ext cx="727472" cy="846513"/>
            <a:chOff x="0" y="0"/>
            <a:chExt cx="698500" cy="812800"/>
          </a:xfrm>
        </p:grpSpPr>
        <p:sp>
          <p:nvSpPr>
            <p:cNvPr id="19" name="Freeform 19"/>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txBody>
            <a:bodyPr/>
            <a:lstStyle/>
            <a:p>
              <a:endParaRPr lang="fr-FR"/>
            </a:p>
          </p:txBody>
        </p:sp>
        <p:sp>
          <p:nvSpPr>
            <p:cNvPr id="20" name="TextBox 20"/>
            <p:cNvSpPr txBox="1"/>
            <p:nvPr/>
          </p:nvSpPr>
          <p:spPr>
            <a:xfrm>
              <a:off x="0" y="111125"/>
              <a:ext cx="698500" cy="56197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5400000">
            <a:off x="1252837" y="635410"/>
            <a:ext cx="1084133" cy="1261537"/>
            <a:chOff x="0" y="0"/>
            <a:chExt cx="698500" cy="812800"/>
          </a:xfrm>
        </p:grpSpPr>
        <p:sp>
          <p:nvSpPr>
            <p:cNvPr id="22" name="Freeform 22"/>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605A6D"/>
            </a:solidFill>
            <a:ln w="114300" cap="sq">
              <a:gradFill>
                <a:gsLst>
                  <a:gs pos="0">
                    <a:srgbClr val="FFB613">
                      <a:alpha val="100000"/>
                    </a:srgbClr>
                  </a:gs>
                  <a:gs pos="100000">
                    <a:srgbClr val="FFE42F">
                      <a:alpha val="100000"/>
                    </a:srgbClr>
                  </a:gs>
                </a:gsLst>
                <a:lin ang="5400000"/>
              </a:gradFill>
              <a:prstDash val="solid"/>
              <a:miter/>
            </a:ln>
          </p:spPr>
          <p:txBody>
            <a:bodyPr/>
            <a:lstStyle/>
            <a:p>
              <a:endParaRPr lang="fr-FR"/>
            </a:p>
          </p:txBody>
        </p:sp>
        <p:sp>
          <p:nvSpPr>
            <p:cNvPr id="23" name="TextBox 23"/>
            <p:cNvSpPr txBox="1"/>
            <p:nvPr/>
          </p:nvSpPr>
          <p:spPr>
            <a:xfrm>
              <a:off x="0" y="111125"/>
              <a:ext cx="698500" cy="561975"/>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rot="-5400000">
            <a:off x="1431168" y="842922"/>
            <a:ext cx="727472" cy="846513"/>
            <a:chOff x="0" y="0"/>
            <a:chExt cx="698500" cy="812800"/>
          </a:xfrm>
        </p:grpSpPr>
        <p:sp>
          <p:nvSpPr>
            <p:cNvPr id="25" name="Freeform 25"/>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txBody>
            <a:bodyPr/>
            <a:lstStyle/>
            <a:p>
              <a:endParaRPr lang="fr-FR"/>
            </a:p>
          </p:txBody>
        </p:sp>
        <p:sp>
          <p:nvSpPr>
            <p:cNvPr id="26" name="TextBox 26"/>
            <p:cNvSpPr txBox="1"/>
            <p:nvPr/>
          </p:nvSpPr>
          <p:spPr>
            <a:xfrm>
              <a:off x="0" y="111125"/>
              <a:ext cx="698500" cy="561975"/>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2834267" y="3178098"/>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28" name="TextBox 28"/>
          <p:cNvSpPr txBox="1"/>
          <p:nvPr/>
        </p:nvSpPr>
        <p:spPr>
          <a:xfrm>
            <a:off x="9144000" y="3770474"/>
            <a:ext cx="8271771" cy="1025360"/>
          </a:xfrm>
          <a:prstGeom prst="rect">
            <a:avLst/>
          </a:prstGeom>
        </p:spPr>
        <p:txBody>
          <a:bodyPr lIns="0" tIns="0" rIns="0" bIns="0" rtlCol="0" anchor="t">
            <a:spAutoFit/>
          </a:bodyPr>
          <a:lstStyle/>
          <a:p>
            <a:pPr marL="0" lvl="0" indent="0" algn="ctr">
              <a:lnSpc>
                <a:spcPts val="7863"/>
              </a:lnSpc>
            </a:pPr>
            <a:r>
              <a:rPr lang="en-US" sz="7280" b="1" spc="-182">
                <a:solidFill>
                  <a:srgbClr val="112D4E"/>
                </a:solidFill>
                <a:latin typeface="Barlow Bold"/>
                <a:ea typeface="Barlow Bold"/>
                <a:cs typeface="Barlow Bold"/>
                <a:sym typeface="Barlow Bold"/>
              </a:rPr>
              <a:t>MODULE 3</a:t>
            </a:r>
          </a:p>
        </p:txBody>
      </p:sp>
      <p:sp>
        <p:nvSpPr>
          <p:cNvPr id="29" name="TextBox 29"/>
          <p:cNvSpPr txBox="1"/>
          <p:nvPr/>
        </p:nvSpPr>
        <p:spPr>
          <a:xfrm>
            <a:off x="9610120" y="5586972"/>
            <a:ext cx="7671252" cy="553164"/>
          </a:xfrm>
          <a:prstGeom prst="rect">
            <a:avLst/>
          </a:prstGeom>
        </p:spPr>
        <p:txBody>
          <a:bodyPr lIns="0" tIns="0" rIns="0" bIns="0" rtlCol="0" anchor="t">
            <a:spAutoFit/>
          </a:bodyPr>
          <a:lstStyle/>
          <a:p>
            <a:pPr marL="0" lvl="0" indent="0" algn="ctr">
              <a:lnSpc>
                <a:spcPts val="4654"/>
              </a:lnSpc>
            </a:pPr>
            <a:r>
              <a:rPr lang="en-US" sz="2945" spc="-55">
                <a:solidFill>
                  <a:srgbClr val="000000"/>
                </a:solidFill>
                <a:latin typeface="Clear Sans"/>
                <a:ea typeface="Clear Sans"/>
                <a:cs typeface="Clear Sans"/>
                <a:sym typeface="Clear Sans"/>
              </a:rPr>
              <a:t>PROCHAINE SESSION </a:t>
            </a:r>
          </a:p>
        </p:txBody>
      </p:sp>
      <p:sp>
        <p:nvSpPr>
          <p:cNvPr id="30" name="TextBox 30"/>
          <p:cNvSpPr txBox="1"/>
          <p:nvPr/>
        </p:nvSpPr>
        <p:spPr>
          <a:xfrm>
            <a:off x="9610120" y="535364"/>
            <a:ext cx="7805651" cy="2650538"/>
          </a:xfrm>
          <a:prstGeom prst="rect">
            <a:avLst/>
          </a:prstGeom>
        </p:spPr>
        <p:txBody>
          <a:bodyPr lIns="0" tIns="0" rIns="0" bIns="0" rtlCol="0" anchor="t">
            <a:spAutoFit/>
          </a:bodyPr>
          <a:lstStyle/>
          <a:p>
            <a:pPr marL="0" lvl="0" indent="0" algn="ctr">
              <a:lnSpc>
                <a:spcPts val="10308"/>
              </a:lnSpc>
            </a:pPr>
            <a:r>
              <a:rPr lang="en-US" sz="9544" b="1" spc="-238">
                <a:solidFill>
                  <a:srgbClr val="112D4E"/>
                </a:solidFill>
                <a:latin typeface="Barlow Bold"/>
                <a:ea typeface="Barlow Bold"/>
                <a:cs typeface="Barlow Bold"/>
                <a:sym typeface="Barlow Bold"/>
              </a:rPr>
              <a:t>PRISE DE DECISION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5536367" y="-5210866"/>
            <a:ext cx="14680367" cy="14680367"/>
            <a:chOff x="0" y="0"/>
            <a:chExt cx="837653" cy="837653"/>
          </a:xfrm>
        </p:grpSpPr>
        <p:sp>
          <p:nvSpPr>
            <p:cNvPr id="3" name="Freeform 3"/>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BEC4D6"/>
            </a:solidFill>
          </p:spPr>
          <p:txBody>
            <a:bodyPr/>
            <a:lstStyle/>
            <a:p>
              <a:endParaRPr lang="fr-FR"/>
            </a:p>
          </p:txBody>
        </p:sp>
        <p:sp>
          <p:nvSpPr>
            <p:cNvPr id="4" name="TextBox 4"/>
            <p:cNvSpPr txBox="1"/>
            <p:nvPr/>
          </p:nvSpPr>
          <p:spPr>
            <a:xfrm>
              <a:off x="78530" y="21380"/>
              <a:ext cx="680593" cy="7377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447477" y="-3456726"/>
            <a:ext cx="12502588" cy="11914587"/>
            <a:chOff x="0" y="0"/>
            <a:chExt cx="852913" cy="812800"/>
          </a:xfrm>
        </p:grpSpPr>
        <p:sp>
          <p:nvSpPr>
            <p:cNvPr id="6" name="Freeform 6"/>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4D6CB3"/>
            </a:solidFill>
          </p:spPr>
          <p:txBody>
            <a:bodyPr/>
            <a:lstStyle/>
            <a:p>
              <a:endParaRPr lang="fr-FR"/>
            </a:p>
          </p:txBody>
        </p:sp>
        <p:sp>
          <p:nvSpPr>
            <p:cNvPr id="7" name="TextBox 7"/>
            <p:cNvSpPr txBox="1"/>
            <p:nvPr/>
          </p:nvSpPr>
          <p:spPr>
            <a:xfrm>
              <a:off x="79961" y="19050"/>
              <a:ext cx="692992" cy="71755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2979573" y="815944"/>
            <a:ext cx="4377912" cy="1313374"/>
          </a:xfrm>
          <a:custGeom>
            <a:avLst/>
            <a:gdLst/>
            <a:ahLst/>
            <a:cxnLst/>
            <a:rect l="l" t="t" r="r" b="b"/>
            <a:pathLst>
              <a:path w="4377912" h="1313374">
                <a:moveTo>
                  <a:pt x="0" y="0"/>
                </a:moveTo>
                <a:lnTo>
                  <a:pt x="4377913" y="0"/>
                </a:lnTo>
                <a:lnTo>
                  <a:pt x="4377913" y="1313374"/>
                </a:lnTo>
                <a:lnTo>
                  <a:pt x="0" y="1313374"/>
                </a:lnTo>
                <a:lnTo>
                  <a:pt x="0" y="0"/>
                </a:lnTo>
                <a:close/>
              </a:path>
            </a:pathLst>
          </a:custGeom>
          <a:blipFill>
            <a:blip r:embed="rId2"/>
            <a:stretch>
              <a:fillRect/>
            </a:stretch>
          </a:blipFill>
        </p:spPr>
        <p:txBody>
          <a:bodyPr/>
          <a:lstStyle/>
          <a:p>
            <a:endParaRPr lang="fr-FR"/>
          </a:p>
        </p:txBody>
      </p:sp>
      <p:sp>
        <p:nvSpPr>
          <p:cNvPr id="9" name="Freeform 9"/>
          <p:cNvSpPr/>
          <p:nvPr/>
        </p:nvSpPr>
        <p:spPr>
          <a:xfrm>
            <a:off x="1028700" y="4369290"/>
            <a:ext cx="2568990" cy="2568990"/>
          </a:xfrm>
          <a:custGeom>
            <a:avLst/>
            <a:gdLst/>
            <a:ahLst/>
            <a:cxnLst/>
            <a:rect l="l" t="t" r="r" b="b"/>
            <a:pathLst>
              <a:path w="2568990" h="2568990">
                <a:moveTo>
                  <a:pt x="0" y="0"/>
                </a:moveTo>
                <a:lnTo>
                  <a:pt x="2568990" y="0"/>
                </a:lnTo>
                <a:lnTo>
                  <a:pt x="2568990" y="2568990"/>
                </a:lnTo>
                <a:lnTo>
                  <a:pt x="0" y="2568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0" name="TextBox 10"/>
          <p:cNvSpPr txBox="1"/>
          <p:nvPr/>
        </p:nvSpPr>
        <p:spPr>
          <a:xfrm>
            <a:off x="8980735" y="5387549"/>
            <a:ext cx="9042525" cy="1200150"/>
          </a:xfrm>
          <a:prstGeom prst="rect">
            <a:avLst/>
          </a:prstGeom>
        </p:spPr>
        <p:txBody>
          <a:bodyPr lIns="0" tIns="0" rIns="0" bIns="0" rtlCol="0" anchor="t">
            <a:spAutoFit/>
          </a:bodyPr>
          <a:lstStyle/>
          <a:p>
            <a:pPr algn="r">
              <a:lnSpc>
                <a:spcPts val="8984"/>
              </a:lnSpc>
            </a:pPr>
            <a:r>
              <a:rPr lang="en-US" sz="7487" b="1">
                <a:solidFill>
                  <a:srgbClr val="4D6CB3"/>
                </a:solidFill>
                <a:latin typeface="Poppins Bold"/>
                <a:ea typeface="Poppins Bold"/>
                <a:cs typeface="Poppins Bold"/>
                <a:sym typeface="Poppins Bold"/>
              </a:rPr>
              <a:t>PLAN INDIVIDUEL </a:t>
            </a:r>
          </a:p>
        </p:txBody>
      </p:sp>
      <p:grpSp>
        <p:nvGrpSpPr>
          <p:cNvPr id="11" name="Group 11"/>
          <p:cNvGrpSpPr/>
          <p:nvPr/>
        </p:nvGrpSpPr>
        <p:grpSpPr>
          <a:xfrm>
            <a:off x="11617705" y="2129318"/>
            <a:ext cx="2723736" cy="272373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3513" r="-23513"/>
              </a:stretch>
            </a:blipFill>
          </p:spPr>
          <p:txBody>
            <a:bodyPr/>
            <a:lstStyle/>
            <a:p>
              <a:endParaRPr lang="fr-FR"/>
            </a:p>
          </p:txBody>
        </p:sp>
      </p:grpSp>
      <p:sp>
        <p:nvSpPr>
          <p:cNvPr id="13" name="Freeform 13"/>
          <p:cNvSpPr/>
          <p:nvPr/>
        </p:nvSpPr>
        <p:spPr>
          <a:xfrm>
            <a:off x="1028700" y="313166"/>
            <a:ext cx="3632303" cy="3632303"/>
          </a:xfrm>
          <a:custGeom>
            <a:avLst/>
            <a:gdLst/>
            <a:ahLst/>
            <a:cxnLst/>
            <a:rect l="l" t="t" r="r" b="b"/>
            <a:pathLst>
              <a:path w="3632303" h="3632303">
                <a:moveTo>
                  <a:pt x="0" y="0"/>
                </a:moveTo>
                <a:lnTo>
                  <a:pt x="3632303" y="0"/>
                </a:lnTo>
                <a:lnTo>
                  <a:pt x="3632303" y="3632303"/>
                </a:lnTo>
                <a:lnTo>
                  <a:pt x="0" y="3632303"/>
                </a:lnTo>
                <a:lnTo>
                  <a:pt x="0" y="0"/>
                </a:lnTo>
                <a:close/>
              </a:path>
            </a:pathLst>
          </a:custGeom>
          <a:blipFill>
            <a:blip r:embed="rId6"/>
            <a:stretch>
              <a:fillRect/>
            </a:stretch>
          </a:blipFill>
        </p:spPr>
        <p:txBody>
          <a:bodyPr/>
          <a:lstStyle/>
          <a:p>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6280781" y="2911544"/>
            <a:ext cx="5726439" cy="5755215"/>
          </a:xfrm>
          <a:custGeom>
            <a:avLst/>
            <a:gdLst/>
            <a:ahLst/>
            <a:cxnLst/>
            <a:rect l="l" t="t" r="r" b="b"/>
            <a:pathLst>
              <a:path w="5726439" h="5755215">
                <a:moveTo>
                  <a:pt x="0" y="0"/>
                </a:moveTo>
                <a:lnTo>
                  <a:pt x="5726438" y="0"/>
                </a:lnTo>
                <a:lnTo>
                  <a:pt x="5726438" y="5755215"/>
                </a:lnTo>
                <a:lnTo>
                  <a:pt x="0" y="5755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 name="Freeform 3"/>
          <p:cNvSpPr/>
          <p:nvPr/>
        </p:nvSpPr>
        <p:spPr>
          <a:xfrm>
            <a:off x="10290844" y="7008652"/>
            <a:ext cx="938541" cy="938541"/>
          </a:xfrm>
          <a:custGeom>
            <a:avLst/>
            <a:gdLst/>
            <a:ahLst/>
            <a:cxnLst/>
            <a:rect l="l" t="t" r="r" b="b"/>
            <a:pathLst>
              <a:path w="938541" h="938541">
                <a:moveTo>
                  <a:pt x="0" y="0"/>
                </a:moveTo>
                <a:lnTo>
                  <a:pt x="938541" y="0"/>
                </a:lnTo>
                <a:lnTo>
                  <a:pt x="938541" y="938541"/>
                </a:lnTo>
                <a:lnTo>
                  <a:pt x="0" y="938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4" name="Group 4"/>
          <p:cNvGrpSpPr/>
          <p:nvPr/>
        </p:nvGrpSpPr>
        <p:grpSpPr>
          <a:xfrm rot="2700000">
            <a:off x="4918875" y="4866043"/>
            <a:ext cx="1902244" cy="1943588"/>
            <a:chOff x="0" y="0"/>
            <a:chExt cx="501003" cy="511891"/>
          </a:xfrm>
        </p:grpSpPr>
        <p:sp>
          <p:nvSpPr>
            <p:cNvPr id="5" name="Freeform 5"/>
            <p:cNvSpPr/>
            <p:nvPr/>
          </p:nvSpPr>
          <p:spPr>
            <a:xfrm>
              <a:off x="0" y="0"/>
              <a:ext cx="501003" cy="511891"/>
            </a:xfrm>
            <a:custGeom>
              <a:avLst/>
              <a:gdLst/>
              <a:ahLst/>
              <a:cxnLst/>
              <a:rect l="l" t="t" r="r" b="b"/>
              <a:pathLst>
                <a:path w="501003" h="511891">
                  <a:moveTo>
                    <a:pt x="207564" y="0"/>
                  </a:moveTo>
                  <a:lnTo>
                    <a:pt x="293438" y="0"/>
                  </a:lnTo>
                  <a:cubicBezTo>
                    <a:pt x="408073" y="0"/>
                    <a:pt x="501003" y="92930"/>
                    <a:pt x="501003" y="207564"/>
                  </a:cubicBezTo>
                  <a:lnTo>
                    <a:pt x="501003" y="304327"/>
                  </a:lnTo>
                  <a:cubicBezTo>
                    <a:pt x="501003" y="418962"/>
                    <a:pt x="408073" y="511891"/>
                    <a:pt x="293438" y="511891"/>
                  </a:cubicBezTo>
                  <a:lnTo>
                    <a:pt x="207564" y="511891"/>
                  </a:lnTo>
                  <a:cubicBezTo>
                    <a:pt x="92930" y="511891"/>
                    <a:pt x="0" y="418962"/>
                    <a:pt x="0" y="304327"/>
                  </a:cubicBezTo>
                  <a:lnTo>
                    <a:pt x="0" y="207564"/>
                  </a:lnTo>
                  <a:cubicBezTo>
                    <a:pt x="0" y="92930"/>
                    <a:pt x="92930" y="0"/>
                    <a:pt x="207564" y="0"/>
                  </a:cubicBezTo>
                  <a:close/>
                </a:path>
              </a:pathLst>
            </a:custGeom>
            <a:solidFill>
              <a:srgbClr val="366088"/>
            </a:solidFill>
          </p:spPr>
          <p:txBody>
            <a:bodyPr/>
            <a:lstStyle/>
            <a:p>
              <a:endParaRPr lang="fr-FR"/>
            </a:p>
          </p:txBody>
        </p:sp>
        <p:sp>
          <p:nvSpPr>
            <p:cNvPr id="6" name="TextBox 6"/>
            <p:cNvSpPr txBox="1"/>
            <p:nvPr/>
          </p:nvSpPr>
          <p:spPr>
            <a:xfrm>
              <a:off x="0" y="-57150"/>
              <a:ext cx="501003" cy="569041"/>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2700000">
            <a:off x="11313912" y="4866043"/>
            <a:ext cx="1902244" cy="1943588"/>
            <a:chOff x="0" y="0"/>
            <a:chExt cx="501003" cy="511891"/>
          </a:xfrm>
        </p:grpSpPr>
        <p:sp>
          <p:nvSpPr>
            <p:cNvPr id="8" name="Freeform 8"/>
            <p:cNvSpPr/>
            <p:nvPr/>
          </p:nvSpPr>
          <p:spPr>
            <a:xfrm>
              <a:off x="0" y="0"/>
              <a:ext cx="501003" cy="511891"/>
            </a:xfrm>
            <a:custGeom>
              <a:avLst/>
              <a:gdLst/>
              <a:ahLst/>
              <a:cxnLst/>
              <a:rect l="l" t="t" r="r" b="b"/>
              <a:pathLst>
                <a:path w="501003" h="511891">
                  <a:moveTo>
                    <a:pt x="207564" y="0"/>
                  </a:moveTo>
                  <a:lnTo>
                    <a:pt x="293438" y="0"/>
                  </a:lnTo>
                  <a:cubicBezTo>
                    <a:pt x="408073" y="0"/>
                    <a:pt x="501003" y="92930"/>
                    <a:pt x="501003" y="207564"/>
                  </a:cubicBezTo>
                  <a:lnTo>
                    <a:pt x="501003" y="304327"/>
                  </a:lnTo>
                  <a:cubicBezTo>
                    <a:pt x="501003" y="418962"/>
                    <a:pt x="408073" y="511891"/>
                    <a:pt x="293438" y="511891"/>
                  </a:cubicBezTo>
                  <a:lnTo>
                    <a:pt x="207564" y="511891"/>
                  </a:lnTo>
                  <a:cubicBezTo>
                    <a:pt x="92930" y="511891"/>
                    <a:pt x="0" y="418962"/>
                    <a:pt x="0" y="304327"/>
                  </a:cubicBezTo>
                  <a:lnTo>
                    <a:pt x="0" y="207564"/>
                  </a:lnTo>
                  <a:cubicBezTo>
                    <a:pt x="0" y="92930"/>
                    <a:pt x="92930" y="0"/>
                    <a:pt x="207564" y="0"/>
                  </a:cubicBezTo>
                  <a:close/>
                </a:path>
              </a:pathLst>
            </a:custGeom>
            <a:solidFill>
              <a:srgbClr val="366088"/>
            </a:solidFill>
          </p:spPr>
          <p:txBody>
            <a:bodyPr/>
            <a:lstStyle/>
            <a:p>
              <a:endParaRPr lang="fr-FR"/>
            </a:p>
          </p:txBody>
        </p:sp>
        <p:sp>
          <p:nvSpPr>
            <p:cNvPr id="9" name="TextBox 9"/>
            <p:cNvSpPr txBox="1"/>
            <p:nvPr/>
          </p:nvSpPr>
          <p:spPr>
            <a:xfrm>
              <a:off x="0" y="-57150"/>
              <a:ext cx="501003" cy="569041"/>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834197" y="5275000"/>
            <a:ext cx="1125673" cy="1125673"/>
          </a:xfrm>
          <a:custGeom>
            <a:avLst/>
            <a:gdLst/>
            <a:ahLst/>
            <a:cxnLst/>
            <a:rect l="l" t="t" r="r" b="b"/>
            <a:pathLst>
              <a:path w="1125673" h="1125673">
                <a:moveTo>
                  <a:pt x="0" y="0"/>
                </a:moveTo>
                <a:lnTo>
                  <a:pt x="1125673" y="0"/>
                </a:lnTo>
                <a:lnTo>
                  <a:pt x="1125673" y="1125673"/>
                </a:lnTo>
                <a:lnTo>
                  <a:pt x="0" y="11256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11" name="Freeform 11"/>
          <p:cNvSpPr/>
          <p:nvPr/>
        </p:nvSpPr>
        <p:spPr>
          <a:xfrm>
            <a:off x="5295342" y="5278427"/>
            <a:ext cx="1149311" cy="1021450"/>
          </a:xfrm>
          <a:custGeom>
            <a:avLst/>
            <a:gdLst/>
            <a:ahLst/>
            <a:cxnLst/>
            <a:rect l="l" t="t" r="r" b="b"/>
            <a:pathLst>
              <a:path w="1149311" h="1021450">
                <a:moveTo>
                  <a:pt x="0" y="0"/>
                </a:moveTo>
                <a:lnTo>
                  <a:pt x="1149311" y="0"/>
                </a:lnTo>
                <a:lnTo>
                  <a:pt x="1149311" y="1021450"/>
                </a:lnTo>
                <a:lnTo>
                  <a:pt x="0" y="1021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2" name="Freeform 12"/>
          <p:cNvSpPr/>
          <p:nvPr/>
        </p:nvSpPr>
        <p:spPr>
          <a:xfrm>
            <a:off x="10107223" y="3541413"/>
            <a:ext cx="1305783" cy="1152353"/>
          </a:xfrm>
          <a:custGeom>
            <a:avLst/>
            <a:gdLst/>
            <a:ahLst/>
            <a:cxnLst/>
            <a:rect l="l" t="t" r="r" b="b"/>
            <a:pathLst>
              <a:path w="1305783" h="1152353">
                <a:moveTo>
                  <a:pt x="0" y="0"/>
                </a:moveTo>
                <a:lnTo>
                  <a:pt x="1305783" y="0"/>
                </a:lnTo>
                <a:lnTo>
                  <a:pt x="1305783" y="1152353"/>
                </a:lnTo>
                <a:lnTo>
                  <a:pt x="0" y="11523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13" name="Freeform 13"/>
          <p:cNvSpPr/>
          <p:nvPr/>
        </p:nvSpPr>
        <p:spPr>
          <a:xfrm>
            <a:off x="7064117" y="6988271"/>
            <a:ext cx="958009" cy="958009"/>
          </a:xfrm>
          <a:custGeom>
            <a:avLst/>
            <a:gdLst/>
            <a:ahLst/>
            <a:cxnLst/>
            <a:rect l="l" t="t" r="r" b="b"/>
            <a:pathLst>
              <a:path w="958009" h="958009">
                <a:moveTo>
                  <a:pt x="0" y="0"/>
                </a:moveTo>
                <a:lnTo>
                  <a:pt x="958009" y="0"/>
                </a:lnTo>
                <a:lnTo>
                  <a:pt x="958009" y="958009"/>
                </a:lnTo>
                <a:lnTo>
                  <a:pt x="0" y="9580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14" name="Freeform 14"/>
          <p:cNvSpPr/>
          <p:nvPr/>
        </p:nvSpPr>
        <p:spPr>
          <a:xfrm>
            <a:off x="7144709" y="3601845"/>
            <a:ext cx="796826" cy="1031490"/>
          </a:xfrm>
          <a:custGeom>
            <a:avLst/>
            <a:gdLst/>
            <a:ahLst/>
            <a:cxnLst/>
            <a:rect l="l" t="t" r="r" b="b"/>
            <a:pathLst>
              <a:path w="796826" h="1031490">
                <a:moveTo>
                  <a:pt x="0" y="0"/>
                </a:moveTo>
                <a:lnTo>
                  <a:pt x="796825" y="0"/>
                </a:lnTo>
                <a:lnTo>
                  <a:pt x="796825" y="1031490"/>
                </a:lnTo>
                <a:lnTo>
                  <a:pt x="0" y="10314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15" name="TextBox 15"/>
          <p:cNvSpPr txBox="1"/>
          <p:nvPr/>
        </p:nvSpPr>
        <p:spPr>
          <a:xfrm>
            <a:off x="4135087" y="784910"/>
            <a:ext cx="10017825" cy="942975"/>
          </a:xfrm>
          <a:prstGeom prst="rect">
            <a:avLst/>
          </a:prstGeom>
        </p:spPr>
        <p:txBody>
          <a:bodyPr lIns="0" tIns="0" rIns="0" bIns="0" rtlCol="0" anchor="t">
            <a:spAutoFit/>
          </a:bodyPr>
          <a:lstStyle/>
          <a:p>
            <a:pPr algn="ctr">
              <a:lnSpc>
                <a:spcPts val="7002"/>
              </a:lnSpc>
            </a:pPr>
            <a:r>
              <a:rPr lang="en-US" sz="5835" b="1">
                <a:solidFill>
                  <a:srgbClr val="4D6CB3"/>
                </a:solidFill>
                <a:latin typeface="Poppins Ultra-Bold"/>
                <a:ea typeface="Poppins Ultra-Bold"/>
                <a:cs typeface="Poppins Ultra-Bold"/>
                <a:sym typeface="Poppins Ultra-Bold"/>
              </a:rPr>
              <a:t>REGLES DE VIE </a:t>
            </a:r>
          </a:p>
        </p:txBody>
      </p:sp>
      <p:sp>
        <p:nvSpPr>
          <p:cNvPr id="16" name="TextBox 16"/>
          <p:cNvSpPr txBox="1"/>
          <p:nvPr/>
        </p:nvSpPr>
        <p:spPr>
          <a:xfrm>
            <a:off x="13921000" y="5362346"/>
            <a:ext cx="3039934" cy="542925"/>
          </a:xfrm>
          <a:prstGeom prst="rect">
            <a:avLst/>
          </a:prstGeom>
        </p:spPr>
        <p:txBody>
          <a:bodyPr lIns="0" tIns="0" rIns="0" bIns="0" rtlCol="0" anchor="t">
            <a:spAutoFit/>
          </a:bodyPr>
          <a:lstStyle/>
          <a:p>
            <a:pPr marL="0" lvl="0" indent="0" algn="l">
              <a:lnSpc>
                <a:spcPts val="4200"/>
              </a:lnSpc>
              <a:spcBef>
                <a:spcPct val="0"/>
              </a:spcBef>
            </a:pPr>
            <a:r>
              <a:rPr lang="en-US" sz="3000" b="1" u="none" strike="noStrike">
                <a:solidFill>
                  <a:srgbClr val="4D6CB3"/>
                </a:solidFill>
                <a:latin typeface="Poppins Ultra-Bold"/>
                <a:ea typeface="Poppins Ultra-Bold"/>
                <a:cs typeface="Poppins Ultra-Bold"/>
                <a:sym typeface="Poppins Ultra-Bold"/>
              </a:rPr>
              <a:t>Écoute active</a:t>
            </a:r>
          </a:p>
        </p:txBody>
      </p:sp>
      <p:sp>
        <p:nvSpPr>
          <p:cNvPr id="17" name="TextBox 17"/>
          <p:cNvSpPr txBox="1"/>
          <p:nvPr/>
        </p:nvSpPr>
        <p:spPr>
          <a:xfrm>
            <a:off x="12265034" y="2591525"/>
            <a:ext cx="3305967" cy="542925"/>
          </a:xfrm>
          <a:prstGeom prst="rect">
            <a:avLst/>
          </a:prstGeom>
        </p:spPr>
        <p:txBody>
          <a:bodyPr lIns="0" tIns="0" rIns="0" bIns="0" rtlCol="0" anchor="t">
            <a:spAutoFit/>
          </a:bodyPr>
          <a:lstStyle/>
          <a:p>
            <a:pPr marL="0" lvl="0" indent="0" algn="r">
              <a:lnSpc>
                <a:spcPts val="4200"/>
              </a:lnSpc>
              <a:spcBef>
                <a:spcPct val="0"/>
              </a:spcBef>
            </a:pPr>
            <a:r>
              <a:rPr lang="en-US" sz="3000" b="1" u="none" strike="noStrike">
                <a:solidFill>
                  <a:srgbClr val="4D6CB3"/>
                </a:solidFill>
                <a:latin typeface="Poppins Ultra-Bold"/>
                <a:ea typeface="Poppins Ultra-Bold"/>
                <a:cs typeface="Poppins Ultra-Bold"/>
                <a:sym typeface="Poppins Ultra-Bold"/>
              </a:rPr>
              <a:t>Respect mutuel  </a:t>
            </a:r>
          </a:p>
        </p:txBody>
      </p:sp>
      <p:sp>
        <p:nvSpPr>
          <p:cNvPr id="18" name="TextBox 18"/>
          <p:cNvSpPr txBox="1"/>
          <p:nvPr/>
        </p:nvSpPr>
        <p:spPr>
          <a:xfrm>
            <a:off x="12265034" y="3239225"/>
            <a:ext cx="4825934" cy="720725"/>
          </a:xfrm>
          <a:prstGeom prst="rect">
            <a:avLst/>
          </a:prstGeom>
        </p:spPr>
        <p:txBody>
          <a:bodyPr lIns="0" tIns="0" rIns="0" bIns="0" rtlCol="0" anchor="t">
            <a:spAutoFit/>
          </a:bodyPr>
          <a:lstStyle/>
          <a:p>
            <a:pPr marL="0" lvl="0" indent="0" algn="l">
              <a:lnSpc>
                <a:spcPts val="2800"/>
              </a:lnSpc>
              <a:spcBef>
                <a:spcPct val="0"/>
              </a:spcBef>
            </a:pPr>
            <a:r>
              <a:rPr lang="en-US" sz="2000" b="1" u="none" strike="noStrike">
                <a:solidFill>
                  <a:srgbClr val="292828"/>
                </a:solidFill>
                <a:latin typeface="Poppins Medium"/>
                <a:ea typeface="Poppins Medium"/>
                <a:cs typeface="Poppins Medium"/>
                <a:sym typeface="Poppins Medium"/>
              </a:rPr>
              <a:t>Penser et agir positivement avec autrui comme avec soi-même</a:t>
            </a:r>
          </a:p>
        </p:txBody>
      </p:sp>
      <p:sp>
        <p:nvSpPr>
          <p:cNvPr id="19" name="TextBox 19"/>
          <p:cNvSpPr txBox="1"/>
          <p:nvPr/>
        </p:nvSpPr>
        <p:spPr>
          <a:xfrm>
            <a:off x="13921000" y="5999912"/>
            <a:ext cx="4367000" cy="720725"/>
          </a:xfrm>
          <a:prstGeom prst="rect">
            <a:avLst/>
          </a:prstGeom>
        </p:spPr>
        <p:txBody>
          <a:bodyPr lIns="0" tIns="0" rIns="0" bIns="0" rtlCol="0" anchor="t">
            <a:spAutoFit/>
          </a:bodyPr>
          <a:lstStyle/>
          <a:p>
            <a:pPr marL="0" lvl="0" indent="0" algn="l">
              <a:lnSpc>
                <a:spcPts val="2800"/>
              </a:lnSpc>
              <a:spcBef>
                <a:spcPct val="0"/>
              </a:spcBef>
            </a:pPr>
            <a:r>
              <a:rPr lang="en-US" sz="2000" b="1" u="none" strike="noStrike">
                <a:solidFill>
                  <a:srgbClr val="292828"/>
                </a:solidFill>
                <a:latin typeface="Poppins Medium"/>
                <a:ea typeface="Poppins Medium"/>
                <a:cs typeface="Poppins Medium"/>
                <a:sym typeface="Poppins Medium"/>
              </a:rPr>
              <a:t>Attention les uns envers </a:t>
            </a:r>
          </a:p>
          <a:p>
            <a:pPr marL="0" lvl="0" indent="0" algn="l">
              <a:lnSpc>
                <a:spcPts val="2800"/>
              </a:lnSpc>
              <a:spcBef>
                <a:spcPct val="0"/>
              </a:spcBef>
            </a:pPr>
            <a:r>
              <a:rPr lang="en-US" sz="2000" b="1" u="none" strike="noStrike">
                <a:solidFill>
                  <a:srgbClr val="292828"/>
                </a:solidFill>
                <a:latin typeface="Poppins Medium"/>
                <a:ea typeface="Poppins Medium"/>
                <a:cs typeface="Poppins Medium"/>
                <a:sym typeface="Poppins Medium"/>
              </a:rPr>
              <a:t>les autres </a:t>
            </a:r>
          </a:p>
        </p:txBody>
      </p:sp>
      <p:sp>
        <p:nvSpPr>
          <p:cNvPr id="20" name="TextBox 20"/>
          <p:cNvSpPr txBox="1"/>
          <p:nvPr/>
        </p:nvSpPr>
        <p:spPr>
          <a:xfrm>
            <a:off x="-231913" y="5523662"/>
            <a:ext cx="4367000" cy="542925"/>
          </a:xfrm>
          <a:prstGeom prst="rect">
            <a:avLst/>
          </a:prstGeom>
        </p:spPr>
        <p:txBody>
          <a:bodyPr lIns="0" tIns="0" rIns="0" bIns="0" rtlCol="0" anchor="t">
            <a:spAutoFit/>
          </a:bodyPr>
          <a:lstStyle/>
          <a:p>
            <a:pPr marL="0" lvl="0" indent="0" algn="r">
              <a:lnSpc>
                <a:spcPts val="4200"/>
              </a:lnSpc>
              <a:spcBef>
                <a:spcPct val="0"/>
              </a:spcBef>
            </a:pPr>
            <a:r>
              <a:rPr lang="en-US" sz="3000" b="1" u="none" strike="noStrike">
                <a:solidFill>
                  <a:srgbClr val="4D6CB3"/>
                </a:solidFill>
                <a:latin typeface="Poppins Ultra-Bold"/>
                <a:ea typeface="Poppins Ultra-Bold"/>
                <a:cs typeface="Poppins Ultra-Bold"/>
                <a:sym typeface="Poppins Ultra-Bold"/>
              </a:rPr>
              <a:t>Participation active</a:t>
            </a:r>
          </a:p>
        </p:txBody>
      </p:sp>
      <p:sp>
        <p:nvSpPr>
          <p:cNvPr id="21" name="TextBox 21"/>
          <p:cNvSpPr txBox="1"/>
          <p:nvPr/>
        </p:nvSpPr>
        <p:spPr>
          <a:xfrm>
            <a:off x="-151985" y="6129835"/>
            <a:ext cx="4367000" cy="368300"/>
          </a:xfrm>
          <a:prstGeom prst="rect">
            <a:avLst/>
          </a:prstGeom>
        </p:spPr>
        <p:txBody>
          <a:bodyPr lIns="0" tIns="0" rIns="0" bIns="0" rtlCol="0" anchor="t">
            <a:spAutoFit/>
          </a:bodyPr>
          <a:lstStyle/>
          <a:p>
            <a:pPr marL="0" lvl="0" indent="0" algn="r">
              <a:lnSpc>
                <a:spcPts val="2800"/>
              </a:lnSpc>
              <a:spcBef>
                <a:spcPct val="0"/>
              </a:spcBef>
            </a:pPr>
            <a:r>
              <a:rPr lang="en-US" sz="2000" b="1" u="none" strike="noStrike">
                <a:solidFill>
                  <a:srgbClr val="292828"/>
                </a:solidFill>
                <a:latin typeface="Poppins Medium"/>
                <a:ea typeface="Poppins Medium"/>
                <a:cs typeface="Poppins Medium"/>
                <a:sym typeface="Poppins Medium"/>
              </a:rPr>
              <a:t>Oser poser des questions. </a:t>
            </a:r>
          </a:p>
        </p:txBody>
      </p:sp>
      <p:sp>
        <p:nvSpPr>
          <p:cNvPr id="22" name="TextBox 22"/>
          <p:cNvSpPr txBox="1"/>
          <p:nvPr/>
        </p:nvSpPr>
        <p:spPr>
          <a:xfrm>
            <a:off x="12135000" y="7860555"/>
            <a:ext cx="2727480" cy="542925"/>
          </a:xfrm>
          <a:prstGeom prst="rect">
            <a:avLst/>
          </a:prstGeom>
        </p:spPr>
        <p:txBody>
          <a:bodyPr lIns="0" tIns="0" rIns="0" bIns="0" rtlCol="0" anchor="t">
            <a:spAutoFit/>
          </a:bodyPr>
          <a:lstStyle/>
          <a:p>
            <a:pPr marL="0" lvl="0" indent="0" algn="r">
              <a:lnSpc>
                <a:spcPts val="4200"/>
              </a:lnSpc>
              <a:spcBef>
                <a:spcPct val="0"/>
              </a:spcBef>
            </a:pPr>
            <a:r>
              <a:rPr lang="en-US" sz="3000" b="1" u="none" strike="noStrike">
                <a:solidFill>
                  <a:srgbClr val="4D6CB3"/>
                </a:solidFill>
                <a:latin typeface="Poppins Ultra-Bold"/>
                <a:ea typeface="Poppins Ultra-Bold"/>
                <a:cs typeface="Poppins Ultra-Bold"/>
                <a:sym typeface="Poppins Ultra-Bold"/>
              </a:rPr>
              <a:t>Bienveillance</a:t>
            </a:r>
          </a:p>
        </p:txBody>
      </p:sp>
      <p:sp>
        <p:nvSpPr>
          <p:cNvPr id="23" name="TextBox 23"/>
          <p:cNvSpPr txBox="1"/>
          <p:nvPr/>
        </p:nvSpPr>
        <p:spPr>
          <a:xfrm>
            <a:off x="12135000" y="8505232"/>
            <a:ext cx="5128256" cy="720725"/>
          </a:xfrm>
          <a:prstGeom prst="rect">
            <a:avLst/>
          </a:prstGeom>
        </p:spPr>
        <p:txBody>
          <a:bodyPr lIns="0" tIns="0" rIns="0" bIns="0" rtlCol="0" anchor="t">
            <a:spAutoFit/>
          </a:bodyPr>
          <a:lstStyle/>
          <a:p>
            <a:pPr marL="0" lvl="0" indent="0" algn="l">
              <a:lnSpc>
                <a:spcPts val="2800"/>
              </a:lnSpc>
              <a:spcBef>
                <a:spcPct val="0"/>
              </a:spcBef>
            </a:pPr>
            <a:r>
              <a:rPr lang="en-US" sz="2000" b="1" u="none" strike="noStrike">
                <a:solidFill>
                  <a:srgbClr val="292828"/>
                </a:solidFill>
                <a:latin typeface="Poppins Medium"/>
                <a:ea typeface="Poppins Medium"/>
                <a:cs typeface="Poppins Medium"/>
                <a:sym typeface="Poppins Medium"/>
              </a:rPr>
              <a:t>Attitude positive et encourageante.</a:t>
            </a:r>
          </a:p>
          <a:p>
            <a:pPr marL="0" lvl="0" indent="0" algn="l">
              <a:lnSpc>
                <a:spcPts val="2800"/>
              </a:lnSpc>
              <a:spcBef>
                <a:spcPct val="0"/>
              </a:spcBef>
            </a:pPr>
            <a:r>
              <a:rPr lang="en-US" sz="2000" b="1" u="none" strike="noStrike">
                <a:solidFill>
                  <a:srgbClr val="292828"/>
                </a:solidFill>
                <a:latin typeface="Poppins Medium"/>
                <a:ea typeface="Poppins Medium"/>
                <a:cs typeface="Poppins Medium"/>
                <a:sym typeface="Poppins Medium"/>
              </a:rPr>
              <a:t>Chacun se sent libre de s’exprimer.</a:t>
            </a:r>
          </a:p>
        </p:txBody>
      </p:sp>
      <p:sp>
        <p:nvSpPr>
          <p:cNvPr id="24" name="TextBox 24"/>
          <p:cNvSpPr txBox="1"/>
          <p:nvPr/>
        </p:nvSpPr>
        <p:spPr>
          <a:xfrm>
            <a:off x="3117022" y="7895632"/>
            <a:ext cx="3039934" cy="542925"/>
          </a:xfrm>
          <a:prstGeom prst="rect">
            <a:avLst/>
          </a:prstGeom>
        </p:spPr>
        <p:txBody>
          <a:bodyPr lIns="0" tIns="0" rIns="0" bIns="0" rtlCol="0" anchor="t">
            <a:spAutoFit/>
          </a:bodyPr>
          <a:lstStyle/>
          <a:p>
            <a:pPr marL="0" lvl="0" indent="0" algn="r">
              <a:lnSpc>
                <a:spcPts val="4200"/>
              </a:lnSpc>
              <a:spcBef>
                <a:spcPct val="0"/>
              </a:spcBef>
            </a:pPr>
            <a:r>
              <a:rPr lang="en-US" sz="3000" b="1" u="none" strike="noStrike">
                <a:solidFill>
                  <a:srgbClr val="4D6CB3"/>
                </a:solidFill>
                <a:latin typeface="Poppins Ultra-Bold"/>
                <a:ea typeface="Poppins Ultra-Bold"/>
                <a:cs typeface="Poppins Ultra-Bold"/>
                <a:sym typeface="Poppins Ultra-Bold"/>
              </a:rPr>
              <a:t>Ponctualité</a:t>
            </a:r>
          </a:p>
        </p:txBody>
      </p:sp>
      <p:sp>
        <p:nvSpPr>
          <p:cNvPr id="25" name="TextBox 25"/>
          <p:cNvSpPr txBox="1"/>
          <p:nvPr/>
        </p:nvSpPr>
        <p:spPr>
          <a:xfrm>
            <a:off x="1789955" y="8505232"/>
            <a:ext cx="4367000" cy="368300"/>
          </a:xfrm>
          <a:prstGeom prst="rect">
            <a:avLst/>
          </a:prstGeom>
        </p:spPr>
        <p:txBody>
          <a:bodyPr lIns="0" tIns="0" rIns="0" bIns="0" rtlCol="0" anchor="t">
            <a:spAutoFit/>
          </a:bodyPr>
          <a:lstStyle/>
          <a:p>
            <a:pPr marL="0" lvl="0" indent="0" algn="r">
              <a:lnSpc>
                <a:spcPts val="2800"/>
              </a:lnSpc>
              <a:spcBef>
                <a:spcPct val="0"/>
              </a:spcBef>
            </a:pPr>
            <a:r>
              <a:rPr lang="en-US" sz="2000" b="1" u="none" strike="noStrike">
                <a:solidFill>
                  <a:srgbClr val="292828"/>
                </a:solidFill>
                <a:latin typeface="Poppins Medium"/>
                <a:ea typeface="Poppins Medium"/>
                <a:cs typeface="Poppins Medium"/>
                <a:sym typeface="Poppins Medium"/>
              </a:rPr>
              <a:t>Respect des horaires.</a:t>
            </a:r>
          </a:p>
        </p:txBody>
      </p:sp>
      <p:sp>
        <p:nvSpPr>
          <p:cNvPr id="26" name="TextBox 26"/>
          <p:cNvSpPr txBox="1"/>
          <p:nvPr/>
        </p:nvSpPr>
        <p:spPr>
          <a:xfrm>
            <a:off x="3083904" y="2591525"/>
            <a:ext cx="3106169" cy="542925"/>
          </a:xfrm>
          <a:prstGeom prst="rect">
            <a:avLst/>
          </a:prstGeom>
        </p:spPr>
        <p:txBody>
          <a:bodyPr lIns="0" tIns="0" rIns="0" bIns="0" rtlCol="0" anchor="t">
            <a:spAutoFit/>
          </a:bodyPr>
          <a:lstStyle/>
          <a:p>
            <a:pPr algn="r">
              <a:lnSpc>
                <a:spcPts val="4200"/>
              </a:lnSpc>
              <a:spcBef>
                <a:spcPct val="0"/>
              </a:spcBef>
            </a:pPr>
            <a:r>
              <a:rPr lang="en-US" sz="3000" b="1">
                <a:solidFill>
                  <a:srgbClr val="4D6CB3"/>
                </a:solidFill>
                <a:latin typeface="Poppins Ultra-Bold"/>
                <a:ea typeface="Poppins Ultra-Bold"/>
                <a:cs typeface="Poppins Ultra-Bold"/>
                <a:sym typeface="Poppins Ultra-Bold"/>
              </a:rPr>
              <a:t>Bienséance</a:t>
            </a:r>
          </a:p>
        </p:txBody>
      </p:sp>
      <p:sp>
        <p:nvSpPr>
          <p:cNvPr id="27" name="TextBox 27"/>
          <p:cNvSpPr txBox="1"/>
          <p:nvPr/>
        </p:nvSpPr>
        <p:spPr>
          <a:xfrm>
            <a:off x="494319" y="3239225"/>
            <a:ext cx="5662636" cy="1073150"/>
          </a:xfrm>
          <a:prstGeom prst="rect">
            <a:avLst/>
          </a:prstGeom>
        </p:spPr>
        <p:txBody>
          <a:bodyPr lIns="0" tIns="0" rIns="0" bIns="0" rtlCol="0" anchor="t">
            <a:spAutoFit/>
          </a:bodyPr>
          <a:lstStyle/>
          <a:p>
            <a:pPr algn="r">
              <a:lnSpc>
                <a:spcPts val="2800"/>
              </a:lnSpc>
            </a:pPr>
            <a:r>
              <a:rPr lang="en-US" sz="2000" b="1">
                <a:solidFill>
                  <a:srgbClr val="292828"/>
                </a:solidFill>
                <a:latin typeface="Poppins Medium"/>
                <a:ea typeface="Poppins Medium"/>
                <a:cs typeface="Poppins Medium"/>
                <a:sym typeface="Poppins Medium"/>
              </a:rPr>
              <a:t>Téléphone en silencieux.</a:t>
            </a:r>
          </a:p>
          <a:p>
            <a:pPr algn="r">
              <a:lnSpc>
                <a:spcPts val="2800"/>
              </a:lnSpc>
            </a:pPr>
            <a:r>
              <a:rPr lang="en-US" sz="2000" b="1">
                <a:solidFill>
                  <a:srgbClr val="292828"/>
                </a:solidFill>
                <a:latin typeface="Poppins Medium"/>
                <a:ea typeface="Poppins Medium"/>
                <a:cs typeface="Poppins Medium"/>
                <a:sym typeface="Poppins Medium"/>
              </a:rPr>
              <a:t>Confidentialité et Respect du</a:t>
            </a:r>
          </a:p>
          <a:p>
            <a:pPr algn="r">
              <a:lnSpc>
                <a:spcPts val="2800"/>
              </a:lnSpc>
              <a:spcBef>
                <a:spcPct val="0"/>
              </a:spcBef>
            </a:pPr>
            <a:r>
              <a:rPr lang="en-US" sz="2000" b="1">
                <a:solidFill>
                  <a:srgbClr val="292828"/>
                </a:solidFill>
                <a:latin typeface="Poppins Medium"/>
                <a:ea typeface="Poppins Medium"/>
                <a:cs typeface="Poppins Medium"/>
                <a:sym typeface="Poppins Medium"/>
              </a:rPr>
              <a:t>règlement intérieur.</a:t>
            </a:r>
          </a:p>
        </p:txBody>
      </p:sp>
      <p:sp>
        <p:nvSpPr>
          <p:cNvPr id="28" name="Freeform 28"/>
          <p:cNvSpPr/>
          <p:nvPr/>
        </p:nvSpPr>
        <p:spPr>
          <a:xfrm>
            <a:off x="275416" y="9258300"/>
            <a:ext cx="2372636" cy="711791"/>
          </a:xfrm>
          <a:custGeom>
            <a:avLst/>
            <a:gdLst/>
            <a:ahLst/>
            <a:cxnLst/>
            <a:rect l="l" t="t" r="r" b="b"/>
            <a:pathLst>
              <a:path w="2372636" h="711791">
                <a:moveTo>
                  <a:pt x="0" y="0"/>
                </a:moveTo>
                <a:lnTo>
                  <a:pt x="2372636" y="0"/>
                </a:lnTo>
                <a:lnTo>
                  <a:pt x="2372636" y="711791"/>
                </a:lnTo>
                <a:lnTo>
                  <a:pt x="0" y="711791"/>
                </a:lnTo>
                <a:lnTo>
                  <a:pt x="0" y="0"/>
                </a:lnTo>
                <a:close/>
              </a:path>
            </a:pathLst>
          </a:custGeom>
          <a:blipFill>
            <a:blip r:embed="rId16"/>
            <a:stretch>
              <a:fillRect/>
            </a:stretch>
          </a:blipFill>
        </p:spPr>
        <p:txBody>
          <a:bodyPr/>
          <a:lstStyle/>
          <a:p>
            <a:endParaRPr lang="fr-F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76559" y="8218936"/>
            <a:ext cx="8599530" cy="7814823"/>
          </a:xfrm>
          <a:custGeom>
            <a:avLst/>
            <a:gdLst/>
            <a:ahLst/>
            <a:cxnLst/>
            <a:rect l="l" t="t" r="r" b="b"/>
            <a:pathLst>
              <a:path w="8599530" h="7814823">
                <a:moveTo>
                  <a:pt x="0" y="0"/>
                </a:moveTo>
                <a:lnTo>
                  <a:pt x="8599531" y="0"/>
                </a:lnTo>
                <a:lnTo>
                  <a:pt x="8599531" y="7814823"/>
                </a:lnTo>
                <a:lnTo>
                  <a:pt x="0" y="7814823"/>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8395845" y="8621339"/>
            <a:ext cx="8760958" cy="7528948"/>
            <a:chOff x="0" y="0"/>
            <a:chExt cx="812800" cy="698500"/>
          </a:xfrm>
        </p:grpSpPr>
        <p:sp>
          <p:nvSpPr>
            <p:cNvPr id="4" name="Freeform 4"/>
            <p:cNvSpPr/>
            <p:nvPr/>
          </p:nvSpPr>
          <p:spPr>
            <a:xfrm>
              <a:off x="6448" y="0"/>
              <a:ext cx="799904" cy="698500"/>
            </a:xfrm>
            <a:custGeom>
              <a:avLst/>
              <a:gdLst/>
              <a:ahLst/>
              <a:cxnLst/>
              <a:rect l="l" t="t" r="r" b="b"/>
              <a:pathLst>
                <a:path w="799904" h="698500">
                  <a:moveTo>
                    <a:pt x="789465" y="378275"/>
                  </a:moveTo>
                  <a:lnTo>
                    <a:pt x="620039" y="669475"/>
                  </a:lnTo>
                  <a:cubicBezTo>
                    <a:pt x="609584" y="687445"/>
                    <a:pt x="590362" y="698500"/>
                    <a:pt x="569572" y="698500"/>
                  </a:cubicBezTo>
                  <a:lnTo>
                    <a:pt x="230332" y="698500"/>
                  </a:lnTo>
                  <a:cubicBezTo>
                    <a:pt x="209542" y="698500"/>
                    <a:pt x="190320" y="687445"/>
                    <a:pt x="179865" y="669475"/>
                  </a:cubicBezTo>
                  <a:lnTo>
                    <a:pt x="10439" y="378275"/>
                  </a:lnTo>
                  <a:cubicBezTo>
                    <a:pt x="0" y="360333"/>
                    <a:pt x="0" y="338167"/>
                    <a:pt x="10439" y="320225"/>
                  </a:cubicBezTo>
                  <a:lnTo>
                    <a:pt x="179865" y="29025"/>
                  </a:lnTo>
                  <a:cubicBezTo>
                    <a:pt x="190320" y="11055"/>
                    <a:pt x="209542" y="0"/>
                    <a:pt x="230332" y="0"/>
                  </a:cubicBezTo>
                  <a:lnTo>
                    <a:pt x="569572" y="0"/>
                  </a:lnTo>
                  <a:cubicBezTo>
                    <a:pt x="590362" y="0"/>
                    <a:pt x="609584" y="11055"/>
                    <a:pt x="620039" y="29025"/>
                  </a:cubicBezTo>
                  <a:lnTo>
                    <a:pt x="789465" y="320225"/>
                  </a:lnTo>
                  <a:cubicBezTo>
                    <a:pt x="799904" y="338167"/>
                    <a:pt x="799904" y="360333"/>
                    <a:pt x="789465" y="378275"/>
                  </a:cubicBezTo>
                  <a:close/>
                </a:path>
              </a:pathLst>
            </a:custGeom>
            <a:solidFill>
              <a:srgbClr val="8D90A0"/>
            </a:solidFill>
            <a:ln cap="rnd">
              <a:noFill/>
              <a:prstDash val="solid"/>
              <a:round/>
            </a:ln>
          </p:spPr>
          <p:txBody>
            <a:bodyPr/>
            <a:lstStyle/>
            <a:p>
              <a:endParaRPr lang="fr-FR"/>
            </a:p>
          </p:txBody>
        </p:sp>
        <p:sp>
          <p:nvSpPr>
            <p:cNvPr id="5" name="TextBox 5"/>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95340" y="3438536"/>
            <a:ext cx="7573225" cy="6508240"/>
            <a:chOff x="0" y="0"/>
            <a:chExt cx="812800" cy="698500"/>
          </a:xfrm>
        </p:grpSpPr>
        <p:sp>
          <p:nvSpPr>
            <p:cNvPr id="7" name="Freeform 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txBody>
            <a:bodyPr/>
            <a:lstStyle/>
            <a:p>
              <a:endParaRPr lang="fr-FR"/>
            </a:p>
          </p:txBody>
        </p:sp>
        <p:sp>
          <p:nvSpPr>
            <p:cNvPr id="8" name="TextBox 8"/>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205044" y="4097402"/>
            <a:ext cx="6172867" cy="5304807"/>
            <a:chOff x="0" y="0"/>
            <a:chExt cx="812800" cy="698500"/>
          </a:xfrm>
        </p:grpSpPr>
        <p:sp>
          <p:nvSpPr>
            <p:cNvPr id="10" name="Freeform 1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fr-FR"/>
            </a:p>
          </p:txBody>
        </p:sp>
        <p:sp>
          <p:nvSpPr>
            <p:cNvPr id="11" name="TextBox 11"/>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325621" y="-2246414"/>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2"/>
            <a:stretch>
              <a:fillRect/>
            </a:stretch>
          </a:blipFill>
        </p:spPr>
        <p:txBody>
          <a:bodyPr/>
          <a:lstStyle/>
          <a:p>
            <a:endParaRPr lang="fr-FR"/>
          </a:p>
        </p:txBody>
      </p:sp>
      <p:grpSp>
        <p:nvGrpSpPr>
          <p:cNvPr id="13" name="Group 13"/>
          <p:cNvGrpSpPr/>
          <p:nvPr/>
        </p:nvGrpSpPr>
        <p:grpSpPr>
          <a:xfrm rot="-5478636">
            <a:off x="15809284" y="4405847"/>
            <a:ext cx="1845214" cy="2147158"/>
            <a:chOff x="0" y="0"/>
            <a:chExt cx="698500" cy="812800"/>
          </a:xfrm>
        </p:grpSpPr>
        <p:sp>
          <p:nvSpPr>
            <p:cNvPr id="14" name="Freeform 14"/>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txBody>
            <a:bodyPr/>
            <a:lstStyle/>
            <a:p>
              <a:endParaRPr lang="fr-FR"/>
            </a:p>
          </p:txBody>
        </p:sp>
        <p:sp>
          <p:nvSpPr>
            <p:cNvPr id="15" name="TextBox 15"/>
            <p:cNvSpPr txBox="1"/>
            <p:nvPr/>
          </p:nvSpPr>
          <p:spPr>
            <a:xfrm>
              <a:off x="0" y="111125"/>
              <a:ext cx="698500" cy="561975"/>
            </a:xfrm>
            <a:prstGeom prst="rect">
              <a:avLst/>
            </a:prstGeom>
          </p:spPr>
          <p:txBody>
            <a:bodyPr lIns="120277" tIns="120277" rIns="120277" bIns="120277" rtlCol="0" anchor="ctr"/>
            <a:lstStyle/>
            <a:p>
              <a:pPr algn="ctr">
                <a:lnSpc>
                  <a:spcPts val="2659"/>
                </a:lnSpc>
              </a:pPr>
              <a:endParaRPr/>
            </a:p>
          </p:txBody>
        </p:sp>
      </p:grpSp>
      <p:grpSp>
        <p:nvGrpSpPr>
          <p:cNvPr id="16" name="Group 16"/>
          <p:cNvGrpSpPr/>
          <p:nvPr/>
        </p:nvGrpSpPr>
        <p:grpSpPr>
          <a:xfrm>
            <a:off x="765107" y="3005455"/>
            <a:ext cx="866162" cy="86616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a:ln w="66675" cap="sq">
              <a:gradFill>
                <a:gsLst>
                  <a:gs pos="0">
                    <a:srgbClr val="3183ED">
                      <a:alpha val="100000"/>
                    </a:srgbClr>
                  </a:gs>
                  <a:gs pos="100000">
                    <a:srgbClr val="56CCF2">
                      <a:alpha val="100000"/>
                    </a:srgbClr>
                  </a:gs>
                </a:gsLst>
                <a:lin ang="5400000"/>
              </a:gradFill>
              <a:prstDash val="solid"/>
              <a:miter/>
            </a:ln>
          </p:spPr>
          <p:txBody>
            <a:bodyPr/>
            <a:lstStyle/>
            <a:p>
              <a:endParaRPr lang="fr-FR"/>
            </a:p>
          </p:txBody>
        </p:sp>
        <p:sp>
          <p:nvSpPr>
            <p:cNvPr id="18" name="TextBox 18"/>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765107" y="5479426"/>
            <a:ext cx="866162" cy="86616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a:ln w="66675" cap="sq">
              <a:gradFill>
                <a:gsLst>
                  <a:gs pos="0">
                    <a:srgbClr val="3183ED">
                      <a:alpha val="100000"/>
                    </a:srgbClr>
                  </a:gs>
                  <a:gs pos="100000">
                    <a:srgbClr val="56CCF2">
                      <a:alpha val="100000"/>
                    </a:srgbClr>
                  </a:gs>
                </a:gsLst>
                <a:lin ang="5400000"/>
              </a:gradFill>
              <a:prstDash val="solid"/>
              <a:miter/>
            </a:ln>
          </p:spPr>
          <p:txBody>
            <a:bodyPr/>
            <a:lstStyle/>
            <a:p>
              <a:endParaRPr lang="fr-FR"/>
            </a:p>
          </p:txBody>
        </p:sp>
        <p:sp>
          <p:nvSpPr>
            <p:cNvPr id="21" name="TextBox 21"/>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0794405" y="-1667303"/>
            <a:ext cx="6708021" cy="5764705"/>
            <a:chOff x="0" y="0"/>
            <a:chExt cx="812800" cy="698500"/>
          </a:xfrm>
        </p:grpSpPr>
        <p:sp>
          <p:nvSpPr>
            <p:cNvPr id="23" name="Freeform 23"/>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fr-FR"/>
            </a:p>
          </p:txBody>
        </p:sp>
        <p:sp>
          <p:nvSpPr>
            <p:cNvPr id="24" name="TextBox 24"/>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2038157" y="164249"/>
            <a:ext cx="3599333" cy="3554342"/>
          </a:xfrm>
          <a:custGeom>
            <a:avLst/>
            <a:gdLst/>
            <a:ahLst/>
            <a:cxnLst/>
            <a:rect l="l" t="t" r="r" b="b"/>
            <a:pathLst>
              <a:path w="3599333" h="3554342">
                <a:moveTo>
                  <a:pt x="0" y="0"/>
                </a:moveTo>
                <a:lnTo>
                  <a:pt x="3599334" y="0"/>
                </a:lnTo>
                <a:lnTo>
                  <a:pt x="3599334" y="3554341"/>
                </a:lnTo>
                <a:lnTo>
                  <a:pt x="0" y="3554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26" name="TextBox 26"/>
          <p:cNvSpPr txBox="1"/>
          <p:nvPr/>
        </p:nvSpPr>
        <p:spPr>
          <a:xfrm>
            <a:off x="812671" y="1044477"/>
            <a:ext cx="7671252" cy="1205865"/>
          </a:xfrm>
          <a:prstGeom prst="rect">
            <a:avLst/>
          </a:prstGeom>
        </p:spPr>
        <p:txBody>
          <a:bodyPr lIns="0" tIns="0" rIns="0" bIns="0" rtlCol="0" anchor="t">
            <a:spAutoFit/>
          </a:bodyPr>
          <a:lstStyle/>
          <a:p>
            <a:pPr marL="0" lvl="0" indent="0" algn="l">
              <a:lnSpc>
                <a:spcPts val="9179"/>
              </a:lnSpc>
            </a:pPr>
            <a:r>
              <a:rPr lang="en-US" sz="8499" b="1" spc="-212">
                <a:solidFill>
                  <a:srgbClr val="112D4E"/>
                </a:solidFill>
                <a:latin typeface="Barlow Bold"/>
                <a:ea typeface="Barlow Bold"/>
                <a:cs typeface="Barlow Bold"/>
                <a:sym typeface="Barlow Bold"/>
              </a:rPr>
              <a:t>S.W.O.T.</a:t>
            </a:r>
          </a:p>
        </p:txBody>
      </p:sp>
      <p:sp>
        <p:nvSpPr>
          <p:cNvPr id="27" name="TextBox 27"/>
          <p:cNvSpPr txBox="1"/>
          <p:nvPr/>
        </p:nvSpPr>
        <p:spPr>
          <a:xfrm>
            <a:off x="1087585" y="3158482"/>
            <a:ext cx="221206" cy="560109"/>
          </a:xfrm>
          <a:prstGeom prst="rect">
            <a:avLst/>
          </a:prstGeom>
        </p:spPr>
        <p:txBody>
          <a:bodyPr lIns="0" tIns="0" rIns="0" bIns="0" rtlCol="0" anchor="t">
            <a:spAutoFit/>
          </a:bodyPr>
          <a:lstStyle/>
          <a:p>
            <a:pPr marL="0" lvl="0" indent="0" algn="l">
              <a:lnSpc>
                <a:spcPts val="4240"/>
              </a:lnSpc>
            </a:pPr>
            <a:r>
              <a:rPr lang="en-US" sz="3926" b="1" spc="-98">
                <a:solidFill>
                  <a:srgbClr val="FFFFFF"/>
                </a:solidFill>
                <a:latin typeface="Barlow Bold"/>
                <a:ea typeface="Barlow Bold"/>
                <a:cs typeface="Barlow Bold"/>
                <a:sym typeface="Barlow Bold"/>
              </a:rPr>
              <a:t>1</a:t>
            </a:r>
          </a:p>
        </p:txBody>
      </p:sp>
      <p:sp>
        <p:nvSpPr>
          <p:cNvPr id="28" name="TextBox 28"/>
          <p:cNvSpPr txBox="1"/>
          <p:nvPr/>
        </p:nvSpPr>
        <p:spPr>
          <a:xfrm>
            <a:off x="1049485" y="5603665"/>
            <a:ext cx="221206" cy="560109"/>
          </a:xfrm>
          <a:prstGeom prst="rect">
            <a:avLst/>
          </a:prstGeom>
        </p:spPr>
        <p:txBody>
          <a:bodyPr lIns="0" tIns="0" rIns="0" bIns="0" rtlCol="0" anchor="t">
            <a:spAutoFit/>
          </a:bodyPr>
          <a:lstStyle/>
          <a:p>
            <a:pPr marL="0" lvl="0" indent="0" algn="l">
              <a:lnSpc>
                <a:spcPts val="4240"/>
              </a:lnSpc>
            </a:pPr>
            <a:r>
              <a:rPr lang="en-US" sz="3926" b="1" spc="-98">
                <a:solidFill>
                  <a:srgbClr val="FFFFFF"/>
                </a:solidFill>
                <a:latin typeface="Barlow Bold"/>
                <a:ea typeface="Barlow Bold"/>
                <a:cs typeface="Barlow Bold"/>
                <a:sym typeface="Barlow Bold"/>
              </a:rPr>
              <a:t>2</a:t>
            </a:r>
          </a:p>
        </p:txBody>
      </p:sp>
      <p:sp>
        <p:nvSpPr>
          <p:cNvPr id="29" name="TextBox 29"/>
          <p:cNvSpPr txBox="1"/>
          <p:nvPr/>
        </p:nvSpPr>
        <p:spPr>
          <a:xfrm>
            <a:off x="1859805" y="2532470"/>
            <a:ext cx="8706064" cy="2306144"/>
          </a:xfrm>
          <a:prstGeom prst="rect">
            <a:avLst/>
          </a:prstGeom>
        </p:spPr>
        <p:txBody>
          <a:bodyPr lIns="0" tIns="0" rIns="0" bIns="0" rtlCol="0" anchor="t">
            <a:spAutoFit/>
          </a:bodyPr>
          <a:lstStyle/>
          <a:p>
            <a:pPr marL="0" lvl="0" indent="0" algn="l">
              <a:lnSpc>
                <a:spcPts val="3706"/>
              </a:lnSpc>
            </a:pPr>
            <a:r>
              <a:rPr lang="en-US" sz="2345" spc="-44">
                <a:solidFill>
                  <a:srgbClr val="000000"/>
                </a:solidFill>
                <a:latin typeface="Clear Sans"/>
                <a:ea typeface="Clear Sans"/>
                <a:cs typeface="Clear Sans"/>
                <a:sym typeface="Clear Sans"/>
              </a:rPr>
              <a:t>L'analyse SWOT, également appelée matrice SWOT ou FFOM (Forces, Faiblesses, Opportunités, Menaces), est un outil d'analyse stratégique utilisé par les entreprises et les organisations pour évaluer leur position sur le marché et identifier les facteurs internes et externes qui peuvent influencer leur succès.</a:t>
            </a:r>
          </a:p>
        </p:txBody>
      </p:sp>
      <p:sp>
        <p:nvSpPr>
          <p:cNvPr id="30" name="TextBox 30"/>
          <p:cNvSpPr txBox="1"/>
          <p:nvPr/>
        </p:nvSpPr>
        <p:spPr>
          <a:xfrm>
            <a:off x="1859805" y="5389464"/>
            <a:ext cx="7810650" cy="5106494"/>
          </a:xfrm>
          <a:prstGeom prst="rect">
            <a:avLst/>
          </a:prstGeom>
        </p:spPr>
        <p:txBody>
          <a:bodyPr lIns="0" tIns="0" rIns="0" bIns="0" rtlCol="0" anchor="t">
            <a:spAutoFit/>
          </a:bodyPr>
          <a:lstStyle/>
          <a:p>
            <a:pPr algn="l">
              <a:lnSpc>
                <a:spcPts val="3706"/>
              </a:lnSpc>
            </a:pPr>
            <a:r>
              <a:rPr lang="en-US" sz="2345" spc="-44">
                <a:solidFill>
                  <a:srgbClr val="000000"/>
                </a:solidFill>
                <a:latin typeface="Clear Sans"/>
                <a:ea typeface="Clear Sans"/>
                <a:cs typeface="Clear Sans"/>
                <a:sym typeface="Clear Sans"/>
              </a:rPr>
              <a:t>Objectifs de l'analyse SWOT</a:t>
            </a:r>
          </a:p>
          <a:p>
            <a:pPr marL="506448" lvl="1" indent="-253224" algn="l">
              <a:lnSpc>
                <a:spcPts val="3706"/>
              </a:lnSpc>
              <a:buFont typeface="Arial"/>
              <a:buChar char="•"/>
            </a:pPr>
            <a:r>
              <a:rPr lang="en-US" sz="2345" spc="-44">
                <a:solidFill>
                  <a:srgbClr val="000000"/>
                </a:solidFill>
                <a:latin typeface="Clear Sans"/>
                <a:ea typeface="Clear Sans"/>
                <a:cs typeface="Clear Sans"/>
                <a:sym typeface="Clear Sans"/>
              </a:rPr>
              <a:t>Aider à la prise de décision stratégique</a:t>
            </a:r>
          </a:p>
          <a:p>
            <a:pPr marL="506448" lvl="1" indent="-253224" algn="l">
              <a:lnSpc>
                <a:spcPts val="3706"/>
              </a:lnSpc>
              <a:buFont typeface="Arial"/>
              <a:buChar char="•"/>
            </a:pPr>
            <a:r>
              <a:rPr lang="en-US" sz="2345" spc="-44">
                <a:solidFill>
                  <a:srgbClr val="000000"/>
                </a:solidFill>
                <a:latin typeface="Clear Sans"/>
                <a:ea typeface="Clear Sans"/>
                <a:cs typeface="Clear Sans"/>
                <a:sym typeface="Clear Sans"/>
              </a:rPr>
              <a:t>Identifier les domaines d'amélioration</a:t>
            </a:r>
          </a:p>
          <a:p>
            <a:pPr marL="506448" lvl="1" indent="-253224" algn="l">
              <a:lnSpc>
                <a:spcPts val="3706"/>
              </a:lnSpc>
              <a:buFont typeface="Arial"/>
              <a:buChar char="•"/>
            </a:pPr>
            <a:r>
              <a:rPr lang="en-US" sz="2345" spc="-44">
                <a:solidFill>
                  <a:srgbClr val="000000"/>
                </a:solidFill>
                <a:latin typeface="Clear Sans"/>
                <a:ea typeface="Clear Sans"/>
                <a:cs typeface="Clear Sans"/>
                <a:sym typeface="Clear Sans"/>
              </a:rPr>
              <a:t>Développer des stratégies pour saisir les opportunités et contrer les menaces</a:t>
            </a:r>
          </a:p>
          <a:p>
            <a:pPr marL="506448" lvl="1" indent="-253224" algn="l">
              <a:lnSpc>
                <a:spcPts val="3706"/>
              </a:lnSpc>
              <a:buFont typeface="Arial"/>
              <a:buChar char="•"/>
            </a:pPr>
            <a:r>
              <a:rPr lang="en-US" sz="2345" spc="-44">
                <a:solidFill>
                  <a:srgbClr val="000000"/>
                </a:solidFill>
                <a:latin typeface="Clear Sans"/>
                <a:ea typeface="Clear Sans"/>
                <a:cs typeface="Clear Sans"/>
                <a:sym typeface="Clear Sans"/>
              </a:rPr>
              <a:t>Mieux comprendre l'environnement interne et externe de l'organisation</a:t>
            </a:r>
          </a:p>
          <a:p>
            <a:pPr algn="l">
              <a:lnSpc>
                <a:spcPts val="3706"/>
              </a:lnSpc>
            </a:pPr>
            <a:r>
              <a:rPr lang="en-US" sz="2345" spc="-44">
                <a:solidFill>
                  <a:srgbClr val="000000"/>
                </a:solidFill>
                <a:latin typeface="Clear Sans"/>
                <a:ea typeface="Clear Sans"/>
                <a:cs typeface="Clear Sans"/>
                <a:sym typeface="Clear Sans"/>
              </a:rPr>
              <a:t>Un outil  qui permet aux organisations de mieux comprendre leur environnement et de prendre des décisions stratégiques éclairées.</a:t>
            </a:r>
          </a:p>
          <a:p>
            <a:pPr marL="0" lvl="0" indent="0" algn="l">
              <a:lnSpc>
                <a:spcPts val="3706"/>
              </a:lnSpc>
            </a:pPr>
            <a:endParaRPr lang="en-US" sz="2345" spc="-44">
              <a:solidFill>
                <a:srgbClr val="000000"/>
              </a:solidFill>
              <a:latin typeface="Clear Sans"/>
              <a:ea typeface="Clear Sans"/>
              <a:cs typeface="Clear Sans"/>
              <a:sym typeface="Clear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68901" y="-661442"/>
            <a:ext cx="11627237" cy="11197896"/>
            <a:chOff x="0" y="0"/>
            <a:chExt cx="924493" cy="890355"/>
          </a:xfrm>
        </p:grpSpPr>
        <p:sp>
          <p:nvSpPr>
            <p:cNvPr id="3" name="Freeform 3"/>
            <p:cNvSpPr/>
            <p:nvPr/>
          </p:nvSpPr>
          <p:spPr>
            <a:xfrm>
              <a:off x="5952" y="0"/>
              <a:ext cx="912589" cy="890355"/>
            </a:xfrm>
            <a:custGeom>
              <a:avLst/>
              <a:gdLst/>
              <a:ahLst/>
              <a:cxnLst/>
              <a:rect l="l" t="t" r="r" b="b"/>
              <a:pathLst>
                <a:path w="912589" h="890355">
                  <a:moveTo>
                    <a:pt x="902228" y="480916"/>
                  </a:moveTo>
                  <a:lnTo>
                    <a:pt x="731653" y="854617"/>
                  </a:lnTo>
                  <a:cubicBezTo>
                    <a:pt x="721716" y="876388"/>
                    <a:pt x="699987" y="890355"/>
                    <a:pt x="676056" y="890355"/>
                  </a:cubicBezTo>
                  <a:lnTo>
                    <a:pt x="236533" y="890355"/>
                  </a:lnTo>
                  <a:cubicBezTo>
                    <a:pt x="212602" y="890355"/>
                    <a:pt x="190873" y="876388"/>
                    <a:pt x="180936" y="854617"/>
                  </a:cubicBezTo>
                  <a:lnTo>
                    <a:pt x="10360" y="480916"/>
                  </a:lnTo>
                  <a:cubicBezTo>
                    <a:pt x="0" y="458217"/>
                    <a:pt x="0" y="432139"/>
                    <a:pt x="10360" y="409440"/>
                  </a:cubicBezTo>
                  <a:lnTo>
                    <a:pt x="180936" y="35738"/>
                  </a:lnTo>
                  <a:cubicBezTo>
                    <a:pt x="190873" y="13968"/>
                    <a:pt x="212602" y="0"/>
                    <a:pt x="236533" y="0"/>
                  </a:cubicBezTo>
                  <a:lnTo>
                    <a:pt x="676056" y="0"/>
                  </a:lnTo>
                  <a:cubicBezTo>
                    <a:pt x="699987" y="0"/>
                    <a:pt x="721716" y="13968"/>
                    <a:pt x="731653" y="35738"/>
                  </a:cubicBezTo>
                  <a:lnTo>
                    <a:pt x="902228" y="409440"/>
                  </a:lnTo>
                  <a:cubicBezTo>
                    <a:pt x="912589" y="432139"/>
                    <a:pt x="912589" y="458217"/>
                    <a:pt x="902228" y="480916"/>
                  </a:cubicBezTo>
                  <a:close/>
                </a:path>
              </a:pathLst>
            </a:custGeom>
            <a:solidFill>
              <a:srgbClr val="CBCFDD"/>
            </a:solidFill>
            <a:ln cap="rnd">
              <a:noFill/>
              <a:prstDash val="solid"/>
              <a:round/>
            </a:ln>
          </p:spPr>
          <p:txBody>
            <a:bodyPr/>
            <a:lstStyle/>
            <a:p>
              <a:endParaRPr lang="fr-FR"/>
            </a:p>
          </p:txBody>
        </p:sp>
        <p:sp>
          <p:nvSpPr>
            <p:cNvPr id="4" name="TextBox 4"/>
            <p:cNvSpPr txBox="1"/>
            <p:nvPr/>
          </p:nvSpPr>
          <p:spPr>
            <a:xfrm>
              <a:off x="114300" y="-28575"/>
              <a:ext cx="695893" cy="918930"/>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H="1" flipV="1">
            <a:off x="9495526" y="871103"/>
            <a:ext cx="9525" cy="5745225"/>
          </a:xfrm>
          <a:prstGeom prst="line">
            <a:avLst/>
          </a:prstGeom>
          <a:ln w="19050" cap="flat">
            <a:solidFill>
              <a:srgbClr val="44A9EF"/>
            </a:solidFill>
            <a:prstDash val="solid"/>
            <a:headEnd type="none" w="sm" len="sm"/>
            <a:tailEnd type="none" w="sm" len="sm"/>
          </a:ln>
        </p:spPr>
        <p:txBody>
          <a:bodyPr/>
          <a:lstStyle/>
          <a:p>
            <a:endParaRPr lang="fr-FR"/>
          </a:p>
        </p:txBody>
      </p:sp>
      <p:grpSp>
        <p:nvGrpSpPr>
          <p:cNvPr id="6" name="Group 6"/>
          <p:cNvGrpSpPr/>
          <p:nvPr/>
        </p:nvGrpSpPr>
        <p:grpSpPr>
          <a:xfrm>
            <a:off x="8872538" y="228483"/>
            <a:ext cx="1188826" cy="1021647"/>
            <a:chOff x="0" y="0"/>
            <a:chExt cx="812800" cy="698500"/>
          </a:xfrm>
        </p:grpSpPr>
        <p:sp>
          <p:nvSpPr>
            <p:cNvPr id="7" name="Freeform 7"/>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txBody>
            <a:bodyPr/>
            <a:lstStyle/>
            <a:p>
              <a:endParaRPr lang="fr-FR"/>
            </a:p>
          </p:txBody>
        </p:sp>
        <p:sp>
          <p:nvSpPr>
            <p:cNvPr id="8" name="TextBox 8"/>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872538" y="2382302"/>
            <a:ext cx="1188826" cy="1021647"/>
            <a:chOff x="0" y="0"/>
            <a:chExt cx="812800" cy="698500"/>
          </a:xfrm>
        </p:grpSpPr>
        <p:sp>
          <p:nvSpPr>
            <p:cNvPr id="10" name="Freeform 10"/>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txBody>
            <a:bodyPr/>
            <a:lstStyle/>
            <a:p>
              <a:endParaRPr lang="fr-FR"/>
            </a:p>
          </p:txBody>
        </p:sp>
        <p:sp>
          <p:nvSpPr>
            <p:cNvPr id="11" name="TextBox 11"/>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872538" y="4536120"/>
            <a:ext cx="1188826" cy="1021647"/>
            <a:chOff x="0" y="0"/>
            <a:chExt cx="812800" cy="698500"/>
          </a:xfrm>
        </p:grpSpPr>
        <p:sp>
          <p:nvSpPr>
            <p:cNvPr id="13" name="Freeform 13"/>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txBody>
            <a:bodyPr/>
            <a:lstStyle/>
            <a:p>
              <a:endParaRPr lang="fr-FR"/>
            </a:p>
          </p:txBody>
        </p:sp>
        <p:sp>
          <p:nvSpPr>
            <p:cNvPr id="14" name="TextBox 14"/>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8872538" y="6689939"/>
            <a:ext cx="1188826" cy="1021647"/>
            <a:chOff x="0" y="0"/>
            <a:chExt cx="812800" cy="698500"/>
          </a:xfrm>
        </p:grpSpPr>
        <p:sp>
          <p:nvSpPr>
            <p:cNvPr id="16" name="Freeform 16"/>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txBody>
            <a:bodyPr/>
            <a:lstStyle/>
            <a:p>
              <a:endParaRPr lang="fr-FR"/>
            </a:p>
          </p:txBody>
        </p:sp>
        <p:sp>
          <p:nvSpPr>
            <p:cNvPr id="17" name="TextBox 17"/>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769592" y="-5272948"/>
            <a:ext cx="7129508" cy="6126921"/>
            <a:chOff x="0" y="0"/>
            <a:chExt cx="812800" cy="698500"/>
          </a:xfrm>
        </p:grpSpPr>
        <p:sp>
          <p:nvSpPr>
            <p:cNvPr id="19" name="Freeform 19"/>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fr-FR"/>
            </a:p>
          </p:txBody>
        </p:sp>
        <p:sp>
          <p:nvSpPr>
            <p:cNvPr id="20" name="TextBox 20"/>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9149985" y="2496802"/>
            <a:ext cx="662505" cy="623583"/>
          </a:xfrm>
          <a:custGeom>
            <a:avLst/>
            <a:gdLst/>
            <a:ahLst/>
            <a:cxnLst/>
            <a:rect l="l" t="t" r="r" b="b"/>
            <a:pathLst>
              <a:path w="662505" h="623583">
                <a:moveTo>
                  <a:pt x="0" y="0"/>
                </a:moveTo>
                <a:lnTo>
                  <a:pt x="662506" y="0"/>
                </a:lnTo>
                <a:lnTo>
                  <a:pt x="662506" y="623583"/>
                </a:lnTo>
                <a:lnTo>
                  <a:pt x="0" y="6235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22" name="Freeform 22"/>
          <p:cNvSpPr/>
          <p:nvPr/>
        </p:nvSpPr>
        <p:spPr>
          <a:xfrm>
            <a:off x="9214272" y="342354"/>
            <a:ext cx="598219" cy="605791"/>
          </a:xfrm>
          <a:custGeom>
            <a:avLst/>
            <a:gdLst/>
            <a:ahLst/>
            <a:cxnLst/>
            <a:rect l="l" t="t" r="r" b="b"/>
            <a:pathLst>
              <a:path w="598219" h="605791">
                <a:moveTo>
                  <a:pt x="0" y="0"/>
                </a:moveTo>
                <a:lnTo>
                  <a:pt x="598219" y="0"/>
                </a:lnTo>
                <a:lnTo>
                  <a:pt x="598219" y="605792"/>
                </a:lnTo>
                <a:lnTo>
                  <a:pt x="0" y="6057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3" name="Freeform 23"/>
          <p:cNvSpPr/>
          <p:nvPr/>
        </p:nvSpPr>
        <p:spPr>
          <a:xfrm>
            <a:off x="9114851" y="4652240"/>
            <a:ext cx="697640" cy="789409"/>
          </a:xfrm>
          <a:custGeom>
            <a:avLst/>
            <a:gdLst/>
            <a:ahLst/>
            <a:cxnLst/>
            <a:rect l="l" t="t" r="r" b="b"/>
            <a:pathLst>
              <a:path w="697640" h="789409">
                <a:moveTo>
                  <a:pt x="0" y="0"/>
                </a:moveTo>
                <a:lnTo>
                  <a:pt x="697640" y="0"/>
                </a:lnTo>
                <a:lnTo>
                  <a:pt x="697640" y="789408"/>
                </a:lnTo>
                <a:lnTo>
                  <a:pt x="0" y="7894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4" name="Freeform 24"/>
          <p:cNvSpPr/>
          <p:nvPr/>
        </p:nvSpPr>
        <p:spPr>
          <a:xfrm>
            <a:off x="9178649" y="6959755"/>
            <a:ext cx="669465" cy="482014"/>
          </a:xfrm>
          <a:custGeom>
            <a:avLst/>
            <a:gdLst/>
            <a:ahLst/>
            <a:cxnLst/>
            <a:rect l="l" t="t" r="r" b="b"/>
            <a:pathLst>
              <a:path w="669465" h="482014">
                <a:moveTo>
                  <a:pt x="0" y="0"/>
                </a:moveTo>
                <a:lnTo>
                  <a:pt x="669464" y="0"/>
                </a:lnTo>
                <a:lnTo>
                  <a:pt x="669464" y="482015"/>
                </a:lnTo>
                <a:lnTo>
                  <a:pt x="0" y="4820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5" name="Freeform 25"/>
          <p:cNvSpPr/>
          <p:nvPr/>
        </p:nvSpPr>
        <p:spPr>
          <a:xfrm>
            <a:off x="852578" y="5542232"/>
            <a:ext cx="7548472" cy="6859674"/>
          </a:xfrm>
          <a:custGeom>
            <a:avLst/>
            <a:gdLst/>
            <a:ahLst/>
            <a:cxnLst/>
            <a:rect l="l" t="t" r="r" b="b"/>
            <a:pathLst>
              <a:path w="7548472" h="6859674">
                <a:moveTo>
                  <a:pt x="0" y="0"/>
                </a:moveTo>
                <a:lnTo>
                  <a:pt x="7548472" y="0"/>
                </a:lnTo>
                <a:lnTo>
                  <a:pt x="7548472" y="6859675"/>
                </a:lnTo>
                <a:lnTo>
                  <a:pt x="0" y="6859675"/>
                </a:lnTo>
                <a:lnTo>
                  <a:pt x="0" y="0"/>
                </a:lnTo>
                <a:close/>
              </a:path>
            </a:pathLst>
          </a:custGeom>
          <a:blipFill>
            <a:blip r:embed="rId10"/>
            <a:stretch>
              <a:fillRect/>
            </a:stretch>
          </a:blipFill>
        </p:spPr>
        <p:txBody>
          <a:bodyPr/>
          <a:lstStyle/>
          <a:p>
            <a:endParaRPr lang="fr-FR"/>
          </a:p>
        </p:txBody>
      </p:sp>
      <p:grpSp>
        <p:nvGrpSpPr>
          <p:cNvPr id="26" name="Group 26"/>
          <p:cNvGrpSpPr/>
          <p:nvPr/>
        </p:nvGrpSpPr>
        <p:grpSpPr>
          <a:xfrm>
            <a:off x="1117458" y="5928973"/>
            <a:ext cx="6769646" cy="5817665"/>
            <a:chOff x="0" y="0"/>
            <a:chExt cx="812800" cy="698500"/>
          </a:xfrm>
        </p:grpSpPr>
        <p:sp>
          <p:nvSpPr>
            <p:cNvPr id="27" name="Freeform 27"/>
            <p:cNvSpPr/>
            <p:nvPr/>
          </p:nvSpPr>
          <p:spPr>
            <a:xfrm>
              <a:off x="8345" y="0"/>
              <a:ext cx="796110" cy="698500"/>
            </a:xfrm>
            <a:custGeom>
              <a:avLst/>
              <a:gdLst/>
              <a:ahLst/>
              <a:cxnLst/>
              <a:rect l="l" t="t" r="r" b="b"/>
              <a:pathLst>
                <a:path w="796110" h="698500">
                  <a:moveTo>
                    <a:pt x="782600" y="386813"/>
                  </a:moveTo>
                  <a:lnTo>
                    <a:pt x="623110" y="660937"/>
                  </a:lnTo>
                  <a:cubicBezTo>
                    <a:pt x="609579" y="684193"/>
                    <a:pt x="584703" y="698500"/>
                    <a:pt x="557797" y="698500"/>
                  </a:cubicBezTo>
                  <a:lnTo>
                    <a:pt x="238313" y="698500"/>
                  </a:lnTo>
                  <a:cubicBezTo>
                    <a:pt x="211407" y="698500"/>
                    <a:pt x="186531" y="684193"/>
                    <a:pt x="173000" y="660937"/>
                  </a:cubicBezTo>
                  <a:lnTo>
                    <a:pt x="13510" y="386813"/>
                  </a:lnTo>
                  <a:cubicBezTo>
                    <a:pt x="0" y="363593"/>
                    <a:pt x="0" y="334907"/>
                    <a:pt x="13510" y="311687"/>
                  </a:cubicBezTo>
                  <a:lnTo>
                    <a:pt x="173000" y="37563"/>
                  </a:lnTo>
                  <a:cubicBezTo>
                    <a:pt x="186531" y="14307"/>
                    <a:pt x="211407" y="0"/>
                    <a:pt x="238313" y="0"/>
                  </a:cubicBezTo>
                  <a:lnTo>
                    <a:pt x="557797" y="0"/>
                  </a:lnTo>
                  <a:cubicBezTo>
                    <a:pt x="584703" y="0"/>
                    <a:pt x="609579" y="14307"/>
                    <a:pt x="623110" y="37563"/>
                  </a:cubicBezTo>
                  <a:lnTo>
                    <a:pt x="782600" y="311687"/>
                  </a:lnTo>
                  <a:cubicBezTo>
                    <a:pt x="796110" y="334907"/>
                    <a:pt x="796110" y="363593"/>
                    <a:pt x="782600" y="386813"/>
                  </a:cubicBezTo>
                  <a:close/>
                </a:path>
              </a:pathLst>
            </a:custGeom>
            <a:gradFill rotWithShape="1">
              <a:gsLst>
                <a:gs pos="0">
                  <a:srgbClr val="3183ED">
                    <a:alpha val="100000"/>
                  </a:srgbClr>
                </a:gs>
                <a:gs pos="100000">
                  <a:srgbClr val="86E2FF">
                    <a:alpha val="100000"/>
                  </a:srgbClr>
                </a:gs>
              </a:gsLst>
              <a:lin ang="5400000"/>
            </a:gradFill>
          </p:spPr>
          <p:txBody>
            <a:bodyPr/>
            <a:lstStyle/>
            <a:p>
              <a:endParaRPr lang="fr-FR"/>
            </a:p>
          </p:txBody>
        </p:sp>
        <p:sp>
          <p:nvSpPr>
            <p:cNvPr id="28" name="TextBox 28"/>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4075405" y="6426507"/>
            <a:ext cx="7129508" cy="6126921"/>
            <a:chOff x="0" y="0"/>
            <a:chExt cx="812800" cy="698500"/>
          </a:xfrm>
        </p:grpSpPr>
        <p:sp>
          <p:nvSpPr>
            <p:cNvPr id="30" name="Freeform 30"/>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F2F2F2"/>
              </a:solidFill>
              <a:prstDash val="solid"/>
              <a:round/>
            </a:ln>
          </p:spPr>
          <p:txBody>
            <a:bodyPr/>
            <a:lstStyle/>
            <a:p>
              <a:endParaRPr lang="fr-FR"/>
            </a:p>
          </p:txBody>
        </p:sp>
        <p:sp>
          <p:nvSpPr>
            <p:cNvPr id="31" name="TextBox 31"/>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8918968" y="8979144"/>
            <a:ext cx="1188826" cy="1021647"/>
            <a:chOff x="0" y="0"/>
            <a:chExt cx="812800" cy="698500"/>
          </a:xfrm>
        </p:grpSpPr>
        <p:sp>
          <p:nvSpPr>
            <p:cNvPr id="33" name="Freeform 33"/>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txBody>
            <a:bodyPr/>
            <a:lstStyle/>
            <a:p>
              <a:endParaRPr lang="fr-FR"/>
            </a:p>
          </p:txBody>
        </p:sp>
        <p:sp>
          <p:nvSpPr>
            <p:cNvPr id="34" name="TextBox 34"/>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9156231" y="9111761"/>
            <a:ext cx="697640" cy="789409"/>
          </a:xfrm>
          <a:custGeom>
            <a:avLst/>
            <a:gdLst/>
            <a:ahLst/>
            <a:cxnLst/>
            <a:rect l="l" t="t" r="r" b="b"/>
            <a:pathLst>
              <a:path w="697640" h="789409">
                <a:moveTo>
                  <a:pt x="0" y="0"/>
                </a:moveTo>
                <a:lnTo>
                  <a:pt x="697640" y="0"/>
                </a:lnTo>
                <a:lnTo>
                  <a:pt x="697640" y="789409"/>
                </a:lnTo>
                <a:lnTo>
                  <a:pt x="0" y="7894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36" name="Freeform 36"/>
          <p:cNvSpPr/>
          <p:nvPr/>
        </p:nvSpPr>
        <p:spPr>
          <a:xfrm>
            <a:off x="1850151" y="7925605"/>
            <a:ext cx="5304259" cy="1332695"/>
          </a:xfrm>
          <a:custGeom>
            <a:avLst/>
            <a:gdLst/>
            <a:ahLst/>
            <a:cxnLst/>
            <a:rect l="l" t="t" r="r" b="b"/>
            <a:pathLst>
              <a:path w="5304259" h="1332695">
                <a:moveTo>
                  <a:pt x="0" y="0"/>
                </a:moveTo>
                <a:lnTo>
                  <a:pt x="5304259" y="0"/>
                </a:lnTo>
                <a:lnTo>
                  <a:pt x="5304259" y="1332695"/>
                </a:lnTo>
                <a:lnTo>
                  <a:pt x="0" y="13326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37" name="TextBox 37"/>
          <p:cNvSpPr txBox="1"/>
          <p:nvPr/>
        </p:nvSpPr>
        <p:spPr>
          <a:xfrm>
            <a:off x="633503" y="955823"/>
            <a:ext cx="6290770" cy="2285652"/>
          </a:xfrm>
          <a:prstGeom prst="rect">
            <a:avLst/>
          </a:prstGeom>
        </p:spPr>
        <p:txBody>
          <a:bodyPr lIns="0" tIns="0" rIns="0" bIns="0" rtlCol="0" anchor="t">
            <a:spAutoFit/>
          </a:bodyPr>
          <a:lstStyle/>
          <a:p>
            <a:pPr marL="0" lvl="0" indent="0" algn="l">
              <a:lnSpc>
                <a:spcPts val="8847"/>
              </a:lnSpc>
            </a:pPr>
            <a:r>
              <a:rPr lang="en-US" sz="8191" b="1" spc="-204">
                <a:solidFill>
                  <a:srgbClr val="112D4E"/>
                </a:solidFill>
                <a:latin typeface="Barlow Bold"/>
                <a:ea typeface="Barlow Bold"/>
                <a:cs typeface="Barlow Bold"/>
                <a:sym typeface="Barlow Bold"/>
              </a:rPr>
              <a:t>OBJECTIF SMART</a:t>
            </a:r>
          </a:p>
        </p:txBody>
      </p:sp>
      <p:sp>
        <p:nvSpPr>
          <p:cNvPr id="38" name="TextBox 38"/>
          <p:cNvSpPr txBox="1"/>
          <p:nvPr/>
        </p:nvSpPr>
        <p:spPr>
          <a:xfrm>
            <a:off x="10532851" y="701207"/>
            <a:ext cx="7578857" cy="1207345"/>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Lorem ipsum dolor sit amet, consectetur adipiscing elit. Aliquam in odio lectus. Integer erat mauris, mollis vel elementum nec, ornare non ex. Vivamus id imperdiet.</a:t>
            </a:r>
          </a:p>
        </p:txBody>
      </p:sp>
      <p:sp>
        <p:nvSpPr>
          <p:cNvPr id="39" name="TextBox 39"/>
          <p:cNvSpPr txBox="1"/>
          <p:nvPr/>
        </p:nvSpPr>
        <p:spPr>
          <a:xfrm>
            <a:off x="10532851" y="126250"/>
            <a:ext cx="3162804"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SPECIFIQUE </a:t>
            </a:r>
          </a:p>
        </p:txBody>
      </p:sp>
      <p:sp>
        <p:nvSpPr>
          <p:cNvPr id="40" name="TextBox 40"/>
          <p:cNvSpPr txBox="1"/>
          <p:nvPr/>
        </p:nvSpPr>
        <p:spPr>
          <a:xfrm>
            <a:off x="10532851" y="2781227"/>
            <a:ext cx="7578857" cy="1207345"/>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Lorem ipsum dolor sit amet, consectetur adipiscing elit. Aliquam in odio lectus. Integer erat mauris, mollis vel elementum nec, ornare non ex. Vivamus id imperdiet.</a:t>
            </a:r>
          </a:p>
        </p:txBody>
      </p:sp>
      <p:sp>
        <p:nvSpPr>
          <p:cNvPr id="41" name="TextBox 41"/>
          <p:cNvSpPr txBox="1"/>
          <p:nvPr/>
        </p:nvSpPr>
        <p:spPr>
          <a:xfrm>
            <a:off x="10532851" y="2242938"/>
            <a:ext cx="3162804"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MESURABLE</a:t>
            </a:r>
          </a:p>
        </p:txBody>
      </p:sp>
      <p:sp>
        <p:nvSpPr>
          <p:cNvPr id="42" name="TextBox 42"/>
          <p:cNvSpPr txBox="1"/>
          <p:nvPr/>
        </p:nvSpPr>
        <p:spPr>
          <a:xfrm>
            <a:off x="10532851" y="5105400"/>
            <a:ext cx="7578857" cy="1207345"/>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Lorem ipsum dolor sit amet, consectetur adipiscing elit. Aliquam in odio lectus. Integer erat mauris, mollis vel elementum nec, ornare non ex. Vivamus id imperdiet.</a:t>
            </a:r>
          </a:p>
        </p:txBody>
      </p:sp>
      <p:sp>
        <p:nvSpPr>
          <p:cNvPr id="43" name="TextBox 43"/>
          <p:cNvSpPr txBox="1"/>
          <p:nvPr/>
        </p:nvSpPr>
        <p:spPr>
          <a:xfrm>
            <a:off x="10532851" y="4418506"/>
            <a:ext cx="3162804"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AMBITIEUX </a:t>
            </a:r>
          </a:p>
        </p:txBody>
      </p:sp>
      <p:sp>
        <p:nvSpPr>
          <p:cNvPr id="44" name="TextBox 44"/>
          <p:cNvSpPr txBox="1"/>
          <p:nvPr/>
        </p:nvSpPr>
        <p:spPr>
          <a:xfrm>
            <a:off x="10107794" y="7261546"/>
            <a:ext cx="7578857" cy="1207345"/>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Lorem ipsum dolor sit amet, consectetur adipiscing elit. Aliquam in odio lectus. Integer erat mauris, mollis vel elementum nec, ornare non ex. Vivamus id imperdiet.</a:t>
            </a:r>
          </a:p>
        </p:txBody>
      </p:sp>
      <p:sp>
        <p:nvSpPr>
          <p:cNvPr id="45" name="TextBox 45"/>
          <p:cNvSpPr txBox="1"/>
          <p:nvPr/>
        </p:nvSpPr>
        <p:spPr>
          <a:xfrm>
            <a:off x="10443657" y="6728039"/>
            <a:ext cx="3162804"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REALISABLE </a:t>
            </a:r>
          </a:p>
        </p:txBody>
      </p:sp>
      <p:sp>
        <p:nvSpPr>
          <p:cNvPr id="46" name="TextBox 46"/>
          <p:cNvSpPr txBox="1"/>
          <p:nvPr/>
        </p:nvSpPr>
        <p:spPr>
          <a:xfrm>
            <a:off x="10443657" y="8563571"/>
            <a:ext cx="3162804" cy="519000"/>
          </a:xfrm>
          <a:prstGeom prst="rect">
            <a:avLst/>
          </a:prstGeom>
        </p:spPr>
        <p:txBody>
          <a:bodyPr lIns="0" tIns="0" rIns="0" bIns="0" rtlCol="0" anchor="t">
            <a:spAutoFit/>
          </a:bodyPr>
          <a:lstStyle/>
          <a:p>
            <a:pPr marL="0" lvl="0" indent="0" algn="l">
              <a:lnSpc>
                <a:spcPts val="3949"/>
              </a:lnSpc>
            </a:pPr>
            <a:r>
              <a:rPr lang="en-US" sz="3656" b="1" spc="-91">
                <a:solidFill>
                  <a:srgbClr val="112D4E"/>
                </a:solidFill>
                <a:latin typeface="Barlow Bold"/>
                <a:ea typeface="Barlow Bold"/>
                <a:cs typeface="Barlow Bold"/>
                <a:sym typeface="Barlow Bold"/>
              </a:rPr>
              <a:t>TIMER</a:t>
            </a:r>
          </a:p>
        </p:txBody>
      </p:sp>
      <p:sp>
        <p:nvSpPr>
          <p:cNvPr id="47" name="TextBox 47"/>
          <p:cNvSpPr txBox="1"/>
          <p:nvPr/>
        </p:nvSpPr>
        <p:spPr>
          <a:xfrm>
            <a:off x="10230463" y="9044471"/>
            <a:ext cx="7578857" cy="1207345"/>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Lorem ipsum dolor sit amet, consectetur adipiscing elit. Aliquam in odio lectus. Integer erat mauris, mollis vel elementum nec, ornare non ex. Vivamus id imperdiet.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725764" y="5024687"/>
            <a:ext cx="5341164" cy="6836691"/>
            <a:chOff x="0" y="0"/>
            <a:chExt cx="635000" cy="812800"/>
          </a:xfrm>
        </p:grpSpPr>
        <p:sp>
          <p:nvSpPr>
            <p:cNvPr id="3" name="Freeform 3"/>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fr-FR"/>
            </a:p>
          </p:txBody>
        </p:sp>
        <p:sp>
          <p:nvSpPr>
            <p:cNvPr id="4" name="TextBox 4"/>
            <p:cNvSpPr txBox="1"/>
            <p:nvPr/>
          </p:nvSpPr>
          <p:spPr>
            <a:xfrm>
              <a:off x="0" y="-28575"/>
              <a:ext cx="635000" cy="72707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001040" y="7567563"/>
            <a:ext cx="8794773" cy="5397792"/>
          </a:xfrm>
          <a:custGeom>
            <a:avLst/>
            <a:gdLst/>
            <a:ahLst/>
            <a:cxnLst/>
            <a:rect l="l" t="t" r="r" b="b"/>
            <a:pathLst>
              <a:path w="8794773" h="5397792">
                <a:moveTo>
                  <a:pt x="0" y="0"/>
                </a:moveTo>
                <a:lnTo>
                  <a:pt x="8794773" y="0"/>
                </a:lnTo>
                <a:lnTo>
                  <a:pt x="8794773" y="5397792"/>
                </a:lnTo>
                <a:lnTo>
                  <a:pt x="0" y="5397792"/>
                </a:lnTo>
                <a:lnTo>
                  <a:pt x="0" y="0"/>
                </a:lnTo>
                <a:close/>
              </a:path>
            </a:pathLst>
          </a:custGeom>
          <a:blipFill>
            <a:blip r:embed="rId2">
              <a:alphaModFix amt="49000"/>
            </a:blip>
            <a:stretch>
              <a:fillRect/>
            </a:stretch>
          </a:blipFill>
        </p:spPr>
        <p:txBody>
          <a:bodyPr/>
          <a:lstStyle/>
          <a:p>
            <a:endParaRPr lang="fr-FR"/>
          </a:p>
        </p:txBody>
      </p:sp>
      <p:grpSp>
        <p:nvGrpSpPr>
          <p:cNvPr id="6" name="Group 6"/>
          <p:cNvGrpSpPr/>
          <p:nvPr/>
        </p:nvGrpSpPr>
        <p:grpSpPr>
          <a:xfrm rot="-10800000">
            <a:off x="6464218" y="5024687"/>
            <a:ext cx="5341164" cy="6836691"/>
            <a:chOff x="0" y="0"/>
            <a:chExt cx="635000" cy="812800"/>
          </a:xfrm>
        </p:grpSpPr>
        <p:sp>
          <p:nvSpPr>
            <p:cNvPr id="7" name="Freeform 7"/>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fr-FR"/>
            </a:p>
          </p:txBody>
        </p:sp>
        <p:sp>
          <p:nvSpPr>
            <p:cNvPr id="8" name="TextBox 8"/>
            <p:cNvSpPr txBox="1"/>
            <p:nvPr/>
          </p:nvSpPr>
          <p:spPr>
            <a:xfrm>
              <a:off x="0" y="-28575"/>
              <a:ext cx="635000" cy="72707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0800000">
            <a:off x="12201207" y="5024687"/>
            <a:ext cx="5341164" cy="6836691"/>
            <a:chOff x="0" y="0"/>
            <a:chExt cx="635000" cy="812800"/>
          </a:xfrm>
        </p:grpSpPr>
        <p:sp>
          <p:nvSpPr>
            <p:cNvPr id="10" name="Freeform 10"/>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fr-FR"/>
            </a:p>
          </p:txBody>
        </p:sp>
        <p:sp>
          <p:nvSpPr>
            <p:cNvPr id="11" name="TextBox 11"/>
            <p:cNvSpPr txBox="1"/>
            <p:nvPr/>
          </p:nvSpPr>
          <p:spPr>
            <a:xfrm>
              <a:off x="0" y="-28575"/>
              <a:ext cx="635000" cy="72707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5400000">
            <a:off x="10494267" y="7567563"/>
            <a:ext cx="8794773" cy="5397792"/>
          </a:xfrm>
          <a:custGeom>
            <a:avLst/>
            <a:gdLst/>
            <a:ahLst/>
            <a:cxnLst/>
            <a:rect l="l" t="t" r="r" b="b"/>
            <a:pathLst>
              <a:path w="8794773" h="5397792">
                <a:moveTo>
                  <a:pt x="0" y="0"/>
                </a:moveTo>
                <a:lnTo>
                  <a:pt x="8794773" y="0"/>
                </a:lnTo>
                <a:lnTo>
                  <a:pt x="8794773" y="5397792"/>
                </a:lnTo>
                <a:lnTo>
                  <a:pt x="0" y="5397792"/>
                </a:lnTo>
                <a:lnTo>
                  <a:pt x="0" y="0"/>
                </a:lnTo>
                <a:close/>
              </a:path>
            </a:pathLst>
          </a:custGeom>
          <a:blipFill>
            <a:blip r:embed="rId2">
              <a:alphaModFix amt="49000"/>
            </a:blip>
            <a:stretch>
              <a:fillRect/>
            </a:stretch>
          </a:blipFill>
        </p:spPr>
        <p:txBody>
          <a:bodyPr/>
          <a:lstStyle/>
          <a:p>
            <a:endParaRPr lang="fr-FR"/>
          </a:p>
        </p:txBody>
      </p:sp>
      <p:grpSp>
        <p:nvGrpSpPr>
          <p:cNvPr id="13" name="Group 13"/>
          <p:cNvGrpSpPr/>
          <p:nvPr/>
        </p:nvGrpSpPr>
        <p:grpSpPr>
          <a:xfrm>
            <a:off x="15847548" y="-1968163"/>
            <a:ext cx="7573225" cy="6508240"/>
            <a:chOff x="0" y="0"/>
            <a:chExt cx="812800" cy="698500"/>
          </a:xfrm>
        </p:grpSpPr>
        <p:sp>
          <p:nvSpPr>
            <p:cNvPr id="14" name="Freeform 14"/>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fr-FR"/>
            </a:p>
          </p:txBody>
        </p:sp>
        <p:sp>
          <p:nvSpPr>
            <p:cNvPr id="15" name="TextBox 15"/>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5198104" y="-1968163"/>
            <a:ext cx="7573225" cy="6508240"/>
            <a:chOff x="0" y="0"/>
            <a:chExt cx="812800" cy="698500"/>
          </a:xfrm>
        </p:grpSpPr>
        <p:sp>
          <p:nvSpPr>
            <p:cNvPr id="17" name="Freeform 1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fr-FR"/>
            </a:p>
          </p:txBody>
        </p:sp>
        <p:sp>
          <p:nvSpPr>
            <p:cNvPr id="18" name="TextBox 18"/>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6557252" y="-1309297"/>
            <a:ext cx="6172867" cy="5304807"/>
            <a:chOff x="0" y="0"/>
            <a:chExt cx="812800" cy="698500"/>
          </a:xfrm>
        </p:grpSpPr>
        <p:sp>
          <p:nvSpPr>
            <p:cNvPr id="20" name="Freeform 2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fr-FR"/>
            </a:p>
          </p:txBody>
        </p:sp>
        <p:sp>
          <p:nvSpPr>
            <p:cNvPr id="21" name="TextBox 21"/>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4488400" y="-1309297"/>
            <a:ext cx="6172867" cy="5304807"/>
            <a:chOff x="0" y="0"/>
            <a:chExt cx="812800" cy="698500"/>
          </a:xfrm>
        </p:grpSpPr>
        <p:sp>
          <p:nvSpPr>
            <p:cNvPr id="23" name="Freeform 23"/>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fr-FR"/>
            </a:p>
          </p:txBody>
        </p:sp>
        <p:sp>
          <p:nvSpPr>
            <p:cNvPr id="24" name="TextBox 24"/>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257132" y="6289852"/>
            <a:ext cx="4278430" cy="6906022"/>
            <a:chOff x="0" y="0"/>
            <a:chExt cx="1080630" cy="1744297"/>
          </a:xfrm>
        </p:grpSpPr>
        <p:sp>
          <p:nvSpPr>
            <p:cNvPr id="26" name="Freeform 26"/>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fr-FR"/>
            </a:p>
          </p:txBody>
        </p:sp>
        <p:sp>
          <p:nvSpPr>
            <p:cNvPr id="27" name="TextBox 27"/>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6995585" y="6289852"/>
            <a:ext cx="4278430" cy="6906022"/>
            <a:chOff x="0" y="0"/>
            <a:chExt cx="1080630" cy="1744297"/>
          </a:xfrm>
        </p:grpSpPr>
        <p:sp>
          <p:nvSpPr>
            <p:cNvPr id="29" name="Freeform 29"/>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fr-FR"/>
            </a:p>
          </p:txBody>
        </p:sp>
        <p:sp>
          <p:nvSpPr>
            <p:cNvPr id="30" name="TextBox 30"/>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2732574" y="6289852"/>
            <a:ext cx="4278430" cy="6906022"/>
            <a:chOff x="0" y="0"/>
            <a:chExt cx="1080630" cy="1744297"/>
          </a:xfrm>
        </p:grpSpPr>
        <p:sp>
          <p:nvSpPr>
            <p:cNvPr id="32" name="Freeform 32"/>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fr-FR"/>
            </a:p>
          </p:txBody>
        </p:sp>
        <p:sp>
          <p:nvSpPr>
            <p:cNvPr id="33" name="TextBox 33"/>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sp>
        <p:nvSpPr>
          <p:cNvPr id="34" name="Freeform 34"/>
          <p:cNvSpPr/>
          <p:nvPr/>
        </p:nvSpPr>
        <p:spPr>
          <a:xfrm rot="-5400000">
            <a:off x="2354233" y="4329292"/>
            <a:ext cx="2084228" cy="1894042"/>
          </a:xfrm>
          <a:custGeom>
            <a:avLst/>
            <a:gdLst/>
            <a:ahLst/>
            <a:cxnLst/>
            <a:rect l="l" t="t" r="r" b="b"/>
            <a:pathLst>
              <a:path w="2084228" h="1894042">
                <a:moveTo>
                  <a:pt x="0" y="0"/>
                </a:moveTo>
                <a:lnTo>
                  <a:pt x="2084227" y="0"/>
                </a:lnTo>
                <a:lnTo>
                  <a:pt x="2084227" y="1894042"/>
                </a:lnTo>
                <a:lnTo>
                  <a:pt x="0" y="1894042"/>
                </a:lnTo>
                <a:lnTo>
                  <a:pt x="0" y="0"/>
                </a:lnTo>
                <a:close/>
              </a:path>
            </a:pathLst>
          </a:custGeom>
          <a:blipFill>
            <a:blip r:embed="rId3"/>
            <a:stretch>
              <a:fillRect/>
            </a:stretch>
          </a:blipFill>
        </p:spPr>
        <p:txBody>
          <a:bodyPr/>
          <a:lstStyle/>
          <a:p>
            <a:endParaRPr lang="fr-FR"/>
          </a:p>
        </p:txBody>
      </p:sp>
      <p:sp>
        <p:nvSpPr>
          <p:cNvPr id="35" name="Freeform 35"/>
          <p:cNvSpPr/>
          <p:nvPr/>
        </p:nvSpPr>
        <p:spPr>
          <a:xfrm rot="-5400000">
            <a:off x="8092686" y="4329292"/>
            <a:ext cx="2084228" cy="1894042"/>
          </a:xfrm>
          <a:custGeom>
            <a:avLst/>
            <a:gdLst/>
            <a:ahLst/>
            <a:cxnLst/>
            <a:rect l="l" t="t" r="r" b="b"/>
            <a:pathLst>
              <a:path w="2084228" h="1894042">
                <a:moveTo>
                  <a:pt x="0" y="0"/>
                </a:moveTo>
                <a:lnTo>
                  <a:pt x="2084228" y="0"/>
                </a:lnTo>
                <a:lnTo>
                  <a:pt x="2084228" y="1894042"/>
                </a:lnTo>
                <a:lnTo>
                  <a:pt x="0" y="1894042"/>
                </a:lnTo>
                <a:lnTo>
                  <a:pt x="0" y="0"/>
                </a:lnTo>
                <a:close/>
              </a:path>
            </a:pathLst>
          </a:custGeom>
          <a:blipFill>
            <a:blip r:embed="rId3"/>
            <a:stretch>
              <a:fillRect/>
            </a:stretch>
          </a:blipFill>
        </p:spPr>
        <p:txBody>
          <a:bodyPr/>
          <a:lstStyle/>
          <a:p>
            <a:endParaRPr lang="fr-FR"/>
          </a:p>
        </p:txBody>
      </p:sp>
      <p:grpSp>
        <p:nvGrpSpPr>
          <p:cNvPr id="36" name="Group 36"/>
          <p:cNvGrpSpPr/>
          <p:nvPr/>
        </p:nvGrpSpPr>
        <p:grpSpPr>
          <a:xfrm>
            <a:off x="2658443" y="4341655"/>
            <a:ext cx="1534815" cy="1785967"/>
            <a:chOff x="0" y="0"/>
            <a:chExt cx="698500" cy="812800"/>
          </a:xfrm>
        </p:grpSpPr>
        <p:sp>
          <p:nvSpPr>
            <p:cNvPr id="37" name="Freeform 37"/>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fr-FR"/>
            </a:p>
          </p:txBody>
        </p:sp>
      </p:grpSp>
      <p:grpSp>
        <p:nvGrpSpPr>
          <p:cNvPr id="38" name="Group 38"/>
          <p:cNvGrpSpPr/>
          <p:nvPr/>
        </p:nvGrpSpPr>
        <p:grpSpPr>
          <a:xfrm>
            <a:off x="8396897" y="4341655"/>
            <a:ext cx="1534815" cy="1785967"/>
            <a:chOff x="0" y="0"/>
            <a:chExt cx="698500" cy="812800"/>
          </a:xfrm>
        </p:grpSpPr>
        <p:sp>
          <p:nvSpPr>
            <p:cNvPr id="39" name="Freeform 39"/>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fr-FR"/>
            </a:p>
          </p:txBody>
        </p:sp>
      </p:grpSp>
      <p:sp>
        <p:nvSpPr>
          <p:cNvPr id="40" name="Freeform 40"/>
          <p:cNvSpPr/>
          <p:nvPr/>
        </p:nvSpPr>
        <p:spPr>
          <a:xfrm rot="-5400000">
            <a:off x="13829675" y="4329292"/>
            <a:ext cx="2084228" cy="1894042"/>
          </a:xfrm>
          <a:custGeom>
            <a:avLst/>
            <a:gdLst/>
            <a:ahLst/>
            <a:cxnLst/>
            <a:rect l="l" t="t" r="r" b="b"/>
            <a:pathLst>
              <a:path w="2084228" h="1894042">
                <a:moveTo>
                  <a:pt x="0" y="0"/>
                </a:moveTo>
                <a:lnTo>
                  <a:pt x="2084228" y="0"/>
                </a:lnTo>
                <a:lnTo>
                  <a:pt x="2084228" y="1894042"/>
                </a:lnTo>
                <a:lnTo>
                  <a:pt x="0" y="1894042"/>
                </a:lnTo>
                <a:lnTo>
                  <a:pt x="0" y="0"/>
                </a:lnTo>
                <a:close/>
              </a:path>
            </a:pathLst>
          </a:custGeom>
          <a:blipFill>
            <a:blip r:embed="rId3"/>
            <a:stretch>
              <a:fillRect/>
            </a:stretch>
          </a:blipFill>
        </p:spPr>
        <p:txBody>
          <a:bodyPr/>
          <a:lstStyle/>
          <a:p>
            <a:endParaRPr lang="fr-FR"/>
          </a:p>
        </p:txBody>
      </p:sp>
      <p:grpSp>
        <p:nvGrpSpPr>
          <p:cNvPr id="41" name="Group 41"/>
          <p:cNvGrpSpPr/>
          <p:nvPr/>
        </p:nvGrpSpPr>
        <p:grpSpPr>
          <a:xfrm>
            <a:off x="14133886" y="4341655"/>
            <a:ext cx="1534815" cy="1785967"/>
            <a:chOff x="0" y="0"/>
            <a:chExt cx="698500" cy="812800"/>
          </a:xfrm>
        </p:grpSpPr>
        <p:sp>
          <p:nvSpPr>
            <p:cNvPr id="42" name="Freeform 42"/>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fr-FR"/>
            </a:p>
          </p:txBody>
        </p:sp>
      </p:grpSp>
      <p:sp>
        <p:nvSpPr>
          <p:cNvPr id="43" name="Freeform 43"/>
          <p:cNvSpPr/>
          <p:nvPr/>
        </p:nvSpPr>
        <p:spPr>
          <a:xfrm>
            <a:off x="14474789" y="4812293"/>
            <a:ext cx="834049" cy="906575"/>
          </a:xfrm>
          <a:custGeom>
            <a:avLst/>
            <a:gdLst/>
            <a:ahLst/>
            <a:cxnLst/>
            <a:rect l="l" t="t" r="r" b="b"/>
            <a:pathLst>
              <a:path w="834049" h="906575">
                <a:moveTo>
                  <a:pt x="0" y="0"/>
                </a:moveTo>
                <a:lnTo>
                  <a:pt x="834049" y="0"/>
                </a:lnTo>
                <a:lnTo>
                  <a:pt x="834049" y="906574"/>
                </a:lnTo>
                <a:lnTo>
                  <a:pt x="0" y="906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44" name="Group 44"/>
          <p:cNvGrpSpPr/>
          <p:nvPr/>
        </p:nvGrpSpPr>
        <p:grpSpPr>
          <a:xfrm rot="-10800000">
            <a:off x="5062939" y="607481"/>
            <a:ext cx="8202730" cy="937688"/>
            <a:chOff x="0" y="0"/>
            <a:chExt cx="5970210" cy="682480"/>
          </a:xfrm>
        </p:grpSpPr>
        <p:sp>
          <p:nvSpPr>
            <p:cNvPr id="45" name="Freeform 45"/>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fr-FR"/>
            </a:p>
          </p:txBody>
        </p:sp>
        <p:sp>
          <p:nvSpPr>
            <p:cNvPr id="46" name="TextBox 46"/>
            <p:cNvSpPr txBox="1"/>
            <p:nvPr/>
          </p:nvSpPr>
          <p:spPr>
            <a:xfrm>
              <a:off x="127000" y="-28575"/>
              <a:ext cx="5716210" cy="711055"/>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rot="-10800000">
            <a:off x="15401426" y="-1548695"/>
            <a:ext cx="3715747" cy="4323778"/>
            <a:chOff x="0" y="0"/>
            <a:chExt cx="698500" cy="812800"/>
          </a:xfrm>
        </p:grpSpPr>
        <p:sp>
          <p:nvSpPr>
            <p:cNvPr id="48" name="Freeform 48"/>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fr-FR"/>
            </a:p>
          </p:txBody>
        </p:sp>
        <p:sp>
          <p:nvSpPr>
            <p:cNvPr id="49" name="TextBox 49"/>
            <p:cNvSpPr txBox="1"/>
            <p:nvPr/>
          </p:nvSpPr>
          <p:spPr>
            <a:xfrm>
              <a:off x="0" y="111125"/>
              <a:ext cx="698500" cy="561975"/>
            </a:xfrm>
            <a:prstGeom prst="rect">
              <a:avLst/>
            </a:prstGeom>
          </p:spPr>
          <p:txBody>
            <a:bodyPr lIns="120277" tIns="120277" rIns="120277" bIns="120277" rtlCol="0" anchor="ctr"/>
            <a:lstStyle/>
            <a:p>
              <a:pPr algn="ctr">
                <a:lnSpc>
                  <a:spcPts val="2659"/>
                </a:lnSpc>
              </a:pPr>
              <a:endParaRPr/>
            </a:p>
          </p:txBody>
        </p:sp>
      </p:grpSp>
      <p:grpSp>
        <p:nvGrpSpPr>
          <p:cNvPr id="50" name="Group 50"/>
          <p:cNvGrpSpPr/>
          <p:nvPr/>
        </p:nvGrpSpPr>
        <p:grpSpPr>
          <a:xfrm rot="-10800000">
            <a:off x="-930682" y="-1548695"/>
            <a:ext cx="3715747" cy="4323778"/>
            <a:chOff x="0" y="0"/>
            <a:chExt cx="698500" cy="812800"/>
          </a:xfrm>
        </p:grpSpPr>
        <p:sp>
          <p:nvSpPr>
            <p:cNvPr id="51" name="Freeform 51"/>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fr-FR"/>
            </a:p>
          </p:txBody>
        </p:sp>
        <p:sp>
          <p:nvSpPr>
            <p:cNvPr id="52" name="TextBox 52"/>
            <p:cNvSpPr txBox="1"/>
            <p:nvPr/>
          </p:nvSpPr>
          <p:spPr>
            <a:xfrm>
              <a:off x="0" y="111125"/>
              <a:ext cx="698500" cy="561975"/>
            </a:xfrm>
            <a:prstGeom prst="rect">
              <a:avLst/>
            </a:prstGeom>
          </p:spPr>
          <p:txBody>
            <a:bodyPr lIns="120277" tIns="120277" rIns="120277" bIns="120277" rtlCol="0" anchor="ctr"/>
            <a:lstStyle/>
            <a:p>
              <a:pPr algn="ctr">
                <a:lnSpc>
                  <a:spcPts val="2659"/>
                </a:lnSpc>
              </a:pPr>
              <a:endParaRPr/>
            </a:p>
          </p:txBody>
        </p:sp>
      </p:grpSp>
      <p:sp>
        <p:nvSpPr>
          <p:cNvPr id="53" name="Freeform 53"/>
          <p:cNvSpPr/>
          <p:nvPr/>
        </p:nvSpPr>
        <p:spPr>
          <a:xfrm>
            <a:off x="8706438" y="4812293"/>
            <a:ext cx="915732" cy="906575"/>
          </a:xfrm>
          <a:custGeom>
            <a:avLst/>
            <a:gdLst/>
            <a:ahLst/>
            <a:cxnLst/>
            <a:rect l="l" t="t" r="r" b="b"/>
            <a:pathLst>
              <a:path w="915732" h="906575">
                <a:moveTo>
                  <a:pt x="0" y="0"/>
                </a:moveTo>
                <a:lnTo>
                  <a:pt x="915732" y="0"/>
                </a:lnTo>
                <a:lnTo>
                  <a:pt x="915732" y="906574"/>
                </a:lnTo>
                <a:lnTo>
                  <a:pt x="0" y="9065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54" name="Freeform 54"/>
          <p:cNvSpPr/>
          <p:nvPr/>
        </p:nvSpPr>
        <p:spPr>
          <a:xfrm>
            <a:off x="3043112" y="4798322"/>
            <a:ext cx="754105" cy="747507"/>
          </a:xfrm>
          <a:custGeom>
            <a:avLst/>
            <a:gdLst/>
            <a:ahLst/>
            <a:cxnLst/>
            <a:rect l="l" t="t" r="r" b="b"/>
            <a:pathLst>
              <a:path w="754105" h="747507">
                <a:moveTo>
                  <a:pt x="0" y="0"/>
                </a:moveTo>
                <a:lnTo>
                  <a:pt x="754106" y="0"/>
                </a:lnTo>
                <a:lnTo>
                  <a:pt x="754106" y="747506"/>
                </a:lnTo>
                <a:lnTo>
                  <a:pt x="0" y="7475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55" name="TextBox 55"/>
          <p:cNvSpPr txBox="1"/>
          <p:nvPr/>
        </p:nvSpPr>
        <p:spPr>
          <a:xfrm>
            <a:off x="3852750" y="1750908"/>
            <a:ext cx="10281136" cy="1205865"/>
          </a:xfrm>
          <a:prstGeom prst="rect">
            <a:avLst/>
          </a:prstGeom>
        </p:spPr>
        <p:txBody>
          <a:bodyPr lIns="0" tIns="0" rIns="0" bIns="0" rtlCol="0" anchor="t">
            <a:spAutoFit/>
          </a:bodyPr>
          <a:lstStyle/>
          <a:p>
            <a:pPr marL="0" lvl="0" indent="0" algn="ctr">
              <a:lnSpc>
                <a:spcPts val="9179"/>
              </a:lnSpc>
            </a:pPr>
            <a:r>
              <a:rPr lang="en-US" sz="8499" b="1" spc="-212">
                <a:solidFill>
                  <a:srgbClr val="112D4E"/>
                </a:solidFill>
                <a:latin typeface="Barlow Bold"/>
                <a:ea typeface="Barlow Bold"/>
                <a:cs typeface="Barlow Bold"/>
                <a:sym typeface="Barlow Bold"/>
              </a:rPr>
              <a:t>O.K.R</a:t>
            </a:r>
          </a:p>
        </p:txBody>
      </p:sp>
      <p:sp>
        <p:nvSpPr>
          <p:cNvPr id="56" name="TextBox 56"/>
          <p:cNvSpPr txBox="1"/>
          <p:nvPr/>
        </p:nvSpPr>
        <p:spPr>
          <a:xfrm>
            <a:off x="6113660" y="674156"/>
            <a:ext cx="6101289" cy="736877"/>
          </a:xfrm>
          <a:prstGeom prst="rect">
            <a:avLst/>
          </a:prstGeom>
        </p:spPr>
        <p:txBody>
          <a:bodyPr lIns="0" tIns="0" rIns="0" bIns="0" rtlCol="0" anchor="t">
            <a:spAutoFit/>
          </a:bodyPr>
          <a:lstStyle/>
          <a:p>
            <a:pPr marL="0" lvl="0" indent="0" algn="ctr">
              <a:lnSpc>
                <a:spcPts val="5644"/>
              </a:lnSpc>
            </a:pPr>
            <a:r>
              <a:rPr lang="en-US" sz="5226" b="1">
                <a:solidFill>
                  <a:srgbClr val="FFFFFF"/>
                </a:solidFill>
                <a:latin typeface="Barlow Bold"/>
                <a:ea typeface="Barlow Bold"/>
                <a:cs typeface="Barlow Bold"/>
                <a:sym typeface="Barlow Bold"/>
              </a:rPr>
              <a:t>Training Impact On</a:t>
            </a:r>
          </a:p>
        </p:txBody>
      </p:sp>
      <p:sp>
        <p:nvSpPr>
          <p:cNvPr id="57" name="TextBox 57"/>
          <p:cNvSpPr txBox="1"/>
          <p:nvPr/>
        </p:nvSpPr>
        <p:spPr>
          <a:xfrm>
            <a:off x="1642926" y="6649041"/>
            <a:ext cx="3506842" cy="1616710"/>
          </a:xfrm>
          <a:prstGeom prst="rect">
            <a:avLst/>
          </a:prstGeom>
        </p:spPr>
        <p:txBody>
          <a:bodyPr lIns="0" tIns="0" rIns="0" bIns="0" rtlCol="0" anchor="t">
            <a:spAutoFit/>
          </a:bodyPr>
          <a:lstStyle/>
          <a:p>
            <a:pPr marL="507364" lvl="1" indent="-253682" algn="ctr">
              <a:lnSpc>
                <a:spcPts val="3289"/>
              </a:lnSpc>
              <a:buFont typeface="Arial"/>
              <a:buChar char="•"/>
            </a:pPr>
            <a:r>
              <a:rPr lang="en-US" sz="2349" spc="-39">
                <a:solidFill>
                  <a:srgbClr val="000000"/>
                </a:solidFill>
                <a:latin typeface="Clear Sans"/>
                <a:ea typeface="Clear Sans"/>
                <a:cs typeface="Clear Sans"/>
                <a:sym typeface="Clear Sans"/>
              </a:rPr>
              <a:t>MON SMART</a:t>
            </a:r>
          </a:p>
          <a:p>
            <a:pPr marL="507364" lvl="1" indent="-253682" algn="ctr">
              <a:lnSpc>
                <a:spcPts val="3289"/>
              </a:lnSpc>
              <a:buFont typeface="Arial"/>
              <a:buChar char="•"/>
            </a:pPr>
            <a:r>
              <a:rPr lang="en-US" sz="2349" spc="-39">
                <a:solidFill>
                  <a:srgbClr val="000000"/>
                </a:solidFill>
                <a:latin typeface="Clear Sans"/>
                <a:ea typeface="Clear Sans"/>
                <a:cs typeface="Clear Sans"/>
                <a:sym typeface="Clear Sans"/>
              </a:rPr>
              <a:t> « Où voulons-nous aller ? »</a:t>
            </a:r>
          </a:p>
          <a:p>
            <a:pPr algn="ctr">
              <a:lnSpc>
                <a:spcPts val="3289"/>
              </a:lnSpc>
            </a:pPr>
            <a:endParaRPr lang="en-US" sz="2349" spc="-39">
              <a:solidFill>
                <a:srgbClr val="000000"/>
              </a:solidFill>
              <a:latin typeface="Clear Sans"/>
              <a:ea typeface="Clear Sans"/>
              <a:cs typeface="Clear Sans"/>
              <a:sym typeface="Clear Sans"/>
            </a:endParaRPr>
          </a:p>
        </p:txBody>
      </p:sp>
      <p:sp>
        <p:nvSpPr>
          <p:cNvPr id="58" name="TextBox 58"/>
          <p:cNvSpPr txBox="1"/>
          <p:nvPr/>
        </p:nvSpPr>
        <p:spPr>
          <a:xfrm>
            <a:off x="7369482" y="6649041"/>
            <a:ext cx="3542934" cy="3255010"/>
          </a:xfrm>
          <a:prstGeom prst="rect">
            <a:avLst/>
          </a:prstGeom>
        </p:spPr>
        <p:txBody>
          <a:bodyPr lIns="0" tIns="0" rIns="0" bIns="0" rtlCol="0" anchor="t">
            <a:spAutoFit/>
          </a:bodyPr>
          <a:lstStyle/>
          <a:p>
            <a:pPr marL="507364" lvl="1" indent="-253682" algn="ctr">
              <a:lnSpc>
                <a:spcPts val="3289"/>
              </a:lnSpc>
              <a:buFont typeface="Arial"/>
              <a:buChar char="•"/>
            </a:pPr>
            <a:r>
              <a:rPr lang="en-US" sz="2349" spc="-39">
                <a:solidFill>
                  <a:srgbClr val="000000"/>
                </a:solidFill>
                <a:latin typeface="Clear Sans"/>
                <a:ea typeface="Clear Sans"/>
                <a:cs typeface="Clear Sans"/>
                <a:sym typeface="Clear Sans"/>
              </a:rPr>
              <a:t>Résultats Clés (Key Results) : pertinents et temporellement définis (SMART).</a:t>
            </a:r>
          </a:p>
          <a:p>
            <a:pPr marL="507364" lvl="1" indent="-253682" algn="ctr">
              <a:lnSpc>
                <a:spcPts val="3289"/>
              </a:lnSpc>
              <a:buFont typeface="Arial"/>
              <a:buChar char="•"/>
            </a:pPr>
            <a:r>
              <a:rPr lang="en-US" sz="2349" spc="-39">
                <a:solidFill>
                  <a:srgbClr val="000000"/>
                </a:solidFill>
                <a:latin typeface="Clear Sans"/>
                <a:ea typeface="Clear Sans"/>
                <a:cs typeface="Clear Sans"/>
                <a:sym typeface="Clear Sans"/>
              </a:rPr>
              <a:t>« Comment saurons-nous que nous y sommes arrivés ? »</a:t>
            </a:r>
          </a:p>
          <a:p>
            <a:pPr algn="ctr">
              <a:lnSpc>
                <a:spcPts val="3289"/>
              </a:lnSpc>
            </a:pPr>
            <a:endParaRPr lang="en-US" sz="2349" spc="-39">
              <a:solidFill>
                <a:srgbClr val="000000"/>
              </a:solidFill>
              <a:latin typeface="Clear Sans"/>
              <a:ea typeface="Clear Sans"/>
              <a:cs typeface="Clear Sans"/>
              <a:sym typeface="Clear Sans"/>
            </a:endParaRPr>
          </a:p>
        </p:txBody>
      </p:sp>
      <p:sp>
        <p:nvSpPr>
          <p:cNvPr id="59" name="TextBox 59"/>
          <p:cNvSpPr txBox="1"/>
          <p:nvPr/>
        </p:nvSpPr>
        <p:spPr>
          <a:xfrm>
            <a:off x="13099776" y="6649041"/>
            <a:ext cx="3544026" cy="797560"/>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Suivi </a:t>
            </a:r>
          </a:p>
          <a:p>
            <a:pPr algn="ctr">
              <a:lnSpc>
                <a:spcPts val="3289"/>
              </a:lnSpc>
            </a:pPr>
            <a:r>
              <a:rPr lang="en-US" sz="2349" spc="-39">
                <a:solidFill>
                  <a:srgbClr val="000000"/>
                </a:solidFill>
                <a:latin typeface="Clear Sans"/>
                <a:ea typeface="Clear Sans"/>
                <a:cs typeface="Clear Sans"/>
                <a:sym typeface="Clear Sans"/>
              </a:rPr>
              <a:t>Mon suivi des kpis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257" y="723807"/>
            <a:ext cx="16574043" cy="2318766"/>
          </a:xfrm>
          <a:prstGeom prst="rect">
            <a:avLst/>
          </a:prstGeom>
        </p:spPr>
        <p:txBody>
          <a:bodyPr lIns="0" tIns="0" rIns="0" bIns="0" rtlCol="0" anchor="t">
            <a:spAutoFit/>
          </a:bodyPr>
          <a:lstStyle/>
          <a:p>
            <a:pPr marL="0" lvl="0" indent="0" algn="ctr">
              <a:lnSpc>
                <a:spcPts val="9072"/>
              </a:lnSpc>
            </a:pPr>
            <a:r>
              <a:rPr lang="en-US" sz="8400" b="1" spc="-210">
                <a:solidFill>
                  <a:srgbClr val="112D4E"/>
                </a:solidFill>
                <a:latin typeface="Barlow Bold"/>
                <a:ea typeface="Barlow Bold"/>
                <a:cs typeface="Barlow Bold"/>
                <a:sym typeface="Barlow Bold"/>
              </a:rPr>
              <a:t>INDICATEURS DE PERFORMANCE CLES </a:t>
            </a:r>
          </a:p>
        </p:txBody>
      </p:sp>
      <p:sp>
        <p:nvSpPr>
          <p:cNvPr id="3" name="Freeform 3"/>
          <p:cNvSpPr/>
          <p:nvPr/>
        </p:nvSpPr>
        <p:spPr>
          <a:xfrm rot="-5400000">
            <a:off x="1339944" y="2224136"/>
            <a:ext cx="3147115" cy="2859941"/>
          </a:xfrm>
          <a:custGeom>
            <a:avLst/>
            <a:gdLst/>
            <a:ahLst/>
            <a:cxnLst/>
            <a:rect l="l" t="t" r="r" b="b"/>
            <a:pathLst>
              <a:path w="3147115" h="2859941">
                <a:moveTo>
                  <a:pt x="0" y="0"/>
                </a:moveTo>
                <a:lnTo>
                  <a:pt x="3147115" y="0"/>
                </a:lnTo>
                <a:lnTo>
                  <a:pt x="3147115" y="2859940"/>
                </a:lnTo>
                <a:lnTo>
                  <a:pt x="0" y="2859940"/>
                </a:lnTo>
                <a:lnTo>
                  <a:pt x="0" y="0"/>
                </a:lnTo>
                <a:close/>
              </a:path>
            </a:pathLst>
          </a:custGeom>
          <a:blipFill>
            <a:blip r:embed="rId2"/>
            <a:stretch>
              <a:fillRect/>
            </a:stretch>
          </a:blipFill>
        </p:spPr>
        <p:txBody>
          <a:bodyPr/>
          <a:lstStyle/>
          <a:p>
            <a:endParaRPr lang="fr-FR"/>
          </a:p>
        </p:txBody>
      </p:sp>
      <p:grpSp>
        <p:nvGrpSpPr>
          <p:cNvPr id="4" name="Group 4"/>
          <p:cNvGrpSpPr/>
          <p:nvPr/>
        </p:nvGrpSpPr>
        <p:grpSpPr>
          <a:xfrm>
            <a:off x="1480184" y="2130701"/>
            <a:ext cx="2595892" cy="3046809"/>
            <a:chOff x="0" y="0"/>
            <a:chExt cx="698500" cy="819832"/>
          </a:xfrm>
        </p:grpSpPr>
        <p:sp>
          <p:nvSpPr>
            <p:cNvPr id="5" name="Freeform 5"/>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txBody>
            <a:bodyPr/>
            <a:lstStyle/>
            <a:p>
              <a:endParaRPr lang="fr-FR"/>
            </a:p>
          </p:txBody>
        </p:sp>
      </p:grpSp>
      <p:grpSp>
        <p:nvGrpSpPr>
          <p:cNvPr id="6" name="Group 6"/>
          <p:cNvGrpSpPr/>
          <p:nvPr/>
        </p:nvGrpSpPr>
        <p:grpSpPr>
          <a:xfrm>
            <a:off x="1696351" y="2419878"/>
            <a:ext cx="2163558" cy="2517595"/>
            <a:chOff x="0" y="0"/>
            <a:chExt cx="698500" cy="812800"/>
          </a:xfrm>
        </p:grpSpPr>
        <p:sp>
          <p:nvSpPr>
            <p:cNvPr id="7" name="Freeform 7"/>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fr-FR"/>
            </a:p>
          </p:txBody>
        </p:sp>
      </p:grpSp>
      <p:grpSp>
        <p:nvGrpSpPr>
          <p:cNvPr id="8" name="Group 8"/>
          <p:cNvGrpSpPr/>
          <p:nvPr/>
        </p:nvGrpSpPr>
        <p:grpSpPr>
          <a:xfrm>
            <a:off x="1390386" y="5377504"/>
            <a:ext cx="2775488" cy="651726"/>
            <a:chOff x="0" y="0"/>
            <a:chExt cx="812800" cy="190858"/>
          </a:xfrm>
        </p:grpSpPr>
        <p:sp>
          <p:nvSpPr>
            <p:cNvPr id="9" name="Freeform 9"/>
            <p:cNvSpPr/>
            <p:nvPr/>
          </p:nvSpPr>
          <p:spPr>
            <a:xfrm>
              <a:off x="0" y="0"/>
              <a:ext cx="812800" cy="190858"/>
            </a:xfrm>
            <a:custGeom>
              <a:avLst/>
              <a:gdLst/>
              <a:ahLst/>
              <a:cxnLst/>
              <a:rect l="l" t="t" r="r" b="b"/>
              <a:pathLst>
                <a:path w="812800" h="190858">
                  <a:moveTo>
                    <a:pt x="95429" y="0"/>
                  </a:moveTo>
                  <a:lnTo>
                    <a:pt x="717371" y="0"/>
                  </a:lnTo>
                  <a:cubicBezTo>
                    <a:pt x="770075" y="0"/>
                    <a:pt x="812800" y="42725"/>
                    <a:pt x="812800" y="95429"/>
                  </a:cubicBezTo>
                  <a:lnTo>
                    <a:pt x="812800" y="95429"/>
                  </a:lnTo>
                  <a:cubicBezTo>
                    <a:pt x="812800" y="148133"/>
                    <a:pt x="770075" y="190858"/>
                    <a:pt x="717371" y="190858"/>
                  </a:cubicBezTo>
                  <a:lnTo>
                    <a:pt x="95429" y="190858"/>
                  </a:lnTo>
                  <a:cubicBezTo>
                    <a:pt x="42725" y="190858"/>
                    <a:pt x="0" y="148133"/>
                    <a:pt x="0" y="95429"/>
                  </a:cubicBezTo>
                  <a:lnTo>
                    <a:pt x="0" y="95429"/>
                  </a:lnTo>
                  <a:cubicBezTo>
                    <a:pt x="0" y="42725"/>
                    <a:pt x="42725" y="0"/>
                    <a:pt x="95429" y="0"/>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fr-FR"/>
            </a:p>
          </p:txBody>
        </p:sp>
        <p:sp>
          <p:nvSpPr>
            <p:cNvPr id="10" name="TextBox 10"/>
            <p:cNvSpPr txBox="1"/>
            <p:nvPr/>
          </p:nvSpPr>
          <p:spPr>
            <a:xfrm>
              <a:off x="0" y="-28575"/>
              <a:ext cx="812800" cy="21943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148786" y="3074703"/>
            <a:ext cx="1258688" cy="1175766"/>
          </a:xfrm>
          <a:prstGeom prst="rect">
            <a:avLst/>
          </a:prstGeom>
        </p:spPr>
        <p:txBody>
          <a:bodyPr lIns="0" tIns="0" rIns="0" bIns="0" rtlCol="0" anchor="t">
            <a:spAutoFit/>
          </a:bodyPr>
          <a:lstStyle/>
          <a:p>
            <a:pPr marL="0" lvl="0" indent="0" algn="ctr">
              <a:lnSpc>
                <a:spcPts val="9072"/>
              </a:lnSpc>
            </a:pPr>
            <a:r>
              <a:rPr lang="en-US" sz="8400" b="1" spc="-210">
                <a:solidFill>
                  <a:srgbClr val="FFFFFF"/>
                </a:solidFill>
                <a:latin typeface="Barlow Bold"/>
                <a:ea typeface="Barlow Bold"/>
                <a:cs typeface="Barlow Bold"/>
                <a:sym typeface="Barlow Bold"/>
              </a:rPr>
              <a:t>01</a:t>
            </a:r>
          </a:p>
        </p:txBody>
      </p:sp>
      <p:sp>
        <p:nvSpPr>
          <p:cNvPr id="12" name="TextBox 12"/>
          <p:cNvSpPr txBox="1"/>
          <p:nvPr/>
        </p:nvSpPr>
        <p:spPr>
          <a:xfrm>
            <a:off x="1708298" y="5494770"/>
            <a:ext cx="2139663" cy="436278"/>
          </a:xfrm>
          <a:prstGeom prst="rect">
            <a:avLst/>
          </a:prstGeom>
        </p:spPr>
        <p:txBody>
          <a:bodyPr lIns="0" tIns="0" rIns="0" bIns="0" rtlCol="0" anchor="t">
            <a:spAutoFit/>
          </a:bodyPr>
          <a:lstStyle/>
          <a:p>
            <a:pPr marL="0" lvl="0" indent="0" algn="ctr">
              <a:lnSpc>
                <a:spcPts val="3240"/>
              </a:lnSpc>
            </a:pPr>
            <a:r>
              <a:rPr lang="en-US" sz="3000" b="1">
                <a:solidFill>
                  <a:srgbClr val="112D4E"/>
                </a:solidFill>
                <a:latin typeface="Barlow Bold"/>
                <a:ea typeface="Barlow Bold"/>
                <a:cs typeface="Barlow Bold"/>
                <a:sym typeface="Barlow Bold"/>
              </a:rPr>
              <a:t>Strategy</a:t>
            </a:r>
          </a:p>
        </p:txBody>
      </p:sp>
      <p:sp>
        <p:nvSpPr>
          <p:cNvPr id="13" name="Freeform 13"/>
          <p:cNvSpPr/>
          <p:nvPr/>
        </p:nvSpPr>
        <p:spPr>
          <a:xfrm rot="-5400000">
            <a:off x="9977574" y="2224136"/>
            <a:ext cx="3147115" cy="2859941"/>
          </a:xfrm>
          <a:custGeom>
            <a:avLst/>
            <a:gdLst/>
            <a:ahLst/>
            <a:cxnLst/>
            <a:rect l="l" t="t" r="r" b="b"/>
            <a:pathLst>
              <a:path w="3147115" h="2859941">
                <a:moveTo>
                  <a:pt x="0" y="0"/>
                </a:moveTo>
                <a:lnTo>
                  <a:pt x="3147115" y="0"/>
                </a:lnTo>
                <a:lnTo>
                  <a:pt x="3147115" y="2859940"/>
                </a:lnTo>
                <a:lnTo>
                  <a:pt x="0" y="2859940"/>
                </a:lnTo>
                <a:lnTo>
                  <a:pt x="0" y="0"/>
                </a:lnTo>
                <a:close/>
              </a:path>
            </a:pathLst>
          </a:custGeom>
          <a:blipFill>
            <a:blip r:embed="rId2"/>
            <a:stretch>
              <a:fillRect/>
            </a:stretch>
          </a:blipFill>
        </p:spPr>
        <p:txBody>
          <a:bodyPr/>
          <a:lstStyle/>
          <a:p>
            <a:endParaRPr lang="fr-FR"/>
          </a:p>
        </p:txBody>
      </p:sp>
      <p:grpSp>
        <p:nvGrpSpPr>
          <p:cNvPr id="14" name="Group 14"/>
          <p:cNvGrpSpPr/>
          <p:nvPr/>
        </p:nvGrpSpPr>
        <p:grpSpPr>
          <a:xfrm>
            <a:off x="10033780" y="2130701"/>
            <a:ext cx="2595892" cy="3046809"/>
            <a:chOff x="0" y="0"/>
            <a:chExt cx="698500" cy="819832"/>
          </a:xfrm>
        </p:grpSpPr>
        <p:sp>
          <p:nvSpPr>
            <p:cNvPr id="15" name="Freeform 15"/>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txBody>
            <a:bodyPr/>
            <a:lstStyle/>
            <a:p>
              <a:endParaRPr lang="fr-FR"/>
            </a:p>
          </p:txBody>
        </p:sp>
      </p:grpSp>
      <p:grpSp>
        <p:nvGrpSpPr>
          <p:cNvPr id="16" name="Group 16"/>
          <p:cNvGrpSpPr/>
          <p:nvPr/>
        </p:nvGrpSpPr>
        <p:grpSpPr>
          <a:xfrm>
            <a:off x="10249947" y="2419878"/>
            <a:ext cx="2163558" cy="2517595"/>
            <a:chOff x="0" y="0"/>
            <a:chExt cx="698500" cy="812800"/>
          </a:xfrm>
        </p:grpSpPr>
        <p:sp>
          <p:nvSpPr>
            <p:cNvPr id="17" name="Freeform 17"/>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fr-FR"/>
            </a:p>
          </p:txBody>
        </p:sp>
      </p:grpSp>
      <p:grpSp>
        <p:nvGrpSpPr>
          <p:cNvPr id="18" name="Group 18"/>
          <p:cNvGrpSpPr/>
          <p:nvPr/>
        </p:nvGrpSpPr>
        <p:grpSpPr>
          <a:xfrm>
            <a:off x="9943982" y="5377504"/>
            <a:ext cx="2775488" cy="651726"/>
            <a:chOff x="0" y="0"/>
            <a:chExt cx="812800" cy="190858"/>
          </a:xfrm>
        </p:grpSpPr>
        <p:sp>
          <p:nvSpPr>
            <p:cNvPr id="19" name="Freeform 19"/>
            <p:cNvSpPr/>
            <p:nvPr/>
          </p:nvSpPr>
          <p:spPr>
            <a:xfrm>
              <a:off x="0" y="0"/>
              <a:ext cx="812800" cy="190858"/>
            </a:xfrm>
            <a:custGeom>
              <a:avLst/>
              <a:gdLst/>
              <a:ahLst/>
              <a:cxnLst/>
              <a:rect l="l" t="t" r="r" b="b"/>
              <a:pathLst>
                <a:path w="812800" h="190858">
                  <a:moveTo>
                    <a:pt x="95429" y="0"/>
                  </a:moveTo>
                  <a:lnTo>
                    <a:pt x="717371" y="0"/>
                  </a:lnTo>
                  <a:cubicBezTo>
                    <a:pt x="770075" y="0"/>
                    <a:pt x="812800" y="42725"/>
                    <a:pt x="812800" y="95429"/>
                  </a:cubicBezTo>
                  <a:lnTo>
                    <a:pt x="812800" y="95429"/>
                  </a:lnTo>
                  <a:cubicBezTo>
                    <a:pt x="812800" y="148133"/>
                    <a:pt x="770075" y="190858"/>
                    <a:pt x="717371" y="190858"/>
                  </a:cubicBezTo>
                  <a:lnTo>
                    <a:pt x="95429" y="190858"/>
                  </a:lnTo>
                  <a:cubicBezTo>
                    <a:pt x="42725" y="190858"/>
                    <a:pt x="0" y="148133"/>
                    <a:pt x="0" y="95429"/>
                  </a:cubicBezTo>
                  <a:lnTo>
                    <a:pt x="0" y="95429"/>
                  </a:lnTo>
                  <a:cubicBezTo>
                    <a:pt x="0" y="42725"/>
                    <a:pt x="42725" y="0"/>
                    <a:pt x="95429" y="0"/>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fr-FR"/>
            </a:p>
          </p:txBody>
        </p:sp>
        <p:sp>
          <p:nvSpPr>
            <p:cNvPr id="20" name="TextBox 20"/>
            <p:cNvSpPr txBox="1"/>
            <p:nvPr/>
          </p:nvSpPr>
          <p:spPr>
            <a:xfrm>
              <a:off x="0" y="-28575"/>
              <a:ext cx="812800" cy="219433"/>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0558767" y="3074703"/>
            <a:ext cx="1545918" cy="1175766"/>
          </a:xfrm>
          <a:prstGeom prst="rect">
            <a:avLst/>
          </a:prstGeom>
        </p:spPr>
        <p:txBody>
          <a:bodyPr lIns="0" tIns="0" rIns="0" bIns="0" rtlCol="0" anchor="t">
            <a:spAutoFit/>
          </a:bodyPr>
          <a:lstStyle/>
          <a:p>
            <a:pPr marL="0" lvl="0" indent="0" algn="ctr">
              <a:lnSpc>
                <a:spcPts val="9072"/>
              </a:lnSpc>
            </a:pPr>
            <a:r>
              <a:rPr lang="en-US" sz="8400" b="1" spc="-210">
                <a:solidFill>
                  <a:srgbClr val="FFFFFF"/>
                </a:solidFill>
                <a:latin typeface="Barlow Bold"/>
                <a:ea typeface="Barlow Bold"/>
                <a:cs typeface="Barlow Bold"/>
                <a:sym typeface="Barlow Bold"/>
              </a:rPr>
              <a:t>03</a:t>
            </a:r>
          </a:p>
        </p:txBody>
      </p:sp>
      <p:sp>
        <p:nvSpPr>
          <p:cNvPr id="22" name="TextBox 22"/>
          <p:cNvSpPr txBox="1"/>
          <p:nvPr/>
        </p:nvSpPr>
        <p:spPr>
          <a:xfrm>
            <a:off x="10252707" y="5494770"/>
            <a:ext cx="2158038" cy="436245"/>
          </a:xfrm>
          <a:prstGeom prst="rect">
            <a:avLst/>
          </a:prstGeom>
        </p:spPr>
        <p:txBody>
          <a:bodyPr lIns="0" tIns="0" rIns="0" bIns="0" rtlCol="0" anchor="t">
            <a:spAutoFit/>
          </a:bodyPr>
          <a:lstStyle/>
          <a:p>
            <a:pPr marL="0" lvl="0" indent="0" algn="ctr">
              <a:lnSpc>
                <a:spcPts val="3240"/>
              </a:lnSpc>
            </a:pPr>
            <a:r>
              <a:rPr lang="en-US" sz="3000" b="1">
                <a:solidFill>
                  <a:srgbClr val="112D4E"/>
                </a:solidFill>
                <a:latin typeface="Barlow Bold"/>
                <a:ea typeface="Barlow Bold"/>
                <a:cs typeface="Barlow Bold"/>
                <a:sym typeface="Barlow Bold"/>
              </a:rPr>
              <a:t>Evaluation</a:t>
            </a:r>
          </a:p>
        </p:txBody>
      </p:sp>
      <p:sp>
        <p:nvSpPr>
          <p:cNvPr id="23" name="Freeform 23"/>
          <p:cNvSpPr/>
          <p:nvPr/>
        </p:nvSpPr>
        <p:spPr>
          <a:xfrm rot="-5400000">
            <a:off x="5609602" y="2981142"/>
            <a:ext cx="3147115" cy="2859941"/>
          </a:xfrm>
          <a:custGeom>
            <a:avLst/>
            <a:gdLst/>
            <a:ahLst/>
            <a:cxnLst/>
            <a:rect l="l" t="t" r="r" b="b"/>
            <a:pathLst>
              <a:path w="3147115" h="2859941">
                <a:moveTo>
                  <a:pt x="0" y="0"/>
                </a:moveTo>
                <a:lnTo>
                  <a:pt x="3147115" y="0"/>
                </a:lnTo>
                <a:lnTo>
                  <a:pt x="3147115" y="2859941"/>
                </a:lnTo>
                <a:lnTo>
                  <a:pt x="0" y="2859941"/>
                </a:lnTo>
                <a:lnTo>
                  <a:pt x="0" y="0"/>
                </a:lnTo>
                <a:close/>
              </a:path>
            </a:pathLst>
          </a:custGeom>
          <a:blipFill>
            <a:blip r:embed="rId2"/>
            <a:stretch>
              <a:fillRect/>
            </a:stretch>
          </a:blipFill>
        </p:spPr>
        <p:txBody>
          <a:bodyPr/>
          <a:lstStyle/>
          <a:p>
            <a:endParaRPr lang="fr-FR"/>
          </a:p>
        </p:txBody>
      </p:sp>
      <p:grpSp>
        <p:nvGrpSpPr>
          <p:cNvPr id="24" name="Group 24"/>
          <p:cNvGrpSpPr/>
          <p:nvPr/>
        </p:nvGrpSpPr>
        <p:grpSpPr>
          <a:xfrm>
            <a:off x="5752962" y="2887708"/>
            <a:ext cx="2595892" cy="3046809"/>
            <a:chOff x="0" y="0"/>
            <a:chExt cx="698500" cy="819832"/>
          </a:xfrm>
        </p:grpSpPr>
        <p:sp>
          <p:nvSpPr>
            <p:cNvPr id="25" name="Freeform 25"/>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txBody>
            <a:bodyPr/>
            <a:lstStyle/>
            <a:p>
              <a:endParaRPr lang="fr-FR"/>
            </a:p>
          </p:txBody>
        </p:sp>
      </p:grpSp>
      <p:grpSp>
        <p:nvGrpSpPr>
          <p:cNvPr id="26" name="Group 26"/>
          <p:cNvGrpSpPr/>
          <p:nvPr/>
        </p:nvGrpSpPr>
        <p:grpSpPr>
          <a:xfrm>
            <a:off x="5969128" y="3171365"/>
            <a:ext cx="2163558" cy="2517595"/>
            <a:chOff x="0" y="0"/>
            <a:chExt cx="698500" cy="812800"/>
          </a:xfrm>
        </p:grpSpPr>
        <p:sp>
          <p:nvSpPr>
            <p:cNvPr id="27" name="Freeform 27"/>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txBody>
            <a:bodyPr/>
            <a:lstStyle/>
            <a:p>
              <a:endParaRPr lang="fr-FR"/>
            </a:p>
          </p:txBody>
        </p:sp>
      </p:grpSp>
      <p:grpSp>
        <p:nvGrpSpPr>
          <p:cNvPr id="28" name="Group 28"/>
          <p:cNvGrpSpPr/>
          <p:nvPr/>
        </p:nvGrpSpPr>
        <p:grpSpPr>
          <a:xfrm>
            <a:off x="5663164" y="6077465"/>
            <a:ext cx="2775488" cy="651726"/>
            <a:chOff x="0" y="0"/>
            <a:chExt cx="812800" cy="190858"/>
          </a:xfrm>
        </p:grpSpPr>
        <p:sp>
          <p:nvSpPr>
            <p:cNvPr id="29" name="Freeform 29"/>
            <p:cNvSpPr/>
            <p:nvPr/>
          </p:nvSpPr>
          <p:spPr>
            <a:xfrm>
              <a:off x="0" y="0"/>
              <a:ext cx="812800" cy="190858"/>
            </a:xfrm>
            <a:custGeom>
              <a:avLst/>
              <a:gdLst/>
              <a:ahLst/>
              <a:cxnLst/>
              <a:rect l="l" t="t" r="r" b="b"/>
              <a:pathLst>
                <a:path w="812800" h="190858">
                  <a:moveTo>
                    <a:pt x="95429" y="0"/>
                  </a:moveTo>
                  <a:lnTo>
                    <a:pt x="717371" y="0"/>
                  </a:lnTo>
                  <a:cubicBezTo>
                    <a:pt x="770075" y="0"/>
                    <a:pt x="812800" y="42725"/>
                    <a:pt x="812800" y="95429"/>
                  </a:cubicBezTo>
                  <a:lnTo>
                    <a:pt x="812800" y="95429"/>
                  </a:lnTo>
                  <a:cubicBezTo>
                    <a:pt x="812800" y="148133"/>
                    <a:pt x="770075" y="190858"/>
                    <a:pt x="717371" y="190858"/>
                  </a:cubicBezTo>
                  <a:lnTo>
                    <a:pt x="95429" y="190858"/>
                  </a:lnTo>
                  <a:cubicBezTo>
                    <a:pt x="42725" y="190858"/>
                    <a:pt x="0" y="148133"/>
                    <a:pt x="0" y="95429"/>
                  </a:cubicBezTo>
                  <a:lnTo>
                    <a:pt x="0" y="95429"/>
                  </a:lnTo>
                  <a:cubicBezTo>
                    <a:pt x="0" y="42725"/>
                    <a:pt x="42725" y="0"/>
                    <a:pt x="95429"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fr-FR"/>
            </a:p>
          </p:txBody>
        </p:sp>
        <p:sp>
          <p:nvSpPr>
            <p:cNvPr id="30" name="TextBox 30"/>
            <p:cNvSpPr txBox="1"/>
            <p:nvPr/>
          </p:nvSpPr>
          <p:spPr>
            <a:xfrm>
              <a:off x="0" y="-28575"/>
              <a:ext cx="812800" cy="219433"/>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6182585" y="3807140"/>
            <a:ext cx="1736645" cy="1175766"/>
          </a:xfrm>
          <a:prstGeom prst="rect">
            <a:avLst/>
          </a:prstGeom>
        </p:spPr>
        <p:txBody>
          <a:bodyPr lIns="0" tIns="0" rIns="0" bIns="0" rtlCol="0" anchor="t">
            <a:spAutoFit/>
          </a:bodyPr>
          <a:lstStyle/>
          <a:p>
            <a:pPr marL="0" lvl="0" indent="0" algn="ctr">
              <a:lnSpc>
                <a:spcPts val="9072"/>
              </a:lnSpc>
            </a:pPr>
            <a:r>
              <a:rPr lang="en-US" sz="8400" b="1" spc="-210">
                <a:solidFill>
                  <a:srgbClr val="FFFFFF"/>
                </a:solidFill>
                <a:latin typeface="Barlow Bold"/>
                <a:ea typeface="Barlow Bold"/>
                <a:cs typeface="Barlow Bold"/>
                <a:sym typeface="Barlow Bold"/>
              </a:rPr>
              <a:t>02</a:t>
            </a:r>
          </a:p>
        </p:txBody>
      </p:sp>
      <p:sp>
        <p:nvSpPr>
          <p:cNvPr id="32" name="TextBox 32"/>
          <p:cNvSpPr txBox="1"/>
          <p:nvPr/>
        </p:nvSpPr>
        <p:spPr>
          <a:xfrm>
            <a:off x="5971889" y="6172550"/>
            <a:ext cx="2158038" cy="436278"/>
          </a:xfrm>
          <a:prstGeom prst="rect">
            <a:avLst/>
          </a:prstGeom>
        </p:spPr>
        <p:txBody>
          <a:bodyPr lIns="0" tIns="0" rIns="0" bIns="0" rtlCol="0" anchor="t">
            <a:spAutoFit/>
          </a:bodyPr>
          <a:lstStyle/>
          <a:p>
            <a:pPr marL="0" lvl="0" indent="0" algn="ctr">
              <a:lnSpc>
                <a:spcPts val="3240"/>
              </a:lnSpc>
            </a:pPr>
            <a:r>
              <a:rPr lang="en-US" sz="3000" b="1">
                <a:solidFill>
                  <a:srgbClr val="FFFFFF"/>
                </a:solidFill>
                <a:latin typeface="Barlow Bold"/>
                <a:ea typeface="Barlow Bold"/>
                <a:cs typeface="Barlow Bold"/>
                <a:sym typeface="Barlow Bold"/>
              </a:rPr>
              <a:t>Objectives</a:t>
            </a:r>
          </a:p>
        </p:txBody>
      </p:sp>
      <p:sp>
        <p:nvSpPr>
          <p:cNvPr id="33" name="Freeform 33"/>
          <p:cNvSpPr/>
          <p:nvPr/>
        </p:nvSpPr>
        <p:spPr>
          <a:xfrm rot="-5400000">
            <a:off x="14154996" y="2981142"/>
            <a:ext cx="3147115" cy="2859941"/>
          </a:xfrm>
          <a:custGeom>
            <a:avLst/>
            <a:gdLst/>
            <a:ahLst/>
            <a:cxnLst/>
            <a:rect l="l" t="t" r="r" b="b"/>
            <a:pathLst>
              <a:path w="3147115" h="2859941">
                <a:moveTo>
                  <a:pt x="0" y="0"/>
                </a:moveTo>
                <a:lnTo>
                  <a:pt x="3147115" y="0"/>
                </a:lnTo>
                <a:lnTo>
                  <a:pt x="3147115" y="2859941"/>
                </a:lnTo>
                <a:lnTo>
                  <a:pt x="0" y="2859941"/>
                </a:lnTo>
                <a:lnTo>
                  <a:pt x="0" y="0"/>
                </a:lnTo>
                <a:close/>
              </a:path>
            </a:pathLst>
          </a:custGeom>
          <a:blipFill>
            <a:blip r:embed="rId2"/>
            <a:stretch>
              <a:fillRect/>
            </a:stretch>
          </a:blipFill>
        </p:spPr>
        <p:txBody>
          <a:bodyPr/>
          <a:lstStyle/>
          <a:p>
            <a:endParaRPr lang="fr-FR"/>
          </a:p>
        </p:txBody>
      </p:sp>
      <p:grpSp>
        <p:nvGrpSpPr>
          <p:cNvPr id="34" name="Group 34"/>
          <p:cNvGrpSpPr/>
          <p:nvPr/>
        </p:nvGrpSpPr>
        <p:grpSpPr>
          <a:xfrm>
            <a:off x="14314393" y="2887708"/>
            <a:ext cx="2595892" cy="3046809"/>
            <a:chOff x="0" y="0"/>
            <a:chExt cx="698500" cy="819832"/>
          </a:xfrm>
        </p:grpSpPr>
        <p:sp>
          <p:nvSpPr>
            <p:cNvPr id="35" name="Freeform 35"/>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txBody>
            <a:bodyPr/>
            <a:lstStyle/>
            <a:p>
              <a:endParaRPr lang="fr-FR"/>
            </a:p>
          </p:txBody>
        </p:sp>
      </p:grpSp>
      <p:grpSp>
        <p:nvGrpSpPr>
          <p:cNvPr id="36" name="Group 36"/>
          <p:cNvGrpSpPr/>
          <p:nvPr/>
        </p:nvGrpSpPr>
        <p:grpSpPr>
          <a:xfrm>
            <a:off x="14530560" y="3171365"/>
            <a:ext cx="2163558" cy="2517595"/>
            <a:chOff x="0" y="0"/>
            <a:chExt cx="698500" cy="812800"/>
          </a:xfrm>
        </p:grpSpPr>
        <p:sp>
          <p:nvSpPr>
            <p:cNvPr id="37" name="Freeform 37"/>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txBody>
            <a:bodyPr/>
            <a:lstStyle/>
            <a:p>
              <a:endParaRPr lang="fr-FR"/>
            </a:p>
          </p:txBody>
        </p:sp>
      </p:grpSp>
      <p:grpSp>
        <p:nvGrpSpPr>
          <p:cNvPr id="38" name="Group 38"/>
          <p:cNvGrpSpPr/>
          <p:nvPr/>
        </p:nvGrpSpPr>
        <p:grpSpPr>
          <a:xfrm>
            <a:off x="14224595" y="6077465"/>
            <a:ext cx="2775488" cy="651726"/>
            <a:chOff x="0" y="0"/>
            <a:chExt cx="812800" cy="190858"/>
          </a:xfrm>
        </p:grpSpPr>
        <p:sp>
          <p:nvSpPr>
            <p:cNvPr id="39" name="Freeform 39"/>
            <p:cNvSpPr/>
            <p:nvPr/>
          </p:nvSpPr>
          <p:spPr>
            <a:xfrm>
              <a:off x="0" y="0"/>
              <a:ext cx="812800" cy="190858"/>
            </a:xfrm>
            <a:custGeom>
              <a:avLst/>
              <a:gdLst/>
              <a:ahLst/>
              <a:cxnLst/>
              <a:rect l="l" t="t" r="r" b="b"/>
              <a:pathLst>
                <a:path w="812800" h="190858">
                  <a:moveTo>
                    <a:pt x="95429" y="0"/>
                  </a:moveTo>
                  <a:lnTo>
                    <a:pt x="717371" y="0"/>
                  </a:lnTo>
                  <a:cubicBezTo>
                    <a:pt x="770075" y="0"/>
                    <a:pt x="812800" y="42725"/>
                    <a:pt x="812800" y="95429"/>
                  </a:cubicBezTo>
                  <a:lnTo>
                    <a:pt x="812800" y="95429"/>
                  </a:lnTo>
                  <a:cubicBezTo>
                    <a:pt x="812800" y="148133"/>
                    <a:pt x="770075" y="190858"/>
                    <a:pt x="717371" y="190858"/>
                  </a:cubicBezTo>
                  <a:lnTo>
                    <a:pt x="95429" y="190858"/>
                  </a:lnTo>
                  <a:cubicBezTo>
                    <a:pt x="42725" y="190858"/>
                    <a:pt x="0" y="148133"/>
                    <a:pt x="0" y="95429"/>
                  </a:cubicBezTo>
                  <a:lnTo>
                    <a:pt x="0" y="95429"/>
                  </a:lnTo>
                  <a:cubicBezTo>
                    <a:pt x="0" y="42725"/>
                    <a:pt x="42725" y="0"/>
                    <a:pt x="95429"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fr-FR"/>
            </a:p>
          </p:txBody>
        </p:sp>
        <p:sp>
          <p:nvSpPr>
            <p:cNvPr id="40" name="TextBox 40"/>
            <p:cNvSpPr txBox="1"/>
            <p:nvPr/>
          </p:nvSpPr>
          <p:spPr>
            <a:xfrm>
              <a:off x="0" y="-28575"/>
              <a:ext cx="812800" cy="219433"/>
            </a:xfrm>
            <a:prstGeom prst="rect">
              <a:avLst/>
            </a:prstGeom>
          </p:spPr>
          <p:txBody>
            <a:bodyPr lIns="50800" tIns="50800" rIns="50800" bIns="50800" rtlCol="0" anchor="ctr"/>
            <a:lstStyle/>
            <a:p>
              <a:pPr algn="ctr">
                <a:lnSpc>
                  <a:spcPts val="2659"/>
                </a:lnSpc>
              </a:pPr>
              <a:endParaRPr/>
            </a:p>
          </p:txBody>
        </p:sp>
      </p:grpSp>
      <p:sp>
        <p:nvSpPr>
          <p:cNvPr id="41" name="TextBox 41"/>
          <p:cNvSpPr txBox="1"/>
          <p:nvPr/>
        </p:nvSpPr>
        <p:spPr>
          <a:xfrm>
            <a:off x="14803476" y="3807140"/>
            <a:ext cx="1617725" cy="1175766"/>
          </a:xfrm>
          <a:prstGeom prst="rect">
            <a:avLst/>
          </a:prstGeom>
        </p:spPr>
        <p:txBody>
          <a:bodyPr lIns="0" tIns="0" rIns="0" bIns="0" rtlCol="0" anchor="t">
            <a:spAutoFit/>
          </a:bodyPr>
          <a:lstStyle/>
          <a:p>
            <a:pPr marL="0" lvl="0" indent="0" algn="ctr">
              <a:lnSpc>
                <a:spcPts val="9072"/>
              </a:lnSpc>
            </a:pPr>
            <a:r>
              <a:rPr lang="en-US" sz="8400" b="1" spc="-210">
                <a:solidFill>
                  <a:srgbClr val="FFFFFF"/>
                </a:solidFill>
                <a:latin typeface="Barlow Bold"/>
                <a:ea typeface="Barlow Bold"/>
                <a:cs typeface="Barlow Bold"/>
                <a:sym typeface="Barlow Bold"/>
              </a:rPr>
              <a:t>04</a:t>
            </a:r>
          </a:p>
        </p:txBody>
      </p:sp>
      <p:sp>
        <p:nvSpPr>
          <p:cNvPr id="42" name="TextBox 42"/>
          <p:cNvSpPr txBox="1"/>
          <p:nvPr/>
        </p:nvSpPr>
        <p:spPr>
          <a:xfrm>
            <a:off x="14219919" y="6172550"/>
            <a:ext cx="2784840" cy="436245"/>
          </a:xfrm>
          <a:prstGeom prst="rect">
            <a:avLst/>
          </a:prstGeom>
        </p:spPr>
        <p:txBody>
          <a:bodyPr lIns="0" tIns="0" rIns="0" bIns="0" rtlCol="0" anchor="t">
            <a:spAutoFit/>
          </a:bodyPr>
          <a:lstStyle/>
          <a:p>
            <a:pPr marL="0" lvl="0" indent="0" algn="ctr">
              <a:lnSpc>
                <a:spcPts val="3240"/>
              </a:lnSpc>
            </a:pPr>
            <a:r>
              <a:rPr lang="en-US" sz="3000" b="1">
                <a:solidFill>
                  <a:srgbClr val="FFFFFF"/>
                </a:solidFill>
                <a:latin typeface="Barlow Bold"/>
                <a:ea typeface="Barlow Bold"/>
                <a:cs typeface="Barlow Bold"/>
                <a:sym typeface="Barlow Bold"/>
              </a:rPr>
              <a:t>Performance</a:t>
            </a:r>
          </a:p>
        </p:txBody>
      </p:sp>
      <p:sp>
        <p:nvSpPr>
          <p:cNvPr id="43" name="TextBox 43"/>
          <p:cNvSpPr txBox="1"/>
          <p:nvPr/>
        </p:nvSpPr>
        <p:spPr>
          <a:xfrm>
            <a:off x="848650" y="6286406"/>
            <a:ext cx="3858960" cy="2845435"/>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Lorem ipsum dolor sit amet, consectetur adipiscing elit. Phasellus ultrices egestas nisi, id tincidunt erat viverra sit amet. Morbi efficitur nunc at nulla finibus, sed molestie elit interdum.</a:t>
            </a:r>
          </a:p>
        </p:txBody>
      </p:sp>
      <p:sp>
        <p:nvSpPr>
          <p:cNvPr id="44" name="TextBox 44"/>
          <p:cNvSpPr txBox="1"/>
          <p:nvPr/>
        </p:nvSpPr>
        <p:spPr>
          <a:xfrm>
            <a:off x="9402246" y="6286406"/>
            <a:ext cx="3858960" cy="2845435"/>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Lorem ipsum dolor sit amet, consectetur adipiscing elit. Phasellus ultrices egestas nisi, id tincidunt erat viverra sit amet. Morbi efficitur nunc at nulla finibus, sed molestie elit interdum.</a:t>
            </a:r>
          </a:p>
        </p:txBody>
      </p:sp>
      <p:sp>
        <p:nvSpPr>
          <p:cNvPr id="45" name="TextBox 45"/>
          <p:cNvSpPr txBox="1"/>
          <p:nvPr/>
        </p:nvSpPr>
        <p:spPr>
          <a:xfrm>
            <a:off x="5121427" y="6910166"/>
            <a:ext cx="3858960" cy="2845435"/>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Lorem ipsum dolor sit amet, consectetur adipiscing elit. Phasellus ultrices egestas nisi, id tincidunt erat viverra sit amet. Morbi efficitur nunc at nulla finibus, sed molestie elit interdum.</a:t>
            </a:r>
          </a:p>
        </p:txBody>
      </p:sp>
      <p:sp>
        <p:nvSpPr>
          <p:cNvPr id="46" name="TextBox 46"/>
          <p:cNvSpPr txBox="1"/>
          <p:nvPr/>
        </p:nvSpPr>
        <p:spPr>
          <a:xfrm>
            <a:off x="13799074" y="6910166"/>
            <a:ext cx="3858960" cy="2845435"/>
          </a:xfrm>
          <a:prstGeom prst="rect">
            <a:avLst/>
          </a:prstGeom>
        </p:spPr>
        <p:txBody>
          <a:bodyPr lIns="0" tIns="0" rIns="0" bIns="0" rtlCol="0" anchor="t">
            <a:spAutoFit/>
          </a:bodyPr>
          <a:lstStyle/>
          <a:p>
            <a:pPr algn="ctr">
              <a:lnSpc>
                <a:spcPts val="3289"/>
              </a:lnSpc>
            </a:pPr>
            <a:r>
              <a:rPr lang="en-US" sz="2349" spc="-39">
                <a:solidFill>
                  <a:srgbClr val="000000"/>
                </a:solidFill>
                <a:latin typeface="Clear Sans"/>
                <a:ea typeface="Clear Sans"/>
                <a:cs typeface="Clear Sans"/>
                <a:sym typeface="Clear Sans"/>
              </a:rPr>
              <a:t>Lorem ipsum dolor sit amet, consectetur adipiscing elit. Phasellus ultrices egestas nisi, id tincidunt erat viverra sit amet. Morbi efficitur nunc at nulla finibus, sed molestie elit interdum.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2972001" y="4460670"/>
            <a:ext cx="9547681" cy="2549506"/>
            <a:chOff x="0" y="0"/>
            <a:chExt cx="7262474" cy="1939290"/>
          </a:xfrm>
        </p:grpSpPr>
        <p:sp>
          <p:nvSpPr>
            <p:cNvPr id="3" name="Freeform 3"/>
            <p:cNvSpPr/>
            <p:nvPr/>
          </p:nvSpPr>
          <p:spPr>
            <a:xfrm>
              <a:off x="12700" y="12700"/>
              <a:ext cx="7237074" cy="1913890"/>
            </a:xfrm>
            <a:custGeom>
              <a:avLst/>
              <a:gdLst/>
              <a:ahLst/>
              <a:cxnLst/>
              <a:rect l="l" t="t" r="r" b="b"/>
              <a:pathLst>
                <a:path w="7237074" h="1913890">
                  <a:moveTo>
                    <a:pt x="6280129" y="1913890"/>
                  </a:moveTo>
                  <a:lnTo>
                    <a:pt x="956945" y="1913890"/>
                  </a:lnTo>
                  <a:cubicBezTo>
                    <a:pt x="428371" y="1913890"/>
                    <a:pt x="0" y="1485392"/>
                    <a:pt x="0" y="956945"/>
                  </a:cubicBezTo>
                  <a:cubicBezTo>
                    <a:pt x="0" y="428371"/>
                    <a:pt x="428371" y="0"/>
                    <a:pt x="956945" y="0"/>
                  </a:cubicBezTo>
                  <a:lnTo>
                    <a:pt x="6280129" y="0"/>
                  </a:lnTo>
                  <a:cubicBezTo>
                    <a:pt x="6808576" y="0"/>
                    <a:pt x="7237074" y="428371"/>
                    <a:pt x="7237074" y="956945"/>
                  </a:cubicBezTo>
                  <a:cubicBezTo>
                    <a:pt x="7237074" y="1485392"/>
                    <a:pt x="6808576" y="1913890"/>
                    <a:pt x="6280129" y="1913890"/>
                  </a:cubicBezTo>
                  <a:close/>
                </a:path>
              </a:pathLst>
            </a:custGeom>
            <a:solidFill>
              <a:srgbClr val="C9EDF7"/>
            </a:solidFill>
          </p:spPr>
          <p:txBody>
            <a:bodyPr/>
            <a:lstStyle/>
            <a:p>
              <a:endParaRPr lang="fr-FR"/>
            </a:p>
          </p:txBody>
        </p:sp>
        <p:sp>
          <p:nvSpPr>
            <p:cNvPr id="4" name="Freeform 4"/>
            <p:cNvSpPr/>
            <p:nvPr/>
          </p:nvSpPr>
          <p:spPr>
            <a:xfrm>
              <a:off x="0" y="0"/>
              <a:ext cx="7262474" cy="1939290"/>
            </a:xfrm>
            <a:custGeom>
              <a:avLst/>
              <a:gdLst/>
              <a:ahLst/>
              <a:cxnLst/>
              <a:rect l="l" t="t" r="r" b="b"/>
              <a:pathLst>
                <a:path w="7262474" h="1939290">
                  <a:moveTo>
                    <a:pt x="6292829" y="0"/>
                  </a:moveTo>
                  <a:lnTo>
                    <a:pt x="969645" y="0"/>
                  </a:lnTo>
                  <a:cubicBezTo>
                    <a:pt x="434975" y="0"/>
                    <a:pt x="0" y="434975"/>
                    <a:pt x="0" y="969645"/>
                  </a:cubicBezTo>
                  <a:cubicBezTo>
                    <a:pt x="0" y="1504315"/>
                    <a:pt x="434975" y="1939290"/>
                    <a:pt x="969645" y="1939290"/>
                  </a:cubicBezTo>
                  <a:lnTo>
                    <a:pt x="6292829" y="1939290"/>
                  </a:lnTo>
                  <a:cubicBezTo>
                    <a:pt x="6827499" y="1939290"/>
                    <a:pt x="7262474" y="1504315"/>
                    <a:pt x="7262474" y="969645"/>
                  </a:cubicBezTo>
                  <a:cubicBezTo>
                    <a:pt x="7262474" y="434975"/>
                    <a:pt x="6827499" y="0"/>
                    <a:pt x="6292829" y="0"/>
                  </a:cubicBezTo>
                  <a:close/>
                  <a:moveTo>
                    <a:pt x="6292829" y="1913890"/>
                  </a:moveTo>
                  <a:lnTo>
                    <a:pt x="969645" y="1913890"/>
                  </a:lnTo>
                  <a:cubicBezTo>
                    <a:pt x="448945" y="1913890"/>
                    <a:pt x="25400" y="1490345"/>
                    <a:pt x="25400" y="969645"/>
                  </a:cubicBezTo>
                  <a:cubicBezTo>
                    <a:pt x="25400" y="448945"/>
                    <a:pt x="448945" y="25400"/>
                    <a:pt x="969645" y="25400"/>
                  </a:cubicBezTo>
                  <a:lnTo>
                    <a:pt x="6292829" y="25400"/>
                  </a:lnTo>
                  <a:cubicBezTo>
                    <a:pt x="6813529" y="25400"/>
                    <a:pt x="7237074" y="448945"/>
                    <a:pt x="7237074" y="969645"/>
                  </a:cubicBezTo>
                  <a:cubicBezTo>
                    <a:pt x="7237074" y="1490345"/>
                    <a:pt x="6813529" y="1913890"/>
                    <a:pt x="6292829" y="1913890"/>
                  </a:cubicBezTo>
                  <a:close/>
                </a:path>
              </a:pathLst>
            </a:custGeom>
            <a:gradFill rotWithShape="1">
              <a:gsLst>
                <a:gs pos="0">
                  <a:srgbClr val="FFFFFF">
                    <a:alpha val="100000"/>
                  </a:srgbClr>
                </a:gs>
                <a:gs pos="100000">
                  <a:srgbClr val="E6E6E6">
                    <a:alpha val="100000"/>
                  </a:srgbClr>
                </a:gs>
              </a:gsLst>
              <a:path path="circle">
                <a:fillToRect l="50000" t="50000" r="50000" b="50000"/>
              </a:path>
            </a:gradFill>
          </p:spPr>
          <p:txBody>
            <a:bodyPr/>
            <a:lstStyle/>
            <a:p>
              <a:endParaRPr lang="fr-FR"/>
            </a:p>
          </p:txBody>
        </p:sp>
      </p:grpSp>
      <p:grpSp>
        <p:nvGrpSpPr>
          <p:cNvPr id="5" name="Group 5"/>
          <p:cNvGrpSpPr/>
          <p:nvPr/>
        </p:nvGrpSpPr>
        <p:grpSpPr>
          <a:xfrm>
            <a:off x="5776148" y="1539747"/>
            <a:ext cx="6727297" cy="2549506"/>
            <a:chOff x="0" y="0"/>
            <a:chExt cx="5117140" cy="1939290"/>
          </a:xfrm>
        </p:grpSpPr>
        <p:sp>
          <p:nvSpPr>
            <p:cNvPr id="6" name="Freeform 6"/>
            <p:cNvSpPr/>
            <p:nvPr/>
          </p:nvSpPr>
          <p:spPr>
            <a:xfrm>
              <a:off x="12700" y="12700"/>
              <a:ext cx="5091740" cy="1913890"/>
            </a:xfrm>
            <a:custGeom>
              <a:avLst/>
              <a:gdLst/>
              <a:ahLst/>
              <a:cxnLst/>
              <a:rect l="l" t="t" r="r" b="b"/>
              <a:pathLst>
                <a:path w="5091740" h="1913890">
                  <a:moveTo>
                    <a:pt x="4134795" y="1913890"/>
                  </a:moveTo>
                  <a:lnTo>
                    <a:pt x="956945" y="1913890"/>
                  </a:lnTo>
                  <a:cubicBezTo>
                    <a:pt x="428371" y="1913890"/>
                    <a:pt x="0" y="1485392"/>
                    <a:pt x="0" y="956945"/>
                  </a:cubicBezTo>
                  <a:cubicBezTo>
                    <a:pt x="0" y="428371"/>
                    <a:pt x="428371" y="0"/>
                    <a:pt x="956945" y="0"/>
                  </a:cubicBezTo>
                  <a:lnTo>
                    <a:pt x="4134795" y="0"/>
                  </a:lnTo>
                  <a:cubicBezTo>
                    <a:pt x="4663242" y="0"/>
                    <a:pt x="5091740" y="428371"/>
                    <a:pt x="5091740" y="956945"/>
                  </a:cubicBezTo>
                  <a:cubicBezTo>
                    <a:pt x="5091740" y="1485392"/>
                    <a:pt x="4663242" y="1913890"/>
                    <a:pt x="4134795" y="1913890"/>
                  </a:cubicBezTo>
                  <a:close/>
                </a:path>
              </a:pathLst>
            </a:custGeom>
            <a:gradFill rotWithShape="1">
              <a:gsLst>
                <a:gs pos="0">
                  <a:srgbClr val="FFFFFF">
                    <a:alpha val="100000"/>
                  </a:srgbClr>
                </a:gs>
                <a:gs pos="100000">
                  <a:srgbClr val="E6E6E6">
                    <a:alpha val="100000"/>
                  </a:srgbClr>
                </a:gs>
              </a:gsLst>
              <a:path path="circle">
                <a:fillToRect l="50000" t="50000" r="50000" b="50000"/>
              </a:path>
            </a:gradFill>
          </p:spPr>
          <p:txBody>
            <a:bodyPr/>
            <a:lstStyle/>
            <a:p>
              <a:endParaRPr lang="fr-FR"/>
            </a:p>
          </p:txBody>
        </p:sp>
        <p:sp>
          <p:nvSpPr>
            <p:cNvPr id="7" name="Freeform 7"/>
            <p:cNvSpPr/>
            <p:nvPr/>
          </p:nvSpPr>
          <p:spPr>
            <a:xfrm>
              <a:off x="0" y="0"/>
              <a:ext cx="5117140" cy="1939290"/>
            </a:xfrm>
            <a:custGeom>
              <a:avLst/>
              <a:gdLst/>
              <a:ahLst/>
              <a:cxnLst/>
              <a:rect l="l" t="t" r="r" b="b"/>
              <a:pathLst>
                <a:path w="5117140" h="1939290">
                  <a:moveTo>
                    <a:pt x="4147495" y="0"/>
                  </a:moveTo>
                  <a:lnTo>
                    <a:pt x="969645" y="0"/>
                  </a:lnTo>
                  <a:cubicBezTo>
                    <a:pt x="434975" y="0"/>
                    <a:pt x="0" y="434975"/>
                    <a:pt x="0" y="969645"/>
                  </a:cubicBezTo>
                  <a:cubicBezTo>
                    <a:pt x="0" y="1504315"/>
                    <a:pt x="434975" y="1939290"/>
                    <a:pt x="969645" y="1939290"/>
                  </a:cubicBezTo>
                  <a:lnTo>
                    <a:pt x="4147495" y="1939290"/>
                  </a:lnTo>
                  <a:cubicBezTo>
                    <a:pt x="4682165" y="1939290"/>
                    <a:pt x="5117140" y="1504315"/>
                    <a:pt x="5117140" y="969645"/>
                  </a:cubicBezTo>
                  <a:cubicBezTo>
                    <a:pt x="5117140" y="434975"/>
                    <a:pt x="4682165" y="0"/>
                    <a:pt x="4147495" y="0"/>
                  </a:cubicBezTo>
                  <a:close/>
                  <a:moveTo>
                    <a:pt x="4147495" y="1913890"/>
                  </a:moveTo>
                  <a:lnTo>
                    <a:pt x="969645" y="1913890"/>
                  </a:lnTo>
                  <a:cubicBezTo>
                    <a:pt x="448945" y="1913890"/>
                    <a:pt x="25400" y="1490345"/>
                    <a:pt x="25400" y="969645"/>
                  </a:cubicBezTo>
                  <a:cubicBezTo>
                    <a:pt x="25400" y="448945"/>
                    <a:pt x="448945" y="25400"/>
                    <a:pt x="969645" y="25400"/>
                  </a:cubicBezTo>
                  <a:lnTo>
                    <a:pt x="4147495" y="25400"/>
                  </a:lnTo>
                  <a:cubicBezTo>
                    <a:pt x="4668195" y="25400"/>
                    <a:pt x="5091740" y="448945"/>
                    <a:pt x="5091740" y="969645"/>
                  </a:cubicBezTo>
                  <a:cubicBezTo>
                    <a:pt x="5091740" y="1490345"/>
                    <a:pt x="4668195" y="1913890"/>
                    <a:pt x="4147495" y="1913890"/>
                  </a:cubicBezTo>
                  <a:close/>
                </a:path>
              </a:pathLst>
            </a:custGeom>
            <a:gradFill rotWithShape="1">
              <a:gsLst>
                <a:gs pos="0">
                  <a:srgbClr val="FFFFFF">
                    <a:alpha val="100000"/>
                  </a:srgbClr>
                </a:gs>
                <a:gs pos="100000">
                  <a:srgbClr val="E6E6E6">
                    <a:alpha val="100000"/>
                  </a:srgbClr>
                </a:gs>
              </a:gsLst>
              <a:path path="circle">
                <a:fillToRect l="50000" t="50000" r="50000" b="50000"/>
              </a:path>
            </a:gradFill>
          </p:spPr>
          <p:txBody>
            <a:bodyPr/>
            <a:lstStyle/>
            <a:p>
              <a:endParaRPr lang="fr-FR"/>
            </a:p>
          </p:txBody>
        </p:sp>
      </p:grpSp>
      <p:grpSp>
        <p:nvGrpSpPr>
          <p:cNvPr id="8" name="Group 8"/>
          <p:cNvGrpSpPr/>
          <p:nvPr/>
        </p:nvGrpSpPr>
        <p:grpSpPr>
          <a:xfrm rot="5400000">
            <a:off x="11300143" y="3006096"/>
            <a:ext cx="5482205" cy="2549506"/>
            <a:chOff x="0" y="0"/>
            <a:chExt cx="4170057" cy="1939290"/>
          </a:xfrm>
        </p:grpSpPr>
        <p:sp>
          <p:nvSpPr>
            <p:cNvPr id="9" name="Freeform 9"/>
            <p:cNvSpPr/>
            <p:nvPr/>
          </p:nvSpPr>
          <p:spPr>
            <a:xfrm>
              <a:off x="12700" y="12700"/>
              <a:ext cx="4144657" cy="1913890"/>
            </a:xfrm>
            <a:custGeom>
              <a:avLst/>
              <a:gdLst/>
              <a:ahLst/>
              <a:cxnLst/>
              <a:rect l="l" t="t" r="r" b="b"/>
              <a:pathLst>
                <a:path w="4144657" h="1913890">
                  <a:moveTo>
                    <a:pt x="3187712" y="1913890"/>
                  </a:moveTo>
                  <a:lnTo>
                    <a:pt x="956945" y="1913890"/>
                  </a:lnTo>
                  <a:cubicBezTo>
                    <a:pt x="428371" y="1913890"/>
                    <a:pt x="0" y="1485392"/>
                    <a:pt x="0" y="956945"/>
                  </a:cubicBezTo>
                  <a:cubicBezTo>
                    <a:pt x="0" y="428371"/>
                    <a:pt x="428371" y="0"/>
                    <a:pt x="956945" y="0"/>
                  </a:cubicBezTo>
                  <a:lnTo>
                    <a:pt x="3187712" y="0"/>
                  </a:lnTo>
                  <a:cubicBezTo>
                    <a:pt x="3716159" y="0"/>
                    <a:pt x="4144657" y="428371"/>
                    <a:pt x="4144657" y="956945"/>
                  </a:cubicBezTo>
                  <a:cubicBezTo>
                    <a:pt x="4144657" y="1485392"/>
                    <a:pt x="3716159" y="1913890"/>
                    <a:pt x="3187712" y="1913890"/>
                  </a:cubicBezTo>
                  <a:close/>
                </a:path>
              </a:pathLst>
            </a:custGeom>
            <a:solidFill>
              <a:srgbClr val="4D6CB3"/>
            </a:solidFill>
          </p:spPr>
          <p:txBody>
            <a:bodyPr/>
            <a:lstStyle/>
            <a:p>
              <a:endParaRPr lang="fr-FR"/>
            </a:p>
          </p:txBody>
        </p:sp>
        <p:sp>
          <p:nvSpPr>
            <p:cNvPr id="10" name="Freeform 10"/>
            <p:cNvSpPr/>
            <p:nvPr/>
          </p:nvSpPr>
          <p:spPr>
            <a:xfrm>
              <a:off x="0" y="0"/>
              <a:ext cx="4170057" cy="1939290"/>
            </a:xfrm>
            <a:custGeom>
              <a:avLst/>
              <a:gdLst/>
              <a:ahLst/>
              <a:cxnLst/>
              <a:rect l="l" t="t" r="r" b="b"/>
              <a:pathLst>
                <a:path w="4170057" h="1939290">
                  <a:moveTo>
                    <a:pt x="3200412" y="0"/>
                  </a:moveTo>
                  <a:lnTo>
                    <a:pt x="969645" y="0"/>
                  </a:lnTo>
                  <a:cubicBezTo>
                    <a:pt x="434975" y="0"/>
                    <a:pt x="0" y="434975"/>
                    <a:pt x="0" y="969645"/>
                  </a:cubicBezTo>
                  <a:cubicBezTo>
                    <a:pt x="0" y="1504315"/>
                    <a:pt x="434975" y="1939290"/>
                    <a:pt x="969645" y="1939290"/>
                  </a:cubicBezTo>
                  <a:lnTo>
                    <a:pt x="3200412" y="1939290"/>
                  </a:lnTo>
                  <a:cubicBezTo>
                    <a:pt x="3735082" y="1939290"/>
                    <a:pt x="4170057" y="1504315"/>
                    <a:pt x="4170057" y="969645"/>
                  </a:cubicBezTo>
                  <a:cubicBezTo>
                    <a:pt x="4170057" y="434975"/>
                    <a:pt x="3735082" y="0"/>
                    <a:pt x="3200412" y="0"/>
                  </a:cubicBezTo>
                  <a:close/>
                  <a:moveTo>
                    <a:pt x="3200412" y="1913890"/>
                  </a:moveTo>
                  <a:lnTo>
                    <a:pt x="969645" y="1913890"/>
                  </a:lnTo>
                  <a:cubicBezTo>
                    <a:pt x="448945" y="1913890"/>
                    <a:pt x="25400" y="1490345"/>
                    <a:pt x="25400" y="969645"/>
                  </a:cubicBezTo>
                  <a:cubicBezTo>
                    <a:pt x="25400" y="448945"/>
                    <a:pt x="448945" y="25400"/>
                    <a:pt x="969645" y="25400"/>
                  </a:cubicBezTo>
                  <a:lnTo>
                    <a:pt x="3200412" y="25400"/>
                  </a:lnTo>
                  <a:cubicBezTo>
                    <a:pt x="3721112" y="25400"/>
                    <a:pt x="4144657" y="448945"/>
                    <a:pt x="4144657" y="969645"/>
                  </a:cubicBezTo>
                  <a:cubicBezTo>
                    <a:pt x="4144657" y="1490345"/>
                    <a:pt x="3721112" y="1913890"/>
                    <a:pt x="3200412" y="1913890"/>
                  </a:cubicBezTo>
                  <a:close/>
                </a:path>
              </a:pathLst>
            </a:custGeom>
            <a:gradFill rotWithShape="1">
              <a:gsLst>
                <a:gs pos="0">
                  <a:srgbClr val="FFFFFF">
                    <a:alpha val="100000"/>
                  </a:srgbClr>
                </a:gs>
                <a:gs pos="100000">
                  <a:srgbClr val="E6E6E6">
                    <a:alpha val="100000"/>
                  </a:srgbClr>
                </a:gs>
              </a:gsLst>
              <a:path path="circle">
                <a:fillToRect l="50000" t="50000" r="50000" b="50000"/>
              </a:path>
            </a:gradFill>
          </p:spPr>
          <p:txBody>
            <a:bodyPr/>
            <a:lstStyle/>
            <a:p>
              <a:endParaRPr lang="fr-FR"/>
            </a:p>
          </p:txBody>
        </p:sp>
      </p:grpSp>
      <p:sp>
        <p:nvSpPr>
          <p:cNvPr id="11" name="Freeform 11"/>
          <p:cNvSpPr/>
          <p:nvPr/>
        </p:nvSpPr>
        <p:spPr>
          <a:xfrm>
            <a:off x="2972001" y="1539747"/>
            <a:ext cx="2558269" cy="2558269"/>
          </a:xfrm>
          <a:custGeom>
            <a:avLst/>
            <a:gdLst/>
            <a:ahLst/>
            <a:cxnLst/>
            <a:rect l="l" t="t" r="r" b="b"/>
            <a:pathLst>
              <a:path w="2558269" h="2558269">
                <a:moveTo>
                  <a:pt x="0" y="0"/>
                </a:moveTo>
                <a:lnTo>
                  <a:pt x="2558270" y="0"/>
                </a:lnTo>
                <a:lnTo>
                  <a:pt x="2558270" y="2558269"/>
                </a:lnTo>
                <a:lnTo>
                  <a:pt x="0" y="2558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Freeform 12"/>
          <p:cNvSpPr/>
          <p:nvPr/>
        </p:nvSpPr>
        <p:spPr>
          <a:xfrm>
            <a:off x="3236631" y="1804376"/>
            <a:ext cx="2029010" cy="2029010"/>
          </a:xfrm>
          <a:custGeom>
            <a:avLst/>
            <a:gdLst/>
            <a:ahLst/>
            <a:cxnLst/>
            <a:rect l="l" t="t" r="r" b="b"/>
            <a:pathLst>
              <a:path w="2029010" h="2029010">
                <a:moveTo>
                  <a:pt x="0" y="0"/>
                </a:moveTo>
                <a:lnTo>
                  <a:pt x="2029010" y="0"/>
                </a:lnTo>
                <a:lnTo>
                  <a:pt x="2029010" y="2029010"/>
                </a:lnTo>
                <a:lnTo>
                  <a:pt x="0" y="20290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AutoShape 13"/>
          <p:cNvSpPr/>
          <p:nvPr/>
        </p:nvSpPr>
        <p:spPr>
          <a:xfrm rot="5400000">
            <a:off x="12207922" y="4159785"/>
            <a:ext cx="3666647" cy="0"/>
          </a:xfrm>
          <a:prstGeom prst="line">
            <a:avLst/>
          </a:prstGeom>
          <a:ln w="95250" cap="flat">
            <a:gradFill>
              <a:gsLst>
                <a:gs pos="0">
                  <a:srgbClr val="FFFFFF">
                    <a:alpha val="100000"/>
                  </a:srgbClr>
                </a:gs>
                <a:gs pos="100000">
                  <a:srgbClr val="E6E6E6">
                    <a:alpha val="100000"/>
                  </a:srgbClr>
                </a:gs>
              </a:gsLst>
              <a:path path="circle">
                <a:fillToRect l="50000" t="50000" r="50000" b="50000"/>
              </a:path>
            </a:gradFill>
            <a:prstDash val="solid"/>
            <a:headEnd type="none" w="sm" len="sm"/>
            <a:tailEnd type="arrow" w="med" len="sm"/>
          </a:ln>
        </p:spPr>
        <p:txBody>
          <a:bodyPr/>
          <a:lstStyle/>
          <a:p>
            <a:endParaRPr lang="fr-FR"/>
          </a:p>
        </p:txBody>
      </p:sp>
      <p:sp>
        <p:nvSpPr>
          <p:cNvPr id="14" name="AutoShape 14"/>
          <p:cNvSpPr/>
          <p:nvPr/>
        </p:nvSpPr>
        <p:spPr>
          <a:xfrm rot="-10800000">
            <a:off x="13649679" y="7967156"/>
            <a:ext cx="783134" cy="0"/>
          </a:xfrm>
          <a:prstGeom prst="line">
            <a:avLst/>
          </a:prstGeom>
          <a:ln w="95250" cap="flat">
            <a:gradFill>
              <a:gsLst>
                <a:gs pos="0">
                  <a:srgbClr val="FFFFFF">
                    <a:alpha val="100000"/>
                  </a:srgbClr>
                </a:gs>
                <a:gs pos="100000">
                  <a:srgbClr val="E6E6E6">
                    <a:alpha val="100000"/>
                  </a:srgbClr>
                </a:gs>
              </a:gsLst>
              <a:path path="circle">
                <a:fillToRect l="50000" t="50000" r="50000" b="50000"/>
              </a:path>
            </a:gradFill>
            <a:prstDash val="solid"/>
            <a:headEnd type="none" w="sm" len="sm"/>
            <a:tailEnd type="arrow" w="med" len="sm"/>
          </a:ln>
        </p:spPr>
        <p:txBody>
          <a:bodyPr/>
          <a:lstStyle/>
          <a:p>
            <a:endParaRPr lang="fr-FR"/>
          </a:p>
        </p:txBody>
      </p:sp>
      <p:sp>
        <p:nvSpPr>
          <p:cNvPr id="15" name="AutoShape 15"/>
          <p:cNvSpPr/>
          <p:nvPr/>
        </p:nvSpPr>
        <p:spPr>
          <a:xfrm>
            <a:off x="3859569" y="7967156"/>
            <a:ext cx="783134" cy="0"/>
          </a:xfrm>
          <a:prstGeom prst="line">
            <a:avLst/>
          </a:prstGeom>
          <a:ln w="95250" cap="flat">
            <a:gradFill>
              <a:gsLst>
                <a:gs pos="0">
                  <a:srgbClr val="FFFFFF">
                    <a:alpha val="100000"/>
                  </a:srgbClr>
                </a:gs>
                <a:gs pos="100000">
                  <a:srgbClr val="E6E6E6">
                    <a:alpha val="100000"/>
                  </a:srgbClr>
                </a:gs>
              </a:gsLst>
              <a:path path="circle">
                <a:fillToRect l="50000" t="50000" r="50000" b="50000"/>
              </a:path>
            </a:gradFill>
            <a:prstDash val="solid"/>
            <a:headEnd type="none" w="sm" len="sm"/>
            <a:tailEnd type="arrow" w="med" len="sm"/>
          </a:ln>
        </p:spPr>
        <p:txBody>
          <a:bodyPr/>
          <a:lstStyle/>
          <a:p>
            <a:endParaRPr lang="fr-FR"/>
          </a:p>
        </p:txBody>
      </p:sp>
      <p:sp>
        <p:nvSpPr>
          <p:cNvPr id="16" name="TextBox 16"/>
          <p:cNvSpPr txBox="1"/>
          <p:nvPr/>
        </p:nvSpPr>
        <p:spPr>
          <a:xfrm>
            <a:off x="5776148" y="2148384"/>
            <a:ext cx="6727297" cy="1341756"/>
          </a:xfrm>
          <a:prstGeom prst="rect">
            <a:avLst/>
          </a:prstGeom>
        </p:spPr>
        <p:txBody>
          <a:bodyPr lIns="0" tIns="0" rIns="0" bIns="0" rtlCol="0" anchor="t">
            <a:spAutoFit/>
          </a:bodyPr>
          <a:lstStyle/>
          <a:p>
            <a:pPr marL="0" lvl="0" indent="0" algn="ctr">
              <a:lnSpc>
                <a:spcPts val="9790"/>
              </a:lnSpc>
            </a:pPr>
            <a:r>
              <a:rPr lang="en-US" sz="8900" b="1" spc="-89">
                <a:solidFill>
                  <a:srgbClr val="000000"/>
                </a:solidFill>
                <a:latin typeface="Poppins Bold"/>
                <a:ea typeface="Poppins Bold"/>
                <a:cs typeface="Poppins Bold"/>
                <a:sym typeface="Poppins Bold"/>
              </a:rPr>
              <a:t>Activité</a:t>
            </a:r>
          </a:p>
        </p:txBody>
      </p:sp>
      <p:sp>
        <p:nvSpPr>
          <p:cNvPr id="17" name="TextBox 17"/>
          <p:cNvSpPr txBox="1"/>
          <p:nvPr/>
        </p:nvSpPr>
        <p:spPr>
          <a:xfrm>
            <a:off x="3033066" y="5164555"/>
            <a:ext cx="9470379" cy="1132211"/>
          </a:xfrm>
          <a:prstGeom prst="rect">
            <a:avLst/>
          </a:prstGeom>
        </p:spPr>
        <p:txBody>
          <a:bodyPr lIns="0" tIns="0" rIns="0" bIns="0" rtlCol="0" anchor="t">
            <a:spAutoFit/>
          </a:bodyPr>
          <a:lstStyle/>
          <a:p>
            <a:pPr marL="0" lvl="0" indent="0" algn="ctr">
              <a:lnSpc>
                <a:spcPts val="8140"/>
              </a:lnSpc>
            </a:pPr>
            <a:r>
              <a:rPr lang="en-US" sz="7400" b="1" spc="-74">
                <a:solidFill>
                  <a:srgbClr val="000000"/>
                </a:solidFill>
                <a:latin typeface="Poppins Bold"/>
                <a:ea typeface="Poppins Bold"/>
                <a:cs typeface="Poppins Bold"/>
                <a:sym typeface="Poppins Bold"/>
              </a:rPr>
              <a:t>Ludopédagogique</a:t>
            </a:r>
          </a:p>
        </p:txBody>
      </p:sp>
      <p:sp>
        <p:nvSpPr>
          <p:cNvPr id="18" name="TextBox 18"/>
          <p:cNvSpPr txBox="1"/>
          <p:nvPr/>
        </p:nvSpPr>
        <p:spPr>
          <a:xfrm>
            <a:off x="5204004" y="7587679"/>
            <a:ext cx="7879992" cy="677545"/>
          </a:xfrm>
          <a:prstGeom prst="rect">
            <a:avLst/>
          </a:prstGeom>
        </p:spPr>
        <p:txBody>
          <a:bodyPr lIns="0" tIns="0" rIns="0" bIns="0" rtlCol="0" anchor="t">
            <a:spAutoFit/>
          </a:bodyPr>
          <a:lstStyle/>
          <a:p>
            <a:pPr marL="0" lvl="0" indent="0" algn="ctr">
              <a:lnSpc>
                <a:spcPts val="5179"/>
              </a:lnSpc>
              <a:spcBef>
                <a:spcPct val="0"/>
              </a:spcBef>
            </a:pPr>
            <a:r>
              <a:rPr lang="en-US" sz="3699" b="1" spc="-36">
                <a:solidFill>
                  <a:srgbClr val="4D6CB3"/>
                </a:solidFill>
                <a:latin typeface="Poppins Bold"/>
                <a:ea typeface="Poppins Bold"/>
                <a:cs typeface="Poppins Bold"/>
                <a:sym typeface="Poppins Bold"/>
              </a:rPr>
              <a:t>QUESTIONNAIRE D’ENTREE </a:t>
            </a:r>
          </a:p>
        </p:txBody>
      </p:sp>
      <p:sp>
        <p:nvSpPr>
          <p:cNvPr id="19" name="Freeform 19"/>
          <p:cNvSpPr/>
          <p:nvPr/>
        </p:nvSpPr>
        <p:spPr>
          <a:xfrm rot="-834254">
            <a:off x="16430535" y="3648729"/>
            <a:ext cx="1394255" cy="1991793"/>
          </a:xfrm>
          <a:custGeom>
            <a:avLst/>
            <a:gdLst/>
            <a:ahLst/>
            <a:cxnLst/>
            <a:rect l="l" t="t" r="r" b="b"/>
            <a:pathLst>
              <a:path w="1394255" h="1991793">
                <a:moveTo>
                  <a:pt x="0" y="0"/>
                </a:moveTo>
                <a:lnTo>
                  <a:pt x="1394256" y="0"/>
                </a:lnTo>
                <a:lnTo>
                  <a:pt x="1394256" y="1991794"/>
                </a:lnTo>
                <a:lnTo>
                  <a:pt x="0" y="19917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0" name="Freeform 20"/>
          <p:cNvSpPr/>
          <p:nvPr/>
        </p:nvSpPr>
        <p:spPr>
          <a:xfrm>
            <a:off x="14971599" y="8162418"/>
            <a:ext cx="1497080" cy="2352974"/>
          </a:xfrm>
          <a:custGeom>
            <a:avLst/>
            <a:gdLst/>
            <a:ahLst/>
            <a:cxnLst/>
            <a:rect l="l" t="t" r="r" b="b"/>
            <a:pathLst>
              <a:path w="1497080" h="2352974">
                <a:moveTo>
                  <a:pt x="0" y="0"/>
                </a:moveTo>
                <a:lnTo>
                  <a:pt x="1497080" y="0"/>
                </a:lnTo>
                <a:lnTo>
                  <a:pt x="1497080" y="2352975"/>
                </a:lnTo>
                <a:lnTo>
                  <a:pt x="0" y="23529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1" name="Freeform 21"/>
          <p:cNvSpPr/>
          <p:nvPr/>
        </p:nvSpPr>
        <p:spPr>
          <a:xfrm rot="-2807023" flipH="1">
            <a:off x="725321" y="5345792"/>
            <a:ext cx="1078067" cy="2172427"/>
          </a:xfrm>
          <a:custGeom>
            <a:avLst/>
            <a:gdLst/>
            <a:ahLst/>
            <a:cxnLst/>
            <a:rect l="l" t="t" r="r" b="b"/>
            <a:pathLst>
              <a:path w="1078067" h="2172427">
                <a:moveTo>
                  <a:pt x="1078067" y="0"/>
                </a:moveTo>
                <a:lnTo>
                  <a:pt x="0" y="0"/>
                </a:lnTo>
                <a:lnTo>
                  <a:pt x="0" y="2172427"/>
                </a:lnTo>
                <a:lnTo>
                  <a:pt x="1078067" y="2172427"/>
                </a:lnTo>
                <a:lnTo>
                  <a:pt x="107806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22" name="Freeform 22"/>
          <p:cNvSpPr/>
          <p:nvPr/>
        </p:nvSpPr>
        <p:spPr>
          <a:xfrm>
            <a:off x="16468679" y="740600"/>
            <a:ext cx="2054706" cy="2276683"/>
          </a:xfrm>
          <a:custGeom>
            <a:avLst/>
            <a:gdLst/>
            <a:ahLst/>
            <a:cxnLst/>
            <a:rect l="l" t="t" r="r" b="b"/>
            <a:pathLst>
              <a:path w="2054706" h="2276683">
                <a:moveTo>
                  <a:pt x="0" y="0"/>
                </a:moveTo>
                <a:lnTo>
                  <a:pt x="2054707" y="0"/>
                </a:lnTo>
                <a:lnTo>
                  <a:pt x="2054707" y="2276683"/>
                </a:lnTo>
                <a:lnTo>
                  <a:pt x="0" y="22766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23" name="Freeform 23"/>
          <p:cNvSpPr/>
          <p:nvPr/>
        </p:nvSpPr>
        <p:spPr>
          <a:xfrm rot="-377390">
            <a:off x="883131" y="2963014"/>
            <a:ext cx="1874806" cy="2057400"/>
          </a:xfrm>
          <a:custGeom>
            <a:avLst/>
            <a:gdLst/>
            <a:ahLst/>
            <a:cxnLst/>
            <a:rect l="l" t="t" r="r" b="b"/>
            <a:pathLst>
              <a:path w="1874806" h="2057400">
                <a:moveTo>
                  <a:pt x="0" y="0"/>
                </a:moveTo>
                <a:lnTo>
                  <a:pt x="1874806" y="0"/>
                </a:lnTo>
                <a:lnTo>
                  <a:pt x="1874806"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24" name="Freeform 24"/>
          <p:cNvSpPr/>
          <p:nvPr/>
        </p:nvSpPr>
        <p:spPr>
          <a:xfrm rot="521050">
            <a:off x="11196558" y="-359169"/>
            <a:ext cx="4942215" cy="1340576"/>
          </a:xfrm>
          <a:custGeom>
            <a:avLst/>
            <a:gdLst/>
            <a:ahLst/>
            <a:cxnLst/>
            <a:rect l="l" t="t" r="r" b="b"/>
            <a:pathLst>
              <a:path w="4942215" h="1340576">
                <a:moveTo>
                  <a:pt x="0" y="0"/>
                </a:moveTo>
                <a:lnTo>
                  <a:pt x="4942214" y="0"/>
                </a:lnTo>
                <a:lnTo>
                  <a:pt x="4942214" y="1340576"/>
                </a:lnTo>
                <a:lnTo>
                  <a:pt x="0" y="13405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25" name="Freeform 25"/>
          <p:cNvSpPr/>
          <p:nvPr/>
        </p:nvSpPr>
        <p:spPr>
          <a:xfrm rot="1721524">
            <a:off x="15932819" y="6449971"/>
            <a:ext cx="2132333" cy="1431328"/>
          </a:xfrm>
          <a:custGeom>
            <a:avLst/>
            <a:gdLst/>
            <a:ahLst/>
            <a:cxnLst/>
            <a:rect l="l" t="t" r="r" b="b"/>
            <a:pathLst>
              <a:path w="2132333" h="1431328">
                <a:moveTo>
                  <a:pt x="0" y="0"/>
                </a:moveTo>
                <a:lnTo>
                  <a:pt x="2132333" y="0"/>
                </a:lnTo>
                <a:lnTo>
                  <a:pt x="2132333" y="1431328"/>
                </a:lnTo>
                <a:lnTo>
                  <a:pt x="0" y="14313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26" name="Freeform 26"/>
          <p:cNvSpPr/>
          <p:nvPr/>
        </p:nvSpPr>
        <p:spPr>
          <a:xfrm rot="-476369">
            <a:off x="1028700" y="8309200"/>
            <a:ext cx="1640818" cy="2173269"/>
          </a:xfrm>
          <a:custGeom>
            <a:avLst/>
            <a:gdLst/>
            <a:ahLst/>
            <a:cxnLst/>
            <a:rect l="l" t="t" r="r" b="b"/>
            <a:pathLst>
              <a:path w="1640818" h="2173269">
                <a:moveTo>
                  <a:pt x="0" y="0"/>
                </a:moveTo>
                <a:lnTo>
                  <a:pt x="1640818" y="0"/>
                </a:lnTo>
                <a:lnTo>
                  <a:pt x="1640818" y="2173268"/>
                </a:lnTo>
                <a:lnTo>
                  <a:pt x="0" y="217326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27" name="Freeform 27"/>
          <p:cNvSpPr/>
          <p:nvPr/>
        </p:nvSpPr>
        <p:spPr>
          <a:xfrm rot="2239245">
            <a:off x="5046089" y="-198608"/>
            <a:ext cx="1460119" cy="1255702"/>
          </a:xfrm>
          <a:custGeom>
            <a:avLst/>
            <a:gdLst/>
            <a:ahLst/>
            <a:cxnLst/>
            <a:rect l="l" t="t" r="r" b="b"/>
            <a:pathLst>
              <a:path w="1460119" h="1255702">
                <a:moveTo>
                  <a:pt x="0" y="0"/>
                </a:moveTo>
                <a:lnTo>
                  <a:pt x="1460119" y="0"/>
                </a:lnTo>
                <a:lnTo>
                  <a:pt x="1460119" y="1255702"/>
                </a:lnTo>
                <a:lnTo>
                  <a:pt x="0" y="125570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r-FR"/>
          </a:p>
        </p:txBody>
      </p:sp>
      <p:sp>
        <p:nvSpPr>
          <p:cNvPr id="28" name="Freeform 28"/>
          <p:cNvSpPr/>
          <p:nvPr/>
        </p:nvSpPr>
        <p:spPr>
          <a:xfrm>
            <a:off x="608002" y="-82283"/>
            <a:ext cx="2425064" cy="2221965"/>
          </a:xfrm>
          <a:custGeom>
            <a:avLst/>
            <a:gdLst/>
            <a:ahLst/>
            <a:cxnLst/>
            <a:rect l="l" t="t" r="r" b="b"/>
            <a:pathLst>
              <a:path w="2425064" h="2221965">
                <a:moveTo>
                  <a:pt x="0" y="0"/>
                </a:moveTo>
                <a:lnTo>
                  <a:pt x="2425064" y="0"/>
                </a:lnTo>
                <a:lnTo>
                  <a:pt x="2425064" y="2221966"/>
                </a:lnTo>
                <a:lnTo>
                  <a:pt x="0" y="222196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fr-FR"/>
          </a:p>
        </p:txBody>
      </p:sp>
      <p:sp>
        <p:nvSpPr>
          <p:cNvPr id="29" name="Freeform 29"/>
          <p:cNvSpPr/>
          <p:nvPr/>
        </p:nvSpPr>
        <p:spPr>
          <a:xfrm rot="-291110">
            <a:off x="4724502" y="9116752"/>
            <a:ext cx="2843940" cy="2054746"/>
          </a:xfrm>
          <a:custGeom>
            <a:avLst/>
            <a:gdLst/>
            <a:ahLst/>
            <a:cxnLst/>
            <a:rect l="l" t="t" r="r" b="b"/>
            <a:pathLst>
              <a:path w="2843940" h="2054746">
                <a:moveTo>
                  <a:pt x="0" y="0"/>
                </a:moveTo>
                <a:lnTo>
                  <a:pt x="2843940" y="0"/>
                </a:lnTo>
                <a:lnTo>
                  <a:pt x="2843940" y="2054746"/>
                </a:lnTo>
                <a:lnTo>
                  <a:pt x="0" y="205474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fr-FR"/>
          </a:p>
        </p:txBody>
      </p:sp>
      <p:sp>
        <p:nvSpPr>
          <p:cNvPr id="30" name="Freeform 30"/>
          <p:cNvSpPr/>
          <p:nvPr/>
        </p:nvSpPr>
        <p:spPr>
          <a:xfrm rot="319996">
            <a:off x="11264188" y="9028588"/>
            <a:ext cx="1938198" cy="3113571"/>
          </a:xfrm>
          <a:custGeom>
            <a:avLst/>
            <a:gdLst/>
            <a:ahLst/>
            <a:cxnLst/>
            <a:rect l="l" t="t" r="r" b="b"/>
            <a:pathLst>
              <a:path w="1938198" h="3113571">
                <a:moveTo>
                  <a:pt x="0" y="0"/>
                </a:moveTo>
                <a:lnTo>
                  <a:pt x="1938198" y="0"/>
                </a:lnTo>
                <a:lnTo>
                  <a:pt x="1938198" y="3113570"/>
                </a:lnTo>
                <a:lnTo>
                  <a:pt x="0" y="311357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fr-FR"/>
          </a:p>
        </p:txBody>
      </p:sp>
      <p:sp>
        <p:nvSpPr>
          <p:cNvPr id="31" name="Freeform 31"/>
          <p:cNvSpPr/>
          <p:nvPr/>
        </p:nvSpPr>
        <p:spPr>
          <a:xfrm>
            <a:off x="16998986" y="8824395"/>
            <a:ext cx="1044692" cy="1029022"/>
          </a:xfrm>
          <a:custGeom>
            <a:avLst/>
            <a:gdLst/>
            <a:ahLst/>
            <a:cxnLst/>
            <a:rect l="l" t="t" r="r" b="b"/>
            <a:pathLst>
              <a:path w="1044692" h="1029022">
                <a:moveTo>
                  <a:pt x="0" y="0"/>
                </a:moveTo>
                <a:lnTo>
                  <a:pt x="1044692" y="0"/>
                </a:lnTo>
                <a:lnTo>
                  <a:pt x="1044692" y="1029021"/>
                </a:lnTo>
                <a:lnTo>
                  <a:pt x="0" y="102902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fr-FR"/>
          </a:p>
        </p:txBody>
      </p:sp>
      <p:sp>
        <p:nvSpPr>
          <p:cNvPr id="32" name="Freeform 32"/>
          <p:cNvSpPr/>
          <p:nvPr/>
        </p:nvSpPr>
        <p:spPr>
          <a:xfrm rot="-327531">
            <a:off x="9108692" y="9099925"/>
            <a:ext cx="1077207" cy="1081139"/>
          </a:xfrm>
          <a:custGeom>
            <a:avLst/>
            <a:gdLst/>
            <a:ahLst/>
            <a:cxnLst/>
            <a:rect l="l" t="t" r="r" b="b"/>
            <a:pathLst>
              <a:path w="1077207" h="1081139">
                <a:moveTo>
                  <a:pt x="0" y="0"/>
                </a:moveTo>
                <a:lnTo>
                  <a:pt x="1077207" y="0"/>
                </a:lnTo>
                <a:lnTo>
                  <a:pt x="1077207" y="1081139"/>
                </a:lnTo>
                <a:lnTo>
                  <a:pt x="0" y="108113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fr-FR"/>
          </a:p>
        </p:txBody>
      </p:sp>
      <p:sp>
        <p:nvSpPr>
          <p:cNvPr id="33" name="Freeform 33"/>
          <p:cNvSpPr/>
          <p:nvPr/>
        </p:nvSpPr>
        <p:spPr>
          <a:xfrm>
            <a:off x="9244203" y="429243"/>
            <a:ext cx="806185" cy="1295077"/>
          </a:xfrm>
          <a:custGeom>
            <a:avLst/>
            <a:gdLst/>
            <a:ahLst/>
            <a:cxnLst/>
            <a:rect l="l" t="t" r="r" b="b"/>
            <a:pathLst>
              <a:path w="806185" h="1295077">
                <a:moveTo>
                  <a:pt x="0" y="0"/>
                </a:moveTo>
                <a:lnTo>
                  <a:pt x="806185" y="0"/>
                </a:lnTo>
                <a:lnTo>
                  <a:pt x="806185" y="1295077"/>
                </a:lnTo>
                <a:lnTo>
                  <a:pt x="0" y="129507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36367" y="-5210866"/>
            <a:ext cx="14680367" cy="14680367"/>
            <a:chOff x="0" y="0"/>
            <a:chExt cx="837653" cy="837653"/>
          </a:xfrm>
        </p:grpSpPr>
        <p:sp>
          <p:nvSpPr>
            <p:cNvPr id="3" name="Freeform 3"/>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BEC4D6"/>
            </a:solidFill>
          </p:spPr>
          <p:txBody>
            <a:bodyPr/>
            <a:lstStyle/>
            <a:p>
              <a:endParaRPr lang="fr-FR"/>
            </a:p>
          </p:txBody>
        </p:sp>
        <p:sp>
          <p:nvSpPr>
            <p:cNvPr id="4" name="TextBox 4"/>
            <p:cNvSpPr txBox="1"/>
            <p:nvPr/>
          </p:nvSpPr>
          <p:spPr>
            <a:xfrm>
              <a:off x="78530" y="21380"/>
              <a:ext cx="680593" cy="7377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447477" y="-3456726"/>
            <a:ext cx="12502588" cy="11914587"/>
            <a:chOff x="0" y="0"/>
            <a:chExt cx="852913" cy="812800"/>
          </a:xfrm>
        </p:grpSpPr>
        <p:sp>
          <p:nvSpPr>
            <p:cNvPr id="6" name="Freeform 6"/>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4D6CB3"/>
            </a:solidFill>
          </p:spPr>
          <p:txBody>
            <a:bodyPr/>
            <a:lstStyle/>
            <a:p>
              <a:endParaRPr lang="fr-FR"/>
            </a:p>
          </p:txBody>
        </p:sp>
        <p:sp>
          <p:nvSpPr>
            <p:cNvPr id="7" name="TextBox 7"/>
            <p:cNvSpPr txBox="1"/>
            <p:nvPr/>
          </p:nvSpPr>
          <p:spPr>
            <a:xfrm>
              <a:off x="79961" y="19050"/>
              <a:ext cx="692992" cy="71755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2979573" y="815944"/>
            <a:ext cx="4377912" cy="1313374"/>
          </a:xfrm>
          <a:custGeom>
            <a:avLst/>
            <a:gdLst/>
            <a:ahLst/>
            <a:cxnLst/>
            <a:rect l="l" t="t" r="r" b="b"/>
            <a:pathLst>
              <a:path w="4377912" h="1313374">
                <a:moveTo>
                  <a:pt x="0" y="0"/>
                </a:moveTo>
                <a:lnTo>
                  <a:pt x="4377913" y="0"/>
                </a:lnTo>
                <a:lnTo>
                  <a:pt x="4377913" y="1313374"/>
                </a:lnTo>
                <a:lnTo>
                  <a:pt x="0" y="1313374"/>
                </a:lnTo>
                <a:lnTo>
                  <a:pt x="0" y="0"/>
                </a:lnTo>
                <a:close/>
              </a:path>
            </a:pathLst>
          </a:custGeom>
          <a:blipFill>
            <a:blip r:embed="rId2"/>
            <a:stretch>
              <a:fillRect/>
            </a:stretch>
          </a:blipFill>
        </p:spPr>
        <p:txBody>
          <a:bodyPr/>
          <a:lstStyle/>
          <a:p>
            <a:endParaRPr lang="fr-FR"/>
          </a:p>
        </p:txBody>
      </p:sp>
      <p:sp>
        <p:nvSpPr>
          <p:cNvPr id="9" name="TextBox 9"/>
          <p:cNvSpPr txBox="1"/>
          <p:nvPr/>
        </p:nvSpPr>
        <p:spPr>
          <a:xfrm>
            <a:off x="8347057" y="4792700"/>
            <a:ext cx="9604221" cy="2686050"/>
          </a:xfrm>
          <a:prstGeom prst="rect">
            <a:avLst/>
          </a:prstGeom>
        </p:spPr>
        <p:txBody>
          <a:bodyPr lIns="0" tIns="0" rIns="0" bIns="0" rtlCol="0" anchor="t">
            <a:spAutoFit/>
          </a:bodyPr>
          <a:lstStyle/>
          <a:p>
            <a:pPr algn="l">
              <a:lnSpc>
                <a:spcPts val="6944"/>
              </a:lnSpc>
            </a:pPr>
            <a:r>
              <a:rPr lang="en-US" sz="5787" b="1">
                <a:solidFill>
                  <a:srgbClr val="4D6CB3"/>
                </a:solidFill>
                <a:latin typeface="Poppins Bold"/>
                <a:ea typeface="Poppins Bold"/>
                <a:cs typeface="Poppins Bold"/>
                <a:sym typeface="Poppins Bold"/>
              </a:rPr>
              <a:t>LES 5 DYSFONCTIONNEMENTS D’UNE EQUIPE </a:t>
            </a:r>
          </a:p>
        </p:txBody>
      </p:sp>
      <p:sp>
        <p:nvSpPr>
          <p:cNvPr id="10" name="TextBox 10"/>
          <p:cNvSpPr txBox="1"/>
          <p:nvPr/>
        </p:nvSpPr>
        <p:spPr>
          <a:xfrm>
            <a:off x="4249262" y="9172575"/>
            <a:ext cx="13702016" cy="542925"/>
          </a:xfrm>
          <a:prstGeom prst="rect">
            <a:avLst/>
          </a:prstGeom>
        </p:spPr>
        <p:txBody>
          <a:bodyPr lIns="0" tIns="0" rIns="0" bIns="0" rtlCol="0" anchor="t">
            <a:spAutoFit/>
          </a:bodyPr>
          <a:lstStyle/>
          <a:p>
            <a:pPr algn="r">
              <a:lnSpc>
                <a:spcPts val="4200"/>
              </a:lnSpc>
              <a:spcBef>
                <a:spcPct val="0"/>
              </a:spcBef>
            </a:pPr>
            <a:r>
              <a:rPr lang="en-US" sz="3000" b="1">
                <a:solidFill>
                  <a:srgbClr val="4D6CB3"/>
                </a:solidFill>
                <a:latin typeface="Poppins Ultra-Bold"/>
                <a:ea typeface="Poppins Ultra-Bold"/>
                <a:cs typeface="Poppins Ultra-Bold"/>
                <a:sym typeface="Poppins Ultra-Bold"/>
              </a:rPr>
              <a:t>Comprendre les mécanismes de l'équipe et les enjeux de la QVCT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72001" y="4460670"/>
            <a:ext cx="9547681" cy="2549506"/>
            <a:chOff x="0" y="0"/>
            <a:chExt cx="7262474" cy="1939290"/>
          </a:xfrm>
        </p:grpSpPr>
        <p:sp>
          <p:nvSpPr>
            <p:cNvPr id="3" name="Freeform 3"/>
            <p:cNvSpPr/>
            <p:nvPr/>
          </p:nvSpPr>
          <p:spPr>
            <a:xfrm>
              <a:off x="12700" y="12700"/>
              <a:ext cx="7237074" cy="1913890"/>
            </a:xfrm>
            <a:custGeom>
              <a:avLst/>
              <a:gdLst/>
              <a:ahLst/>
              <a:cxnLst/>
              <a:rect l="l" t="t" r="r" b="b"/>
              <a:pathLst>
                <a:path w="7237074" h="1913890">
                  <a:moveTo>
                    <a:pt x="6280129" y="1913890"/>
                  </a:moveTo>
                  <a:lnTo>
                    <a:pt x="956945" y="1913890"/>
                  </a:lnTo>
                  <a:cubicBezTo>
                    <a:pt x="428371" y="1913890"/>
                    <a:pt x="0" y="1485392"/>
                    <a:pt x="0" y="956945"/>
                  </a:cubicBezTo>
                  <a:cubicBezTo>
                    <a:pt x="0" y="428371"/>
                    <a:pt x="428371" y="0"/>
                    <a:pt x="956945" y="0"/>
                  </a:cubicBezTo>
                  <a:lnTo>
                    <a:pt x="6280129" y="0"/>
                  </a:lnTo>
                  <a:cubicBezTo>
                    <a:pt x="6808576" y="0"/>
                    <a:pt x="7237074" y="428371"/>
                    <a:pt x="7237074" y="956945"/>
                  </a:cubicBezTo>
                  <a:cubicBezTo>
                    <a:pt x="7237074" y="1485392"/>
                    <a:pt x="6808576" y="1913890"/>
                    <a:pt x="6280129" y="1913890"/>
                  </a:cubicBezTo>
                  <a:close/>
                </a:path>
              </a:pathLst>
            </a:custGeom>
            <a:solidFill>
              <a:srgbClr val="C9EDF7"/>
            </a:solidFill>
          </p:spPr>
          <p:txBody>
            <a:bodyPr/>
            <a:lstStyle/>
            <a:p>
              <a:endParaRPr lang="fr-FR"/>
            </a:p>
          </p:txBody>
        </p:sp>
        <p:sp>
          <p:nvSpPr>
            <p:cNvPr id="4" name="Freeform 4"/>
            <p:cNvSpPr/>
            <p:nvPr/>
          </p:nvSpPr>
          <p:spPr>
            <a:xfrm>
              <a:off x="0" y="0"/>
              <a:ext cx="7262474" cy="1939290"/>
            </a:xfrm>
            <a:custGeom>
              <a:avLst/>
              <a:gdLst/>
              <a:ahLst/>
              <a:cxnLst/>
              <a:rect l="l" t="t" r="r" b="b"/>
              <a:pathLst>
                <a:path w="7262474" h="1939290">
                  <a:moveTo>
                    <a:pt x="6292829" y="0"/>
                  </a:moveTo>
                  <a:lnTo>
                    <a:pt x="969645" y="0"/>
                  </a:lnTo>
                  <a:cubicBezTo>
                    <a:pt x="434975" y="0"/>
                    <a:pt x="0" y="434975"/>
                    <a:pt x="0" y="969645"/>
                  </a:cubicBezTo>
                  <a:cubicBezTo>
                    <a:pt x="0" y="1504315"/>
                    <a:pt x="434975" y="1939290"/>
                    <a:pt x="969645" y="1939290"/>
                  </a:cubicBezTo>
                  <a:lnTo>
                    <a:pt x="6292829" y="1939290"/>
                  </a:lnTo>
                  <a:cubicBezTo>
                    <a:pt x="6827499" y="1939290"/>
                    <a:pt x="7262474" y="1504315"/>
                    <a:pt x="7262474" y="969645"/>
                  </a:cubicBezTo>
                  <a:cubicBezTo>
                    <a:pt x="7262474" y="434975"/>
                    <a:pt x="6827499" y="0"/>
                    <a:pt x="6292829" y="0"/>
                  </a:cubicBezTo>
                  <a:close/>
                  <a:moveTo>
                    <a:pt x="6292829" y="1913890"/>
                  </a:moveTo>
                  <a:lnTo>
                    <a:pt x="969645" y="1913890"/>
                  </a:lnTo>
                  <a:cubicBezTo>
                    <a:pt x="448945" y="1913890"/>
                    <a:pt x="25400" y="1490345"/>
                    <a:pt x="25400" y="969645"/>
                  </a:cubicBezTo>
                  <a:cubicBezTo>
                    <a:pt x="25400" y="448945"/>
                    <a:pt x="448945" y="25400"/>
                    <a:pt x="969645" y="25400"/>
                  </a:cubicBezTo>
                  <a:lnTo>
                    <a:pt x="6292829" y="25400"/>
                  </a:lnTo>
                  <a:cubicBezTo>
                    <a:pt x="6813529" y="25400"/>
                    <a:pt x="7237074" y="448945"/>
                    <a:pt x="7237074" y="969645"/>
                  </a:cubicBezTo>
                  <a:cubicBezTo>
                    <a:pt x="7237074" y="1490345"/>
                    <a:pt x="6813529" y="1913890"/>
                    <a:pt x="6292829" y="1913890"/>
                  </a:cubicBezTo>
                  <a:close/>
                </a:path>
              </a:pathLst>
            </a:custGeom>
            <a:solidFill>
              <a:srgbClr val="FFFFFF"/>
            </a:solidFill>
          </p:spPr>
          <p:txBody>
            <a:bodyPr/>
            <a:lstStyle/>
            <a:p>
              <a:endParaRPr lang="fr-FR"/>
            </a:p>
          </p:txBody>
        </p:sp>
      </p:grpSp>
      <p:grpSp>
        <p:nvGrpSpPr>
          <p:cNvPr id="5" name="Group 5"/>
          <p:cNvGrpSpPr/>
          <p:nvPr/>
        </p:nvGrpSpPr>
        <p:grpSpPr>
          <a:xfrm>
            <a:off x="5776148" y="1539747"/>
            <a:ext cx="6727297" cy="2549506"/>
            <a:chOff x="0" y="0"/>
            <a:chExt cx="5117140" cy="1939290"/>
          </a:xfrm>
        </p:grpSpPr>
        <p:sp>
          <p:nvSpPr>
            <p:cNvPr id="6" name="Freeform 6"/>
            <p:cNvSpPr/>
            <p:nvPr/>
          </p:nvSpPr>
          <p:spPr>
            <a:xfrm>
              <a:off x="12700" y="12700"/>
              <a:ext cx="5091740" cy="1913890"/>
            </a:xfrm>
            <a:custGeom>
              <a:avLst/>
              <a:gdLst/>
              <a:ahLst/>
              <a:cxnLst/>
              <a:rect l="l" t="t" r="r" b="b"/>
              <a:pathLst>
                <a:path w="5091740" h="1913890">
                  <a:moveTo>
                    <a:pt x="4134795" y="1913890"/>
                  </a:moveTo>
                  <a:lnTo>
                    <a:pt x="956945" y="1913890"/>
                  </a:lnTo>
                  <a:cubicBezTo>
                    <a:pt x="428371" y="1913890"/>
                    <a:pt x="0" y="1485392"/>
                    <a:pt x="0" y="956945"/>
                  </a:cubicBezTo>
                  <a:cubicBezTo>
                    <a:pt x="0" y="428371"/>
                    <a:pt x="428371" y="0"/>
                    <a:pt x="956945" y="0"/>
                  </a:cubicBezTo>
                  <a:lnTo>
                    <a:pt x="4134795" y="0"/>
                  </a:lnTo>
                  <a:cubicBezTo>
                    <a:pt x="4663242" y="0"/>
                    <a:pt x="5091740" y="428371"/>
                    <a:pt x="5091740" y="956945"/>
                  </a:cubicBezTo>
                  <a:cubicBezTo>
                    <a:pt x="5091740" y="1485392"/>
                    <a:pt x="4663242" y="1913890"/>
                    <a:pt x="4134795" y="1913890"/>
                  </a:cubicBezTo>
                  <a:close/>
                </a:path>
              </a:pathLst>
            </a:custGeom>
            <a:solidFill>
              <a:srgbClr val="FFFFFF"/>
            </a:solidFill>
          </p:spPr>
          <p:txBody>
            <a:bodyPr/>
            <a:lstStyle/>
            <a:p>
              <a:endParaRPr lang="fr-FR"/>
            </a:p>
          </p:txBody>
        </p:sp>
        <p:sp>
          <p:nvSpPr>
            <p:cNvPr id="7" name="Freeform 7"/>
            <p:cNvSpPr/>
            <p:nvPr/>
          </p:nvSpPr>
          <p:spPr>
            <a:xfrm>
              <a:off x="0" y="0"/>
              <a:ext cx="5117140" cy="1939290"/>
            </a:xfrm>
            <a:custGeom>
              <a:avLst/>
              <a:gdLst/>
              <a:ahLst/>
              <a:cxnLst/>
              <a:rect l="l" t="t" r="r" b="b"/>
              <a:pathLst>
                <a:path w="5117140" h="1939290">
                  <a:moveTo>
                    <a:pt x="4147495" y="0"/>
                  </a:moveTo>
                  <a:lnTo>
                    <a:pt x="969645" y="0"/>
                  </a:lnTo>
                  <a:cubicBezTo>
                    <a:pt x="434975" y="0"/>
                    <a:pt x="0" y="434975"/>
                    <a:pt x="0" y="969645"/>
                  </a:cubicBezTo>
                  <a:cubicBezTo>
                    <a:pt x="0" y="1504315"/>
                    <a:pt x="434975" y="1939290"/>
                    <a:pt x="969645" y="1939290"/>
                  </a:cubicBezTo>
                  <a:lnTo>
                    <a:pt x="4147495" y="1939290"/>
                  </a:lnTo>
                  <a:cubicBezTo>
                    <a:pt x="4682165" y="1939290"/>
                    <a:pt x="5117140" y="1504315"/>
                    <a:pt x="5117140" y="969645"/>
                  </a:cubicBezTo>
                  <a:cubicBezTo>
                    <a:pt x="5117140" y="434975"/>
                    <a:pt x="4682165" y="0"/>
                    <a:pt x="4147495" y="0"/>
                  </a:cubicBezTo>
                  <a:close/>
                  <a:moveTo>
                    <a:pt x="4147495" y="1913890"/>
                  </a:moveTo>
                  <a:lnTo>
                    <a:pt x="969645" y="1913890"/>
                  </a:lnTo>
                  <a:cubicBezTo>
                    <a:pt x="448945" y="1913890"/>
                    <a:pt x="25400" y="1490345"/>
                    <a:pt x="25400" y="969645"/>
                  </a:cubicBezTo>
                  <a:cubicBezTo>
                    <a:pt x="25400" y="448945"/>
                    <a:pt x="448945" y="25400"/>
                    <a:pt x="969645" y="25400"/>
                  </a:cubicBezTo>
                  <a:lnTo>
                    <a:pt x="4147495" y="25400"/>
                  </a:lnTo>
                  <a:cubicBezTo>
                    <a:pt x="4668195" y="25400"/>
                    <a:pt x="5091740" y="448945"/>
                    <a:pt x="5091740" y="969645"/>
                  </a:cubicBezTo>
                  <a:cubicBezTo>
                    <a:pt x="5091740" y="1490345"/>
                    <a:pt x="4668195" y="1913890"/>
                    <a:pt x="4147495" y="1913890"/>
                  </a:cubicBezTo>
                  <a:close/>
                </a:path>
              </a:pathLst>
            </a:custGeom>
            <a:solidFill>
              <a:srgbClr val="FFFFFF"/>
            </a:solidFill>
          </p:spPr>
          <p:txBody>
            <a:bodyPr/>
            <a:lstStyle/>
            <a:p>
              <a:endParaRPr lang="fr-FR"/>
            </a:p>
          </p:txBody>
        </p:sp>
      </p:grpSp>
      <p:grpSp>
        <p:nvGrpSpPr>
          <p:cNvPr id="8" name="Group 8"/>
          <p:cNvGrpSpPr/>
          <p:nvPr/>
        </p:nvGrpSpPr>
        <p:grpSpPr>
          <a:xfrm rot="5400000">
            <a:off x="11300143" y="3006096"/>
            <a:ext cx="5482205" cy="2549506"/>
            <a:chOff x="0" y="0"/>
            <a:chExt cx="4170057" cy="1939290"/>
          </a:xfrm>
        </p:grpSpPr>
        <p:sp>
          <p:nvSpPr>
            <p:cNvPr id="9" name="Freeform 9"/>
            <p:cNvSpPr/>
            <p:nvPr/>
          </p:nvSpPr>
          <p:spPr>
            <a:xfrm>
              <a:off x="12700" y="12700"/>
              <a:ext cx="4144657" cy="1913890"/>
            </a:xfrm>
            <a:custGeom>
              <a:avLst/>
              <a:gdLst/>
              <a:ahLst/>
              <a:cxnLst/>
              <a:rect l="l" t="t" r="r" b="b"/>
              <a:pathLst>
                <a:path w="4144657" h="1913890">
                  <a:moveTo>
                    <a:pt x="3187712" y="1913890"/>
                  </a:moveTo>
                  <a:lnTo>
                    <a:pt x="956945" y="1913890"/>
                  </a:lnTo>
                  <a:cubicBezTo>
                    <a:pt x="428371" y="1913890"/>
                    <a:pt x="0" y="1485392"/>
                    <a:pt x="0" y="956945"/>
                  </a:cubicBezTo>
                  <a:cubicBezTo>
                    <a:pt x="0" y="428371"/>
                    <a:pt x="428371" y="0"/>
                    <a:pt x="956945" y="0"/>
                  </a:cubicBezTo>
                  <a:lnTo>
                    <a:pt x="3187712" y="0"/>
                  </a:lnTo>
                  <a:cubicBezTo>
                    <a:pt x="3716159" y="0"/>
                    <a:pt x="4144657" y="428371"/>
                    <a:pt x="4144657" y="956945"/>
                  </a:cubicBezTo>
                  <a:cubicBezTo>
                    <a:pt x="4144657" y="1485392"/>
                    <a:pt x="3716159" y="1913890"/>
                    <a:pt x="3187712" y="1913890"/>
                  </a:cubicBezTo>
                  <a:close/>
                </a:path>
              </a:pathLst>
            </a:custGeom>
            <a:solidFill>
              <a:srgbClr val="4D6CB3"/>
            </a:solidFill>
          </p:spPr>
          <p:txBody>
            <a:bodyPr/>
            <a:lstStyle/>
            <a:p>
              <a:endParaRPr lang="fr-FR"/>
            </a:p>
          </p:txBody>
        </p:sp>
        <p:sp>
          <p:nvSpPr>
            <p:cNvPr id="10" name="Freeform 10"/>
            <p:cNvSpPr/>
            <p:nvPr/>
          </p:nvSpPr>
          <p:spPr>
            <a:xfrm>
              <a:off x="0" y="0"/>
              <a:ext cx="4170057" cy="1939290"/>
            </a:xfrm>
            <a:custGeom>
              <a:avLst/>
              <a:gdLst/>
              <a:ahLst/>
              <a:cxnLst/>
              <a:rect l="l" t="t" r="r" b="b"/>
              <a:pathLst>
                <a:path w="4170057" h="1939290">
                  <a:moveTo>
                    <a:pt x="3200412" y="0"/>
                  </a:moveTo>
                  <a:lnTo>
                    <a:pt x="969645" y="0"/>
                  </a:lnTo>
                  <a:cubicBezTo>
                    <a:pt x="434975" y="0"/>
                    <a:pt x="0" y="434975"/>
                    <a:pt x="0" y="969645"/>
                  </a:cubicBezTo>
                  <a:cubicBezTo>
                    <a:pt x="0" y="1504315"/>
                    <a:pt x="434975" y="1939290"/>
                    <a:pt x="969645" y="1939290"/>
                  </a:cubicBezTo>
                  <a:lnTo>
                    <a:pt x="3200412" y="1939290"/>
                  </a:lnTo>
                  <a:cubicBezTo>
                    <a:pt x="3735082" y="1939290"/>
                    <a:pt x="4170057" y="1504315"/>
                    <a:pt x="4170057" y="969645"/>
                  </a:cubicBezTo>
                  <a:cubicBezTo>
                    <a:pt x="4170057" y="434975"/>
                    <a:pt x="3735082" y="0"/>
                    <a:pt x="3200412" y="0"/>
                  </a:cubicBezTo>
                  <a:close/>
                  <a:moveTo>
                    <a:pt x="3200412" y="1913890"/>
                  </a:moveTo>
                  <a:lnTo>
                    <a:pt x="969645" y="1913890"/>
                  </a:lnTo>
                  <a:cubicBezTo>
                    <a:pt x="448945" y="1913890"/>
                    <a:pt x="25400" y="1490345"/>
                    <a:pt x="25400" y="969645"/>
                  </a:cubicBezTo>
                  <a:cubicBezTo>
                    <a:pt x="25400" y="448945"/>
                    <a:pt x="448945" y="25400"/>
                    <a:pt x="969645" y="25400"/>
                  </a:cubicBezTo>
                  <a:lnTo>
                    <a:pt x="3200412" y="25400"/>
                  </a:lnTo>
                  <a:cubicBezTo>
                    <a:pt x="3721112" y="25400"/>
                    <a:pt x="4144657" y="448945"/>
                    <a:pt x="4144657" y="969645"/>
                  </a:cubicBezTo>
                  <a:cubicBezTo>
                    <a:pt x="4144657" y="1490345"/>
                    <a:pt x="3721112" y="1913890"/>
                    <a:pt x="3200412" y="1913890"/>
                  </a:cubicBezTo>
                  <a:close/>
                </a:path>
              </a:pathLst>
            </a:custGeom>
            <a:solidFill>
              <a:srgbClr val="FFFFFF"/>
            </a:solidFill>
          </p:spPr>
          <p:txBody>
            <a:bodyPr/>
            <a:lstStyle/>
            <a:p>
              <a:endParaRPr lang="fr-FR"/>
            </a:p>
          </p:txBody>
        </p:sp>
      </p:grpSp>
      <p:sp>
        <p:nvSpPr>
          <p:cNvPr id="11" name="Freeform 11"/>
          <p:cNvSpPr/>
          <p:nvPr/>
        </p:nvSpPr>
        <p:spPr>
          <a:xfrm>
            <a:off x="2972001" y="1539747"/>
            <a:ext cx="2558269" cy="2558269"/>
          </a:xfrm>
          <a:custGeom>
            <a:avLst/>
            <a:gdLst/>
            <a:ahLst/>
            <a:cxnLst/>
            <a:rect l="l" t="t" r="r" b="b"/>
            <a:pathLst>
              <a:path w="2558269" h="2558269">
                <a:moveTo>
                  <a:pt x="0" y="0"/>
                </a:moveTo>
                <a:lnTo>
                  <a:pt x="2558270" y="0"/>
                </a:lnTo>
                <a:lnTo>
                  <a:pt x="2558270" y="2558269"/>
                </a:lnTo>
                <a:lnTo>
                  <a:pt x="0" y="2558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Freeform 12"/>
          <p:cNvSpPr/>
          <p:nvPr/>
        </p:nvSpPr>
        <p:spPr>
          <a:xfrm>
            <a:off x="3236631" y="1804376"/>
            <a:ext cx="2029010" cy="2029010"/>
          </a:xfrm>
          <a:custGeom>
            <a:avLst/>
            <a:gdLst/>
            <a:ahLst/>
            <a:cxnLst/>
            <a:rect l="l" t="t" r="r" b="b"/>
            <a:pathLst>
              <a:path w="2029010" h="2029010">
                <a:moveTo>
                  <a:pt x="0" y="0"/>
                </a:moveTo>
                <a:lnTo>
                  <a:pt x="2029010" y="0"/>
                </a:lnTo>
                <a:lnTo>
                  <a:pt x="2029010" y="2029010"/>
                </a:lnTo>
                <a:lnTo>
                  <a:pt x="0" y="20290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AutoShape 13"/>
          <p:cNvSpPr/>
          <p:nvPr/>
        </p:nvSpPr>
        <p:spPr>
          <a:xfrm rot="5400000">
            <a:off x="12207922" y="4159785"/>
            <a:ext cx="3666647" cy="0"/>
          </a:xfrm>
          <a:prstGeom prst="line">
            <a:avLst/>
          </a:prstGeom>
          <a:ln w="95250" cap="flat">
            <a:solidFill>
              <a:srgbClr val="FFFFFF"/>
            </a:solidFill>
            <a:prstDash val="solid"/>
            <a:headEnd type="none" w="sm" len="sm"/>
            <a:tailEnd type="arrow" w="med" len="sm"/>
          </a:ln>
        </p:spPr>
        <p:txBody>
          <a:bodyPr/>
          <a:lstStyle/>
          <a:p>
            <a:endParaRPr lang="fr-FR"/>
          </a:p>
        </p:txBody>
      </p:sp>
      <p:sp>
        <p:nvSpPr>
          <p:cNvPr id="14" name="AutoShape 14"/>
          <p:cNvSpPr/>
          <p:nvPr/>
        </p:nvSpPr>
        <p:spPr>
          <a:xfrm rot="-10800000">
            <a:off x="13649679" y="7967156"/>
            <a:ext cx="783134" cy="0"/>
          </a:xfrm>
          <a:prstGeom prst="line">
            <a:avLst/>
          </a:prstGeom>
          <a:ln w="95250" cap="flat">
            <a:solidFill>
              <a:srgbClr val="FFFFFF"/>
            </a:solidFill>
            <a:prstDash val="solid"/>
            <a:headEnd type="none" w="sm" len="sm"/>
            <a:tailEnd type="arrow" w="med" len="sm"/>
          </a:ln>
        </p:spPr>
        <p:txBody>
          <a:bodyPr/>
          <a:lstStyle/>
          <a:p>
            <a:endParaRPr lang="fr-FR"/>
          </a:p>
        </p:txBody>
      </p:sp>
      <p:sp>
        <p:nvSpPr>
          <p:cNvPr id="15" name="AutoShape 15"/>
          <p:cNvSpPr/>
          <p:nvPr/>
        </p:nvSpPr>
        <p:spPr>
          <a:xfrm>
            <a:off x="3859569" y="7967156"/>
            <a:ext cx="783134" cy="0"/>
          </a:xfrm>
          <a:prstGeom prst="line">
            <a:avLst/>
          </a:prstGeom>
          <a:ln w="95250" cap="flat">
            <a:solidFill>
              <a:srgbClr val="FFFFFF"/>
            </a:solidFill>
            <a:prstDash val="solid"/>
            <a:headEnd type="none" w="sm" len="sm"/>
            <a:tailEnd type="arrow" w="med" len="sm"/>
          </a:ln>
        </p:spPr>
        <p:txBody>
          <a:bodyPr/>
          <a:lstStyle/>
          <a:p>
            <a:endParaRPr lang="fr-FR"/>
          </a:p>
        </p:txBody>
      </p:sp>
      <p:sp>
        <p:nvSpPr>
          <p:cNvPr id="16" name="TextBox 16"/>
          <p:cNvSpPr txBox="1"/>
          <p:nvPr/>
        </p:nvSpPr>
        <p:spPr>
          <a:xfrm>
            <a:off x="5776148" y="2148384"/>
            <a:ext cx="6727297" cy="1341756"/>
          </a:xfrm>
          <a:prstGeom prst="rect">
            <a:avLst/>
          </a:prstGeom>
        </p:spPr>
        <p:txBody>
          <a:bodyPr lIns="0" tIns="0" rIns="0" bIns="0" rtlCol="0" anchor="t">
            <a:spAutoFit/>
          </a:bodyPr>
          <a:lstStyle/>
          <a:p>
            <a:pPr marL="0" lvl="0" indent="0" algn="ctr">
              <a:lnSpc>
                <a:spcPts val="9790"/>
              </a:lnSpc>
            </a:pPr>
            <a:r>
              <a:rPr lang="en-US" sz="8900" b="1" spc="-89">
                <a:solidFill>
                  <a:srgbClr val="000000"/>
                </a:solidFill>
                <a:latin typeface="Poppins Bold"/>
                <a:ea typeface="Poppins Bold"/>
                <a:cs typeface="Poppins Bold"/>
                <a:sym typeface="Poppins Bold"/>
              </a:rPr>
              <a:t>Activité</a:t>
            </a:r>
          </a:p>
        </p:txBody>
      </p:sp>
      <p:sp>
        <p:nvSpPr>
          <p:cNvPr id="17" name="TextBox 17"/>
          <p:cNvSpPr txBox="1"/>
          <p:nvPr/>
        </p:nvSpPr>
        <p:spPr>
          <a:xfrm>
            <a:off x="3033066" y="5164555"/>
            <a:ext cx="9470379" cy="1132211"/>
          </a:xfrm>
          <a:prstGeom prst="rect">
            <a:avLst/>
          </a:prstGeom>
        </p:spPr>
        <p:txBody>
          <a:bodyPr lIns="0" tIns="0" rIns="0" bIns="0" rtlCol="0" anchor="t">
            <a:spAutoFit/>
          </a:bodyPr>
          <a:lstStyle/>
          <a:p>
            <a:pPr marL="0" lvl="0" indent="0" algn="ctr">
              <a:lnSpc>
                <a:spcPts val="8140"/>
              </a:lnSpc>
            </a:pPr>
            <a:r>
              <a:rPr lang="en-US" sz="7400" b="1" spc="-74">
                <a:solidFill>
                  <a:srgbClr val="000000"/>
                </a:solidFill>
                <a:latin typeface="Poppins Bold"/>
                <a:ea typeface="Poppins Bold"/>
                <a:cs typeface="Poppins Bold"/>
                <a:sym typeface="Poppins Bold"/>
              </a:rPr>
              <a:t>Ludopédagogique</a:t>
            </a:r>
          </a:p>
        </p:txBody>
      </p:sp>
      <p:sp>
        <p:nvSpPr>
          <p:cNvPr id="18" name="TextBox 18"/>
          <p:cNvSpPr txBox="1"/>
          <p:nvPr/>
        </p:nvSpPr>
        <p:spPr>
          <a:xfrm>
            <a:off x="5204004" y="7587679"/>
            <a:ext cx="7879992" cy="677545"/>
          </a:xfrm>
          <a:prstGeom prst="rect">
            <a:avLst/>
          </a:prstGeom>
        </p:spPr>
        <p:txBody>
          <a:bodyPr lIns="0" tIns="0" rIns="0" bIns="0" rtlCol="0" anchor="t">
            <a:spAutoFit/>
          </a:bodyPr>
          <a:lstStyle/>
          <a:p>
            <a:pPr marL="0" lvl="0" indent="0" algn="ctr">
              <a:lnSpc>
                <a:spcPts val="5179"/>
              </a:lnSpc>
              <a:spcBef>
                <a:spcPct val="0"/>
              </a:spcBef>
            </a:pPr>
            <a:r>
              <a:rPr lang="en-US" sz="3699" b="1" spc="-36">
                <a:solidFill>
                  <a:srgbClr val="4D6CB3"/>
                </a:solidFill>
                <a:latin typeface="Poppins Bold"/>
                <a:ea typeface="Poppins Bold"/>
                <a:cs typeface="Poppins Bold"/>
                <a:sym typeface="Poppins Bold"/>
              </a:rPr>
              <a:t>ACTIVITE POP CORN </a:t>
            </a:r>
          </a:p>
        </p:txBody>
      </p:sp>
      <p:sp>
        <p:nvSpPr>
          <p:cNvPr id="19" name="Freeform 19"/>
          <p:cNvSpPr/>
          <p:nvPr/>
        </p:nvSpPr>
        <p:spPr>
          <a:xfrm rot="-834254">
            <a:off x="16430535" y="3648729"/>
            <a:ext cx="1394255" cy="1991793"/>
          </a:xfrm>
          <a:custGeom>
            <a:avLst/>
            <a:gdLst/>
            <a:ahLst/>
            <a:cxnLst/>
            <a:rect l="l" t="t" r="r" b="b"/>
            <a:pathLst>
              <a:path w="1394255" h="1991793">
                <a:moveTo>
                  <a:pt x="0" y="0"/>
                </a:moveTo>
                <a:lnTo>
                  <a:pt x="1394256" y="0"/>
                </a:lnTo>
                <a:lnTo>
                  <a:pt x="1394256" y="1991794"/>
                </a:lnTo>
                <a:lnTo>
                  <a:pt x="0" y="19917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0" name="Freeform 20"/>
          <p:cNvSpPr/>
          <p:nvPr/>
        </p:nvSpPr>
        <p:spPr>
          <a:xfrm>
            <a:off x="14971599" y="8162418"/>
            <a:ext cx="1497080" cy="2352974"/>
          </a:xfrm>
          <a:custGeom>
            <a:avLst/>
            <a:gdLst/>
            <a:ahLst/>
            <a:cxnLst/>
            <a:rect l="l" t="t" r="r" b="b"/>
            <a:pathLst>
              <a:path w="1497080" h="2352974">
                <a:moveTo>
                  <a:pt x="0" y="0"/>
                </a:moveTo>
                <a:lnTo>
                  <a:pt x="1497080" y="0"/>
                </a:lnTo>
                <a:lnTo>
                  <a:pt x="1497080" y="2352975"/>
                </a:lnTo>
                <a:lnTo>
                  <a:pt x="0" y="23529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21" name="Freeform 21"/>
          <p:cNvSpPr/>
          <p:nvPr/>
        </p:nvSpPr>
        <p:spPr>
          <a:xfrm rot="-2807023" flipH="1">
            <a:off x="725321" y="5345792"/>
            <a:ext cx="1078067" cy="2172427"/>
          </a:xfrm>
          <a:custGeom>
            <a:avLst/>
            <a:gdLst/>
            <a:ahLst/>
            <a:cxnLst/>
            <a:rect l="l" t="t" r="r" b="b"/>
            <a:pathLst>
              <a:path w="1078067" h="2172427">
                <a:moveTo>
                  <a:pt x="1078067" y="0"/>
                </a:moveTo>
                <a:lnTo>
                  <a:pt x="0" y="0"/>
                </a:lnTo>
                <a:lnTo>
                  <a:pt x="0" y="2172427"/>
                </a:lnTo>
                <a:lnTo>
                  <a:pt x="1078067" y="2172427"/>
                </a:lnTo>
                <a:lnTo>
                  <a:pt x="107806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22" name="Freeform 22"/>
          <p:cNvSpPr/>
          <p:nvPr/>
        </p:nvSpPr>
        <p:spPr>
          <a:xfrm>
            <a:off x="16468679" y="740600"/>
            <a:ext cx="2054706" cy="2276683"/>
          </a:xfrm>
          <a:custGeom>
            <a:avLst/>
            <a:gdLst/>
            <a:ahLst/>
            <a:cxnLst/>
            <a:rect l="l" t="t" r="r" b="b"/>
            <a:pathLst>
              <a:path w="2054706" h="2276683">
                <a:moveTo>
                  <a:pt x="0" y="0"/>
                </a:moveTo>
                <a:lnTo>
                  <a:pt x="2054707" y="0"/>
                </a:lnTo>
                <a:lnTo>
                  <a:pt x="2054707" y="2276683"/>
                </a:lnTo>
                <a:lnTo>
                  <a:pt x="0" y="22766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23" name="Freeform 23"/>
          <p:cNvSpPr/>
          <p:nvPr/>
        </p:nvSpPr>
        <p:spPr>
          <a:xfrm rot="-377390">
            <a:off x="883131" y="2963014"/>
            <a:ext cx="1874806" cy="2057400"/>
          </a:xfrm>
          <a:custGeom>
            <a:avLst/>
            <a:gdLst/>
            <a:ahLst/>
            <a:cxnLst/>
            <a:rect l="l" t="t" r="r" b="b"/>
            <a:pathLst>
              <a:path w="1874806" h="2057400">
                <a:moveTo>
                  <a:pt x="0" y="0"/>
                </a:moveTo>
                <a:lnTo>
                  <a:pt x="1874806" y="0"/>
                </a:lnTo>
                <a:lnTo>
                  <a:pt x="1874806"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24" name="Freeform 24"/>
          <p:cNvSpPr/>
          <p:nvPr/>
        </p:nvSpPr>
        <p:spPr>
          <a:xfrm rot="521050">
            <a:off x="11196558" y="-359169"/>
            <a:ext cx="4942215" cy="1340576"/>
          </a:xfrm>
          <a:custGeom>
            <a:avLst/>
            <a:gdLst/>
            <a:ahLst/>
            <a:cxnLst/>
            <a:rect l="l" t="t" r="r" b="b"/>
            <a:pathLst>
              <a:path w="4942215" h="1340576">
                <a:moveTo>
                  <a:pt x="0" y="0"/>
                </a:moveTo>
                <a:lnTo>
                  <a:pt x="4942214" y="0"/>
                </a:lnTo>
                <a:lnTo>
                  <a:pt x="4942214" y="1340576"/>
                </a:lnTo>
                <a:lnTo>
                  <a:pt x="0" y="13405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25" name="Freeform 25"/>
          <p:cNvSpPr/>
          <p:nvPr/>
        </p:nvSpPr>
        <p:spPr>
          <a:xfrm rot="1721524">
            <a:off x="15932819" y="6449971"/>
            <a:ext cx="2132333" cy="1431328"/>
          </a:xfrm>
          <a:custGeom>
            <a:avLst/>
            <a:gdLst/>
            <a:ahLst/>
            <a:cxnLst/>
            <a:rect l="l" t="t" r="r" b="b"/>
            <a:pathLst>
              <a:path w="2132333" h="1431328">
                <a:moveTo>
                  <a:pt x="0" y="0"/>
                </a:moveTo>
                <a:lnTo>
                  <a:pt x="2132333" y="0"/>
                </a:lnTo>
                <a:lnTo>
                  <a:pt x="2132333" y="1431328"/>
                </a:lnTo>
                <a:lnTo>
                  <a:pt x="0" y="14313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26" name="Freeform 26"/>
          <p:cNvSpPr/>
          <p:nvPr/>
        </p:nvSpPr>
        <p:spPr>
          <a:xfrm rot="-476369">
            <a:off x="1028700" y="8309200"/>
            <a:ext cx="1640818" cy="2173269"/>
          </a:xfrm>
          <a:custGeom>
            <a:avLst/>
            <a:gdLst/>
            <a:ahLst/>
            <a:cxnLst/>
            <a:rect l="l" t="t" r="r" b="b"/>
            <a:pathLst>
              <a:path w="1640818" h="2173269">
                <a:moveTo>
                  <a:pt x="0" y="0"/>
                </a:moveTo>
                <a:lnTo>
                  <a:pt x="1640818" y="0"/>
                </a:lnTo>
                <a:lnTo>
                  <a:pt x="1640818" y="2173268"/>
                </a:lnTo>
                <a:lnTo>
                  <a:pt x="0" y="217326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FR"/>
          </a:p>
        </p:txBody>
      </p:sp>
      <p:sp>
        <p:nvSpPr>
          <p:cNvPr id="27" name="Freeform 27"/>
          <p:cNvSpPr/>
          <p:nvPr/>
        </p:nvSpPr>
        <p:spPr>
          <a:xfrm rot="2239245">
            <a:off x="5046089" y="-198608"/>
            <a:ext cx="1460119" cy="1255702"/>
          </a:xfrm>
          <a:custGeom>
            <a:avLst/>
            <a:gdLst/>
            <a:ahLst/>
            <a:cxnLst/>
            <a:rect l="l" t="t" r="r" b="b"/>
            <a:pathLst>
              <a:path w="1460119" h="1255702">
                <a:moveTo>
                  <a:pt x="0" y="0"/>
                </a:moveTo>
                <a:lnTo>
                  <a:pt x="1460119" y="0"/>
                </a:lnTo>
                <a:lnTo>
                  <a:pt x="1460119" y="1255702"/>
                </a:lnTo>
                <a:lnTo>
                  <a:pt x="0" y="125570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r-FR"/>
          </a:p>
        </p:txBody>
      </p:sp>
      <p:sp>
        <p:nvSpPr>
          <p:cNvPr id="28" name="Freeform 28"/>
          <p:cNvSpPr/>
          <p:nvPr/>
        </p:nvSpPr>
        <p:spPr>
          <a:xfrm>
            <a:off x="608002" y="-82283"/>
            <a:ext cx="2425064" cy="2221965"/>
          </a:xfrm>
          <a:custGeom>
            <a:avLst/>
            <a:gdLst/>
            <a:ahLst/>
            <a:cxnLst/>
            <a:rect l="l" t="t" r="r" b="b"/>
            <a:pathLst>
              <a:path w="2425064" h="2221965">
                <a:moveTo>
                  <a:pt x="0" y="0"/>
                </a:moveTo>
                <a:lnTo>
                  <a:pt x="2425064" y="0"/>
                </a:lnTo>
                <a:lnTo>
                  <a:pt x="2425064" y="2221966"/>
                </a:lnTo>
                <a:lnTo>
                  <a:pt x="0" y="222196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fr-FR"/>
          </a:p>
        </p:txBody>
      </p:sp>
      <p:sp>
        <p:nvSpPr>
          <p:cNvPr id="29" name="Freeform 29"/>
          <p:cNvSpPr/>
          <p:nvPr/>
        </p:nvSpPr>
        <p:spPr>
          <a:xfrm rot="-291110">
            <a:off x="4724502" y="9116752"/>
            <a:ext cx="2843940" cy="2054746"/>
          </a:xfrm>
          <a:custGeom>
            <a:avLst/>
            <a:gdLst/>
            <a:ahLst/>
            <a:cxnLst/>
            <a:rect l="l" t="t" r="r" b="b"/>
            <a:pathLst>
              <a:path w="2843940" h="2054746">
                <a:moveTo>
                  <a:pt x="0" y="0"/>
                </a:moveTo>
                <a:lnTo>
                  <a:pt x="2843940" y="0"/>
                </a:lnTo>
                <a:lnTo>
                  <a:pt x="2843940" y="2054746"/>
                </a:lnTo>
                <a:lnTo>
                  <a:pt x="0" y="205474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fr-FR"/>
          </a:p>
        </p:txBody>
      </p:sp>
      <p:sp>
        <p:nvSpPr>
          <p:cNvPr id="30" name="Freeform 30"/>
          <p:cNvSpPr/>
          <p:nvPr/>
        </p:nvSpPr>
        <p:spPr>
          <a:xfrm rot="319996">
            <a:off x="11264188" y="9028588"/>
            <a:ext cx="1938198" cy="3113571"/>
          </a:xfrm>
          <a:custGeom>
            <a:avLst/>
            <a:gdLst/>
            <a:ahLst/>
            <a:cxnLst/>
            <a:rect l="l" t="t" r="r" b="b"/>
            <a:pathLst>
              <a:path w="1938198" h="3113571">
                <a:moveTo>
                  <a:pt x="0" y="0"/>
                </a:moveTo>
                <a:lnTo>
                  <a:pt x="1938198" y="0"/>
                </a:lnTo>
                <a:lnTo>
                  <a:pt x="1938198" y="3113570"/>
                </a:lnTo>
                <a:lnTo>
                  <a:pt x="0" y="311357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fr-FR"/>
          </a:p>
        </p:txBody>
      </p:sp>
      <p:sp>
        <p:nvSpPr>
          <p:cNvPr id="31" name="Freeform 31"/>
          <p:cNvSpPr/>
          <p:nvPr/>
        </p:nvSpPr>
        <p:spPr>
          <a:xfrm>
            <a:off x="16998986" y="8824395"/>
            <a:ext cx="1044692" cy="1029022"/>
          </a:xfrm>
          <a:custGeom>
            <a:avLst/>
            <a:gdLst/>
            <a:ahLst/>
            <a:cxnLst/>
            <a:rect l="l" t="t" r="r" b="b"/>
            <a:pathLst>
              <a:path w="1044692" h="1029022">
                <a:moveTo>
                  <a:pt x="0" y="0"/>
                </a:moveTo>
                <a:lnTo>
                  <a:pt x="1044692" y="0"/>
                </a:lnTo>
                <a:lnTo>
                  <a:pt x="1044692" y="1029021"/>
                </a:lnTo>
                <a:lnTo>
                  <a:pt x="0" y="102902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fr-FR"/>
          </a:p>
        </p:txBody>
      </p:sp>
      <p:sp>
        <p:nvSpPr>
          <p:cNvPr id="32" name="Freeform 32"/>
          <p:cNvSpPr/>
          <p:nvPr/>
        </p:nvSpPr>
        <p:spPr>
          <a:xfrm rot="-327531">
            <a:off x="9108692" y="9099925"/>
            <a:ext cx="1077207" cy="1081139"/>
          </a:xfrm>
          <a:custGeom>
            <a:avLst/>
            <a:gdLst/>
            <a:ahLst/>
            <a:cxnLst/>
            <a:rect l="l" t="t" r="r" b="b"/>
            <a:pathLst>
              <a:path w="1077207" h="1081139">
                <a:moveTo>
                  <a:pt x="0" y="0"/>
                </a:moveTo>
                <a:lnTo>
                  <a:pt x="1077207" y="0"/>
                </a:lnTo>
                <a:lnTo>
                  <a:pt x="1077207" y="1081139"/>
                </a:lnTo>
                <a:lnTo>
                  <a:pt x="0" y="108113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fr-FR"/>
          </a:p>
        </p:txBody>
      </p:sp>
      <p:sp>
        <p:nvSpPr>
          <p:cNvPr id="33" name="Freeform 33"/>
          <p:cNvSpPr/>
          <p:nvPr/>
        </p:nvSpPr>
        <p:spPr>
          <a:xfrm>
            <a:off x="9244203" y="429243"/>
            <a:ext cx="806185" cy="1295077"/>
          </a:xfrm>
          <a:custGeom>
            <a:avLst/>
            <a:gdLst/>
            <a:ahLst/>
            <a:cxnLst/>
            <a:rect l="l" t="t" r="r" b="b"/>
            <a:pathLst>
              <a:path w="806185" h="1295077">
                <a:moveTo>
                  <a:pt x="0" y="0"/>
                </a:moveTo>
                <a:lnTo>
                  <a:pt x="806185" y="0"/>
                </a:lnTo>
                <a:lnTo>
                  <a:pt x="806185" y="1295077"/>
                </a:lnTo>
                <a:lnTo>
                  <a:pt x="0" y="129507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fr-F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3737</Words>
  <Application>Microsoft Office PowerPoint</Application>
  <PresentationFormat>Personnalisé</PresentationFormat>
  <Paragraphs>492</Paragraphs>
  <Slides>63</Slides>
  <Notes>0</Notes>
  <HiddenSlides>0</HiddenSlides>
  <MMClips>1</MMClips>
  <ScaleCrop>false</ScaleCrop>
  <HeadingPairs>
    <vt:vector size="6" baseType="variant">
      <vt:variant>
        <vt:lpstr>Polices utilisées</vt:lpstr>
      </vt:variant>
      <vt:variant>
        <vt:i4>29</vt:i4>
      </vt:variant>
      <vt:variant>
        <vt:lpstr>Thème</vt:lpstr>
      </vt:variant>
      <vt:variant>
        <vt:i4>1</vt:i4>
      </vt:variant>
      <vt:variant>
        <vt:lpstr>Titres des diapositives</vt:lpstr>
      </vt:variant>
      <vt:variant>
        <vt:i4>63</vt:i4>
      </vt:variant>
    </vt:vector>
  </HeadingPairs>
  <TitlesOfParts>
    <vt:vector size="93" baseType="lpstr">
      <vt:lpstr>Handy Casual</vt:lpstr>
      <vt:lpstr>Montserrat</vt:lpstr>
      <vt:lpstr>Abril Fatface</vt:lpstr>
      <vt:lpstr>Poppins Medium</vt:lpstr>
      <vt:lpstr>Poppins</vt:lpstr>
      <vt:lpstr>Canva Sans 2</vt:lpstr>
      <vt:lpstr>Glacial Indifference Bold</vt:lpstr>
      <vt:lpstr>Canva Sans 2 Bold</vt:lpstr>
      <vt:lpstr>Montserrat Medium</vt:lpstr>
      <vt:lpstr>Clear Sans</vt:lpstr>
      <vt:lpstr>Poppins Ultra-Bold</vt:lpstr>
      <vt:lpstr>Poppins Semi-Bold</vt:lpstr>
      <vt:lpstr>Tropika</vt:lpstr>
      <vt:lpstr>Canva Sans 1</vt:lpstr>
      <vt:lpstr>Glacial Indifference</vt:lpstr>
      <vt:lpstr>Catchy Mager</vt:lpstr>
      <vt:lpstr>Barlow Bold</vt:lpstr>
      <vt:lpstr>Arimo</vt:lpstr>
      <vt:lpstr>Lovelace Italics</vt:lpstr>
      <vt:lpstr>Poppins Bold</vt:lpstr>
      <vt:lpstr>Arial Bold</vt:lpstr>
      <vt:lpstr>Lazydog</vt:lpstr>
      <vt:lpstr>Handyman</vt:lpstr>
      <vt:lpstr>Canva Sans 1 Bold Italics</vt:lpstr>
      <vt:lpstr>TAN Mon Cheri</vt:lpstr>
      <vt:lpstr>Canva Sans 1 Bold</vt:lpstr>
      <vt:lpstr>Calibri</vt:lpstr>
      <vt:lpstr>Trocchi</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JOUR2 PRESENTATION PPTS AGPM</dc:title>
  <dc:creator>Chris</dc:creator>
  <cp:lastModifiedBy>HORIZON RH LANQUETIN - ROCCHI</cp:lastModifiedBy>
  <cp:revision>1</cp:revision>
  <dcterms:created xsi:type="dcterms:W3CDTF">2006-08-16T00:00:00Z</dcterms:created>
  <dcterms:modified xsi:type="dcterms:W3CDTF">2025-03-11T13:22:06Z</dcterms:modified>
  <dc:identifier>DAGhbP5ThUg</dc:identifier>
</cp:coreProperties>
</file>