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1934" y="6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53385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3562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39985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29241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38964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95275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66287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7752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17854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13773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5199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1898601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4.sv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53.pn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5.svg"/></Relationships>
</file>

<file path=ppt/slides/_rels/slide1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1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9.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sv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523905" y="-2292417"/>
            <a:ext cx="3628837" cy="45163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nvGrpSpPr>
          <p:cNvPr id="30" name="Group 30"/>
          <p:cNvGrpSpPr/>
          <p:nvPr/>
        </p:nvGrpSpPr>
        <p:grpSpPr>
          <a:xfrm>
            <a:off x="-568943" y="4674348"/>
            <a:ext cx="6391910" cy="701945"/>
            <a:chOff x="0" y="0"/>
            <a:chExt cx="5551013" cy="609600"/>
          </a:xfrm>
        </p:grpSpPr>
        <p:sp>
          <p:nvSpPr>
            <p:cNvPr id="31" name="Freeform 31"/>
            <p:cNvSpPr/>
            <p:nvPr/>
          </p:nvSpPr>
          <p:spPr>
            <a:xfrm>
              <a:off x="3924" y="0"/>
              <a:ext cx="5543165" cy="609600"/>
            </a:xfrm>
            <a:custGeom>
              <a:avLst/>
              <a:gdLst/>
              <a:ahLst/>
              <a:cxnLst/>
              <a:rect l="l" t="t" r="r" b="b"/>
              <a:pathLst>
                <a:path w="5543165" h="609600">
                  <a:moveTo>
                    <a:pt x="5327739" y="0"/>
                  </a:moveTo>
                  <a:lnTo>
                    <a:pt x="12225" y="0"/>
                  </a:lnTo>
                  <a:cubicBezTo>
                    <a:pt x="8484" y="0"/>
                    <a:pt x="4970" y="1799"/>
                    <a:pt x="2783" y="4834"/>
                  </a:cubicBezTo>
                  <a:cubicBezTo>
                    <a:pt x="595" y="7869"/>
                    <a:pt x="0" y="11771"/>
                    <a:pt x="1183" y="15321"/>
                  </a:cubicBezTo>
                  <a:lnTo>
                    <a:pt x="194169" y="594279"/>
                  </a:lnTo>
                  <a:cubicBezTo>
                    <a:pt x="197219" y="603429"/>
                    <a:pt x="205781" y="609600"/>
                    <a:pt x="215425" y="609600"/>
                  </a:cubicBezTo>
                  <a:lnTo>
                    <a:pt x="5530939" y="609600"/>
                  </a:lnTo>
                  <a:cubicBezTo>
                    <a:pt x="5534681" y="609600"/>
                    <a:pt x="5538194" y="607801"/>
                    <a:pt x="5540382" y="604766"/>
                  </a:cubicBezTo>
                  <a:cubicBezTo>
                    <a:pt x="5542570" y="601731"/>
                    <a:pt x="5543165" y="597829"/>
                    <a:pt x="5541982" y="594279"/>
                  </a:cubicBezTo>
                  <a:lnTo>
                    <a:pt x="5348996" y="15321"/>
                  </a:lnTo>
                  <a:cubicBezTo>
                    <a:pt x="5345946" y="6171"/>
                    <a:pt x="5337384" y="0"/>
                    <a:pt x="5327739" y="0"/>
                  </a:cubicBezTo>
                  <a:close/>
                </a:path>
              </a:pathLst>
            </a:custGeom>
            <a:solidFill>
              <a:srgbClr val="605A6D"/>
            </a:solidFill>
          </p:spPr>
          <p:txBody>
            <a:bodyPr/>
            <a:lstStyle/>
            <a:p>
              <a:pPr defTabSz="609630"/>
              <a:endParaRPr lang="fr-FR" sz="1200">
                <a:solidFill>
                  <a:prstClr val="black"/>
                </a:solidFill>
                <a:latin typeface="Calibri"/>
              </a:endParaRPr>
            </a:p>
          </p:txBody>
        </p:sp>
        <p:sp>
          <p:nvSpPr>
            <p:cNvPr id="32" name="TextBox 32"/>
            <p:cNvSpPr txBox="1"/>
            <p:nvPr/>
          </p:nvSpPr>
          <p:spPr>
            <a:xfrm>
              <a:off x="101600" y="-28575"/>
              <a:ext cx="5347813" cy="6381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3" name="Freeform 33"/>
          <p:cNvSpPr/>
          <p:nvPr/>
        </p:nvSpPr>
        <p:spPr>
          <a:xfrm>
            <a:off x="327124" y="329704"/>
            <a:ext cx="2515037" cy="886999"/>
          </a:xfrm>
          <a:custGeom>
            <a:avLst/>
            <a:gdLst/>
            <a:ahLst/>
            <a:cxnLst/>
            <a:rect l="l" t="t" r="r" b="b"/>
            <a:pathLst>
              <a:path w="3772555" h="1330499">
                <a:moveTo>
                  <a:pt x="0" y="0"/>
                </a:moveTo>
                <a:lnTo>
                  <a:pt x="3772555" y="0"/>
                </a:lnTo>
                <a:lnTo>
                  <a:pt x="3772555" y="1330499"/>
                </a:lnTo>
                <a:lnTo>
                  <a:pt x="0" y="133049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34" name="Freeform 34"/>
          <p:cNvSpPr/>
          <p:nvPr/>
        </p:nvSpPr>
        <p:spPr>
          <a:xfrm>
            <a:off x="3915636" y="344002"/>
            <a:ext cx="2861340" cy="858402"/>
          </a:xfrm>
          <a:custGeom>
            <a:avLst/>
            <a:gdLst/>
            <a:ahLst/>
            <a:cxnLst/>
            <a:rect l="l" t="t" r="r" b="b"/>
            <a:pathLst>
              <a:path w="4292010" h="1287603">
                <a:moveTo>
                  <a:pt x="0" y="0"/>
                </a:moveTo>
                <a:lnTo>
                  <a:pt x="4292010" y="0"/>
                </a:lnTo>
                <a:lnTo>
                  <a:pt x="4292010" y="1287603"/>
                </a:lnTo>
                <a:lnTo>
                  <a:pt x="0" y="128760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35" name="TextBox 35"/>
          <p:cNvSpPr txBox="1"/>
          <p:nvPr/>
        </p:nvSpPr>
        <p:spPr>
          <a:xfrm>
            <a:off x="491510" y="4719859"/>
            <a:ext cx="4354049" cy="514243"/>
          </a:xfrm>
          <a:prstGeom prst="rect">
            <a:avLst/>
          </a:prstGeom>
        </p:spPr>
        <p:txBody>
          <a:bodyPr lIns="0" tIns="0" rIns="0" bIns="0" rtlCol="0" anchor="t">
            <a:spAutoFit/>
          </a:bodyPr>
          <a:lstStyle/>
          <a:p>
            <a:pPr defTabSz="609630">
              <a:lnSpc>
                <a:spcPts val="4367"/>
              </a:lnSpc>
              <a:spcBef>
                <a:spcPct val="0"/>
              </a:spcBef>
            </a:pPr>
            <a:r>
              <a:rPr lang="en-US" sz="3119" b="1" spc="149">
                <a:solidFill>
                  <a:srgbClr val="000000"/>
                </a:solidFill>
                <a:latin typeface="Clear Sans Bold"/>
                <a:ea typeface="Clear Sans Bold"/>
                <a:cs typeface="Clear Sans Bold"/>
                <a:sym typeface="Clear Sans Bold"/>
              </a:rPr>
              <a:t>PRESENTATION 2025</a:t>
            </a:r>
          </a:p>
        </p:txBody>
      </p:sp>
      <p:sp>
        <p:nvSpPr>
          <p:cNvPr id="36" name="TextBox 36"/>
          <p:cNvSpPr txBox="1"/>
          <p:nvPr/>
        </p:nvSpPr>
        <p:spPr>
          <a:xfrm>
            <a:off x="466109" y="6005302"/>
            <a:ext cx="2983191" cy="468141"/>
          </a:xfrm>
          <a:prstGeom prst="rect">
            <a:avLst/>
          </a:prstGeom>
        </p:spPr>
        <p:txBody>
          <a:bodyPr lIns="0" tIns="0" rIns="0" bIns="0" rtlCol="0" anchor="t">
            <a:spAutoFit/>
          </a:bodyPr>
          <a:lstStyle/>
          <a:p>
            <a:pPr defTabSz="609630">
              <a:lnSpc>
                <a:spcPts val="3998"/>
              </a:lnSpc>
              <a:spcBef>
                <a:spcPct val="0"/>
              </a:spcBef>
            </a:pPr>
            <a:r>
              <a:rPr lang="en-US" sz="2855" b="1">
                <a:solidFill>
                  <a:srgbClr val="112D4E"/>
                </a:solidFill>
                <a:latin typeface="Barlow Bold"/>
                <a:ea typeface="Barlow Bold"/>
                <a:cs typeface="Barlow Bold"/>
                <a:sym typeface="Barlow Bold"/>
              </a:rPr>
              <a:t>NOM PRENOM </a:t>
            </a:r>
          </a:p>
        </p:txBody>
      </p:sp>
      <p:sp>
        <p:nvSpPr>
          <p:cNvPr id="37" name="TextBox 37"/>
          <p:cNvSpPr txBox="1"/>
          <p:nvPr/>
        </p:nvSpPr>
        <p:spPr>
          <a:xfrm>
            <a:off x="224318" y="1574954"/>
            <a:ext cx="6053430" cy="2769989"/>
          </a:xfrm>
          <a:prstGeom prst="rect">
            <a:avLst/>
          </a:prstGeom>
        </p:spPr>
        <p:txBody>
          <a:bodyPr lIns="0" tIns="0" rIns="0" bIns="0" rtlCol="0" anchor="t">
            <a:spAutoFit/>
          </a:bodyPr>
          <a:lstStyle/>
          <a:p>
            <a:pPr defTabSz="609630">
              <a:lnSpc>
                <a:spcPts val="7152"/>
              </a:lnSpc>
            </a:pPr>
            <a:r>
              <a:rPr lang="en-US" sz="6060" b="1">
                <a:solidFill>
                  <a:srgbClr val="112D4E"/>
                </a:solidFill>
                <a:latin typeface="Barlow Bold"/>
                <a:ea typeface="Barlow Bold"/>
                <a:cs typeface="Barlow Bold"/>
                <a:sym typeface="Barlow Bold"/>
              </a:rPr>
              <a:t>MON PLAN INDIVIDUEL DE  SERVICE</a:t>
            </a:r>
          </a:p>
        </p:txBody>
      </p:sp>
      <p:pic>
        <p:nvPicPr>
          <p:cNvPr id="2" name="Graphique 2">
            <a:extLst>
              <a:ext uri="{FF2B5EF4-FFF2-40B4-BE49-F238E27FC236}">
                <a16:creationId xmlns:a16="http://schemas.microsoft.com/office/drawing/2014/main" id="{0C1257B4-0BA3-55D4-D403-39EDC6A1ED72}"/>
              </a:ext>
            </a:extLst>
          </p:cNvPr>
          <p:cNvPicPr>
            <a:picLocks noChangeAspect="1"/>
          </p:cNvPicPr>
          <p:nvPr/>
        </p:nvPicPr>
        <p:blipFill>
          <a:blip r:embed="rId4"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6205295" y="-2292417"/>
            <a:ext cx="11524773" cy="11524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26088" y="2401157"/>
            <a:ext cx="836705" cy="3015667"/>
            <a:chOff x="0" y="0"/>
            <a:chExt cx="1673411" cy="6031335"/>
          </a:xfrm>
        </p:grpSpPr>
        <p:grpSp>
          <p:nvGrpSpPr>
            <p:cNvPr id="3" name="Group 3"/>
            <p:cNvGrpSpPr/>
            <p:nvPr/>
          </p:nvGrpSpPr>
          <p:grpSpPr>
            <a:xfrm rot="3864554">
              <a:off x="-848989" y="1471312"/>
              <a:ext cx="3383795" cy="192282"/>
              <a:chOff x="0" y="0"/>
              <a:chExt cx="10830172" cy="635000"/>
            </a:xfrm>
          </p:grpSpPr>
          <p:sp>
            <p:nvSpPr>
              <p:cNvPr id="4" name="Freeform 4"/>
              <p:cNvSpPr/>
              <p:nvPr/>
            </p:nvSpPr>
            <p:spPr>
              <a:xfrm>
                <a:off x="-16002" y="212852"/>
                <a:ext cx="10862176" cy="209296"/>
              </a:xfrm>
              <a:custGeom>
                <a:avLst/>
                <a:gdLst/>
                <a:ahLst/>
                <a:cxnLst/>
                <a:rect l="l" t="t" r="r" b="b"/>
                <a:pathLst>
                  <a:path w="10862176" h="209296">
                    <a:moveTo>
                      <a:pt x="10739368" y="9398"/>
                    </a:moveTo>
                    <a:lnTo>
                      <a:pt x="9878007" y="9398"/>
                    </a:lnTo>
                    <a:lnTo>
                      <a:pt x="7240051" y="9398"/>
                    </a:lnTo>
                    <a:lnTo>
                      <a:pt x="4039372" y="9398"/>
                    </a:lnTo>
                    <a:lnTo>
                      <a:pt x="1271856" y="9398"/>
                    </a:lnTo>
                    <a:cubicBezTo>
                      <a:pt x="824477" y="9398"/>
                      <a:pt x="381000" y="0"/>
                      <a:pt x="133350" y="9398"/>
                    </a:cubicBezTo>
                    <a:cubicBezTo>
                      <a:pt x="129794" y="9525"/>
                      <a:pt x="126365" y="9398"/>
                      <a:pt x="122809" y="9398"/>
                    </a:cubicBezTo>
                    <a:cubicBezTo>
                      <a:pt x="254" y="9398"/>
                      <a:pt x="0" y="199898"/>
                      <a:pt x="122809" y="199898"/>
                    </a:cubicBezTo>
                    <a:lnTo>
                      <a:pt x="1015720" y="199898"/>
                    </a:lnTo>
                    <a:lnTo>
                      <a:pt x="3653676" y="199898"/>
                    </a:lnTo>
                    <a:lnTo>
                      <a:pt x="6854355" y="199898"/>
                    </a:lnTo>
                    <a:lnTo>
                      <a:pt x="9621871" y="199898"/>
                    </a:lnTo>
                    <a:cubicBezTo>
                      <a:pt x="10069250" y="199898"/>
                      <a:pt x="10481176" y="209296"/>
                      <a:pt x="10728826" y="199898"/>
                    </a:cubicBezTo>
                    <a:cubicBezTo>
                      <a:pt x="10732383" y="199771"/>
                      <a:pt x="10735811" y="199898"/>
                      <a:pt x="10739368" y="199898"/>
                    </a:cubicBezTo>
                    <a:cubicBezTo>
                      <a:pt x="10861922" y="199898"/>
                      <a:pt x="10862176" y="9398"/>
                      <a:pt x="10739368" y="9398"/>
                    </a:cubicBezTo>
                    <a:close/>
                  </a:path>
                </a:pathLst>
              </a:custGeom>
              <a:solidFill>
                <a:srgbClr val="191919"/>
              </a:solidFill>
            </p:spPr>
            <p:txBody>
              <a:bodyPr/>
              <a:lstStyle/>
              <a:p>
                <a:pPr defTabSz="609630"/>
                <a:endParaRPr lang="fr-FR" sz="1200">
                  <a:solidFill>
                    <a:prstClr val="black"/>
                  </a:solidFill>
                  <a:latin typeface="Calibri"/>
                </a:endParaRPr>
              </a:p>
            </p:txBody>
          </p:sp>
        </p:grpSp>
        <p:grpSp>
          <p:nvGrpSpPr>
            <p:cNvPr id="5" name="Group 5"/>
            <p:cNvGrpSpPr/>
            <p:nvPr/>
          </p:nvGrpSpPr>
          <p:grpSpPr>
            <a:xfrm rot="-3819934">
              <a:off x="-855192" y="4376232"/>
              <a:ext cx="3383795" cy="192282"/>
              <a:chOff x="0" y="0"/>
              <a:chExt cx="10830172" cy="635000"/>
            </a:xfrm>
          </p:grpSpPr>
          <p:sp>
            <p:nvSpPr>
              <p:cNvPr id="6" name="Freeform 6"/>
              <p:cNvSpPr/>
              <p:nvPr/>
            </p:nvSpPr>
            <p:spPr>
              <a:xfrm>
                <a:off x="-16002" y="212852"/>
                <a:ext cx="10862176" cy="209296"/>
              </a:xfrm>
              <a:custGeom>
                <a:avLst/>
                <a:gdLst/>
                <a:ahLst/>
                <a:cxnLst/>
                <a:rect l="l" t="t" r="r" b="b"/>
                <a:pathLst>
                  <a:path w="10862176" h="209296">
                    <a:moveTo>
                      <a:pt x="10739368" y="9398"/>
                    </a:moveTo>
                    <a:lnTo>
                      <a:pt x="9878007" y="9398"/>
                    </a:lnTo>
                    <a:lnTo>
                      <a:pt x="7240051" y="9398"/>
                    </a:lnTo>
                    <a:lnTo>
                      <a:pt x="4039372" y="9398"/>
                    </a:lnTo>
                    <a:lnTo>
                      <a:pt x="1271856" y="9398"/>
                    </a:lnTo>
                    <a:cubicBezTo>
                      <a:pt x="824477" y="9398"/>
                      <a:pt x="381000" y="0"/>
                      <a:pt x="133350" y="9398"/>
                    </a:cubicBezTo>
                    <a:cubicBezTo>
                      <a:pt x="129794" y="9525"/>
                      <a:pt x="126365" y="9398"/>
                      <a:pt x="122809" y="9398"/>
                    </a:cubicBezTo>
                    <a:cubicBezTo>
                      <a:pt x="254" y="9398"/>
                      <a:pt x="0" y="199898"/>
                      <a:pt x="122809" y="199898"/>
                    </a:cubicBezTo>
                    <a:lnTo>
                      <a:pt x="1015720" y="199898"/>
                    </a:lnTo>
                    <a:lnTo>
                      <a:pt x="3653676" y="199898"/>
                    </a:lnTo>
                    <a:lnTo>
                      <a:pt x="6854355" y="199898"/>
                    </a:lnTo>
                    <a:lnTo>
                      <a:pt x="9621871" y="199898"/>
                    </a:lnTo>
                    <a:cubicBezTo>
                      <a:pt x="10069250" y="199898"/>
                      <a:pt x="10481176" y="209296"/>
                      <a:pt x="10728826" y="199898"/>
                    </a:cubicBezTo>
                    <a:cubicBezTo>
                      <a:pt x="10732383" y="199771"/>
                      <a:pt x="10735811" y="199898"/>
                      <a:pt x="10739368" y="199898"/>
                    </a:cubicBezTo>
                    <a:cubicBezTo>
                      <a:pt x="10861922" y="199898"/>
                      <a:pt x="10862176" y="9398"/>
                      <a:pt x="10739368" y="9398"/>
                    </a:cubicBezTo>
                    <a:close/>
                  </a:path>
                </a:pathLst>
              </a:custGeom>
              <a:solidFill>
                <a:srgbClr val="191919"/>
              </a:solidFill>
            </p:spPr>
            <p:txBody>
              <a:bodyPr/>
              <a:lstStyle/>
              <a:p>
                <a:pPr defTabSz="609630"/>
                <a:endParaRPr lang="fr-FR" sz="1200">
                  <a:solidFill>
                    <a:prstClr val="black"/>
                  </a:solidFill>
                  <a:latin typeface="Calibri"/>
                </a:endParaRPr>
              </a:p>
            </p:txBody>
          </p:sp>
        </p:grpSp>
      </p:grpSp>
      <p:grpSp>
        <p:nvGrpSpPr>
          <p:cNvPr id="7" name="Group 7"/>
          <p:cNvGrpSpPr/>
          <p:nvPr/>
        </p:nvGrpSpPr>
        <p:grpSpPr>
          <a:xfrm>
            <a:off x="5802862" y="2401157"/>
            <a:ext cx="836705" cy="3015667"/>
            <a:chOff x="0" y="0"/>
            <a:chExt cx="1673411" cy="6031335"/>
          </a:xfrm>
        </p:grpSpPr>
        <p:grpSp>
          <p:nvGrpSpPr>
            <p:cNvPr id="8" name="Group 8"/>
            <p:cNvGrpSpPr/>
            <p:nvPr/>
          </p:nvGrpSpPr>
          <p:grpSpPr>
            <a:xfrm rot="3864554">
              <a:off x="-848989" y="1471312"/>
              <a:ext cx="3383795" cy="192282"/>
              <a:chOff x="0" y="0"/>
              <a:chExt cx="10830172" cy="635000"/>
            </a:xfrm>
          </p:grpSpPr>
          <p:sp>
            <p:nvSpPr>
              <p:cNvPr id="9" name="Freeform 9"/>
              <p:cNvSpPr/>
              <p:nvPr/>
            </p:nvSpPr>
            <p:spPr>
              <a:xfrm>
                <a:off x="-16002" y="212852"/>
                <a:ext cx="10862176" cy="209296"/>
              </a:xfrm>
              <a:custGeom>
                <a:avLst/>
                <a:gdLst/>
                <a:ahLst/>
                <a:cxnLst/>
                <a:rect l="l" t="t" r="r" b="b"/>
                <a:pathLst>
                  <a:path w="10862176" h="209296">
                    <a:moveTo>
                      <a:pt x="10739368" y="9398"/>
                    </a:moveTo>
                    <a:lnTo>
                      <a:pt x="9878007" y="9398"/>
                    </a:lnTo>
                    <a:lnTo>
                      <a:pt x="7240051" y="9398"/>
                    </a:lnTo>
                    <a:lnTo>
                      <a:pt x="4039372" y="9398"/>
                    </a:lnTo>
                    <a:lnTo>
                      <a:pt x="1271856" y="9398"/>
                    </a:lnTo>
                    <a:cubicBezTo>
                      <a:pt x="824477" y="9398"/>
                      <a:pt x="381000" y="0"/>
                      <a:pt x="133350" y="9398"/>
                    </a:cubicBezTo>
                    <a:cubicBezTo>
                      <a:pt x="129794" y="9525"/>
                      <a:pt x="126365" y="9398"/>
                      <a:pt x="122809" y="9398"/>
                    </a:cubicBezTo>
                    <a:cubicBezTo>
                      <a:pt x="254" y="9398"/>
                      <a:pt x="0" y="199898"/>
                      <a:pt x="122809" y="199898"/>
                    </a:cubicBezTo>
                    <a:lnTo>
                      <a:pt x="1015720" y="199898"/>
                    </a:lnTo>
                    <a:lnTo>
                      <a:pt x="3653676" y="199898"/>
                    </a:lnTo>
                    <a:lnTo>
                      <a:pt x="6854355" y="199898"/>
                    </a:lnTo>
                    <a:lnTo>
                      <a:pt x="9621871" y="199898"/>
                    </a:lnTo>
                    <a:cubicBezTo>
                      <a:pt x="10069250" y="199898"/>
                      <a:pt x="10481176" y="209296"/>
                      <a:pt x="10728826" y="199898"/>
                    </a:cubicBezTo>
                    <a:cubicBezTo>
                      <a:pt x="10732383" y="199771"/>
                      <a:pt x="10735811" y="199898"/>
                      <a:pt x="10739368" y="199898"/>
                    </a:cubicBezTo>
                    <a:cubicBezTo>
                      <a:pt x="10861922" y="199898"/>
                      <a:pt x="10862176" y="9398"/>
                      <a:pt x="10739368" y="9398"/>
                    </a:cubicBezTo>
                    <a:close/>
                  </a:path>
                </a:pathLst>
              </a:custGeom>
              <a:solidFill>
                <a:srgbClr val="191919"/>
              </a:solidFill>
            </p:spPr>
            <p:txBody>
              <a:bodyPr/>
              <a:lstStyle/>
              <a:p>
                <a:pPr defTabSz="609630"/>
                <a:endParaRPr lang="fr-FR" sz="1200">
                  <a:solidFill>
                    <a:prstClr val="black"/>
                  </a:solidFill>
                  <a:latin typeface="Calibri"/>
                </a:endParaRPr>
              </a:p>
            </p:txBody>
          </p:sp>
        </p:grpSp>
        <p:grpSp>
          <p:nvGrpSpPr>
            <p:cNvPr id="10" name="Group 10"/>
            <p:cNvGrpSpPr/>
            <p:nvPr/>
          </p:nvGrpSpPr>
          <p:grpSpPr>
            <a:xfrm rot="-3819934">
              <a:off x="-855192" y="4376232"/>
              <a:ext cx="3383795" cy="192282"/>
              <a:chOff x="0" y="0"/>
              <a:chExt cx="10830172" cy="635000"/>
            </a:xfrm>
          </p:grpSpPr>
          <p:sp>
            <p:nvSpPr>
              <p:cNvPr id="11" name="Freeform 11"/>
              <p:cNvSpPr/>
              <p:nvPr/>
            </p:nvSpPr>
            <p:spPr>
              <a:xfrm>
                <a:off x="-16002" y="212852"/>
                <a:ext cx="10862176" cy="209296"/>
              </a:xfrm>
              <a:custGeom>
                <a:avLst/>
                <a:gdLst/>
                <a:ahLst/>
                <a:cxnLst/>
                <a:rect l="l" t="t" r="r" b="b"/>
                <a:pathLst>
                  <a:path w="10862176" h="209296">
                    <a:moveTo>
                      <a:pt x="10739368" y="9398"/>
                    </a:moveTo>
                    <a:lnTo>
                      <a:pt x="9878007" y="9398"/>
                    </a:lnTo>
                    <a:lnTo>
                      <a:pt x="7240051" y="9398"/>
                    </a:lnTo>
                    <a:lnTo>
                      <a:pt x="4039372" y="9398"/>
                    </a:lnTo>
                    <a:lnTo>
                      <a:pt x="1271856" y="9398"/>
                    </a:lnTo>
                    <a:cubicBezTo>
                      <a:pt x="824477" y="9398"/>
                      <a:pt x="381000" y="0"/>
                      <a:pt x="133350" y="9398"/>
                    </a:cubicBezTo>
                    <a:cubicBezTo>
                      <a:pt x="129794" y="9525"/>
                      <a:pt x="126365" y="9398"/>
                      <a:pt x="122809" y="9398"/>
                    </a:cubicBezTo>
                    <a:cubicBezTo>
                      <a:pt x="254" y="9398"/>
                      <a:pt x="0" y="199898"/>
                      <a:pt x="122809" y="199898"/>
                    </a:cubicBezTo>
                    <a:lnTo>
                      <a:pt x="1015720" y="199898"/>
                    </a:lnTo>
                    <a:lnTo>
                      <a:pt x="3653676" y="199898"/>
                    </a:lnTo>
                    <a:lnTo>
                      <a:pt x="6854355" y="199898"/>
                    </a:lnTo>
                    <a:lnTo>
                      <a:pt x="9621871" y="199898"/>
                    </a:lnTo>
                    <a:cubicBezTo>
                      <a:pt x="10069250" y="199898"/>
                      <a:pt x="10481176" y="209296"/>
                      <a:pt x="10728826" y="199898"/>
                    </a:cubicBezTo>
                    <a:cubicBezTo>
                      <a:pt x="10732383" y="199771"/>
                      <a:pt x="10735811" y="199898"/>
                      <a:pt x="10739368" y="199898"/>
                    </a:cubicBezTo>
                    <a:cubicBezTo>
                      <a:pt x="10861922" y="199898"/>
                      <a:pt x="10862176" y="9398"/>
                      <a:pt x="10739368" y="9398"/>
                    </a:cubicBezTo>
                    <a:close/>
                  </a:path>
                </a:pathLst>
              </a:custGeom>
              <a:solidFill>
                <a:srgbClr val="191919"/>
              </a:solidFill>
            </p:spPr>
            <p:txBody>
              <a:bodyPr/>
              <a:lstStyle/>
              <a:p>
                <a:pPr defTabSz="609630"/>
                <a:endParaRPr lang="fr-FR" sz="1200">
                  <a:solidFill>
                    <a:prstClr val="black"/>
                  </a:solidFill>
                  <a:latin typeface="Calibri"/>
                </a:endParaRPr>
              </a:p>
            </p:txBody>
          </p:sp>
        </p:grpSp>
      </p:grpSp>
      <p:grpSp>
        <p:nvGrpSpPr>
          <p:cNvPr id="15" name="Group 15"/>
          <p:cNvGrpSpPr/>
          <p:nvPr/>
        </p:nvGrpSpPr>
        <p:grpSpPr>
          <a:xfrm>
            <a:off x="8679635" y="2401157"/>
            <a:ext cx="836705" cy="3015667"/>
            <a:chOff x="0" y="0"/>
            <a:chExt cx="1673411" cy="6031335"/>
          </a:xfrm>
        </p:grpSpPr>
        <p:grpSp>
          <p:nvGrpSpPr>
            <p:cNvPr id="16" name="Group 16"/>
            <p:cNvGrpSpPr/>
            <p:nvPr/>
          </p:nvGrpSpPr>
          <p:grpSpPr>
            <a:xfrm rot="3864554">
              <a:off x="-848989" y="1471312"/>
              <a:ext cx="3383795" cy="192282"/>
              <a:chOff x="0" y="0"/>
              <a:chExt cx="10830172" cy="635000"/>
            </a:xfrm>
          </p:grpSpPr>
          <p:sp>
            <p:nvSpPr>
              <p:cNvPr id="17" name="Freeform 17"/>
              <p:cNvSpPr/>
              <p:nvPr/>
            </p:nvSpPr>
            <p:spPr>
              <a:xfrm>
                <a:off x="-16002" y="212852"/>
                <a:ext cx="10862176" cy="209296"/>
              </a:xfrm>
              <a:custGeom>
                <a:avLst/>
                <a:gdLst/>
                <a:ahLst/>
                <a:cxnLst/>
                <a:rect l="l" t="t" r="r" b="b"/>
                <a:pathLst>
                  <a:path w="10862176" h="209296">
                    <a:moveTo>
                      <a:pt x="10739368" y="9398"/>
                    </a:moveTo>
                    <a:lnTo>
                      <a:pt x="9878007" y="9398"/>
                    </a:lnTo>
                    <a:lnTo>
                      <a:pt x="7240051" y="9398"/>
                    </a:lnTo>
                    <a:lnTo>
                      <a:pt x="4039372" y="9398"/>
                    </a:lnTo>
                    <a:lnTo>
                      <a:pt x="1271856" y="9398"/>
                    </a:lnTo>
                    <a:cubicBezTo>
                      <a:pt x="824477" y="9398"/>
                      <a:pt x="381000" y="0"/>
                      <a:pt x="133350" y="9398"/>
                    </a:cubicBezTo>
                    <a:cubicBezTo>
                      <a:pt x="129794" y="9525"/>
                      <a:pt x="126365" y="9398"/>
                      <a:pt x="122809" y="9398"/>
                    </a:cubicBezTo>
                    <a:cubicBezTo>
                      <a:pt x="254" y="9398"/>
                      <a:pt x="0" y="199898"/>
                      <a:pt x="122809" y="199898"/>
                    </a:cubicBezTo>
                    <a:lnTo>
                      <a:pt x="1015720" y="199898"/>
                    </a:lnTo>
                    <a:lnTo>
                      <a:pt x="3653676" y="199898"/>
                    </a:lnTo>
                    <a:lnTo>
                      <a:pt x="6854355" y="199898"/>
                    </a:lnTo>
                    <a:lnTo>
                      <a:pt x="9621871" y="199898"/>
                    </a:lnTo>
                    <a:cubicBezTo>
                      <a:pt x="10069250" y="199898"/>
                      <a:pt x="10481176" y="209296"/>
                      <a:pt x="10728826" y="199898"/>
                    </a:cubicBezTo>
                    <a:cubicBezTo>
                      <a:pt x="10732383" y="199771"/>
                      <a:pt x="10735811" y="199898"/>
                      <a:pt x="10739368" y="199898"/>
                    </a:cubicBezTo>
                    <a:cubicBezTo>
                      <a:pt x="10861922" y="199898"/>
                      <a:pt x="10862176" y="9398"/>
                      <a:pt x="10739368" y="9398"/>
                    </a:cubicBezTo>
                    <a:close/>
                  </a:path>
                </a:pathLst>
              </a:custGeom>
              <a:solidFill>
                <a:srgbClr val="191919"/>
              </a:solidFill>
            </p:spPr>
            <p:txBody>
              <a:bodyPr/>
              <a:lstStyle/>
              <a:p>
                <a:pPr defTabSz="609630"/>
                <a:endParaRPr lang="fr-FR" sz="1200">
                  <a:solidFill>
                    <a:prstClr val="black"/>
                  </a:solidFill>
                  <a:latin typeface="Calibri"/>
                </a:endParaRPr>
              </a:p>
            </p:txBody>
          </p:sp>
        </p:grpSp>
        <p:grpSp>
          <p:nvGrpSpPr>
            <p:cNvPr id="18" name="Group 18"/>
            <p:cNvGrpSpPr/>
            <p:nvPr/>
          </p:nvGrpSpPr>
          <p:grpSpPr>
            <a:xfrm rot="-3819934">
              <a:off x="-855192" y="4376232"/>
              <a:ext cx="3383795" cy="192282"/>
              <a:chOff x="0" y="0"/>
              <a:chExt cx="10830172" cy="635000"/>
            </a:xfrm>
          </p:grpSpPr>
          <p:sp>
            <p:nvSpPr>
              <p:cNvPr id="19" name="Freeform 19"/>
              <p:cNvSpPr/>
              <p:nvPr/>
            </p:nvSpPr>
            <p:spPr>
              <a:xfrm>
                <a:off x="-16002" y="212852"/>
                <a:ext cx="10862176" cy="209296"/>
              </a:xfrm>
              <a:custGeom>
                <a:avLst/>
                <a:gdLst/>
                <a:ahLst/>
                <a:cxnLst/>
                <a:rect l="l" t="t" r="r" b="b"/>
                <a:pathLst>
                  <a:path w="10862176" h="209296">
                    <a:moveTo>
                      <a:pt x="10739368" y="9398"/>
                    </a:moveTo>
                    <a:lnTo>
                      <a:pt x="9878007" y="9398"/>
                    </a:lnTo>
                    <a:lnTo>
                      <a:pt x="7240051" y="9398"/>
                    </a:lnTo>
                    <a:lnTo>
                      <a:pt x="4039372" y="9398"/>
                    </a:lnTo>
                    <a:lnTo>
                      <a:pt x="1271856" y="9398"/>
                    </a:lnTo>
                    <a:cubicBezTo>
                      <a:pt x="824477" y="9398"/>
                      <a:pt x="381000" y="0"/>
                      <a:pt x="133350" y="9398"/>
                    </a:cubicBezTo>
                    <a:cubicBezTo>
                      <a:pt x="129794" y="9525"/>
                      <a:pt x="126365" y="9398"/>
                      <a:pt x="122809" y="9398"/>
                    </a:cubicBezTo>
                    <a:cubicBezTo>
                      <a:pt x="254" y="9398"/>
                      <a:pt x="0" y="199898"/>
                      <a:pt x="122809" y="199898"/>
                    </a:cubicBezTo>
                    <a:lnTo>
                      <a:pt x="1015720" y="199898"/>
                    </a:lnTo>
                    <a:lnTo>
                      <a:pt x="3653676" y="199898"/>
                    </a:lnTo>
                    <a:lnTo>
                      <a:pt x="6854355" y="199898"/>
                    </a:lnTo>
                    <a:lnTo>
                      <a:pt x="9621871" y="199898"/>
                    </a:lnTo>
                    <a:cubicBezTo>
                      <a:pt x="10069250" y="199898"/>
                      <a:pt x="10481176" y="209296"/>
                      <a:pt x="10728826" y="199898"/>
                    </a:cubicBezTo>
                    <a:cubicBezTo>
                      <a:pt x="10732383" y="199771"/>
                      <a:pt x="10735811" y="199898"/>
                      <a:pt x="10739368" y="199898"/>
                    </a:cubicBezTo>
                    <a:cubicBezTo>
                      <a:pt x="10861922" y="199898"/>
                      <a:pt x="10862176" y="9398"/>
                      <a:pt x="10739368" y="9398"/>
                    </a:cubicBezTo>
                    <a:close/>
                  </a:path>
                </a:pathLst>
              </a:custGeom>
              <a:solidFill>
                <a:srgbClr val="191919"/>
              </a:solidFill>
            </p:spPr>
            <p:txBody>
              <a:bodyPr/>
              <a:lstStyle/>
              <a:p>
                <a:pPr defTabSz="609630"/>
                <a:endParaRPr lang="fr-FR" sz="1200">
                  <a:solidFill>
                    <a:prstClr val="black"/>
                  </a:solidFill>
                  <a:latin typeface="Calibri"/>
                </a:endParaRPr>
              </a:p>
            </p:txBody>
          </p:sp>
        </p:grpSp>
      </p:grpSp>
      <p:grpSp>
        <p:nvGrpSpPr>
          <p:cNvPr id="20" name="Group 20"/>
          <p:cNvGrpSpPr/>
          <p:nvPr/>
        </p:nvGrpSpPr>
        <p:grpSpPr>
          <a:xfrm>
            <a:off x="2690979" y="2093007"/>
            <a:ext cx="459532" cy="459532"/>
            <a:chOff x="0" y="0"/>
            <a:chExt cx="919064" cy="919064"/>
          </a:xfrm>
        </p:grpSpPr>
        <p:sp>
          <p:nvSpPr>
            <p:cNvPr id="21" name="Freeform 21"/>
            <p:cNvSpPr/>
            <p:nvPr/>
          </p:nvSpPr>
          <p:spPr>
            <a:xfrm>
              <a:off x="0" y="0"/>
              <a:ext cx="919064" cy="919064"/>
            </a:xfrm>
            <a:custGeom>
              <a:avLst/>
              <a:gdLst/>
              <a:ahLst/>
              <a:cxnLst/>
              <a:rect l="l" t="t" r="r" b="b"/>
              <a:pathLst>
                <a:path w="919064" h="919064">
                  <a:moveTo>
                    <a:pt x="0" y="0"/>
                  </a:moveTo>
                  <a:lnTo>
                    <a:pt x="919064" y="0"/>
                  </a:lnTo>
                  <a:lnTo>
                    <a:pt x="919064" y="919064"/>
                  </a:lnTo>
                  <a:lnTo>
                    <a:pt x="0" y="9190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22" name="Freeform 22"/>
            <p:cNvSpPr/>
            <p:nvPr/>
          </p:nvSpPr>
          <p:spPr>
            <a:xfrm>
              <a:off x="155920" y="155920"/>
              <a:ext cx="607223" cy="607223"/>
            </a:xfrm>
            <a:custGeom>
              <a:avLst/>
              <a:gdLst/>
              <a:ahLst/>
              <a:cxnLst/>
              <a:rect l="l" t="t" r="r" b="b"/>
              <a:pathLst>
                <a:path w="607223" h="607223">
                  <a:moveTo>
                    <a:pt x="0" y="0"/>
                  </a:moveTo>
                  <a:lnTo>
                    <a:pt x="607223" y="0"/>
                  </a:lnTo>
                  <a:lnTo>
                    <a:pt x="607223" y="607223"/>
                  </a:lnTo>
                  <a:lnTo>
                    <a:pt x="0" y="6072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fr-FR" sz="1200">
                <a:solidFill>
                  <a:prstClr val="black"/>
                </a:solidFill>
                <a:latin typeface="Calibri"/>
              </a:endParaRPr>
            </a:p>
          </p:txBody>
        </p:sp>
      </p:grpSp>
      <p:grpSp>
        <p:nvGrpSpPr>
          <p:cNvPr id="23" name="Group 23"/>
          <p:cNvGrpSpPr/>
          <p:nvPr/>
        </p:nvGrpSpPr>
        <p:grpSpPr>
          <a:xfrm>
            <a:off x="2690979" y="5298269"/>
            <a:ext cx="459532" cy="459532"/>
            <a:chOff x="0" y="0"/>
            <a:chExt cx="919064" cy="919064"/>
          </a:xfrm>
        </p:grpSpPr>
        <p:sp>
          <p:nvSpPr>
            <p:cNvPr id="24" name="Freeform 24"/>
            <p:cNvSpPr/>
            <p:nvPr/>
          </p:nvSpPr>
          <p:spPr>
            <a:xfrm>
              <a:off x="0" y="0"/>
              <a:ext cx="919064" cy="919064"/>
            </a:xfrm>
            <a:custGeom>
              <a:avLst/>
              <a:gdLst/>
              <a:ahLst/>
              <a:cxnLst/>
              <a:rect l="l" t="t" r="r" b="b"/>
              <a:pathLst>
                <a:path w="919064" h="919064">
                  <a:moveTo>
                    <a:pt x="0" y="0"/>
                  </a:moveTo>
                  <a:lnTo>
                    <a:pt x="919064" y="0"/>
                  </a:lnTo>
                  <a:lnTo>
                    <a:pt x="919064" y="919064"/>
                  </a:lnTo>
                  <a:lnTo>
                    <a:pt x="0" y="919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fr-FR" sz="1200">
                <a:solidFill>
                  <a:prstClr val="black"/>
                </a:solidFill>
                <a:latin typeface="Calibri"/>
              </a:endParaRPr>
            </a:p>
          </p:txBody>
        </p:sp>
        <p:sp>
          <p:nvSpPr>
            <p:cNvPr id="25" name="Freeform 25"/>
            <p:cNvSpPr/>
            <p:nvPr/>
          </p:nvSpPr>
          <p:spPr>
            <a:xfrm>
              <a:off x="224268" y="224268"/>
              <a:ext cx="470528" cy="470528"/>
            </a:xfrm>
            <a:custGeom>
              <a:avLst/>
              <a:gdLst/>
              <a:ahLst/>
              <a:cxnLst/>
              <a:rect l="l" t="t" r="r" b="b"/>
              <a:pathLst>
                <a:path w="470528" h="470528">
                  <a:moveTo>
                    <a:pt x="0" y="0"/>
                  </a:moveTo>
                  <a:lnTo>
                    <a:pt x="470528" y="0"/>
                  </a:lnTo>
                  <a:lnTo>
                    <a:pt x="470528" y="470528"/>
                  </a:lnTo>
                  <a:lnTo>
                    <a:pt x="0" y="4705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fr-FR" sz="1200">
                <a:solidFill>
                  <a:prstClr val="black"/>
                </a:solidFill>
                <a:latin typeface="Calibri"/>
              </a:endParaRPr>
            </a:p>
          </p:txBody>
        </p:sp>
      </p:grpSp>
      <p:grpSp>
        <p:nvGrpSpPr>
          <p:cNvPr id="26" name="Group 26"/>
          <p:cNvGrpSpPr/>
          <p:nvPr/>
        </p:nvGrpSpPr>
        <p:grpSpPr>
          <a:xfrm>
            <a:off x="5514955" y="2054931"/>
            <a:ext cx="459532" cy="459532"/>
            <a:chOff x="0" y="0"/>
            <a:chExt cx="919064" cy="919064"/>
          </a:xfrm>
        </p:grpSpPr>
        <p:sp>
          <p:nvSpPr>
            <p:cNvPr id="27" name="Freeform 27"/>
            <p:cNvSpPr/>
            <p:nvPr/>
          </p:nvSpPr>
          <p:spPr>
            <a:xfrm>
              <a:off x="0" y="0"/>
              <a:ext cx="919064" cy="919064"/>
            </a:xfrm>
            <a:custGeom>
              <a:avLst/>
              <a:gdLst/>
              <a:ahLst/>
              <a:cxnLst/>
              <a:rect l="l" t="t" r="r" b="b"/>
              <a:pathLst>
                <a:path w="919064" h="919064">
                  <a:moveTo>
                    <a:pt x="0" y="0"/>
                  </a:moveTo>
                  <a:lnTo>
                    <a:pt x="919064" y="0"/>
                  </a:lnTo>
                  <a:lnTo>
                    <a:pt x="919064" y="919064"/>
                  </a:lnTo>
                  <a:lnTo>
                    <a:pt x="0" y="9190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fr-FR" sz="1200">
                <a:solidFill>
                  <a:prstClr val="black"/>
                </a:solidFill>
                <a:latin typeface="Calibri"/>
              </a:endParaRPr>
            </a:p>
          </p:txBody>
        </p:sp>
        <p:sp>
          <p:nvSpPr>
            <p:cNvPr id="28" name="Freeform 28"/>
            <p:cNvSpPr/>
            <p:nvPr/>
          </p:nvSpPr>
          <p:spPr>
            <a:xfrm>
              <a:off x="183583" y="166223"/>
              <a:ext cx="552751" cy="552751"/>
            </a:xfrm>
            <a:custGeom>
              <a:avLst/>
              <a:gdLst/>
              <a:ahLst/>
              <a:cxnLst/>
              <a:rect l="l" t="t" r="r" b="b"/>
              <a:pathLst>
                <a:path w="552751" h="552751">
                  <a:moveTo>
                    <a:pt x="0" y="0"/>
                  </a:moveTo>
                  <a:lnTo>
                    <a:pt x="552752" y="0"/>
                  </a:lnTo>
                  <a:lnTo>
                    <a:pt x="552752" y="552751"/>
                  </a:lnTo>
                  <a:lnTo>
                    <a:pt x="0" y="5527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fr-FR" sz="1200">
                <a:solidFill>
                  <a:prstClr val="black"/>
                </a:solidFill>
                <a:latin typeface="Calibri"/>
              </a:endParaRPr>
            </a:p>
          </p:txBody>
        </p:sp>
      </p:grpSp>
      <p:grpSp>
        <p:nvGrpSpPr>
          <p:cNvPr id="29" name="Group 29"/>
          <p:cNvGrpSpPr/>
          <p:nvPr/>
        </p:nvGrpSpPr>
        <p:grpSpPr>
          <a:xfrm>
            <a:off x="5481089" y="5291898"/>
            <a:ext cx="459532" cy="459532"/>
            <a:chOff x="0" y="0"/>
            <a:chExt cx="919064" cy="919064"/>
          </a:xfrm>
        </p:grpSpPr>
        <p:sp>
          <p:nvSpPr>
            <p:cNvPr id="30" name="Freeform 30"/>
            <p:cNvSpPr/>
            <p:nvPr/>
          </p:nvSpPr>
          <p:spPr>
            <a:xfrm>
              <a:off x="0" y="0"/>
              <a:ext cx="919064" cy="919064"/>
            </a:xfrm>
            <a:custGeom>
              <a:avLst/>
              <a:gdLst/>
              <a:ahLst/>
              <a:cxnLst/>
              <a:rect l="l" t="t" r="r" b="b"/>
              <a:pathLst>
                <a:path w="919064" h="919064">
                  <a:moveTo>
                    <a:pt x="0" y="0"/>
                  </a:moveTo>
                  <a:lnTo>
                    <a:pt x="919064" y="0"/>
                  </a:lnTo>
                  <a:lnTo>
                    <a:pt x="919064" y="919064"/>
                  </a:lnTo>
                  <a:lnTo>
                    <a:pt x="0" y="9190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fr-FR" sz="1200">
                <a:solidFill>
                  <a:prstClr val="black"/>
                </a:solidFill>
                <a:latin typeface="Calibri"/>
              </a:endParaRPr>
            </a:p>
          </p:txBody>
        </p:sp>
        <p:sp>
          <p:nvSpPr>
            <p:cNvPr id="31" name="Freeform 31"/>
            <p:cNvSpPr/>
            <p:nvPr/>
          </p:nvSpPr>
          <p:spPr>
            <a:xfrm>
              <a:off x="195578" y="195578"/>
              <a:ext cx="527908" cy="527908"/>
            </a:xfrm>
            <a:custGeom>
              <a:avLst/>
              <a:gdLst/>
              <a:ahLst/>
              <a:cxnLst/>
              <a:rect l="l" t="t" r="r" b="b"/>
              <a:pathLst>
                <a:path w="527908" h="527908">
                  <a:moveTo>
                    <a:pt x="0" y="0"/>
                  </a:moveTo>
                  <a:lnTo>
                    <a:pt x="527908" y="0"/>
                  </a:lnTo>
                  <a:lnTo>
                    <a:pt x="527908" y="527908"/>
                  </a:lnTo>
                  <a:lnTo>
                    <a:pt x="0" y="52790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fr-FR" sz="1200">
                <a:solidFill>
                  <a:prstClr val="black"/>
                </a:solidFill>
                <a:latin typeface="Calibri"/>
              </a:endParaRPr>
            </a:p>
          </p:txBody>
        </p:sp>
      </p:grpSp>
      <p:grpSp>
        <p:nvGrpSpPr>
          <p:cNvPr id="32" name="Group 32"/>
          <p:cNvGrpSpPr/>
          <p:nvPr/>
        </p:nvGrpSpPr>
        <p:grpSpPr>
          <a:xfrm>
            <a:off x="8449869" y="2046465"/>
            <a:ext cx="459532" cy="459532"/>
            <a:chOff x="0" y="0"/>
            <a:chExt cx="919064" cy="919064"/>
          </a:xfrm>
        </p:grpSpPr>
        <p:sp>
          <p:nvSpPr>
            <p:cNvPr id="33" name="Freeform 33"/>
            <p:cNvSpPr/>
            <p:nvPr/>
          </p:nvSpPr>
          <p:spPr>
            <a:xfrm>
              <a:off x="0" y="0"/>
              <a:ext cx="919064" cy="919064"/>
            </a:xfrm>
            <a:custGeom>
              <a:avLst/>
              <a:gdLst/>
              <a:ahLst/>
              <a:cxnLst/>
              <a:rect l="l" t="t" r="r" b="b"/>
              <a:pathLst>
                <a:path w="919064" h="919064">
                  <a:moveTo>
                    <a:pt x="0" y="0"/>
                  </a:moveTo>
                  <a:lnTo>
                    <a:pt x="919064" y="0"/>
                  </a:lnTo>
                  <a:lnTo>
                    <a:pt x="919064" y="919064"/>
                  </a:lnTo>
                  <a:lnTo>
                    <a:pt x="0" y="91906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fr-FR" sz="1200">
                <a:solidFill>
                  <a:prstClr val="black"/>
                </a:solidFill>
                <a:latin typeface="Calibri"/>
              </a:endParaRPr>
            </a:p>
          </p:txBody>
        </p:sp>
        <p:sp>
          <p:nvSpPr>
            <p:cNvPr id="34" name="Freeform 34"/>
            <p:cNvSpPr/>
            <p:nvPr/>
          </p:nvSpPr>
          <p:spPr>
            <a:xfrm>
              <a:off x="230269" y="230269"/>
              <a:ext cx="458525" cy="458525"/>
            </a:xfrm>
            <a:custGeom>
              <a:avLst/>
              <a:gdLst/>
              <a:ahLst/>
              <a:cxnLst/>
              <a:rect l="l" t="t" r="r" b="b"/>
              <a:pathLst>
                <a:path w="458525" h="458525">
                  <a:moveTo>
                    <a:pt x="0" y="0"/>
                  </a:moveTo>
                  <a:lnTo>
                    <a:pt x="458525" y="0"/>
                  </a:lnTo>
                  <a:lnTo>
                    <a:pt x="458525" y="458525"/>
                  </a:lnTo>
                  <a:lnTo>
                    <a:pt x="0" y="45852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fr-FR" sz="1200">
                <a:solidFill>
                  <a:prstClr val="black"/>
                </a:solidFill>
                <a:latin typeface="Calibri"/>
              </a:endParaRPr>
            </a:p>
          </p:txBody>
        </p:sp>
      </p:grpSp>
      <p:grpSp>
        <p:nvGrpSpPr>
          <p:cNvPr id="35" name="Group 35"/>
          <p:cNvGrpSpPr/>
          <p:nvPr/>
        </p:nvGrpSpPr>
        <p:grpSpPr>
          <a:xfrm>
            <a:off x="8449869" y="5271813"/>
            <a:ext cx="459532" cy="459532"/>
            <a:chOff x="0" y="0"/>
            <a:chExt cx="919064" cy="919064"/>
          </a:xfrm>
        </p:grpSpPr>
        <p:sp>
          <p:nvSpPr>
            <p:cNvPr id="36" name="Freeform 36"/>
            <p:cNvSpPr/>
            <p:nvPr/>
          </p:nvSpPr>
          <p:spPr>
            <a:xfrm>
              <a:off x="0" y="0"/>
              <a:ext cx="919064" cy="919064"/>
            </a:xfrm>
            <a:custGeom>
              <a:avLst/>
              <a:gdLst/>
              <a:ahLst/>
              <a:cxnLst/>
              <a:rect l="l" t="t" r="r" b="b"/>
              <a:pathLst>
                <a:path w="919064" h="919064">
                  <a:moveTo>
                    <a:pt x="0" y="0"/>
                  </a:moveTo>
                  <a:lnTo>
                    <a:pt x="919064" y="0"/>
                  </a:lnTo>
                  <a:lnTo>
                    <a:pt x="919064" y="919064"/>
                  </a:lnTo>
                  <a:lnTo>
                    <a:pt x="0" y="919064"/>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fr-FR" sz="1200">
                <a:solidFill>
                  <a:prstClr val="black"/>
                </a:solidFill>
                <a:latin typeface="Calibri"/>
              </a:endParaRPr>
            </a:p>
          </p:txBody>
        </p:sp>
        <p:sp>
          <p:nvSpPr>
            <p:cNvPr id="37" name="Freeform 37"/>
            <p:cNvSpPr/>
            <p:nvPr/>
          </p:nvSpPr>
          <p:spPr>
            <a:xfrm>
              <a:off x="210786" y="210786"/>
              <a:ext cx="497491" cy="497491"/>
            </a:xfrm>
            <a:custGeom>
              <a:avLst/>
              <a:gdLst/>
              <a:ahLst/>
              <a:cxnLst/>
              <a:rect l="l" t="t" r="r" b="b"/>
              <a:pathLst>
                <a:path w="497491" h="497491">
                  <a:moveTo>
                    <a:pt x="0" y="0"/>
                  </a:moveTo>
                  <a:lnTo>
                    <a:pt x="497491" y="0"/>
                  </a:lnTo>
                  <a:lnTo>
                    <a:pt x="497491" y="497491"/>
                  </a:lnTo>
                  <a:lnTo>
                    <a:pt x="0" y="49749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fr-FR" sz="1200">
                <a:solidFill>
                  <a:prstClr val="black"/>
                </a:solidFill>
                <a:latin typeface="Calibri"/>
              </a:endParaRPr>
            </a:p>
          </p:txBody>
        </p:sp>
      </p:grpSp>
      <p:grpSp>
        <p:nvGrpSpPr>
          <p:cNvPr id="38" name="Group 38"/>
          <p:cNvGrpSpPr/>
          <p:nvPr/>
        </p:nvGrpSpPr>
        <p:grpSpPr>
          <a:xfrm>
            <a:off x="769306" y="3846993"/>
            <a:ext cx="10427210" cy="156821"/>
            <a:chOff x="0" y="0"/>
            <a:chExt cx="40919728" cy="635000"/>
          </a:xfrm>
        </p:grpSpPr>
        <p:sp>
          <p:nvSpPr>
            <p:cNvPr id="39" name="Freeform 39"/>
            <p:cNvSpPr/>
            <p:nvPr/>
          </p:nvSpPr>
          <p:spPr>
            <a:xfrm>
              <a:off x="-16002" y="212852"/>
              <a:ext cx="40951733" cy="209296"/>
            </a:xfrm>
            <a:custGeom>
              <a:avLst/>
              <a:gdLst/>
              <a:ahLst/>
              <a:cxnLst/>
              <a:rect l="l" t="t" r="r" b="b"/>
              <a:pathLst>
                <a:path w="40951733" h="209296">
                  <a:moveTo>
                    <a:pt x="40828922" y="9398"/>
                  </a:moveTo>
                  <a:lnTo>
                    <a:pt x="38306552" y="9398"/>
                  </a:lnTo>
                  <a:lnTo>
                    <a:pt x="27764020" y="9398"/>
                  </a:lnTo>
                  <a:lnTo>
                    <a:pt x="14972584" y="9398"/>
                  </a:lnTo>
                  <a:lnTo>
                    <a:pt x="3912271" y="9398"/>
                  </a:lnTo>
                  <a:cubicBezTo>
                    <a:pt x="2124330" y="9398"/>
                    <a:pt x="381000" y="0"/>
                    <a:pt x="133350" y="9398"/>
                  </a:cubicBezTo>
                  <a:cubicBezTo>
                    <a:pt x="129794" y="9525"/>
                    <a:pt x="126365" y="9398"/>
                    <a:pt x="122809" y="9398"/>
                  </a:cubicBezTo>
                  <a:cubicBezTo>
                    <a:pt x="254" y="9398"/>
                    <a:pt x="0" y="199898"/>
                    <a:pt x="122809" y="199898"/>
                  </a:cubicBezTo>
                  <a:lnTo>
                    <a:pt x="2888626" y="199898"/>
                  </a:lnTo>
                  <a:lnTo>
                    <a:pt x="13431160" y="199898"/>
                  </a:lnTo>
                  <a:lnTo>
                    <a:pt x="26222598" y="199898"/>
                  </a:lnTo>
                  <a:lnTo>
                    <a:pt x="37282909" y="199898"/>
                  </a:lnTo>
                  <a:cubicBezTo>
                    <a:pt x="39070849" y="199898"/>
                    <a:pt x="40570733" y="209296"/>
                    <a:pt x="40818383" y="199898"/>
                  </a:cubicBezTo>
                  <a:cubicBezTo>
                    <a:pt x="40821939" y="199771"/>
                    <a:pt x="40825365" y="199898"/>
                    <a:pt x="40828922" y="199898"/>
                  </a:cubicBezTo>
                  <a:cubicBezTo>
                    <a:pt x="40951479" y="199898"/>
                    <a:pt x="40951733" y="9398"/>
                    <a:pt x="40828922" y="9398"/>
                  </a:cubicBezTo>
                  <a:close/>
                </a:path>
              </a:pathLst>
            </a:custGeom>
            <a:solidFill>
              <a:srgbClr val="191919"/>
            </a:solidFill>
          </p:spPr>
          <p:txBody>
            <a:bodyPr/>
            <a:lstStyle/>
            <a:p>
              <a:pPr defTabSz="609630"/>
              <a:endParaRPr lang="fr-FR" sz="1200">
                <a:solidFill>
                  <a:prstClr val="black"/>
                </a:solidFill>
                <a:latin typeface="Calibri"/>
              </a:endParaRPr>
            </a:p>
          </p:txBody>
        </p:sp>
      </p:grpSp>
      <p:sp>
        <p:nvSpPr>
          <p:cNvPr id="40" name="TextBox 40"/>
          <p:cNvSpPr txBox="1"/>
          <p:nvPr/>
        </p:nvSpPr>
        <p:spPr>
          <a:xfrm>
            <a:off x="988094" y="2824251"/>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Stratégie faible</a:t>
            </a:r>
          </a:p>
        </p:txBody>
      </p:sp>
      <p:sp>
        <p:nvSpPr>
          <p:cNvPr id="41" name="TextBox 41"/>
          <p:cNvSpPr txBox="1"/>
          <p:nvPr/>
        </p:nvSpPr>
        <p:spPr>
          <a:xfrm>
            <a:off x="2016032" y="1665906"/>
            <a:ext cx="1809425" cy="192360"/>
          </a:xfrm>
          <a:prstGeom prst="rect">
            <a:avLst/>
          </a:prstGeom>
        </p:spPr>
        <p:txBody>
          <a:bodyPr lIns="0" tIns="0" rIns="0" bIns="0" rtlCol="0" anchor="t">
            <a:spAutoFit/>
          </a:bodyPr>
          <a:lstStyle/>
          <a:p>
            <a:pPr algn="ctr" defTabSz="609630">
              <a:lnSpc>
                <a:spcPts val="1540"/>
              </a:lnSpc>
            </a:pPr>
            <a:r>
              <a:rPr lang="en-US" sz="1400" b="1" spc="54">
                <a:solidFill>
                  <a:srgbClr val="191919"/>
                </a:solidFill>
                <a:latin typeface="Aileron Bold"/>
                <a:ea typeface="Aileron Bold"/>
                <a:cs typeface="Aileron Bold"/>
                <a:sym typeface="Aileron Bold"/>
              </a:rPr>
              <a:t>Planification</a:t>
            </a:r>
          </a:p>
        </p:txBody>
      </p:sp>
      <p:sp>
        <p:nvSpPr>
          <p:cNvPr id="42" name="TextBox 42"/>
          <p:cNvSpPr txBox="1"/>
          <p:nvPr/>
        </p:nvSpPr>
        <p:spPr>
          <a:xfrm>
            <a:off x="1205346" y="3324553"/>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Techniques peu claires</a:t>
            </a:r>
          </a:p>
        </p:txBody>
      </p:sp>
      <p:sp>
        <p:nvSpPr>
          <p:cNvPr id="43" name="TextBox 43"/>
          <p:cNvSpPr txBox="1"/>
          <p:nvPr/>
        </p:nvSpPr>
        <p:spPr>
          <a:xfrm>
            <a:off x="1096000" y="4812473"/>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Objectif commun manqué</a:t>
            </a:r>
          </a:p>
        </p:txBody>
      </p:sp>
      <p:sp>
        <p:nvSpPr>
          <p:cNvPr id="44" name="TextBox 44"/>
          <p:cNvSpPr txBox="1"/>
          <p:nvPr/>
        </p:nvSpPr>
        <p:spPr>
          <a:xfrm>
            <a:off x="2016032" y="5970270"/>
            <a:ext cx="1809425" cy="192360"/>
          </a:xfrm>
          <a:prstGeom prst="rect">
            <a:avLst/>
          </a:prstGeom>
        </p:spPr>
        <p:txBody>
          <a:bodyPr lIns="0" tIns="0" rIns="0" bIns="0" rtlCol="0" anchor="t">
            <a:spAutoFit/>
          </a:bodyPr>
          <a:lstStyle/>
          <a:p>
            <a:pPr algn="ctr" defTabSz="609630">
              <a:lnSpc>
                <a:spcPts val="1540"/>
              </a:lnSpc>
            </a:pPr>
            <a:r>
              <a:rPr lang="en-US" sz="1400" b="1" spc="54">
                <a:solidFill>
                  <a:srgbClr val="191919"/>
                </a:solidFill>
                <a:latin typeface="Aileron Bold"/>
                <a:ea typeface="Aileron Bold"/>
                <a:cs typeface="Aileron Bold"/>
                <a:sym typeface="Aileron Bold"/>
              </a:rPr>
              <a:t>Travail d'équipe</a:t>
            </a:r>
          </a:p>
        </p:txBody>
      </p:sp>
      <p:sp>
        <p:nvSpPr>
          <p:cNvPr id="45" name="TextBox 45"/>
          <p:cNvSpPr txBox="1"/>
          <p:nvPr/>
        </p:nvSpPr>
        <p:spPr>
          <a:xfrm>
            <a:off x="1205346" y="4344550"/>
            <a:ext cx="1809425" cy="141064"/>
          </a:xfrm>
          <a:prstGeom prst="rect">
            <a:avLst/>
          </a:prstGeom>
        </p:spPr>
        <p:txBody>
          <a:bodyPr lIns="0" tIns="0" rIns="0" bIns="0" rtlCol="0" anchor="t">
            <a:spAutoFit/>
          </a:bodyPr>
          <a:lstStyle/>
          <a:p>
            <a:pPr algn="r" defTabSz="609630">
              <a:lnSpc>
                <a:spcPts val="1063"/>
              </a:lnSpc>
            </a:pPr>
            <a:r>
              <a:rPr lang="en-US" sz="966">
                <a:solidFill>
                  <a:srgbClr val="191919"/>
                </a:solidFill>
                <a:latin typeface="Aileron"/>
                <a:ea typeface="Aileron"/>
                <a:cs typeface="Aileron"/>
                <a:sym typeface="Aileron"/>
              </a:rPr>
              <a:t>Inadéquation des compétences</a:t>
            </a:r>
          </a:p>
        </p:txBody>
      </p:sp>
      <p:sp>
        <p:nvSpPr>
          <p:cNvPr id="46" name="TextBox 46"/>
          <p:cNvSpPr txBox="1"/>
          <p:nvPr/>
        </p:nvSpPr>
        <p:spPr>
          <a:xfrm>
            <a:off x="3802203" y="2824252"/>
            <a:ext cx="1809425" cy="307777"/>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Pas de rapport entre les membres de l'équipe</a:t>
            </a:r>
          </a:p>
        </p:txBody>
      </p:sp>
      <p:sp>
        <p:nvSpPr>
          <p:cNvPr id="47" name="TextBox 47"/>
          <p:cNvSpPr txBox="1"/>
          <p:nvPr/>
        </p:nvSpPr>
        <p:spPr>
          <a:xfrm>
            <a:off x="4830142" y="1665906"/>
            <a:ext cx="1809425" cy="192360"/>
          </a:xfrm>
          <a:prstGeom prst="rect">
            <a:avLst/>
          </a:prstGeom>
        </p:spPr>
        <p:txBody>
          <a:bodyPr lIns="0" tIns="0" rIns="0" bIns="0" rtlCol="0" anchor="t">
            <a:spAutoFit/>
          </a:bodyPr>
          <a:lstStyle/>
          <a:p>
            <a:pPr algn="ctr" defTabSz="609630">
              <a:lnSpc>
                <a:spcPts val="1540"/>
              </a:lnSpc>
            </a:pPr>
            <a:r>
              <a:rPr lang="en-US" sz="1400" b="1" spc="54">
                <a:solidFill>
                  <a:srgbClr val="191919"/>
                </a:solidFill>
                <a:latin typeface="Aileron Bold"/>
                <a:ea typeface="Aileron Bold"/>
                <a:cs typeface="Aileron Bold"/>
                <a:sym typeface="Aileron Bold"/>
              </a:rPr>
              <a:t>Motivation</a:t>
            </a:r>
          </a:p>
        </p:txBody>
      </p:sp>
      <p:sp>
        <p:nvSpPr>
          <p:cNvPr id="48" name="TextBox 48"/>
          <p:cNvSpPr txBox="1"/>
          <p:nvPr/>
        </p:nvSpPr>
        <p:spPr>
          <a:xfrm>
            <a:off x="4019455" y="3324553"/>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Procrastination</a:t>
            </a:r>
          </a:p>
        </p:txBody>
      </p:sp>
      <p:sp>
        <p:nvSpPr>
          <p:cNvPr id="49" name="TextBox 49"/>
          <p:cNvSpPr txBox="1"/>
          <p:nvPr/>
        </p:nvSpPr>
        <p:spPr>
          <a:xfrm>
            <a:off x="3910110" y="4818823"/>
            <a:ext cx="1809425" cy="141064"/>
          </a:xfrm>
          <a:prstGeom prst="rect">
            <a:avLst/>
          </a:prstGeom>
        </p:spPr>
        <p:txBody>
          <a:bodyPr lIns="0" tIns="0" rIns="0" bIns="0" rtlCol="0" anchor="t">
            <a:spAutoFit/>
          </a:bodyPr>
          <a:lstStyle/>
          <a:p>
            <a:pPr algn="r" defTabSz="609630">
              <a:lnSpc>
                <a:spcPts val="1063"/>
              </a:lnSpc>
            </a:pPr>
            <a:r>
              <a:rPr lang="en-US" sz="966">
                <a:solidFill>
                  <a:srgbClr val="191919"/>
                </a:solidFill>
                <a:latin typeface="Aileron"/>
                <a:ea typeface="Aileron"/>
                <a:cs typeface="Aileron"/>
                <a:sym typeface="Aileron"/>
              </a:rPr>
              <a:t>Mauvaise délégation des tâches</a:t>
            </a:r>
          </a:p>
        </p:txBody>
      </p:sp>
      <p:sp>
        <p:nvSpPr>
          <p:cNvPr id="50" name="TextBox 50"/>
          <p:cNvSpPr txBox="1"/>
          <p:nvPr/>
        </p:nvSpPr>
        <p:spPr>
          <a:xfrm>
            <a:off x="4830142" y="5976620"/>
            <a:ext cx="1809425" cy="230832"/>
          </a:xfrm>
          <a:prstGeom prst="rect">
            <a:avLst/>
          </a:prstGeom>
        </p:spPr>
        <p:txBody>
          <a:bodyPr lIns="0" tIns="0" rIns="0" bIns="0" rtlCol="0" anchor="t">
            <a:spAutoFit/>
          </a:bodyPr>
          <a:lstStyle/>
          <a:p>
            <a:pPr algn="ctr" defTabSz="609630">
              <a:lnSpc>
                <a:spcPts val="1760"/>
              </a:lnSpc>
            </a:pPr>
            <a:r>
              <a:rPr lang="en-US" sz="1600" b="1" spc="62">
                <a:solidFill>
                  <a:srgbClr val="191919"/>
                </a:solidFill>
                <a:latin typeface="Aileron Bold"/>
                <a:ea typeface="Aileron Bold"/>
                <a:cs typeface="Aileron Bold"/>
                <a:sym typeface="Aileron Bold"/>
              </a:rPr>
              <a:t>Gestion de projet</a:t>
            </a:r>
          </a:p>
        </p:txBody>
      </p:sp>
      <p:sp>
        <p:nvSpPr>
          <p:cNvPr id="51" name="TextBox 51"/>
          <p:cNvSpPr txBox="1"/>
          <p:nvPr/>
        </p:nvSpPr>
        <p:spPr>
          <a:xfrm>
            <a:off x="4019455" y="4338200"/>
            <a:ext cx="1809425" cy="141064"/>
          </a:xfrm>
          <a:prstGeom prst="rect">
            <a:avLst/>
          </a:prstGeom>
        </p:spPr>
        <p:txBody>
          <a:bodyPr lIns="0" tIns="0" rIns="0" bIns="0" rtlCol="0" anchor="t">
            <a:spAutoFit/>
          </a:bodyPr>
          <a:lstStyle/>
          <a:p>
            <a:pPr algn="r" defTabSz="609630">
              <a:lnSpc>
                <a:spcPts val="1118"/>
              </a:lnSpc>
            </a:pPr>
            <a:r>
              <a:rPr lang="en-US" sz="1016">
                <a:solidFill>
                  <a:srgbClr val="191919"/>
                </a:solidFill>
                <a:latin typeface="Aileron"/>
                <a:ea typeface="Aileron"/>
                <a:cs typeface="Aileron"/>
                <a:sym typeface="Aileron"/>
              </a:rPr>
              <a:t>Charge de travail déséquilibrée</a:t>
            </a:r>
          </a:p>
        </p:txBody>
      </p:sp>
      <p:sp>
        <p:nvSpPr>
          <p:cNvPr id="52" name="TextBox 52"/>
          <p:cNvSpPr txBox="1"/>
          <p:nvPr/>
        </p:nvSpPr>
        <p:spPr>
          <a:xfrm>
            <a:off x="6724710" y="2824252"/>
            <a:ext cx="1809425" cy="128240"/>
          </a:xfrm>
          <a:prstGeom prst="rect">
            <a:avLst/>
          </a:prstGeom>
        </p:spPr>
        <p:txBody>
          <a:bodyPr lIns="0" tIns="0" rIns="0" bIns="0" rtlCol="0" anchor="t">
            <a:spAutoFit/>
          </a:bodyPr>
          <a:lstStyle/>
          <a:p>
            <a:pPr algn="r" defTabSz="609630">
              <a:lnSpc>
                <a:spcPts val="1008"/>
              </a:lnSpc>
            </a:pPr>
            <a:r>
              <a:rPr lang="en-US" sz="916">
                <a:solidFill>
                  <a:srgbClr val="191919"/>
                </a:solidFill>
                <a:latin typeface="Aileron"/>
                <a:ea typeface="Aileron"/>
                <a:cs typeface="Aileron"/>
                <a:sym typeface="Aileron"/>
              </a:rPr>
              <a:t>Manque de matériaux nécessaires</a:t>
            </a:r>
          </a:p>
        </p:txBody>
      </p:sp>
      <p:sp>
        <p:nvSpPr>
          <p:cNvPr id="53" name="TextBox 53"/>
          <p:cNvSpPr txBox="1"/>
          <p:nvPr/>
        </p:nvSpPr>
        <p:spPr>
          <a:xfrm>
            <a:off x="7752649" y="1665906"/>
            <a:ext cx="1809425" cy="192360"/>
          </a:xfrm>
          <a:prstGeom prst="rect">
            <a:avLst/>
          </a:prstGeom>
        </p:spPr>
        <p:txBody>
          <a:bodyPr lIns="0" tIns="0" rIns="0" bIns="0" rtlCol="0" anchor="t">
            <a:spAutoFit/>
          </a:bodyPr>
          <a:lstStyle/>
          <a:p>
            <a:pPr algn="ctr" defTabSz="609630">
              <a:lnSpc>
                <a:spcPts val="1540"/>
              </a:lnSpc>
            </a:pPr>
            <a:r>
              <a:rPr lang="en-US" sz="1400" b="1" spc="54">
                <a:solidFill>
                  <a:srgbClr val="191919"/>
                </a:solidFill>
                <a:latin typeface="Aileron Bold"/>
                <a:ea typeface="Aileron Bold"/>
                <a:cs typeface="Aileron Bold"/>
                <a:sym typeface="Aileron Bold"/>
              </a:rPr>
              <a:t>Outils</a:t>
            </a:r>
          </a:p>
        </p:txBody>
      </p:sp>
      <p:sp>
        <p:nvSpPr>
          <p:cNvPr id="54" name="TextBox 54"/>
          <p:cNvSpPr txBox="1"/>
          <p:nvPr/>
        </p:nvSpPr>
        <p:spPr>
          <a:xfrm>
            <a:off x="6941963" y="3324553"/>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Bloqueurs</a:t>
            </a:r>
          </a:p>
        </p:txBody>
      </p:sp>
      <p:sp>
        <p:nvSpPr>
          <p:cNvPr id="55" name="TextBox 55"/>
          <p:cNvSpPr txBox="1"/>
          <p:nvPr/>
        </p:nvSpPr>
        <p:spPr>
          <a:xfrm>
            <a:off x="6832617" y="4812473"/>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Obsolète</a:t>
            </a:r>
          </a:p>
        </p:txBody>
      </p:sp>
      <p:sp>
        <p:nvSpPr>
          <p:cNvPr id="56" name="TextBox 56"/>
          <p:cNvSpPr txBox="1"/>
          <p:nvPr/>
        </p:nvSpPr>
        <p:spPr>
          <a:xfrm>
            <a:off x="7752649" y="5970270"/>
            <a:ext cx="1809425" cy="192360"/>
          </a:xfrm>
          <a:prstGeom prst="rect">
            <a:avLst/>
          </a:prstGeom>
        </p:spPr>
        <p:txBody>
          <a:bodyPr lIns="0" tIns="0" rIns="0" bIns="0" rtlCol="0" anchor="t">
            <a:spAutoFit/>
          </a:bodyPr>
          <a:lstStyle/>
          <a:p>
            <a:pPr algn="ctr" defTabSz="609630">
              <a:lnSpc>
                <a:spcPts val="1540"/>
              </a:lnSpc>
            </a:pPr>
            <a:r>
              <a:rPr lang="en-US" sz="1400" b="1" spc="54">
                <a:solidFill>
                  <a:srgbClr val="191919"/>
                </a:solidFill>
                <a:latin typeface="Aileron Bold"/>
                <a:ea typeface="Aileron Bold"/>
                <a:cs typeface="Aileron Bold"/>
                <a:sym typeface="Aileron Bold"/>
              </a:rPr>
              <a:t>Méthode</a:t>
            </a:r>
          </a:p>
        </p:txBody>
      </p:sp>
      <p:sp>
        <p:nvSpPr>
          <p:cNvPr id="57" name="TextBox 57"/>
          <p:cNvSpPr txBox="1"/>
          <p:nvPr/>
        </p:nvSpPr>
        <p:spPr>
          <a:xfrm>
            <a:off x="6941963" y="4338200"/>
            <a:ext cx="1809425" cy="153888"/>
          </a:xfrm>
          <a:prstGeom prst="rect">
            <a:avLst/>
          </a:prstGeom>
        </p:spPr>
        <p:txBody>
          <a:bodyPr lIns="0" tIns="0" rIns="0" bIns="0" rtlCol="0" anchor="t">
            <a:spAutoFit/>
          </a:bodyPr>
          <a:lstStyle/>
          <a:p>
            <a:pPr algn="r" defTabSz="609630">
              <a:lnSpc>
                <a:spcPts val="1173"/>
              </a:lnSpc>
            </a:pPr>
            <a:r>
              <a:rPr lang="en-US" sz="1066">
                <a:solidFill>
                  <a:srgbClr val="191919"/>
                </a:solidFill>
                <a:latin typeface="Aileron"/>
                <a:ea typeface="Aileron"/>
                <a:cs typeface="Aileron"/>
                <a:sym typeface="Aileron"/>
              </a:rPr>
              <a:t>Pas assez de planification</a:t>
            </a:r>
          </a:p>
        </p:txBody>
      </p:sp>
      <p:grpSp>
        <p:nvGrpSpPr>
          <p:cNvPr id="58" name="Group 58"/>
          <p:cNvGrpSpPr>
            <a:grpSpLocks noChangeAspect="1"/>
          </p:cNvGrpSpPr>
          <p:nvPr/>
        </p:nvGrpSpPr>
        <p:grpSpPr>
          <a:xfrm rot="-5400000">
            <a:off x="10860126" y="3700551"/>
            <a:ext cx="672781" cy="452357"/>
            <a:chOff x="0" y="0"/>
            <a:chExt cx="1930400" cy="1297940"/>
          </a:xfrm>
        </p:grpSpPr>
        <p:sp>
          <p:nvSpPr>
            <p:cNvPr id="59" name="Freeform 59"/>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191919"/>
            </a:solidFill>
          </p:spPr>
          <p:txBody>
            <a:bodyPr/>
            <a:lstStyle/>
            <a:p>
              <a:pPr defTabSz="609630"/>
              <a:endParaRPr lang="fr-FR" sz="1200">
                <a:solidFill>
                  <a:prstClr val="black"/>
                </a:solidFill>
                <a:latin typeface="Calibri"/>
              </a:endParaRPr>
            </a:p>
          </p:txBody>
        </p:sp>
      </p:grpSp>
      <p:sp>
        <p:nvSpPr>
          <p:cNvPr id="60" name="Freeform 60"/>
          <p:cNvSpPr/>
          <p:nvPr/>
        </p:nvSpPr>
        <p:spPr>
          <a:xfrm>
            <a:off x="3568523" y="3834293"/>
            <a:ext cx="208280" cy="208280"/>
          </a:xfrm>
          <a:custGeom>
            <a:avLst/>
            <a:gdLst/>
            <a:ahLst/>
            <a:cxnLst/>
            <a:rect l="l" t="t" r="r" b="b"/>
            <a:pathLst>
              <a:path w="312420" h="312420">
                <a:moveTo>
                  <a:pt x="0" y="0"/>
                </a:moveTo>
                <a:lnTo>
                  <a:pt x="312420" y="0"/>
                </a:lnTo>
                <a:lnTo>
                  <a:pt x="312420" y="312420"/>
                </a:lnTo>
                <a:lnTo>
                  <a:pt x="0" y="3124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61" name="Freeform 61"/>
          <p:cNvSpPr/>
          <p:nvPr/>
        </p:nvSpPr>
        <p:spPr>
          <a:xfrm>
            <a:off x="6431287" y="3804850"/>
            <a:ext cx="208280" cy="208280"/>
          </a:xfrm>
          <a:custGeom>
            <a:avLst/>
            <a:gdLst/>
            <a:ahLst/>
            <a:cxnLst/>
            <a:rect l="l" t="t" r="r" b="b"/>
            <a:pathLst>
              <a:path w="312420" h="312420">
                <a:moveTo>
                  <a:pt x="0" y="0"/>
                </a:moveTo>
                <a:lnTo>
                  <a:pt x="312420" y="0"/>
                </a:lnTo>
                <a:lnTo>
                  <a:pt x="312420" y="312420"/>
                </a:lnTo>
                <a:lnTo>
                  <a:pt x="0" y="3124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fr-FR" sz="1200">
              <a:solidFill>
                <a:prstClr val="black"/>
              </a:solidFill>
              <a:latin typeface="Calibri"/>
            </a:endParaRPr>
          </a:p>
        </p:txBody>
      </p:sp>
      <p:sp>
        <p:nvSpPr>
          <p:cNvPr id="62" name="Freeform 62"/>
          <p:cNvSpPr/>
          <p:nvPr/>
        </p:nvSpPr>
        <p:spPr>
          <a:xfrm>
            <a:off x="9308061" y="3804850"/>
            <a:ext cx="208280" cy="208280"/>
          </a:xfrm>
          <a:custGeom>
            <a:avLst/>
            <a:gdLst/>
            <a:ahLst/>
            <a:cxnLst/>
            <a:rect l="l" t="t" r="r" b="b"/>
            <a:pathLst>
              <a:path w="312420" h="312420">
                <a:moveTo>
                  <a:pt x="0" y="0"/>
                </a:moveTo>
                <a:lnTo>
                  <a:pt x="312420" y="0"/>
                </a:lnTo>
                <a:lnTo>
                  <a:pt x="312420" y="312420"/>
                </a:lnTo>
                <a:lnTo>
                  <a:pt x="0" y="31242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fr-FR" sz="1200">
              <a:solidFill>
                <a:prstClr val="black"/>
              </a:solidFill>
              <a:latin typeface="Calibri"/>
            </a:endParaRPr>
          </a:p>
        </p:txBody>
      </p:sp>
      <p:sp>
        <p:nvSpPr>
          <p:cNvPr id="63" name="TextBox 63"/>
          <p:cNvSpPr txBox="1"/>
          <p:nvPr/>
        </p:nvSpPr>
        <p:spPr>
          <a:xfrm>
            <a:off x="2669244" y="654050"/>
            <a:ext cx="6853512" cy="368306"/>
          </a:xfrm>
          <a:prstGeom prst="rect">
            <a:avLst/>
          </a:prstGeom>
        </p:spPr>
        <p:txBody>
          <a:bodyPr lIns="0" tIns="0" rIns="0" bIns="0" rtlCol="0" anchor="t">
            <a:spAutoFit/>
          </a:bodyPr>
          <a:lstStyle/>
          <a:p>
            <a:pPr algn="ctr" defTabSz="609630">
              <a:lnSpc>
                <a:spcPts val="3144"/>
              </a:lnSpc>
              <a:spcBef>
                <a:spcPct val="0"/>
              </a:spcBef>
            </a:pPr>
            <a:r>
              <a:rPr lang="en-US" sz="2400" b="1" spc="71">
                <a:solidFill>
                  <a:srgbClr val="191919"/>
                </a:solidFill>
                <a:latin typeface="Aileron Ultra-Bold"/>
                <a:ea typeface="Aileron Ultra-Bold"/>
                <a:cs typeface="Aileron Ultra-Bold"/>
                <a:sym typeface="Aileron Ultra-Bold"/>
              </a:rPr>
              <a:t>MA PROBLEMATIQUE </a:t>
            </a:r>
          </a:p>
        </p:txBody>
      </p:sp>
      <p:grpSp>
        <p:nvGrpSpPr>
          <p:cNvPr id="64" name="Group 64"/>
          <p:cNvGrpSpPr/>
          <p:nvPr/>
        </p:nvGrpSpPr>
        <p:grpSpPr>
          <a:xfrm>
            <a:off x="9752574" y="-300990"/>
            <a:ext cx="4493613" cy="3536538"/>
            <a:chOff x="0" y="0"/>
            <a:chExt cx="8987226" cy="7073077"/>
          </a:xfrm>
        </p:grpSpPr>
        <p:grpSp>
          <p:nvGrpSpPr>
            <p:cNvPr id="65" name="Group 65"/>
            <p:cNvGrpSpPr/>
            <p:nvPr/>
          </p:nvGrpSpPr>
          <p:grpSpPr>
            <a:xfrm>
              <a:off x="756737" y="0"/>
              <a:ext cx="8230489" cy="7073077"/>
              <a:chOff x="0" y="0"/>
              <a:chExt cx="812800" cy="698500"/>
            </a:xfrm>
          </p:grpSpPr>
          <p:sp>
            <p:nvSpPr>
              <p:cNvPr id="66" name="Freeform 6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pPr defTabSz="609630"/>
                <a:endParaRPr lang="fr-FR" sz="1200">
                  <a:solidFill>
                    <a:prstClr val="black"/>
                  </a:solidFill>
                  <a:latin typeface="Calibri"/>
                </a:endParaRPr>
              </a:p>
            </p:txBody>
          </p:sp>
          <p:sp>
            <p:nvSpPr>
              <p:cNvPr id="67" name="TextBox 67"/>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8" name="Group 68"/>
            <p:cNvGrpSpPr/>
            <p:nvPr/>
          </p:nvGrpSpPr>
          <p:grpSpPr>
            <a:xfrm rot="-5478636">
              <a:off x="229058" y="411259"/>
              <a:ext cx="2460285" cy="2862877"/>
              <a:chOff x="0" y="0"/>
              <a:chExt cx="698500" cy="812800"/>
            </a:xfrm>
          </p:grpSpPr>
          <p:sp>
            <p:nvSpPr>
              <p:cNvPr id="69" name="Freeform 69"/>
              <p:cNvSpPr/>
              <p:nvPr/>
            </p:nvSpPr>
            <p:spPr>
              <a:xfrm>
                <a:off x="0" y="4847"/>
                <a:ext cx="698500" cy="803107"/>
              </a:xfrm>
              <a:custGeom>
                <a:avLst/>
                <a:gdLst/>
                <a:ahLst/>
                <a:cxnLst/>
                <a:rect l="l" t="t" r="r" b="b"/>
                <a:pathLst>
                  <a:path w="698500" h="803107">
                    <a:moveTo>
                      <a:pt x="371066" y="7846"/>
                    </a:moveTo>
                    <a:lnTo>
                      <a:pt x="676684" y="185660"/>
                    </a:lnTo>
                    <a:cubicBezTo>
                      <a:pt x="690191" y="193519"/>
                      <a:pt x="698500" y="207966"/>
                      <a:pt x="698500" y="223593"/>
                    </a:cubicBezTo>
                    <a:lnTo>
                      <a:pt x="698500" y="579513"/>
                    </a:lnTo>
                    <a:cubicBezTo>
                      <a:pt x="698500" y="595140"/>
                      <a:pt x="690191" y="609587"/>
                      <a:pt x="676684" y="617446"/>
                    </a:cubicBezTo>
                    <a:lnTo>
                      <a:pt x="371066" y="795260"/>
                    </a:lnTo>
                    <a:cubicBezTo>
                      <a:pt x="357580" y="803106"/>
                      <a:pt x="340920" y="803106"/>
                      <a:pt x="327434" y="795260"/>
                    </a:cubicBezTo>
                    <a:lnTo>
                      <a:pt x="21816" y="617446"/>
                    </a:lnTo>
                    <a:cubicBezTo>
                      <a:pt x="8309" y="609587"/>
                      <a:pt x="0" y="595140"/>
                      <a:pt x="0" y="579513"/>
                    </a:cubicBezTo>
                    <a:lnTo>
                      <a:pt x="0" y="223593"/>
                    </a:lnTo>
                    <a:cubicBezTo>
                      <a:pt x="0" y="207966"/>
                      <a:pt x="8309" y="193519"/>
                      <a:pt x="21816" y="185660"/>
                    </a:cubicBezTo>
                    <a:lnTo>
                      <a:pt x="327434" y="7846"/>
                    </a:lnTo>
                    <a:cubicBezTo>
                      <a:pt x="340920" y="0"/>
                      <a:pt x="357580" y="0"/>
                      <a:pt x="371066" y="784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pPr defTabSz="609630"/>
                <a:endParaRPr lang="fr-FR" sz="1200">
                  <a:solidFill>
                    <a:prstClr val="black"/>
                  </a:solidFill>
                  <a:latin typeface="Calibri"/>
                </a:endParaRPr>
              </a:p>
            </p:txBody>
          </p:sp>
          <p:sp>
            <p:nvSpPr>
              <p:cNvPr id="70" name="TextBox 70"/>
              <p:cNvSpPr txBox="1"/>
              <p:nvPr/>
            </p:nvSpPr>
            <p:spPr>
              <a:xfrm>
                <a:off x="0" y="111125"/>
                <a:ext cx="698500" cy="561975"/>
              </a:xfrm>
              <a:prstGeom prst="rect">
                <a:avLst/>
              </a:prstGeom>
            </p:spPr>
            <p:txBody>
              <a:bodyPr lIns="80185" tIns="80185" rIns="80185" bIns="80185" rtlCol="0" anchor="ctr"/>
              <a:lstStyle/>
              <a:p>
                <a:pPr algn="ctr" defTabSz="609630">
                  <a:lnSpc>
                    <a:spcPts val="1773"/>
                  </a:lnSpc>
                </a:pPr>
                <a:endParaRPr sz="1200">
                  <a:solidFill>
                    <a:prstClr val="black"/>
                  </a:solidFill>
                  <a:latin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6936746" y="2893354"/>
            <a:ext cx="3393481" cy="3516560"/>
          </a:xfrm>
          <a:custGeom>
            <a:avLst/>
            <a:gdLst/>
            <a:ahLst/>
            <a:cxnLst/>
            <a:rect l="l" t="t" r="r" b="b"/>
            <a:pathLst>
              <a:path w="5090221" h="5274840">
                <a:moveTo>
                  <a:pt x="0" y="0"/>
                </a:moveTo>
                <a:lnTo>
                  <a:pt x="5090221" y="0"/>
                </a:lnTo>
                <a:lnTo>
                  <a:pt x="5090221" y="5274840"/>
                </a:lnTo>
                <a:lnTo>
                  <a:pt x="0" y="5274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17" name="TextBox 17"/>
          <p:cNvSpPr txBox="1"/>
          <p:nvPr/>
        </p:nvSpPr>
        <p:spPr>
          <a:xfrm>
            <a:off x="332366" y="288797"/>
            <a:ext cx="6689927" cy="1231106"/>
          </a:xfrm>
          <a:prstGeom prst="rect">
            <a:avLst/>
          </a:prstGeom>
        </p:spPr>
        <p:txBody>
          <a:bodyPr lIns="0" tIns="0" rIns="0" bIns="0" rtlCol="0" anchor="t">
            <a:spAutoFit/>
          </a:bodyPr>
          <a:lstStyle/>
          <a:p>
            <a:pPr defTabSz="609630">
              <a:lnSpc>
                <a:spcPts val="3168"/>
              </a:lnSpc>
            </a:pPr>
            <a:r>
              <a:rPr lang="en-US" sz="2933" b="1" spc="-73">
                <a:solidFill>
                  <a:srgbClr val="112D4E"/>
                </a:solidFill>
                <a:latin typeface="Barlow Bold"/>
                <a:ea typeface="Barlow Bold"/>
                <a:cs typeface="Barlow Bold"/>
                <a:sym typeface="Barlow Bold"/>
              </a:rPr>
              <a:t>ISHKAWA ET RESOLUTION DE PROBLEME &amp; AMELIORATION CONTINUE </a:t>
            </a:r>
          </a:p>
        </p:txBody>
      </p:sp>
      <p:sp>
        <p:nvSpPr>
          <p:cNvPr id="18" name="TextBox 18"/>
          <p:cNvSpPr txBox="1"/>
          <p:nvPr/>
        </p:nvSpPr>
        <p:spPr>
          <a:xfrm>
            <a:off x="242419" y="1892444"/>
            <a:ext cx="6953851" cy="1620315"/>
          </a:xfrm>
          <a:prstGeom prst="rect">
            <a:avLst/>
          </a:prstGeom>
        </p:spPr>
        <p:txBody>
          <a:bodyPr lIns="0" tIns="0" rIns="0" bIns="0" rtlCol="0" anchor="t">
            <a:spAutoFit/>
          </a:bodyPr>
          <a:lstStyle/>
          <a:p>
            <a:pPr marL="246581" lvl="1" indent="-123290" defTabSz="609630">
              <a:lnSpc>
                <a:spcPts val="1804"/>
              </a:lnSpc>
              <a:buFont typeface="Arial"/>
              <a:buChar char="•"/>
            </a:pPr>
            <a:r>
              <a:rPr lang="en-US" sz="1142" spc="-21">
                <a:solidFill>
                  <a:srgbClr val="000000"/>
                </a:solidFill>
                <a:latin typeface="Clear Sans"/>
                <a:ea typeface="Clear Sans"/>
                <a:cs typeface="Clear Sans"/>
                <a:sym typeface="Clear Sans"/>
              </a:rPr>
              <a:t>Le diagramme est généralement créé en équipe, par un groupe de personnes ayant une connaissance approfondie du problème.</a:t>
            </a:r>
          </a:p>
          <a:p>
            <a:pPr marL="246581" lvl="1" indent="-123290" defTabSz="609630">
              <a:lnSpc>
                <a:spcPts val="1804"/>
              </a:lnSpc>
              <a:buFont typeface="Arial"/>
              <a:buChar char="•"/>
            </a:pPr>
            <a:r>
              <a:rPr lang="en-US" sz="1142" spc="-21">
                <a:solidFill>
                  <a:srgbClr val="000000"/>
                </a:solidFill>
                <a:latin typeface="Clear Sans"/>
                <a:ea typeface="Clear Sans"/>
                <a:cs typeface="Clear Sans"/>
                <a:sym typeface="Clear Sans"/>
              </a:rPr>
              <a:t>L'équipe procède par brainstorming pour identifier toutes les causes possibles du problème, puis les classe dans les différentes catégories.</a:t>
            </a:r>
          </a:p>
          <a:p>
            <a:pPr marL="246581" lvl="1" indent="-123290" defTabSz="609630">
              <a:lnSpc>
                <a:spcPts val="1804"/>
              </a:lnSpc>
              <a:buFont typeface="Arial"/>
              <a:buChar char="•"/>
            </a:pPr>
            <a:r>
              <a:rPr lang="en-US" sz="1142" spc="-21">
                <a:solidFill>
                  <a:srgbClr val="000000"/>
                </a:solidFill>
                <a:latin typeface="Clear Sans"/>
                <a:ea typeface="Clear Sans"/>
                <a:cs typeface="Clear Sans"/>
                <a:sym typeface="Clear Sans"/>
              </a:rPr>
              <a:t>Le diagramme permet de visualiser les relations entre les différentes causes et de mettre en évidence les causes les plus importantes.</a:t>
            </a:r>
          </a:p>
          <a:p>
            <a:pPr defTabSz="609630">
              <a:lnSpc>
                <a:spcPts val="2055"/>
              </a:lnSpc>
            </a:pPr>
            <a:endParaRPr lang="en-US" sz="1142" spc="-21">
              <a:solidFill>
                <a:srgbClr val="000000"/>
              </a:solidFill>
              <a:latin typeface="Clear Sans"/>
              <a:ea typeface="Clear Sans"/>
              <a:cs typeface="Clear Sans"/>
              <a:sym typeface="Clear Sans"/>
            </a:endParaRPr>
          </a:p>
        </p:txBody>
      </p:sp>
      <p:sp>
        <p:nvSpPr>
          <p:cNvPr id="19" name="TextBox 19"/>
          <p:cNvSpPr txBox="1"/>
          <p:nvPr/>
        </p:nvSpPr>
        <p:spPr>
          <a:xfrm>
            <a:off x="203348" y="3959609"/>
            <a:ext cx="6179143" cy="2906821"/>
          </a:xfrm>
          <a:prstGeom prst="rect">
            <a:avLst/>
          </a:prstGeom>
        </p:spPr>
        <p:txBody>
          <a:bodyPr lIns="0" tIns="0" rIns="0" bIns="0" rtlCol="0" anchor="t">
            <a:spAutoFit/>
          </a:bodyPr>
          <a:lstStyle/>
          <a:p>
            <a:pPr marL="395224" lvl="1" indent="-197612" defTabSz="609630">
              <a:lnSpc>
                <a:spcPts val="2892"/>
              </a:lnSpc>
              <a:buFont typeface="Arial"/>
              <a:buChar char="•"/>
            </a:pPr>
            <a:r>
              <a:rPr lang="en-US" sz="1830" spc="-35">
                <a:solidFill>
                  <a:srgbClr val="000000"/>
                </a:solidFill>
                <a:latin typeface="Clear Sans"/>
                <a:ea typeface="Clear Sans"/>
                <a:cs typeface="Clear Sans"/>
                <a:sym typeface="Clear Sans"/>
              </a:rPr>
              <a:t>Facilite la compréhension des problèmes complexes.</a:t>
            </a:r>
          </a:p>
          <a:p>
            <a:pPr marL="395224" lvl="1" indent="-197612" defTabSz="609630">
              <a:lnSpc>
                <a:spcPts val="2892"/>
              </a:lnSpc>
              <a:buFont typeface="Arial"/>
              <a:buChar char="•"/>
            </a:pPr>
            <a:r>
              <a:rPr lang="en-US" sz="1830" spc="-35">
                <a:solidFill>
                  <a:srgbClr val="000000"/>
                </a:solidFill>
                <a:latin typeface="Clear Sans"/>
                <a:ea typeface="Clear Sans"/>
                <a:cs typeface="Clear Sans"/>
                <a:sym typeface="Clear Sans"/>
              </a:rPr>
              <a:t>Encourage la participation de tous les membres de l'équipe.</a:t>
            </a:r>
          </a:p>
          <a:p>
            <a:pPr marL="395224" lvl="1" indent="-197612" defTabSz="609630">
              <a:lnSpc>
                <a:spcPts val="2892"/>
              </a:lnSpc>
              <a:buFont typeface="Arial"/>
              <a:buChar char="•"/>
            </a:pPr>
            <a:r>
              <a:rPr lang="en-US" sz="1830" spc="-35">
                <a:solidFill>
                  <a:srgbClr val="000000"/>
                </a:solidFill>
                <a:latin typeface="Clear Sans"/>
                <a:ea typeface="Clear Sans"/>
                <a:cs typeface="Clear Sans"/>
                <a:sym typeface="Clear Sans"/>
              </a:rPr>
              <a:t>Permet d'identifier les causes profondes des problèmes, plutôt que de se contenter de traiter les symptômes.</a:t>
            </a:r>
          </a:p>
          <a:p>
            <a:pPr marL="395224" lvl="1" indent="-197612" defTabSz="609630">
              <a:lnSpc>
                <a:spcPts val="2892"/>
              </a:lnSpc>
              <a:buFont typeface="Arial"/>
              <a:buChar char="•"/>
            </a:pPr>
            <a:r>
              <a:rPr lang="en-US" sz="1830" spc="-35">
                <a:solidFill>
                  <a:srgbClr val="000000"/>
                </a:solidFill>
                <a:latin typeface="Clear Sans"/>
                <a:ea typeface="Clear Sans"/>
                <a:cs typeface="Clear Sans"/>
                <a:sym typeface="Clear Sans"/>
              </a:rPr>
              <a:t>Fournit une base solide pour l'élaboration de solutions efficaces.</a:t>
            </a:r>
          </a:p>
          <a:p>
            <a:pPr defTabSz="609630">
              <a:lnSpc>
                <a:spcPts val="2576"/>
              </a:lnSpc>
            </a:pPr>
            <a:endParaRPr lang="en-US" sz="1830" spc="-35">
              <a:solidFill>
                <a:srgbClr val="000000"/>
              </a:solidFill>
              <a:latin typeface="Clear Sans"/>
              <a:ea typeface="Clear Sans"/>
              <a:cs typeface="Clear Sans"/>
              <a:sym typeface="Clear Sans"/>
            </a:endParaRPr>
          </a:p>
        </p:txBody>
      </p:sp>
      <p:grpSp>
        <p:nvGrpSpPr>
          <p:cNvPr id="20" name="Group 20"/>
          <p:cNvGrpSpPr/>
          <p:nvPr/>
        </p:nvGrpSpPr>
        <p:grpSpPr>
          <a:xfrm>
            <a:off x="-1045288" y="1368188"/>
            <a:ext cx="5694063" cy="454406"/>
            <a:chOff x="0" y="0"/>
            <a:chExt cx="7638769" cy="609600"/>
          </a:xfrm>
        </p:grpSpPr>
        <p:sp>
          <p:nvSpPr>
            <p:cNvPr id="21" name="Freeform 21"/>
            <p:cNvSpPr/>
            <p:nvPr/>
          </p:nvSpPr>
          <p:spPr>
            <a:xfrm>
              <a:off x="1762" y="0"/>
              <a:ext cx="7635246" cy="609600"/>
            </a:xfrm>
            <a:custGeom>
              <a:avLst/>
              <a:gdLst/>
              <a:ahLst/>
              <a:cxnLst/>
              <a:rect l="l" t="t" r="r" b="b"/>
              <a:pathLst>
                <a:path w="7635246" h="609600">
                  <a:moveTo>
                    <a:pt x="7426556" y="0"/>
                  </a:moveTo>
                  <a:lnTo>
                    <a:pt x="5489" y="0"/>
                  </a:lnTo>
                  <a:cubicBezTo>
                    <a:pt x="3809" y="0"/>
                    <a:pt x="2232" y="808"/>
                    <a:pt x="1249" y="2171"/>
                  </a:cubicBezTo>
                  <a:cubicBezTo>
                    <a:pt x="267" y="3533"/>
                    <a:pt x="0" y="5286"/>
                    <a:pt x="531" y="6879"/>
                  </a:cubicBezTo>
                  <a:lnTo>
                    <a:pt x="199145" y="602721"/>
                  </a:lnTo>
                  <a:cubicBezTo>
                    <a:pt x="200514" y="606829"/>
                    <a:pt x="204359" y="609600"/>
                    <a:pt x="208689" y="609600"/>
                  </a:cubicBezTo>
                  <a:lnTo>
                    <a:pt x="7629756" y="609600"/>
                  </a:lnTo>
                  <a:cubicBezTo>
                    <a:pt x="7631436" y="609600"/>
                    <a:pt x="7633014" y="608792"/>
                    <a:pt x="7633996" y="607429"/>
                  </a:cubicBezTo>
                  <a:cubicBezTo>
                    <a:pt x="7634978" y="606067"/>
                    <a:pt x="7635245" y="604314"/>
                    <a:pt x="7634715" y="602721"/>
                  </a:cubicBezTo>
                  <a:lnTo>
                    <a:pt x="7436100" y="6879"/>
                  </a:lnTo>
                  <a:cubicBezTo>
                    <a:pt x="7434731" y="2771"/>
                    <a:pt x="7430887" y="0"/>
                    <a:pt x="7426556" y="0"/>
                  </a:cubicBezTo>
                  <a:close/>
                </a:path>
              </a:pathLst>
            </a:custGeom>
            <a:gradFill rotWithShape="1">
              <a:gsLst>
                <a:gs pos="0">
                  <a:srgbClr val="56CCF2">
                    <a:alpha val="100000"/>
                  </a:srgbClr>
                </a:gs>
                <a:gs pos="50000">
                  <a:srgbClr val="56CCF2">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22" name="TextBox 22"/>
            <p:cNvSpPr txBox="1"/>
            <p:nvPr/>
          </p:nvSpPr>
          <p:spPr>
            <a:xfrm>
              <a:off x="101600" y="-28575"/>
              <a:ext cx="7435569" cy="6381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999078" y="3429000"/>
            <a:ext cx="5647852" cy="454406"/>
            <a:chOff x="0" y="0"/>
            <a:chExt cx="7576776" cy="609600"/>
          </a:xfrm>
        </p:grpSpPr>
        <p:sp>
          <p:nvSpPr>
            <p:cNvPr id="24" name="Freeform 24"/>
            <p:cNvSpPr/>
            <p:nvPr/>
          </p:nvSpPr>
          <p:spPr>
            <a:xfrm>
              <a:off x="1776" y="0"/>
              <a:ext cx="7573224" cy="609600"/>
            </a:xfrm>
            <a:custGeom>
              <a:avLst/>
              <a:gdLst/>
              <a:ahLst/>
              <a:cxnLst/>
              <a:rect l="l" t="t" r="r" b="b"/>
              <a:pathLst>
                <a:path w="7573224" h="609600">
                  <a:moveTo>
                    <a:pt x="7364490" y="0"/>
                  </a:moveTo>
                  <a:lnTo>
                    <a:pt x="5535" y="0"/>
                  </a:lnTo>
                  <a:cubicBezTo>
                    <a:pt x="3841" y="0"/>
                    <a:pt x="2250" y="814"/>
                    <a:pt x="1260" y="2188"/>
                  </a:cubicBezTo>
                  <a:cubicBezTo>
                    <a:pt x="270" y="3562"/>
                    <a:pt x="0" y="5329"/>
                    <a:pt x="536" y="6936"/>
                  </a:cubicBezTo>
                  <a:lnTo>
                    <a:pt x="199112" y="602664"/>
                  </a:lnTo>
                  <a:cubicBezTo>
                    <a:pt x="200493" y="606806"/>
                    <a:pt x="204369" y="609600"/>
                    <a:pt x="208735" y="609600"/>
                  </a:cubicBezTo>
                  <a:lnTo>
                    <a:pt x="7567690" y="609600"/>
                  </a:lnTo>
                  <a:cubicBezTo>
                    <a:pt x="7569384" y="609600"/>
                    <a:pt x="7570974" y="608786"/>
                    <a:pt x="7571964" y="607412"/>
                  </a:cubicBezTo>
                  <a:cubicBezTo>
                    <a:pt x="7572955" y="606038"/>
                    <a:pt x="7573224" y="604271"/>
                    <a:pt x="7572689" y="602664"/>
                  </a:cubicBezTo>
                  <a:lnTo>
                    <a:pt x="7374113" y="6936"/>
                  </a:lnTo>
                  <a:cubicBezTo>
                    <a:pt x="7372731" y="2794"/>
                    <a:pt x="7368856" y="0"/>
                    <a:pt x="7364490" y="0"/>
                  </a:cubicBezTo>
                  <a:close/>
                </a:path>
              </a:pathLst>
            </a:custGeom>
            <a:gradFill rotWithShape="1">
              <a:gsLst>
                <a:gs pos="0">
                  <a:srgbClr val="56CCF2">
                    <a:alpha val="100000"/>
                  </a:srgbClr>
                </a:gs>
                <a:gs pos="50000">
                  <a:srgbClr val="56CCF2">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25" name="TextBox 25"/>
            <p:cNvSpPr txBox="1"/>
            <p:nvPr/>
          </p:nvSpPr>
          <p:spPr>
            <a:xfrm>
              <a:off x="101600" y="-28575"/>
              <a:ext cx="7373576" cy="6381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6" name="TextBox 26"/>
          <p:cNvSpPr txBox="1"/>
          <p:nvPr/>
        </p:nvSpPr>
        <p:spPr>
          <a:xfrm>
            <a:off x="639590" y="1407655"/>
            <a:ext cx="3542415" cy="666849"/>
          </a:xfrm>
          <a:prstGeom prst="rect">
            <a:avLst/>
          </a:prstGeom>
        </p:spPr>
        <p:txBody>
          <a:bodyPr lIns="0" tIns="0" rIns="0" bIns="0" rtlCol="0" anchor="t">
            <a:spAutoFit/>
          </a:bodyPr>
          <a:lstStyle/>
          <a:p>
            <a:pPr defTabSz="609630">
              <a:lnSpc>
                <a:spcPts val="2633"/>
              </a:lnSpc>
            </a:pPr>
            <a:r>
              <a:rPr lang="en-US" sz="2437" b="1">
                <a:solidFill>
                  <a:srgbClr val="112D4E"/>
                </a:solidFill>
                <a:latin typeface="Barlow Bold"/>
                <a:ea typeface="Barlow Bold"/>
                <a:cs typeface="Barlow Bold"/>
                <a:sym typeface="Barlow Bold"/>
              </a:rPr>
              <a:t>Utilisation du diagramme</a:t>
            </a:r>
          </a:p>
        </p:txBody>
      </p:sp>
      <p:sp>
        <p:nvSpPr>
          <p:cNvPr id="27" name="TextBox 27"/>
          <p:cNvSpPr txBox="1"/>
          <p:nvPr/>
        </p:nvSpPr>
        <p:spPr>
          <a:xfrm>
            <a:off x="537143" y="3494676"/>
            <a:ext cx="2359359" cy="333425"/>
          </a:xfrm>
          <a:prstGeom prst="rect">
            <a:avLst/>
          </a:prstGeom>
        </p:spPr>
        <p:txBody>
          <a:bodyPr lIns="0" tIns="0" rIns="0" bIns="0" rtlCol="0" anchor="t">
            <a:spAutoFit/>
          </a:bodyPr>
          <a:lstStyle/>
          <a:p>
            <a:pPr defTabSz="609630">
              <a:lnSpc>
                <a:spcPts val="2633"/>
              </a:lnSpc>
            </a:pPr>
            <a:r>
              <a:rPr lang="en-US" sz="2437" b="1">
                <a:solidFill>
                  <a:srgbClr val="112D4E"/>
                </a:solidFill>
                <a:latin typeface="Barlow Bold"/>
                <a:ea typeface="Barlow Bold"/>
                <a:cs typeface="Barlow Bold"/>
                <a:sym typeface="Barlow Bold"/>
              </a:rPr>
              <a:t>AVANTAGES </a:t>
            </a:r>
          </a:p>
        </p:txBody>
      </p:sp>
      <p:grpSp>
        <p:nvGrpSpPr>
          <p:cNvPr id="32" name="Group 32"/>
          <p:cNvGrpSpPr>
            <a:grpSpLocks noChangeAspect="1"/>
          </p:cNvGrpSpPr>
          <p:nvPr/>
        </p:nvGrpSpPr>
        <p:grpSpPr>
          <a:xfrm>
            <a:off x="7464676" y="-920603"/>
            <a:ext cx="3919385" cy="3477941"/>
            <a:chOff x="0" y="0"/>
            <a:chExt cx="4346359" cy="3856825"/>
          </a:xfrm>
        </p:grpSpPr>
        <p:sp>
          <p:nvSpPr>
            <p:cNvPr id="33" name="Freeform 33"/>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flipH="1" flipV="1">
            <a:off x="6330351" y="580736"/>
            <a:ext cx="6350" cy="3830150"/>
          </a:xfrm>
          <a:prstGeom prst="line">
            <a:avLst/>
          </a:prstGeom>
          <a:ln w="19050" cap="flat">
            <a:solidFill>
              <a:srgbClr val="44A9EF"/>
            </a:solidFill>
            <a:prstDash val="solid"/>
            <a:headEnd type="none" w="sm" len="sm"/>
            <a:tailEnd type="none" w="sm" len="sm"/>
          </a:ln>
        </p:spPr>
        <p:txBody>
          <a:bodyPr/>
          <a:lstStyle/>
          <a:p>
            <a:pPr defTabSz="609630"/>
            <a:endParaRPr lang="fr-FR" sz="1200">
              <a:solidFill>
                <a:prstClr val="black"/>
              </a:solidFill>
              <a:latin typeface="Calibri"/>
            </a:endParaRPr>
          </a:p>
        </p:txBody>
      </p:sp>
      <p:grpSp>
        <p:nvGrpSpPr>
          <p:cNvPr id="6" name="Group 6"/>
          <p:cNvGrpSpPr/>
          <p:nvPr/>
        </p:nvGrpSpPr>
        <p:grpSpPr>
          <a:xfrm>
            <a:off x="5915025" y="152322"/>
            <a:ext cx="792551" cy="681098"/>
            <a:chOff x="0" y="0"/>
            <a:chExt cx="812800" cy="698500"/>
          </a:xfrm>
        </p:grpSpPr>
        <p:sp>
          <p:nvSpPr>
            <p:cNvPr id="7" name="Freeform 7"/>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8" name="TextBox 8"/>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a:off x="5915025" y="1588202"/>
            <a:ext cx="792551" cy="681098"/>
            <a:chOff x="0" y="0"/>
            <a:chExt cx="812800" cy="698500"/>
          </a:xfrm>
        </p:grpSpPr>
        <p:sp>
          <p:nvSpPr>
            <p:cNvPr id="10" name="Freeform 10"/>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11" name="TextBox 11"/>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5915025" y="3024080"/>
            <a:ext cx="792551" cy="681098"/>
            <a:chOff x="0" y="0"/>
            <a:chExt cx="812800" cy="698500"/>
          </a:xfrm>
        </p:grpSpPr>
        <p:sp>
          <p:nvSpPr>
            <p:cNvPr id="13" name="Freeform 13"/>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14" name="TextBox 14"/>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5" name="Group 15"/>
          <p:cNvGrpSpPr/>
          <p:nvPr/>
        </p:nvGrpSpPr>
        <p:grpSpPr>
          <a:xfrm>
            <a:off x="5915025" y="4459960"/>
            <a:ext cx="792551" cy="681098"/>
            <a:chOff x="0" y="0"/>
            <a:chExt cx="812800" cy="698500"/>
          </a:xfrm>
        </p:grpSpPr>
        <p:sp>
          <p:nvSpPr>
            <p:cNvPr id="16"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17" name="TextBox 17"/>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p:cNvGrpSpPr/>
          <p:nvPr/>
        </p:nvGrpSpPr>
        <p:grpSpPr>
          <a:xfrm>
            <a:off x="2513062" y="-3515298"/>
            <a:ext cx="4753005" cy="4084614"/>
            <a:chOff x="0" y="0"/>
            <a:chExt cx="812800" cy="698500"/>
          </a:xfrm>
        </p:grpSpPr>
        <p:sp>
          <p:nvSpPr>
            <p:cNvPr id="19" name="Freeform 19"/>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pPr defTabSz="609630"/>
              <a:endParaRPr lang="fr-FR" sz="1200">
                <a:solidFill>
                  <a:prstClr val="black"/>
                </a:solidFill>
                <a:latin typeface="Calibri"/>
              </a:endParaRPr>
            </a:p>
          </p:txBody>
        </p:sp>
        <p:sp>
          <p:nvSpPr>
            <p:cNvPr id="20" name="TextBox 20"/>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Freeform 21"/>
          <p:cNvSpPr/>
          <p:nvPr/>
        </p:nvSpPr>
        <p:spPr>
          <a:xfrm>
            <a:off x="6099990" y="1664535"/>
            <a:ext cx="441670" cy="415722"/>
          </a:xfrm>
          <a:custGeom>
            <a:avLst/>
            <a:gdLst/>
            <a:ahLst/>
            <a:cxnLst/>
            <a:rect l="l" t="t" r="r" b="b"/>
            <a:pathLst>
              <a:path w="662505" h="623583">
                <a:moveTo>
                  <a:pt x="0" y="0"/>
                </a:moveTo>
                <a:lnTo>
                  <a:pt x="662506" y="0"/>
                </a:lnTo>
                <a:lnTo>
                  <a:pt x="662506" y="623583"/>
                </a:lnTo>
                <a:lnTo>
                  <a:pt x="0" y="6235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22" name="Freeform 22"/>
          <p:cNvSpPr/>
          <p:nvPr/>
        </p:nvSpPr>
        <p:spPr>
          <a:xfrm>
            <a:off x="6142848" y="228236"/>
            <a:ext cx="398813" cy="403861"/>
          </a:xfrm>
          <a:custGeom>
            <a:avLst/>
            <a:gdLst/>
            <a:ahLst/>
            <a:cxnLst/>
            <a:rect l="l" t="t" r="r" b="b"/>
            <a:pathLst>
              <a:path w="598219" h="605791">
                <a:moveTo>
                  <a:pt x="0" y="0"/>
                </a:moveTo>
                <a:lnTo>
                  <a:pt x="598219" y="0"/>
                </a:lnTo>
                <a:lnTo>
                  <a:pt x="598219" y="605792"/>
                </a:lnTo>
                <a:lnTo>
                  <a:pt x="0" y="6057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fr-FR" sz="1200">
              <a:solidFill>
                <a:prstClr val="black"/>
              </a:solidFill>
              <a:latin typeface="Calibri"/>
            </a:endParaRPr>
          </a:p>
        </p:txBody>
      </p:sp>
      <p:sp>
        <p:nvSpPr>
          <p:cNvPr id="23" name="Freeform 23"/>
          <p:cNvSpPr/>
          <p:nvPr/>
        </p:nvSpPr>
        <p:spPr>
          <a:xfrm>
            <a:off x="6076568" y="3101494"/>
            <a:ext cx="465093" cy="526273"/>
          </a:xfrm>
          <a:custGeom>
            <a:avLst/>
            <a:gdLst/>
            <a:ahLst/>
            <a:cxnLst/>
            <a:rect l="l" t="t" r="r" b="b"/>
            <a:pathLst>
              <a:path w="697640" h="789409">
                <a:moveTo>
                  <a:pt x="0" y="0"/>
                </a:moveTo>
                <a:lnTo>
                  <a:pt x="697640" y="0"/>
                </a:lnTo>
                <a:lnTo>
                  <a:pt x="697640" y="789408"/>
                </a:lnTo>
                <a:lnTo>
                  <a:pt x="0" y="7894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fr-FR" sz="1200">
              <a:solidFill>
                <a:prstClr val="black"/>
              </a:solidFill>
              <a:latin typeface="Calibri"/>
            </a:endParaRPr>
          </a:p>
        </p:txBody>
      </p:sp>
      <p:sp>
        <p:nvSpPr>
          <p:cNvPr id="24" name="Freeform 24"/>
          <p:cNvSpPr/>
          <p:nvPr/>
        </p:nvSpPr>
        <p:spPr>
          <a:xfrm>
            <a:off x="6119100" y="4639837"/>
            <a:ext cx="446310" cy="321343"/>
          </a:xfrm>
          <a:custGeom>
            <a:avLst/>
            <a:gdLst/>
            <a:ahLst/>
            <a:cxnLst/>
            <a:rect l="l" t="t" r="r" b="b"/>
            <a:pathLst>
              <a:path w="669465" h="482014">
                <a:moveTo>
                  <a:pt x="0" y="0"/>
                </a:moveTo>
                <a:lnTo>
                  <a:pt x="669464" y="0"/>
                </a:lnTo>
                <a:lnTo>
                  <a:pt x="669464" y="482015"/>
                </a:lnTo>
                <a:lnTo>
                  <a:pt x="0" y="4820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fr-FR" sz="1200">
              <a:solidFill>
                <a:prstClr val="black"/>
              </a:solidFill>
              <a:latin typeface="Calibri"/>
            </a:endParaRPr>
          </a:p>
        </p:txBody>
      </p:sp>
      <p:grpSp>
        <p:nvGrpSpPr>
          <p:cNvPr id="26" name="Group 26"/>
          <p:cNvGrpSpPr/>
          <p:nvPr/>
        </p:nvGrpSpPr>
        <p:grpSpPr>
          <a:xfrm>
            <a:off x="744972" y="3952649"/>
            <a:ext cx="4513097" cy="3878443"/>
            <a:chOff x="0" y="0"/>
            <a:chExt cx="812800" cy="698500"/>
          </a:xfrm>
        </p:grpSpPr>
        <p:sp>
          <p:nvSpPr>
            <p:cNvPr id="27" name="Freeform 27"/>
            <p:cNvSpPr/>
            <p:nvPr/>
          </p:nvSpPr>
          <p:spPr>
            <a:xfrm>
              <a:off x="8345" y="0"/>
              <a:ext cx="796110" cy="698500"/>
            </a:xfrm>
            <a:custGeom>
              <a:avLst/>
              <a:gdLst/>
              <a:ahLst/>
              <a:cxnLst/>
              <a:rect l="l" t="t" r="r" b="b"/>
              <a:pathLst>
                <a:path w="796110" h="698500">
                  <a:moveTo>
                    <a:pt x="782600" y="386813"/>
                  </a:moveTo>
                  <a:lnTo>
                    <a:pt x="623110" y="660937"/>
                  </a:lnTo>
                  <a:cubicBezTo>
                    <a:pt x="609579" y="684193"/>
                    <a:pt x="584703" y="698500"/>
                    <a:pt x="557797" y="698500"/>
                  </a:cubicBezTo>
                  <a:lnTo>
                    <a:pt x="238313" y="698500"/>
                  </a:lnTo>
                  <a:cubicBezTo>
                    <a:pt x="211407" y="698500"/>
                    <a:pt x="186531" y="684193"/>
                    <a:pt x="173000" y="660937"/>
                  </a:cubicBezTo>
                  <a:lnTo>
                    <a:pt x="13510" y="386813"/>
                  </a:lnTo>
                  <a:cubicBezTo>
                    <a:pt x="0" y="363593"/>
                    <a:pt x="0" y="334907"/>
                    <a:pt x="13510" y="311687"/>
                  </a:cubicBezTo>
                  <a:lnTo>
                    <a:pt x="173000" y="37563"/>
                  </a:lnTo>
                  <a:cubicBezTo>
                    <a:pt x="186531" y="14307"/>
                    <a:pt x="211407" y="0"/>
                    <a:pt x="238313" y="0"/>
                  </a:cubicBezTo>
                  <a:lnTo>
                    <a:pt x="557797" y="0"/>
                  </a:lnTo>
                  <a:cubicBezTo>
                    <a:pt x="584703" y="0"/>
                    <a:pt x="609579" y="14307"/>
                    <a:pt x="623110" y="37563"/>
                  </a:cubicBezTo>
                  <a:lnTo>
                    <a:pt x="782600" y="311687"/>
                  </a:lnTo>
                  <a:cubicBezTo>
                    <a:pt x="796110" y="334907"/>
                    <a:pt x="796110" y="363593"/>
                    <a:pt x="782600" y="386813"/>
                  </a:cubicBezTo>
                  <a:close/>
                </a:path>
              </a:pathLst>
            </a:custGeom>
            <a:gradFill rotWithShape="1">
              <a:gsLst>
                <a:gs pos="0">
                  <a:srgbClr val="3183ED">
                    <a:alpha val="100000"/>
                  </a:srgbClr>
                </a:gs>
                <a:gs pos="100000">
                  <a:srgbClr val="86E2FF">
                    <a:alpha val="100000"/>
                  </a:srgbClr>
                </a:gs>
              </a:gsLst>
              <a:lin ang="5400000"/>
            </a:gradFill>
          </p:spPr>
          <p:txBody>
            <a:bodyPr/>
            <a:lstStyle/>
            <a:p>
              <a:pPr defTabSz="609630"/>
              <a:endParaRPr lang="fr-FR" sz="1200">
                <a:solidFill>
                  <a:prstClr val="black"/>
                </a:solidFill>
                <a:latin typeface="Calibri"/>
              </a:endParaRPr>
            </a:p>
          </p:txBody>
        </p:sp>
        <p:sp>
          <p:nvSpPr>
            <p:cNvPr id="28" name="TextBox 28"/>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5945979" y="5986096"/>
            <a:ext cx="792551" cy="681098"/>
            <a:chOff x="0" y="0"/>
            <a:chExt cx="812800" cy="698500"/>
          </a:xfrm>
        </p:grpSpPr>
        <p:sp>
          <p:nvSpPr>
            <p:cNvPr id="33" name="Freeform 33"/>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pPr defTabSz="609630"/>
              <a:endParaRPr lang="fr-FR" sz="1200">
                <a:solidFill>
                  <a:prstClr val="black"/>
                </a:solidFill>
                <a:latin typeface="Calibri"/>
              </a:endParaRPr>
            </a:p>
          </p:txBody>
        </p:sp>
        <p:sp>
          <p:nvSpPr>
            <p:cNvPr id="34" name="TextBox 34"/>
            <p:cNvSpPr txBox="1"/>
            <p:nvPr/>
          </p:nvSpPr>
          <p:spPr>
            <a:xfrm>
              <a:off x="114300" y="-28575"/>
              <a:ext cx="5842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5" name="Freeform 35"/>
          <p:cNvSpPr/>
          <p:nvPr/>
        </p:nvSpPr>
        <p:spPr>
          <a:xfrm>
            <a:off x="6104154" y="6074508"/>
            <a:ext cx="465093" cy="526273"/>
          </a:xfrm>
          <a:custGeom>
            <a:avLst/>
            <a:gdLst/>
            <a:ahLst/>
            <a:cxnLst/>
            <a:rect l="l" t="t" r="r" b="b"/>
            <a:pathLst>
              <a:path w="697640" h="789409">
                <a:moveTo>
                  <a:pt x="0" y="0"/>
                </a:moveTo>
                <a:lnTo>
                  <a:pt x="697640" y="0"/>
                </a:lnTo>
                <a:lnTo>
                  <a:pt x="697640" y="789409"/>
                </a:lnTo>
                <a:lnTo>
                  <a:pt x="0" y="7894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fr-FR" sz="1200">
              <a:solidFill>
                <a:prstClr val="black"/>
              </a:solidFill>
              <a:latin typeface="Calibri"/>
            </a:endParaRPr>
          </a:p>
        </p:txBody>
      </p:sp>
      <p:sp>
        <p:nvSpPr>
          <p:cNvPr id="36" name="Freeform 36"/>
          <p:cNvSpPr/>
          <p:nvPr/>
        </p:nvSpPr>
        <p:spPr>
          <a:xfrm>
            <a:off x="1233434" y="5283737"/>
            <a:ext cx="3536173" cy="888463"/>
          </a:xfrm>
          <a:custGeom>
            <a:avLst/>
            <a:gdLst/>
            <a:ahLst/>
            <a:cxnLst/>
            <a:rect l="l" t="t" r="r" b="b"/>
            <a:pathLst>
              <a:path w="5304259" h="1332695">
                <a:moveTo>
                  <a:pt x="0" y="0"/>
                </a:moveTo>
                <a:lnTo>
                  <a:pt x="5304259" y="0"/>
                </a:lnTo>
                <a:lnTo>
                  <a:pt x="5304259" y="1332695"/>
                </a:lnTo>
                <a:lnTo>
                  <a:pt x="0" y="13326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fr-FR" sz="1200">
              <a:solidFill>
                <a:prstClr val="black"/>
              </a:solidFill>
              <a:latin typeface="Calibri"/>
            </a:endParaRPr>
          </a:p>
        </p:txBody>
      </p:sp>
      <p:sp>
        <p:nvSpPr>
          <p:cNvPr id="37" name="TextBox 37"/>
          <p:cNvSpPr txBox="1"/>
          <p:nvPr/>
        </p:nvSpPr>
        <p:spPr>
          <a:xfrm>
            <a:off x="422335" y="637216"/>
            <a:ext cx="4193847" cy="1513235"/>
          </a:xfrm>
          <a:prstGeom prst="rect">
            <a:avLst/>
          </a:prstGeom>
        </p:spPr>
        <p:txBody>
          <a:bodyPr lIns="0" tIns="0" rIns="0" bIns="0" rtlCol="0" anchor="t">
            <a:spAutoFit/>
          </a:bodyPr>
          <a:lstStyle/>
          <a:p>
            <a:pPr defTabSz="609630">
              <a:lnSpc>
                <a:spcPts val="5898"/>
              </a:lnSpc>
            </a:pPr>
            <a:r>
              <a:rPr lang="en-US" sz="5461" b="1" spc="-136">
                <a:solidFill>
                  <a:srgbClr val="112D4E"/>
                </a:solidFill>
                <a:latin typeface="Barlow Bold"/>
                <a:ea typeface="Barlow Bold"/>
                <a:cs typeface="Barlow Bold"/>
                <a:sym typeface="Barlow Bold"/>
              </a:rPr>
              <a:t>OBJECTIF SMART</a:t>
            </a:r>
          </a:p>
        </p:txBody>
      </p:sp>
      <p:sp>
        <p:nvSpPr>
          <p:cNvPr id="38" name="TextBox 38"/>
          <p:cNvSpPr txBox="1"/>
          <p:nvPr/>
        </p:nvSpPr>
        <p:spPr>
          <a:xfrm>
            <a:off x="7021901" y="467472"/>
            <a:ext cx="5052571" cy="821443"/>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Lorem ipsum dolor sit amet, consectetur adipiscing elit. Aliquam in odio lectus. Integer erat mauris, mollis vel elementum nec, ornare non ex. Vivamus id imperdiet.</a:t>
            </a:r>
          </a:p>
        </p:txBody>
      </p:sp>
      <p:sp>
        <p:nvSpPr>
          <p:cNvPr id="39" name="TextBox 39"/>
          <p:cNvSpPr txBox="1"/>
          <p:nvPr/>
        </p:nvSpPr>
        <p:spPr>
          <a:xfrm>
            <a:off x="7021901" y="84167"/>
            <a:ext cx="2108536"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SPECIFIQUE </a:t>
            </a:r>
          </a:p>
        </p:txBody>
      </p:sp>
      <p:sp>
        <p:nvSpPr>
          <p:cNvPr id="40" name="TextBox 40"/>
          <p:cNvSpPr txBox="1"/>
          <p:nvPr/>
        </p:nvSpPr>
        <p:spPr>
          <a:xfrm>
            <a:off x="7021901" y="1854152"/>
            <a:ext cx="5052571" cy="821443"/>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Lorem ipsum dolor sit amet, consectetur adipiscing elit. Aliquam in odio lectus. Integer erat mauris, mollis vel elementum nec, ornare non ex. Vivamus id imperdiet.</a:t>
            </a:r>
          </a:p>
        </p:txBody>
      </p:sp>
      <p:sp>
        <p:nvSpPr>
          <p:cNvPr id="41" name="TextBox 41"/>
          <p:cNvSpPr txBox="1"/>
          <p:nvPr/>
        </p:nvSpPr>
        <p:spPr>
          <a:xfrm>
            <a:off x="7021901" y="1495293"/>
            <a:ext cx="2108536"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MESURABLE</a:t>
            </a:r>
          </a:p>
        </p:txBody>
      </p:sp>
      <p:sp>
        <p:nvSpPr>
          <p:cNvPr id="42" name="TextBox 42"/>
          <p:cNvSpPr txBox="1"/>
          <p:nvPr/>
        </p:nvSpPr>
        <p:spPr>
          <a:xfrm>
            <a:off x="7021901" y="3403601"/>
            <a:ext cx="5052571" cy="821443"/>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Lorem ipsum dolor sit amet, consectetur adipiscing elit. Aliquam in odio lectus. Integer erat mauris, mollis vel elementum nec, ornare non ex. Vivamus id imperdiet.</a:t>
            </a:r>
          </a:p>
        </p:txBody>
      </p:sp>
      <p:sp>
        <p:nvSpPr>
          <p:cNvPr id="43" name="TextBox 43"/>
          <p:cNvSpPr txBox="1"/>
          <p:nvPr/>
        </p:nvSpPr>
        <p:spPr>
          <a:xfrm>
            <a:off x="7021901" y="2945671"/>
            <a:ext cx="2108536"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AMBITIEUX </a:t>
            </a:r>
          </a:p>
        </p:txBody>
      </p:sp>
      <p:sp>
        <p:nvSpPr>
          <p:cNvPr id="44" name="TextBox 44"/>
          <p:cNvSpPr txBox="1"/>
          <p:nvPr/>
        </p:nvSpPr>
        <p:spPr>
          <a:xfrm>
            <a:off x="6738530" y="4841031"/>
            <a:ext cx="5052571" cy="821443"/>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Lorem ipsum dolor sit amet, consectetur adipiscing elit. Aliquam in odio lectus. Integer erat mauris, mollis vel elementum nec, ornare non ex. Vivamus id imperdiet.</a:t>
            </a:r>
          </a:p>
        </p:txBody>
      </p:sp>
      <p:sp>
        <p:nvSpPr>
          <p:cNvPr id="45" name="TextBox 45"/>
          <p:cNvSpPr txBox="1"/>
          <p:nvPr/>
        </p:nvSpPr>
        <p:spPr>
          <a:xfrm>
            <a:off x="6962438" y="4485360"/>
            <a:ext cx="2108536"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REALISABLE </a:t>
            </a:r>
          </a:p>
        </p:txBody>
      </p:sp>
      <p:sp>
        <p:nvSpPr>
          <p:cNvPr id="46" name="TextBox 46"/>
          <p:cNvSpPr txBox="1"/>
          <p:nvPr/>
        </p:nvSpPr>
        <p:spPr>
          <a:xfrm>
            <a:off x="6962438" y="5709048"/>
            <a:ext cx="2108536"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TIMER</a:t>
            </a:r>
          </a:p>
        </p:txBody>
      </p:sp>
      <p:sp>
        <p:nvSpPr>
          <p:cNvPr id="47" name="TextBox 47"/>
          <p:cNvSpPr txBox="1"/>
          <p:nvPr/>
        </p:nvSpPr>
        <p:spPr>
          <a:xfrm>
            <a:off x="6820309" y="6029648"/>
            <a:ext cx="5052571" cy="821443"/>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Lorem ipsum dolor sit amet, consectetur adipiscing elit. Aliquam in odio lectus. Integer erat mauris, mollis vel elementum nec, ornare non ex. Vivamus id imperdiet.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83843" y="3349792"/>
            <a:ext cx="3560776" cy="4557794"/>
            <a:chOff x="0" y="0"/>
            <a:chExt cx="635000" cy="812800"/>
          </a:xfrm>
        </p:grpSpPr>
        <p:sp>
          <p:nvSpPr>
            <p:cNvPr id="3" name="Freeform 3"/>
            <p:cNvSpPr/>
            <p:nvPr/>
          </p:nvSpPr>
          <p:spPr>
            <a:xfrm>
              <a:off x="0" y="0"/>
              <a:ext cx="635000" cy="810358"/>
            </a:xfrm>
            <a:custGeom>
              <a:avLst/>
              <a:gdLst/>
              <a:ahLst/>
              <a:cxnLst/>
              <a:rect l="l" t="t" r="r" b="b"/>
              <a:pathLst>
                <a:path w="635000" h="810358">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gradFill rotWithShape="1">
              <a:gsLst>
                <a:gs pos="0">
                  <a:srgbClr val="FFB613">
                    <a:alpha val="100000"/>
                  </a:srgbClr>
                </a:gs>
                <a:gs pos="100000">
                  <a:srgbClr val="FFE42F">
                    <a:alpha val="100000"/>
                  </a:srgbClr>
                </a:gs>
              </a:gsLst>
              <a:lin ang="5400000"/>
            </a:gradFill>
          </p:spPr>
          <p:txBody>
            <a:bodyPr/>
            <a:lstStyle/>
            <a:p>
              <a:pPr defTabSz="609630"/>
              <a:endParaRPr lang="fr-FR" sz="1200">
                <a:solidFill>
                  <a:prstClr val="black"/>
                </a:solidFill>
                <a:latin typeface="Calibri"/>
              </a:endParaRPr>
            </a:p>
          </p:txBody>
        </p:sp>
        <p:sp>
          <p:nvSpPr>
            <p:cNvPr id="4" name="TextBox 4"/>
            <p:cNvSpPr txBox="1"/>
            <p:nvPr/>
          </p:nvSpPr>
          <p:spPr>
            <a:xfrm>
              <a:off x="0" y="-28575"/>
              <a:ext cx="6350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Freeform 5"/>
          <p:cNvSpPr/>
          <p:nvPr/>
        </p:nvSpPr>
        <p:spPr>
          <a:xfrm rot="-5400000">
            <a:off x="-667360" y="5045042"/>
            <a:ext cx="5863182" cy="3598528"/>
          </a:xfrm>
          <a:custGeom>
            <a:avLst/>
            <a:gdLst/>
            <a:ahLst/>
            <a:cxnLst/>
            <a:rect l="l" t="t" r="r" b="b"/>
            <a:pathLst>
              <a:path w="8794773" h="5397792">
                <a:moveTo>
                  <a:pt x="0" y="0"/>
                </a:moveTo>
                <a:lnTo>
                  <a:pt x="8794773" y="0"/>
                </a:lnTo>
                <a:lnTo>
                  <a:pt x="8794773" y="5397792"/>
                </a:lnTo>
                <a:lnTo>
                  <a:pt x="0" y="5397792"/>
                </a:lnTo>
                <a:lnTo>
                  <a:pt x="0" y="0"/>
                </a:lnTo>
                <a:close/>
              </a:path>
            </a:pathLst>
          </a:custGeom>
          <a:blipFill>
            <a:blip r:embed="rId2" cstate="email">
              <a:alphaModFix amt="49000"/>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6" name="Group 6"/>
          <p:cNvGrpSpPr/>
          <p:nvPr/>
        </p:nvGrpSpPr>
        <p:grpSpPr>
          <a:xfrm rot="-10800000">
            <a:off x="4309479" y="3349792"/>
            <a:ext cx="3560776" cy="4557794"/>
            <a:chOff x="0" y="0"/>
            <a:chExt cx="635000" cy="812800"/>
          </a:xfrm>
        </p:grpSpPr>
        <p:sp>
          <p:nvSpPr>
            <p:cNvPr id="7" name="Freeform 7"/>
            <p:cNvSpPr/>
            <p:nvPr/>
          </p:nvSpPr>
          <p:spPr>
            <a:xfrm>
              <a:off x="0" y="0"/>
              <a:ext cx="635000" cy="810358"/>
            </a:xfrm>
            <a:custGeom>
              <a:avLst/>
              <a:gdLst/>
              <a:ahLst/>
              <a:cxnLst/>
              <a:rect l="l" t="t" r="r" b="b"/>
              <a:pathLst>
                <a:path w="635000" h="810358">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gradFill rotWithShape="1">
              <a:gsLst>
                <a:gs pos="0">
                  <a:srgbClr val="FFB613">
                    <a:alpha val="100000"/>
                  </a:srgbClr>
                </a:gs>
                <a:gs pos="100000">
                  <a:srgbClr val="FFE42F">
                    <a:alpha val="100000"/>
                  </a:srgbClr>
                </a:gs>
              </a:gsLst>
              <a:lin ang="5400000"/>
            </a:gradFill>
          </p:spPr>
          <p:txBody>
            <a:bodyPr/>
            <a:lstStyle/>
            <a:p>
              <a:pPr defTabSz="609630"/>
              <a:endParaRPr lang="fr-FR" sz="1200">
                <a:solidFill>
                  <a:prstClr val="black"/>
                </a:solidFill>
                <a:latin typeface="Calibri"/>
              </a:endParaRPr>
            </a:p>
          </p:txBody>
        </p:sp>
        <p:sp>
          <p:nvSpPr>
            <p:cNvPr id="8" name="TextBox 8"/>
            <p:cNvSpPr txBox="1"/>
            <p:nvPr/>
          </p:nvSpPr>
          <p:spPr>
            <a:xfrm>
              <a:off x="0" y="-28575"/>
              <a:ext cx="6350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10800000">
            <a:off x="8134138" y="3349792"/>
            <a:ext cx="3560776" cy="4557794"/>
            <a:chOff x="0" y="0"/>
            <a:chExt cx="635000" cy="812800"/>
          </a:xfrm>
        </p:grpSpPr>
        <p:sp>
          <p:nvSpPr>
            <p:cNvPr id="10" name="Freeform 10"/>
            <p:cNvSpPr/>
            <p:nvPr/>
          </p:nvSpPr>
          <p:spPr>
            <a:xfrm>
              <a:off x="0" y="0"/>
              <a:ext cx="635000" cy="810358"/>
            </a:xfrm>
            <a:custGeom>
              <a:avLst/>
              <a:gdLst/>
              <a:ahLst/>
              <a:cxnLst/>
              <a:rect l="l" t="t" r="r" b="b"/>
              <a:pathLst>
                <a:path w="635000" h="810358">
                  <a:moveTo>
                    <a:pt x="635000" y="20383"/>
                  </a:moveTo>
                  <a:lnTo>
                    <a:pt x="635000" y="678117"/>
                  </a:lnTo>
                  <a:cubicBezTo>
                    <a:pt x="635000" y="690346"/>
                    <a:pt x="627328" y="701262"/>
                    <a:pt x="615822" y="705404"/>
                  </a:cubicBezTo>
                  <a:lnTo>
                    <a:pt x="336678" y="805896"/>
                  </a:lnTo>
                  <a:cubicBezTo>
                    <a:pt x="324282" y="810358"/>
                    <a:pt x="310718" y="810358"/>
                    <a:pt x="298322" y="805896"/>
                  </a:cubicBezTo>
                  <a:lnTo>
                    <a:pt x="19178" y="705404"/>
                  </a:lnTo>
                  <a:cubicBezTo>
                    <a:pt x="7672" y="701262"/>
                    <a:pt x="0" y="690346"/>
                    <a:pt x="0" y="678117"/>
                  </a:cubicBezTo>
                  <a:lnTo>
                    <a:pt x="0" y="20383"/>
                  </a:lnTo>
                  <a:cubicBezTo>
                    <a:pt x="0" y="14977"/>
                    <a:pt x="2148" y="9793"/>
                    <a:pt x="5970" y="5970"/>
                  </a:cubicBezTo>
                  <a:cubicBezTo>
                    <a:pt x="9793" y="2148"/>
                    <a:pt x="14977" y="0"/>
                    <a:pt x="20383" y="0"/>
                  </a:cubicBezTo>
                  <a:lnTo>
                    <a:pt x="614617" y="0"/>
                  </a:lnTo>
                  <a:cubicBezTo>
                    <a:pt x="620023" y="0"/>
                    <a:pt x="625207" y="2148"/>
                    <a:pt x="629030" y="5970"/>
                  </a:cubicBezTo>
                  <a:cubicBezTo>
                    <a:pt x="632852" y="9793"/>
                    <a:pt x="635000" y="14977"/>
                    <a:pt x="635000" y="20383"/>
                  </a:cubicBezTo>
                  <a:close/>
                </a:path>
              </a:pathLst>
            </a:custGeom>
            <a:gradFill rotWithShape="1">
              <a:gsLst>
                <a:gs pos="0">
                  <a:srgbClr val="FFB613">
                    <a:alpha val="100000"/>
                  </a:srgbClr>
                </a:gs>
                <a:gs pos="100000">
                  <a:srgbClr val="FFE42F">
                    <a:alpha val="100000"/>
                  </a:srgbClr>
                </a:gs>
              </a:gsLst>
              <a:lin ang="5400000"/>
            </a:gradFill>
          </p:spPr>
          <p:txBody>
            <a:bodyPr/>
            <a:lstStyle/>
            <a:p>
              <a:pPr defTabSz="609630"/>
              <a:endParaRPr lang="fr-FR" sz="1200">
                <a:solidFill>
                  <a:prstClr val="black"/>
                </a:solidFill>
                <a:latin typeface="Calibri"/>
              </a:endParaRPr>
            </a:p>
          </p:txBody>
        </p:sp>
        <p:sp>
          <p:nvSpPr>
            <p:cNvPr id="11" name="TextBox 11"/>
            <p:cNvSpPr txBox="1"/>
            <p:nvPr/>
          </p:nvSpPr>
          <p:spPr>
            <a:xfrm>
              <a:off x="0" y="-28575"/>
              <a:ext cx="635000" cy="7270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2" name="Freeform 12"/>
          <p:cNvSpPr/>
          <p:nvPr/>
        </p:nvSpPr>
        <p:spPr>
          <a:xfrm rot="-5400000">
            <a:off x="6996178" y="5045042"/>
            <a:ext cx="5863182" cy="3598528"/>
          </a:xfrm>
          <a:custGeom>
            <a:avLst/>
            <a:gdLst/>
            <a:ahLst/>
            <a:cxnLst/>
            <a:rect l="l" t="t" r="r" b="b"/>
            <a:pathLst>
              <a:path w="8794773" h="5397792">
                <a:moveTo>
                  <a:pt x="0" y="0"/>
                </a:moveTo>
                <a:lnTo>
                  <a:pt x="8794773" y="0"/>
                </a:lnTo>
                <a:lnTo>
                  <a:pt x="8794773" y="5397792"/>
                </a:lnTo>
                <a:lnTo>
                  <a:pt x="0" y="5397792"/>
                </a:lnTo>
                <a:lnTo>
                  <a:pt x="0" y="0"/>
                </a:lnTo>
                <a:close/>
              </a:path>
            </a:pathLst>
          </a:custGeom>
          <a:blipFill>
            <a:blip r:embed="rId2" cstate="email">
              <a:alphaModFix amt="49000"/>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25" name="Group 25"/>
          <p:cNvGrpSpPr/>
          <p:nvPr/>
        </p:nvGrpSpPr>
        <p:grpSpPr>
          <a:xfrm>
            <a:off x="838088" y="4193235"/>
            <a:ext cx="2852287" cy="4604015"/>
            <a:chOff x="0" y="0"/>
            <a:chExt cx="1080630" cy="1744297"/>
          </a:xfrm>
        </p:grpSpPr>
        <p:sp>
          <p:nvSpPr>
            <p:cNvPr id="26" name="Freeform 26"/>
            <p:cNvSpPr/>
            <p:nvPr/>
          </p:nvSpPr>
          <p:spPr>
            <a:xfrm>
              <a:off x="0" y="0"/>
              <a:ext cx="1080629" cy="1744297"/>
            </a:xfrm>
            <a:custGeom>
              <a:avLst/>
              <a:gdLst/>
              <a:ahLst/>
              <a:cxnLst/>
              <a:rect l="l" t="t" r="r" b="b"/>
              <a:pathLst>
                <a:path w="1080629" h="1744297">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p:spPr>
          <p:txBody>
            <a:bodyPr/>
            <a:lstStyle/>
            <a:p>
              <a:pPr defTabSz="609630"/>
              <a:endParaRPr lang="fr-FR" sz="1200">
                <a:solidFill>
                  <a:prstClr val="black"/>
                </a:solidFill>
                <a:latin typeface="Calibri"/>
              </a:endParaRPr>
            </a:p>
          </p:txBody>
        </p:sp>
        <p:sp>
          <p:nvSpPr>
            <p:cNvPr id="27" name="TextBox 27"/>
            <p:cNvSpPr txBox="1"/>
            <p:nvPr/>
          </p:nvSpPr>
          <p:spPr>
            <a:xfrm>
              <a:off x="0" y="-28575"/>
              <a:ext cx="1080630" cy="177287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8" name="Group 28"/>
          <p:cNvGrpSpPr/>
          <p:nvPr/>
        </p:nvGrpSpPr>
        <p:grpSpPr>
          <a:xfrm>
            <a:off x="4663723" y="4193235"/>
            <a:ext cx="2852287" cy="4604015"/>
            <a:chOff x="0" y="0"/>
            <a:chExt cx="1080630" cy="1744297"/>
          </a:xfrm>
        </p:grpSpPr>
        <p:sp>
          <p:nvSpPr>
            <p:cNvPr id="29" name="Freeform 29"/>
            <p:cNvSpPr/>
            <p:nvPr/>
          </p:nvSpPr>
          <p:spPr>
            <a:xfrm>
              <a:off x="0" y="0"/>
              <a:ext cx="1080629" cy="1744297"/>
            </a:xfrm>
            <a:custGeom>
              <a:avLst/>
              <a:gdLst/>
              <a:ahLst/>
              <a:cxnLst/>
              <a:rect l="l" t="t" r="r" b="b"/>
              <a:pathLst>
                <a:path w="1080629" h="1744297">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p:spPr>
          <p:txBody>
            <a:bodyPr/>
            <a:lstStyle/>
            <a:p>
              <a:pPr defTabSz="609630"/>
              <a:endParaRPr lang="fr-FR" sz="1200">
                <a:solidFill>
                  <a:prstClr val="black"/>
                </a:solidFill>
                <a:latin typeface="Calibri"/>
              </a:endParaRPr>
            </a:p>
          </p:txBody>
        </p:sp>
        <p:sp>
          <p:nvSpPr>
            <p:cNvPr id="30" name="TextBox 30"/>
            <p:cNvSpPr txBox="1"/>
            <p:nvPr/>
          </p:nvSpPr>
          <p:spPr>
            <a:xfrm>
              <a:off x="0" y="-28575"/>
              <a:ext cx="1080630" cy="177287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31" name="Group 31"/>
          <p:cNvGrpSpPr/>
          <p:nvPr/>
        </p:nvGrpSpPr>
        <p:grpSpPr>
          <a:xfrm>
            <a:off x="8488383" y="4193235"/>
            <a:ext cx="2852287" cy="4604015"/>
            <a:chOff x="0" y="0"/>
            <a:chExt cx="1080630" cy="1744297"/>
          </a:xfrm>
        </p:grpSpPr>
        <p:sp>
          <p:nvSpPr>
            <p:cNvPr id="32" name="Freeform 32"/>
            <p:cNvSpPr/>
            <p:nvPr/>
          </p:nvSpPr>
          <p:spPr>
            <a:xfrm>
              <a:off x="0" y="0"/>
              <a:ext cx="1080629" cy="1744297"/>
            </a:xfrm>
            <a:custGeom>
              <a:avLst/>
              <a:gdLst/>
              <a:ahLst/>
              <a:cxnLst/>
              <a:rect l="l" t="t" r="r" b="b"/>
              <a:pathLst>
                <a:path w="1080629" h="1744297">
                  <a:moveTo>
                    <a:pt x="65143" y="0"/>
                  </a:moveTo>
                  <a:lnTo>
                    <a:pt x="1015487" y="0"/>
                  </a:lnTo>
                  <a:cubicBezTo>
                    <a:pt x="1051464" y="0"/>
                    <a:pt x="1080629" y="29165"/>
                    <a:pt x="1080629" y="65143"/>
                  </a:cubicBezTo>
                  <a:lnTo>
                    <a:pt x="1080629" y="1679154"/>
                  </a:lnTo>
                  <a:cubicBezTo>
                    <a:pt x="1080629" y="1696431"/>
                    <a:pt x="1073766" y="1713000"/>
                    <a:pt x="1061550" y="1725217"/>
                  </a:cubicBezTo>
                  <a:cubicBezTo>
                    <a:pt x="1049333" y="1737434"/>
                    <a:pt x="1032764" y="1744297"/>
                    <a:pt x="1015487" y="1744297"/>
                  </a:cubicBezTo>
                  <a:lnTo>
                    <a:pt x="65143" y="1744297"/>
                  </a:lnTo>
                  <a:cubicBezTo>
                    <a:pt x="47866" y="1744297"/>
                    <a:pt x="31297" y="1737434"/>
                    <a:pt x="19080" y="1725217"/>
                  </a:cubicBezTo>
                  <a:cubicBezTo>
                    <a:pt x="6863" y="1713000"/>
                    <a:pt x="0" y="1696431"/>
                    <a:pt x="0" y="1679154"/>
                  </a:cubicBezTo>
                  <a:lnTo>
                    <a:pt x="0" y="65143"/>
                  </a:lnTo>
                  <a:cubicBezTo>
                    <a:pt x="0" y="47866"/>
                    <a:pt x="6863" y="31297"/>
                    <a:pt x="19080" y="19080"/>
                  </a:cubicBezTo>
                  <a:cubicBezTo>
                    <a:pt x="31297" y="6863"/>
                    <a:pt x="47866" y="0"/>
                    <a:pt x="65143" y="0"/>
                  </a:cubicBezTo>
                  <a:close/>
                </a:path>
              </a:pathLst>
            </a:custGeom>
            <a:solidFill>
              <a:srgbClr val="FFFFFF"/>
            </a:solidFill>
          </p:spPr>
          <p:txBody>
            <a:bodyPr/>
            <a:lstStyle/>
            <a:p>
              <a:pPr defTabSz="609630"/>
              <a:endParaRPr lang="fr-FR" sz="1200">
                <a:solidFill>
                  <a:prstClr val="black"/>
                </a:solidFill>
                <a:latin typeface="Calibri"/>
              </a:endParaRPr>
            </a:p>
          </p:txBody>
        </p:sp>
        <p:sp>
          <p:nvSpPr>
            <p:cNvPr id="33" name="TextBox 33"/>
            <p:cNvSpPr txBox="1"/>
            <p:nvPr/>
          </p:nvSpPr>
          <p:spPr>
            <a:xfrm>
              <a:off x="0" y="-28575"/>
              <a:ext cx="1080630" cy="1772872"/>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4" name="Freeform 34"/>
          <p:cNvSpPr/>
          <p:nvPr/>
        </p:nvSpPr>
        <p:spPr>
          <a:xfrm rot="-5400000">
            <a:off x="1569489" y="2886195"/>
            <a:ext cx="1389485" cy="1262695"/>
          </a:xfrm>
          <a:custGeom>
            <a:avLst/>
            <a:gdLst/>
            <a:ahLst/>
            <a:cxnLst/>
            <a:rect l="l" t="t" r="r" b="b"/>
            <a:pathLst>
              <a:path w="2084228" h="1894042">
                <a:moveTo>
                  <a:pt x="0" y="0"/>
                </a:moveTo>
                <a:lnTo>
                  <a:pt x="2084227" y="0"/>
                </a:lnTo>
                <a:lnTo>
                  <a:pt x="2084227" y="1894042"/>
                </a:lnTo>
                <a:lnTo>
                  <a:pt x="0" y="189404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35" name="Freeform 35"/>
          <p:cNvSpPr/>
          <p:nvPr/>
        </p:nvSpPr>
        <p:spPr>
          <a:xfrm rot="-5400000">
            <a:off x="5395124" y="2886195"/>
            <a:ext cx="1389485" cy="1262695"/>
          </a:xfrm>
          <a:custGeom>
            <a:avLst/>
            <a:gdLst/>
            <a:ahLst/>
            <a:cxnLst/>
            <a:rect l="l" t="t" r="r" b="b"/>
            <a:pathLst>
              <a:path w="2084228" h="1894042">
                <a:moveTo>
                  <a:pt x="0" y="0"/>
                </a:moveTo>
                <a:lnTo>
                  <a:pt x="2084228" y="0"/>
                </a:lnTo>
                <a:lnTo>
                  <a:pt x="2084228" y="1894042"/>
                </a:lnTo>
                <a:lnTo>
                  <a:pt x="0" y="189404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36" name="Group 36"/>
          <p:cNvGrpSpPr/>
          <p:nvPr/>
        </p:nvGrpSpPr>
        <p:grpSpPr>
          <a:xfrm>
            <a:off x="1772296" y="2894437"/>
            <a:ext cx="1023210" cy="1190645"/>
            <a:chOff x="0" y="0"/>
            <a:chExt cx="698500" cy="812800"/>
          </a:xfrm>
        </p:grpSpPr>
        <p:sp>
          <p:nvSpPr>
            <p:cNvPr id="37" name="Freeform 37"/>
            <p:cNvSpPr/>
            <p:nvPr/>
          </p:nvSpPr>
          <p:spPr>
            <a:xfrm>
              <a:off x="0" y="14983"/>
              <a:ext cx="698500" cy="782834"/>
            </a:xfrm>
            <a:custGeom>
              <a:avLst/>
              <a:gdLst/>
              <a:ahLst/>
              <a:cxnLst/>
              <a:rect l="l" t="t" r="r" b="b"/>
              <a:pathLst>
                <a:path w="698500" h="782834">
                  <a:moveTo>
                    <a:pt x="416693" y="24257"/>
                  </a:moveTo>
                  <a:lnTo>
                    <a:pt x="631057" y="148977"/>
                  </a:lnTo>
                  <a:cubicBezTo>
                    <a:pt x="672812" y="173272"/>
                    <a:pt x="698500" y="217936"/>
                    <a:pt x="698500" y="266245"/>
                  </a:cubicBezTo>
                  <a:lnTo>
                    <a:pt x="698500" y="516589"/>
                  </a:lnTo>
                  <a:cubicBezTo>
                    <a:pt x="698500" y="564898"/>
                    <a:pt x="672812" y="609563"/>
                    <a:pt x="631057" y="633857"/>
                  </a:cubicBezTo>
                  <a:lnTo>
                    <a:pt x="416693" y="758577"/>
                  </a:lnTo>
                  <a:cubicBezTo>
                    <a:pt x="375002" y="782834"/>
                    <a:pt x="323498" y="782834"/>
                    <a:pt x="281807" y="758577"/>
                  </a:cubicBezTo>
                  <a:lnTo>
                    <a:pt x="67443" y="633857"/>
                  </a:lnTo>
                  <a:cubicBezTo>
                    <a:pt x="25688" y="609563"/>
                    <a:pt x="0" y="564898"/>
                    <a:pt x="0" y="516589"/>
                  </a:cubicBezTo>
                  <a:lnTo>
                    <a:pt x="0" y="266245"/>
                  </a:lnTo>
                  <a:cubicBezTo>
                    <a:pt x="0" y="217936"/>
                    <a:pt x="25688" y="173272"/>
                    <a:pt x="67443" y="148977"/>
                  </a:cubicBezTo>
                  <a:lnTo>
                    <a:pt x="281807" y="24257"/>
                  </a:lnTo>
                  <a:cubicBezTo>
                    <a:pt x="323498" y="0"/>
                    <a:pt x="375002" y="0"/>
                    <a:pt x="416693" y="24257"/>
                  </a:cubicBezTo>
                  <a:close/>
                </a:path>
              </a:pathLst>
            </a:custGeom>
            <a:gradFill rotWithShape="1">
              <a:gsLst>
                <a:gs pos="0">
                  <a:srgbClr val="3183ED">
                    <a:alpha val="100000"/>
                  </a:srgbClr>
                </a:gs>
                <a:gs pos="100000">
                  <a:srgbClr val="56CCF2">
                    <a:alpha val="100000"/>
                  </a:srgbClr>
                </a:gs>
              </a:gsLst>
              <a:lin ang="5400000"/>
            </a:gradFill>
            <a:ln w="12700" cap="sq">
              <a:solidFill>
                <a:srgbClr val="000000"/>
              </a:solidFill>
              <a:prstDash val="solid"/>
              <a:miter/>
            </a:ln>
          </p:spPr>
          <p:txBody>
            <a:bodyPr/>
            <a:lstStyle/>
            <a:p>
              <a:pPr defTabSz="609630"/>
              <a:endParaRPr lang="fr-FR" sz="1200">
                <a:solidFill>
                  <a:prstClr val="black"/>
                </a:solidFill>
                <a:latin typeface="Calibri"/>
              </a:endParaRPr>
            </a:p>
          </p:txBody>
        </p:sp>
      </p:grpSp>
      <p:grpSp>
        <p:nvGrpSpPr>
          <p:cNvPr id="38" name="Group 38"/>
          <p:cNvGrpSpPr/>
          <p:nvPr/>
        </p:nvGrpSpPr>
        <p:grpSpPr>
          <a:xfrm>
            <a:off x="5597932" y="2894437"/>
            <a:ext cx="1023210" cy="1190645"/>
            <a:chOff x="0" y="0"/>
            <a:chExt cx="698500" cy="812800"/>
          </a:xfrm>
        </p:grpSpPr>
        <p:sp>
          <p:nvSpPr>
            <p:cNvPr id="39" name="Freeform 39"/>
            <p:cNvSpPr/>
            <p:nvPr/>
          </p:nvSpPr>
          <p:spPr>
            <a:xfrm>
              <a:off x="0" y="14983"/>
              <a:ext cx="698500" cy="782834"/>
            </a:xfrm>
            <a:custGeom>
              <a:avLst/>
              <a:gdLst/>
              <a:ahLst/>
              <a:cxnLst/>
              <a:rect l="l" t="t" r="r" b="b"/>
              <a:pathLst>
                <a:path w="698500" h="782834">
                  <a:moveTo>
                    <a:pt x="416693" y="24257"/>
                  </a:moveTo>
                  <a:lnTo>
                    <a:pt x="631057" y="148977"/>
                  </a:lnTo>
                  <a:cubicBezTo>
                    <a:pt x="672812" y="173272"/>
                    <a:pt x="698500" y="217936"/>
                    <a:pt x="698500" y="266245"/>
                  </a:cubicBezTo>
                  <a:lnTo>
                    <a:pt x="698500" y="516589"/>
                  </a:lnTo>
                  <a:cubicBezTo>
                    <a:pt x="698500" y="564898"/>
                    <a:pt x="672812" y="609563"/>
                    <a:pt x="631057" y="633857"/>
                  </a:cubicBezTo>
                  <a:lnTo>
                    <a:pt x="416693" y="758577"/>
                  </a:lnTo>
                  <a:cubicBezTo>
                    <a:pt x="375002" y="782834"/>
                    <a:pt x="323498" y="782834"/>
                    <a:pt x="281807" y="758577"/>
                  </a:cubicBezTo>
                  <a:lnTo>
                    <a:pt x="67443" y="633857"/>
                  </a:lnTo>
                  <a:cubicBezTo>
                    <a:pt x="25688" y="609563"/>
                    <a:pt x="0" y="564898"/>
                    <a:pt x="0" y="516589"/>
                  </a:cubicBezTo>
                  <a:lnTo>
                    <a:pt x="0" y="266245"/>
                  </a:lnTo>
                  <a:cubicBezTo>
                    <a:pt x="0" y="217936"/>
                    <a:pt x="25688" y="173272"/>
                    <a:pt x="67443" y="148977"/>
                  </a:cubicBezTo>
                  <a:lnTo>
                    <a:pt x="281807" y="24257"/>
                  </a:lnTo>
                  <a:cubicBezTo>
                    <a:pt x="323498" y="0"/>
                    <a:pt x="375002" y="0"/>
                    <a:pt x="416693" y="24257"/>
                  </a:cubicBezTo>
                  <a:close/>
                </a:path>
              </a:pathLst>
            </a:custGeom>
            <a:gradFill rotWithShape="1">
              <a:gsLst>
                <a:gs pos="0">
                  <a:srgbClr val="3183ED">
                    <a:alpha val="100000"/>
                  </a:srgbClr>
                </a:gs>
                <a:gs pos="100000">
                  <a:srgbClr val="56CCF2">
                    <a:alpha val="100000"/>
                  </a:srgbClr>
                </a:gs>
              </a:gsLst>
              <a:lin ang="5400000"/>
            </a:gradFill>
            <a:ln w="12700" cap="sq">
              <a:solidFill>
                <a:srgbClr val="000000"/>
              </a:solidFill>
              <a:prstDash val="solid"/>
              <a:miter/>
            </a:ln>
          </p:spPr>
          <p:txBody>
            <a:bodyPr/>
            <a:lstStyle/>
            <a:p>
              <a:pPr defTabSz="609630"/>
              <a:endParaRPr lang="fr-FR" sz="1200">
                <a:solidFill>
                  <a:prstClr val="black"/>
                </a:solidFill>
                <a:latin typeface="Calibri"/>
              </a:endParaRPr>
            </a:p>
          </p:txBody>
        </p:sp>
      </p:grpSp>
      <p:sp>
        <p:nvSpPr>
          <p:cNvPr id="40" name="Freeform 40"/>
          <p:cNvSpPr/>
          <p:nvPr/>
        </p:nvSpPr>
        <p:spPr>
          <a:xfrm rot="-5400000">
            <a:off x="9219784" y="2886195"/>
            <a:ext cx="1389485" cy="1262695"/>
          </a:xfrm>
          <a:custGeom>
            <a:avLst/>
            <a:gdLst/>
            <a:ahLst/>
            <a:cxnLst/>
            <a:rect l="l" t="t" r="r" b="b"/>
            <a:pathLst>
              <a:path w="2084228" h="1894042">
                <a:moveTo>
                  <a:pt x="0" y="0"/>
                </a:moveTo>
                <a:lnTo>
                  <a:pt x="2084228" y="0"/>
                </a:lnTo>
                <a:lnTo>
                  <a:pt x="2084228" y="1894042"/>
                </a:lnTo>
                <a:lnTo>
                  <a:pt x="0" y="189404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41" name="Group 41"/>
          <p:cNvGrpSpPr/>
          <p:nvPr/>
        </p:nvGrpSpPr>
        <p:grpSpPr>
          <a:xfrm>
            <a:off x="9422591" y="2894437"/>
            <a:ext cx="1023210" cy="1190645"/>
            <a:chOff x="0" y="0"/>
            <a:chExt cx="698500" cy="812800"/>
          </a:xfrm>
        </p:grpSpPr>
        <p:sp>
          <p:nvSpPr>
            <p:cNvPr id="42" name="Freeform 42"/>
            <p:cNvSpPr/>
            <p:nvPr/>
          </p:nvSpPr>
          <p:spPr>
            <a:xfrm>
              <a:off x="0" y="14983"/>
              <a:ext cx="698500" cy="782834"/>
            </a:xfrm>
            <a:custGeom>
              <a:avLst/>
              <a:gdLst/>
              <a:ahLst/>
              <a:cxnLst/>
              <a:rect l="l" t="t" r="r" b="b"/>
              <a:pathLst>
                <a:path w="698500" h="782834">
                  <a:moveTo>
                    <a:pt x="416693" y="24257"/>
                  </a:moveTo>
                  <a:lnTo>
                    <a:pt x="631057" y="148977"/>
                  </a:lnTo>
                  <a:cubicBezTo>
                    <a:pt x="672812" y="173272"/>
                    <a:pt x="698500" y="217936"/>
                    <a:pt x="698500" y="266245"/>
                  </a:cubicBezTo>
                  <a:lnTo>
                    <a:pt x="698500" y="516589"/>
                  </a:lnTo>
                  <a:cubicBezTo>
                    <a:pt x="698500" y="564898"/>
                    <a:pt x="672812" y="609563"/>
                    <a:pt x="631057" y="633857"/>
                  </a:cubicBezTo>
                  <a:lnTo>
                    <a:pt x="416693" y="758577"/>
                  </a:lnTo>
                  <a:cubicBezTo>
                    <a:pt x="375002" y="782834"/>
                    <a:pt x="323498" y="782834"/>
                    <a:pt x="281807" y="758577"/>
                  </a:cubicBezTo>
                  <a:lnTo>
                    <a:pt x="67443" y="633857"/>
                  </a:lnTo>
                  <a:cubicBezTo>
                    <a:pt x="25688" y="609563"/>
                    <a:pt x="0" y="564898"/>
                    <a:pt x="0" y="516589"/>
                  </a:cubicBezTo>
                  <a:lnTo>
                    <a:pt x="0" y="266245"/>
                  </a:lnTo>
                  <a:cubicBezTo>
                    <a:pt x="0" y="217936"/>
                    <a:pt x="25688" y="173272"/>
                    <a:pt x="67443" y="148977"/>
                  </a:cubicBezTo>
                  <a:lnTo>
                    <a:pt x="281807" y="24257"/>
                  </a:lnTo>
                  <a:cubicBezTo>
                    <a:pt x="323498" y="0"/>
                    <a:pt x="375002" y="0"/>
                    <a:pt x="416693" y="24257"/>
                  </a:cubicBezTo>
                  <a:close/>
                </a:path>
              </a:pathLst>
            </a:custGeom>
            <a:gradFill rotWithShape="1">
              <a:gsLst>
                <a:gs pos="0">
                  <a:srgbClr val="3183ED">
                    <a:alpha val="100000"/>
                  </a:srgbClr>
                </a:gs>
                <a:gs pos="100000">
                  <a:srgbClr val="56CCF2">
                    <a:alpha val="100000"/>
                  </a:srgbClr>
                </a:gs>
              </a:gsLst>
              <a:lin ang="5400000"/>
            </a:gradFill>
            <a:ln w="12700" cap="sq">
              <a:solidFill>
                <a:srgbClr val="000000"/>
              </a:solidFill>
              <a:prstDash val="solid"/>
              <a:miter/>
            </a:ln>
          </p:spPr>
          <p:txBody>
            <a:bodyPr/>
            <a:lstStyle/>
            <a:p>
              <a:pPr defTabSz="609630"/>
              <a:endParaRPr lang="fr-FR" sz="1200">
                <a:solidFill>
                  <a:prstClr val="black"/>
                </a:solidFill>
                <a:latin typeface="Calibri"/>
              </a:endParaRPr>
            </a:p>
          </p:txBody>
        </p:sp>
      </p:grpSp>
      <p:sp>
        <p:nvSpPr>
          <p:cNvPr id="43" name="Freeform 43"/>
          <p:cNvSpPr/>
          <p:nvPr/>
        </p:nvSpPr>
        <p:spPr>
          <a:xfrm>
            <a:off x="9649860" y="3208196"/>
            <a:ext cx="556033" cy="604383"/>
          </a:xfrm>
          <a:custGeom>
            <a:avLst/>
            <a:gdLst/>
            <a:ahLst/>
            <a:cxnLst/>
            <a:rect l="l" t="t" r="r" b="b"/>
            <a:pathLst>
              <a:path w="834049" h="906575">
                <a:moveTo>
                  <a:pt x="0" y="0"/>
                </a:moveTo>
                <a:lnTo>
                  <a:pt x="834049" y="0"/>
                </a:lnTo>
                <a:lnTo>
                  <a:pt x="834049" y="906574"/>
                </a:lnTo>
                <a:lnTo>
                  <a:pt x="0" y="9065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fr-FR" sz="1200">
              <a:solidFill>
                <a:prstClr val="black"/>
              </a:solidFill>
              <a:latin typeface="Calibri"/>
            </a:endParaRPr>
          </a:p>
        </p:txBody>
      </p:sp>
      <p:grpSp>
        <p:nvGrpSpPr>
          <p:cNvPr id="44" name="Group 44"/>
          <p:cNvGrpSpPr/>
          <p:nvPr/>
        </p:nvGrpSpPr>
        <p:grpSpPr>
          <a:xfrm rot="-10800000">
            <a:off x="3375293" y="404988"/>
            <a:ext cx="5468487" cy="625125"/>
            <a:chOff x="0" y="0"/>
            <a:chExt cx="5970210" cy="682480"/>
          </a:xfrm>
        </p:grpSpPr>
        <p:sp>
          <p:nvSpPr>
            <p:cNvPr id="45" name="Freeform 45"/>
            <p:cNvSpPr/>
            <p:nvPr/>
          </p:nvSpPr>
          <p:spPr>
            <a:xfrm>
              <a:off x="4118" y="0"/>
              <a:ext cx="5961973" cy="682480"/>
            </a:xfrm>
            <a:custGeom>
              <a:avLst/>
              <a:gdLst/>
              <a:ahLst/>
              <a:cxnLst/>
              <a:rect l="l" t="t" r="r" b="b"/>
              <a:pathLst>
                <a:path w="5961973" h="682480">
                  <a:moveTo>
                    <a:pt x="217958" y="682480"/>
                  </a:moveTo>
                  <a:lnTo>
                    <a:pt x="5744015" y="682480"/>
                  </a:lnTo>
                  <a:cubicBezTo>
                    <a:pt x="5755214" y="682480"/>
                    <a:pt x="5765083" y="675121"/>
                    <a:pt x="5768278" y="664388"/>
                  </a:cubicBezTo>
                  <a:lnTo>
                    <a:pt x="5960705" y="18092"/>
                  </a:lnTo>
                  <a:cubicBezTo>
                    <a:pt x="5961973" y="13832"/>
                    <a:pt x="5961155" y="9224"/>
                    <a:pt x="5958499" y="5662"/>
                  </a:cubicBezTo>
                  <a:cubicBezTo>
                    <a:pt x="5955842" y="2099"/>
                    <a:pt x="5951659" y="0"/>
                    <a:pt x="5947215" y="0"/>
                  </a:cubicBezTo>
                  <a:lnTo>
                    <a:pt x="14758" y="0"/>
                  </a:lnTo>
                  <a:cubicBezTo>
                    <a:pt x="10314" y="0"/>
                    <a:pt x="6131" y="2099"/>
                    <a:pt x="3475" y="5662"/>
                  </a:cubicBezTo>
                  <a:cubicBezTo>
                    <a:pt x="818" y="9224"/>
                    <a:pt x="0" y="13832"/>
                    <a:pt x="1269" y="18092"/>
                  </a:cubicBezTo>
                  <a:lnTo>
                    <a:pt x="193695" y="664388"/>
                  </a:lnTo>
                  <a:cubicBezTo>
                    <a:pt x="196891" y="675121"/>
                    <a:pt x="206759" y="682480"/>
                    <a:pt x="217958" y="682480"/>
                  </a:cubicBezTo>
                  <a:close/>
                </a:path>
              </a:pathLst>
            </a:custGeom>
            <a:gradFill rotWithShape="1">
              <a:gsLst>
                <a:gs pos="0">
                  <a:srgbClr val="3183ED">
                    <a:alpha val="100000"/>
                  </a:srgbClr>
                </a:gs>
                <a:gs pos="100000">
                  <a:srgbClr val="56CCF2">
                    <a:alpha val="100000"/>
                  </a:srgbClr>
                </a:gs>
              </a:gsLst>
              <a:lin ang="5400000"/>
            </a:gradFill>
            <a:ln cap="sq">
              <a:noFill/>
              <a:prstDash val="solid"/>
              <a:miter/>
            </a:ln>
          </p:spPr>
          <p:txBody>
            <a:bodyPr/>
            <a:lstStyle/>
            <a:p>
              <a:pPr defTabSz="609630"/>
              <a:endParaRPr lang="fr-FR" sz="1200">
                <a:solidFill>
                  <a:prstClr val="black"/>
                </a:solidFill>
                <a:latin typeface="Calibri"/>
              </a:endParaRPr>
            </a:p>
          </p:txBody>
        </p:sp>
        <p:sp>
          <p:nvSpPr>
            <p:cNvPr id="46" name="TextBox 46"/>
            <p:cNvSpPr txBox="1"/>
            <p:nvPr/>
          </p:nvSpPr>
          <p:spPr>
            <a:xfrm>
              <a:off x="127000" y="-28575"/>
              <a:ext cx="5716210" cy="7110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3" name="Freeform 53"/>
          <p:cNvSpPr/>
          <p:nvPr/>
        </p:nvSpPr>
        <p:spPr>
          <a:xfrm>
            <a:off x="5804292" y="3208196"/>
            <a:ext cx="610488" cy="604383"/>
          </a:xfrm>
          <a:custGeom>
            <a:avLst/>
            <a:gdLst/>
            <a:ahLst/>
            <a:cxnLst/>
            <a:rect l="l" t="t" r="r" b="b"/>
            <a:pathLst>
              <a:path w="915732" h="906575">
                <a:moveTo>
                  <a:pt x="0" y="0"/>
                </a:moveTo>
                <a:lnTo>
                  <a:pt x="915732" y="0"/>
                </a:lnTo>
                <a:lnTo>
                  <a:pt x="915732" y="906574"/>
                </a:lnTo>
                <a:lnTo>
                  <a:pt x="0" y="9065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fr-FR" sz="1200">
              <a:solidFill>
                <a:prstClr val="black"/>
              </a:solidFill>
              <a:latin typeface="Calibri"/>
            </a:endParaRPr>
          </a:p>
        </p:txBody>
      </p:sp>
      <p:sp>
        <p:nvSpPr>
          <p:cNvPr id="54" name="Freeform 54"/>
          <p:cNvSpPr/>
          <p:nvPr/>
        </p:nvSpPr>
        <p:spPr>
          <a:xfrm>
            <a:off x="2028742" y="3198882"/>
            <a:ext cx="502737" cy="498338"/>
          </a:xfrm>
          <a:custGeom>
            <a:avLst/>
            <a:gdLst/>
            <a:ahLst/>
            <a:cxnLst/>
            <a:rect l="l" t="t" r="r" b="b"/>
            <a:pathLst>
              <a:path w="754105" h="747507">
                <a:moveTo>
                  <a:pt x="0" y="0"/>
                </a:moveTo>
                <a:lnTo>
                  <a:pt x="754106" y="0"/>
                </a:lnTo>
                <a:lnTo>
                  <a:pt x="754106" y="747506"/>
                </a:lnTo>
                <a:lnTo>
                  <a:pt x="0" y="7475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fr-FR" sz="1200">
              <a:solidFill>
                <a:prstClr val="black"/>
              </a:solidFill>
              <a:latin typeface="Calibri"/>
            </a:endParaRPr>
          </a:p>
        </p:txBody>
      </p:sp>
      <p:sp>
        <p:nvSpPr>
          <p:cNvPr id="55" name="TextBox 55"/>
          <p:cNvSpPr txBox="1"/>
          <p:nvPr/>
        </p:nvSpPr>
        <p:spPr>
          <a:xfrm>
            <a:off x="2568500" y="1167272"/>
            <a:ext cx="6854091" cy="782265"/>
          </a:xfrm>
          <a:prstGeom prst="rect">
            <a:avLst/>
          </a:prstGeom>
        </p:spPr>
        <p:txBody>
          <a:bodyPr lIns="0" tIns="0" rIns="0" bIns="0" rtlCol="0" anchor="t">
            <a:spAutoFit/>
          </a:bodyPr>
          <a:lstStyle/>
          <a:p>
            <a:pPr algn="ctr" defTabSz="609630">
              <a:lnSpc>
                <a:spcPts val="6120"/>
              </a:lnSpc>
            </a:pPr>
            <a:r>
              <a:rPr lang="en-US" sz="5666" b="1" spc="-141">
                <a:solidFill>
                  <a:srgbClr val="112D4E"/>
                </a:solidFill>
                <a:latin typeface="Barlow Bold"/>
                <a:ea typeface="Barlow Bold"/>
                <a:cs typeface="Barlow Bold"/>
                <a:sym typeface="Barlow Bold"/>
              </a:rPr>
              <a:t>O.K.R</a:t>
            </a:r>
          </a:p>
        </p:txBody>
      </p:sp>
      <p:sp>
        <p:nvSpPr>
          <p:cNvPr id="56" name="TextBox 56"/>
          <p:cNvSpPr txBox="1"/>
          <p:nvPr/>
        </p:nvSpPr>
        <p:spPr>
          <a:xfrm>
            <a:off x="4075774" y="449438"/>
            <a:ext cx="4067526" cy="487313"/>
          </a:xfrm>
          <a:prstGeom prst="rect">
            <a:avLst/>
          </a:prstGeom>
        </p:spPr>
        <p:txBody>
          <a:bodyPr lIns="0" tIns="0" rIns="0" bIns="0" rtlCol="0" anchor="t">
            <a:spAutoFit/>
          </a:bodyPr>
          <a:lstStyle/>
          <a:p>
            <a:pPr algn="ctr" defTabSz="609630">
              <a:lnSpc>
                <a:spcPts val="3763"/>
              </a:lnSpc>
            </a:pPr>
            <a:r>
              <a:rPr lang="en-US" sz="3484" b="1">
                <a:solidFill>
                  <a:srgbClr val="FFFFFF"/>
                </a:solidFill>
                <a:latin typeface="Barlow Bold"/>
                <a:ea typeface="Barlow Bold"/>
                <a:cs typeface="Barlow Bold"/>
                <a:sym typeface="Barlow Bold"/>
              </a:rPr>
              <a:t>Training Impact On</a:t>
            </a:r>
          </a:p>
        </p:txBody>
      </p:sp>
      <p:sp>
        <p:nvSpPr>
          <p:cNvPr id="57" name="TextBox 57"/>
          <p:cNvSpPr txBox="1"/>
          <p:nvPr/>
        </p:nvSpPr>
        <p:spPr>
          <a:xfrm>
            <a:off x="1095284" y="4432694"/>
            <a:ext cx="2337895" cy="1103700"/>
          </a:xfrm>
          <a:prstGeom prst="rect">
            <a:avLst/>
          </a:prstGeom>
        </p:spPr>
        <p:txBody>
          <a:bodyPr lIns="0" tIns="0" rIns="0" bIns="0" rtlCol="0" anchor="t">
            <a:spAutoFit/>
          </a:bodyPr>
          <a:lstStyle/>
          <a:p>
            <a:pPr marL="338260" lvl="1" indent="-169130" algn="ctr" defTabSz="609630">
              <a:lnSpc>
                <a:spcPts val="2193"/>
              </a:lnSpc>
              <a:buFont typeface="Arial"/>
              <a:buChar char="•"/>
            </a:pPr>
            <a:r>
              <a:rPr lang="en-US" sz="1566" spc="-26">
                <a:solidFill>
                  <a:srgbClr val="000000"/>
                </a:solidFill>
                <a:latin typeface="Clear Sans"/>
                <a:ea typeface="Clear Sans"/>
                <a:cs typeface="Clear Sans"/>
                <a:sym typeface="Clear Sans"/>
              </a:rPr>
              <a:t>MON SMART</a:t>
            </a:r>
          </a:p>
          <a:p>
            <a:pPr marL="338260" lvl="1" indent="-169130" algn="ctr" defTabSz="609630">
              <a:lnSpc>
                <a:spcPts val="2193"/>
              </a:lnSpc>
              <a:buFont typeface="Arial"/>
              <a:buChar char="•"/>
            </a:pPr>
            <a:r>
              <a:rPr lang="en-US" sz="1566" spc="-26">
                <a:solidFill>
                  <a:srgbClr val="000000"/>
                </a:solidFill>
                <a:latin typeface="Clear Sans"/>
                <a:ea typeface="Clear Sans"/>
                <a:cs typeface="Clear Sans"/>
                <a:sym typeface="Clear Sans"/>
              </a:rPr>
              <a:t> « Où voulons-nous aller ? »</a:t>
            </a:r>
          </a:p>
          <a:p>
            <a:pPr algn="ctr" defTabSz="609630">
              <a:lnSpc>
                <a:spcPts val="2193"/>
              </a:lnSpc>
            </a:pPr>
            <a:endParaRPr lang="en-US" sz="1566" spc="-26">
              <a:solidFill>
                <a:srgbClr val="000000"/>
              </a:solidFill>
              <a:latin typeface="Clear Sans"/>
              <a:ea typeface="Clear Sans"/>
              <a:cs typeface="Clear Sans"/>
              <a:sym typeface="Clear Sans"/>
            </a:endParaRPr>
          </a:p>
        </p:txBody>
      </p:sp>
      <p:sp>
        <p:nvSpPr>
          <p:cNvPr id="58" name="TextBox 58"/>
          <p:cNvSpPr txBox="1"/>
          <p:nvPr/>
        </p:nvSpPr>
        <p:spPr>
          <a:xfrm>
            <a:off x="4912988" y="4432695"/>
            <a:ext cx="2361956" cy="2232214"/>
          </a:xfrm>
          <a:prstGeom prst="rect">
            <a:avLst/>
          </a:prstGeom>
        </p:spPr>
        <p:txBody>
          <a:bodyPr lIns="0" tIns="0" rIns="0" bIns="0" rtlCol="0" anchor="t">
            <a:spAutoFit/>
          </a:bodyPr>
          <a:lstStyle/>
          <a:p>
            <a:pPr marL="338260" lvl="1" indent="-169130" algn="ctr" defTabSz="609630">
              <a:lnSpc>
                <a:spcPts val="2193"/>
              </a:lnSpc>
              <a:buFont typeface="Arial"/>
              <a:buChar char="•"/>
            </a:pPr>
            <a:r>
              <a:rPr lang="en-US" sz="1566" spc="-26">
                <a:solidFill>
                  <a:srgbClr val="000000"/>
                </a:solidFill>
                <a:latin typeface="Clear Sans"/>
                <a:ea typeface="Clear Sans"/>
                <a:cs typeface="Clear Sans"/>
                <a:sym typeface="Clear Sans"/>
              </a:rPr>
              <a:t>Résultats Clés (Key Results) : pertinents et temporellement définis (SMART).</a:t>
            </a:r>
          </a:p>
          <a:p>
            <a:pPr marL="338260" lvl="1" indent="-169130" algn="ctr" defTabSz="609630">
              <a:lnSpc>
                <a:spcPts val="2193"/>
              </a:lnSpc>
              <a:buFont typeface="Arial"/>
              <a:buChar char="•"/>
            </a:pPr>
            <a:r>
              <a:rPr lang="en-US" sz="1566" spc="-26">
                <a:solidFill>
                  <a:srgbClr val="000000"/>
                </a:solidFill>
                <a:latin typeface="Clear Sans"/>
                <a:ea typeface="Clear Sans"/>
                <a:cs typeface="Clear Sans"/>
                <a:sym typeface="Clear Sans"/>
              </a:rPr>
              <a:t>« Comment saurons-nous que nous y sommes arrivés ? »</a:t>
            </a:r>
          </a:p>
          <a:p>
            <a:pPr algn="ctr" defTabSz="609630">
              <a:lnSpc>
                <a:spcPts val="2193"/>
              </a:lnSpc>
            </a:pPr>
            <a:endParaRPr lang="en-US" sz="1566" spc="-26">
              <a:solidFill>
                <a:srgbClr val="000000"/>
              </a:solidFill>
              <a:latin typeface="Clear Sans"/>
              <a:ea typeface="Clear Sans"/>
              <a:cs typeface="Clear Sans"/>
              <a:sym typeface="Clear Sans"/>
            </a:endParaRPr>
          </a:p>
        </p:txBody>
      </p:sp>
      <p:sp>
        <p:nvSpPr>
          <p:cNvPr id="59" name="TextBox 59"/>
          <p:cNvSpPr txBox="1"/>
          <p:nvPr/>
        </p:nvSpPr>
        <p:spPr>
          <a:xfrm>
            <a:off x="8733184" y="4432694"/>
            <a:ext cx="2362684" cy="539443"/>
          </a:xfrm>
          <a:prstGeom prst="rect">
            <a:avLst/>
          </a:prstGeom>
        </p:spPr>
        <p:txBody>
          <a:bodyPr lIns="0" tIns="0" rIns="0" bIns="0" rtlCol="0" anchor="t">
            <a:spAutoFit/>
          </a:bodyPr>
          <a:lstStyle/>
          <a:p>
            <a:pPr algn="ctr" defTabSz="609630">
              <a:lnSpc>
                <a:spcPts val="2193"/>
              </a:lnSpc>
            </a:pPr>
            <a:r>
              <a:rPr lang="en-US" sz="1566" spc="-26">
                <a:solidFill>
                  <a:srgbClr val="000000"/>
                </a:solidFill>
                <a:latin typeface="Clear Sans"/>
                <a:ea typeface="Clear Sans"/>
                <a:cs typeface="Clear Sans"/>
                <a:sym typeface="Clear Sans"/>
              </a:rPr>
              <a:t>Suivi </a:t>
            </a:r>
          </a:p>
          <a:p>
            <a:pPr algn="ctr" defTabSz="609630">
              <a:lnSpc>
                <a:spcPts val="2193"/>
              </a:lnSpc>
            </a:pPr>
            <a:r>
              <a:rPr lang="en-US" sz="1566" spc="-26">
                <a:solidFill>
                  <a:srgbClr val="000000"/>
                </a:solidFill>
                <a:latin typeface="Clear Sans"/>
                <a:ea typeface="Clear Sans"/>
                <a:cs typeface="Clear Sans"/>
                <a:sym typeface="Clear Sans"/>
              </a:rPr>
              <a:t>Mon suivi des kpis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a:off x="7932899" y="2450939"/>
            <a:ext cx="5710215" cy="5189158"/>
          </a:xfrm>
          <a:custGeom>
            <a:avLst/>
            <a:gdLst/>
            <a:ahLst/>
            <a:cxnLst/>
            <a:rect l="l" t="t" r="r" b="b"/>
            <a:pathLst>
              <a:path w="8565323" h="7783737">
                <a:moveTo>
                  <a:pt x="0" y="0"/>
                </a:moveTo>
                <a:lnTo>
                  <a:pt x="8565322" y="0"/>
                </a:lnTo>
                <a:lnTo>
                  <a:pt x="8565322" y="7783737"/>
                </a:lnTo>
                <a:lnTo>
                  <a:pt x="0" y="778373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6" name="Group 6"/>
          <p:cNvGrpSpPr/>
          <p:nvPr/>
        </p:nvGrpSpPr>
        <p:grpSpPr>
          <a:xfrm>
            <a:off x="8766353" y="2484808"/>
            <a:ext cx="4204975" cy="4893062"/>
            <a:chOff x="0" y="0"/>
            <a:chExt cx="698500" cy="812800"/>
          </a:xfrm>
        </p:grpSpPr>
        <p:sp>
          <p:nvSpPr>
            <p:cNvPr id="7" name="Freeform 7"/>
            <p:cNvSpPr/>
            <p:nvPr/>
          </p:nvSpPr>
          <p:spPr>
            <a:xfrm>
              <a:off x="0" y="8507"/>
              <a:ext cx="698500" cy="795786"/>
            </a:xfrm>
            <a:custGeom>
              <a:avLst/>
              <a:gdLst/>
              <a:ahLst/>
              <a:cxnLst/>
              <a:rect l="l" t="t" r="r" b="b"/>
              <a:pathLst>
                <a:path w="698500" h="795786">
                  <a:moveTo>
                    <a:pt x="387543" y="13772"/>
                  </a:moveTo>
                  <a:lnTo>
                    <a:pt x="660207" y="172414"/>
                  </a:lnTo>
                  <a:cubicBezTo>
                    <a:pt x="683915" y="186207"/>
                    <a:pt x="698500" y="211567"/>
                    <a:pt x="698500" y="238995"/>
                  </a:cubicBezTo>
                  <a:lnTo>
                    <a:pt x="698500" y="556791"/>
                  </a:lnTo>
                  <a:cubicBezTo>
                    <a:pt x="698500" y="584219"/>
                    <a:pt x="683915" y="609579"/>
                    <a:pt x="660207" y="623372"/>
                  </a:cubicBezTo>
                  <a:lnTo>
                    <a:pt x="387543" y="782014"/>
                  </a:lnTo>
                  <a:cubicBezTo>
                    <a:pt x="363872" y="795786"/>
                    <a:pt x="334628" y="795786"/>
                    <a:pt x="310957" y="782014"/>
                  </a:cubicBezTo>
                  <a:lnTo>
                    <a:pt x="38293" y="623372"/>
                  </a:lnTo>
                  <a:cubicBezTo>
                    <a:pt x="14585" y="609579"/>
                    <a:pt x="0" y="584219"/>
                    <a:pt x="0" y="556791"/>
                  </a:cubicBezTo>
                  <a:lnTo>
                    <a:pt x="0" y="238995"/>
                  </a:lnTo>
                  <a:cubicBezTo>
                    <a:pt x="0" y="211567"/>
                    <a:pt x="14585" y="186207"/>
                    <a:pt x="38293" y="172414"/>
                  </a:cubicBezTo>
                  <a:lnTo>
                    <a:pt x="310957" y="13772"/>
                  </a:lnTo>
                  <a:cubicBezTo>
                    <a:pt x="334628" y="0"/>
                    <a:pt x="363872" y="0"/>
                    <a:pt x="387543" y="13772"/>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grpSp>
        <p:nvGrpSpPr>
          <p:cNvPr id="11" name="Group 11"/>
          <p:cNvGrpSpPr/>
          <p:nvPr/>
        </p:nvGrpSpPr>
        <p:grpSpPr>
          <a:xfrm>
            <a:off x="7515364" y="365790"/>
            <a:ext cx="2270082" cy="2641550"/>
            <a:chOff x="0" y="0"/>
            <a:chExt cx="698500" cy="812800"/>
          </a:xfrm>
        </p:grpSpPr>
        <p:sp>
          <p:nvSpPr>
            <p:cNvPr id="12" name="Freeform 12"/>
            <p:cNvSpPr/>
            <p:nvPr/>
          </p:nvSpPr>
          <p:spPr>
            <a:xfrm rot="-481875">
              <a:off x="-23821" y="7082"/>
              <a:ext cx="746141" cy="798637"/>
            </a:xfrm>
            <a:custGeom>
              <a:avLst/>
              <a:gdLst/>
              <a:ahLst/>
              <a:cxnLst/>
              <a:rect l="l" t="t" r="r" b="b"/>
              <a:pathLst>
                <a:path w="746141" h="798637">
                  <a:moveTo>
                    <a:pt x="446735" y="10202"/>
                  </a:moveTo>
                  <a:lnTo>
                    <a:pt x="730400" y="233608"/>
                  </a:lnTo>
                  <a:cubicBezTo>
                    <a:pt x="740854" y="241841"/>
                    <a:pt x="746142" y="255012"/>
                    <a:pt x="744282" y="268188"/>
                  </a:cubicBezTo>
                  <a:lnTo>
                    <a:pt x="693509" y="628038"/>
                  </a:lnTo>
                  <a:cubicBezTo>
                    <a:pt x="691650" y="641214"/>
                    <a:pt x="682924" y="652408"/>
                    <a:pt x="670601" y="657427"/>
                  </a:cubicBezTo>
                  <a:lnTo>
                    <a:pt x="336197" y="793625"/>
                  </a:lnTo>
                  <a:cubicBezTo>
                    <a:pt x="323892" y="798636"/>
                    <a:pt x="309844" y="796654"/>
                    <a:pt x="299407" y="788434"/>
                  </a:cubicBezTo>
                  <a:lnTo>
                    <a:pt x="15742" y="565028"/>
                  </a:lnTo>
                  <a:cubicBezTo>
                    <a:pt x="5288" y="556795"/>
                    <a:pt x="0" y="543624"/>
                    <a:pt x="1860" y="530448"/>
                  </a:cubicBezTo>
                  <a:lnTo>
                    <a:pt x="52633" y="170598"/>
                  </a:lnTo>
                  <a:cubicBezTo>
                    <a:pt x="54492" y="157422"/>
                    <a:pt x="63218" y="146228"/>
                    <a:pt x="75541" y="141209"/>
                  </a:cubicBezTo>
                  <a:lnTo>
                    <a:pt x="409945" y="5011"/>
                  </a:lnTo>
                  <a:cubicBezTo>
                    <a:pt x="422250" y="0"/>
                    <a:pt x="436298" y="1982"/>
                    <a:pt x="446735" y="10202"/>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pic>
        <p:nvPicPr>
          <p:cNvPr id="13"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0832" y="4345744"/>
            <a:ext cx="2962172" cy="1727934"/>
          </a:xfrm>
          <a:prstGeom prst="rect">
            <a:avLst/>
          </a:prstGeom>
        </p:spPr>
      </p:pic>
      <p:pic>
        <p:nvPicPr>
          <p:cNvPr id="14"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588" y="4345744"/>
            <a:ext cx="2962172" cy="1727934"/>
          </a:xfrm>
          <a:prstGeom prst="rect">
            <a:avLst/>
          </a:prstGeom>
        </p:spPr>
      </p:pic>
      <p:grpSp>
        <p:nvGrpSpPr>
          <p:cNvPr id="15" name="Group 15"/>
          <p:cNvGrpSpPr/>
          <p:nvPr/>
        </p:nvGrpSpPr>
        <p:grpSpPr>
          <a:xfrm>
            <a:off x="537436" y="6207948"/>
            <a:ext cx="186665" cy="186665"/>
            <a:chOff x="0" y="0"/>
            <a:chExt cx="78544" cy="78544"/>
          </a:xfrm>
        </p:grpSpPr>
        <p:sp>
          <p:nvSpPr>
            <p:cNvPr id="16" name="Freeform 16"/>
            <p:cNvSpPr/>
            <p:nvPr/>
          </p:nvSpPr>
          <p:spPr>
            <a:xfrm>
              <a:off x="0" y="0"/>
              <a:ext cx="78544" cy="78544"/>
            </a:xfrm>
            <a:custGeom>
              <a:avLst/>
              <a:gdLst/>
              <a:ahLst/>
              <a:cxnLst/>
              <a:rect l="l" t="t" r="r" b="b"/>
              <a:pathLst>
                <a:path w="78544" h="78544">
                  <a:moveTo>
                    <a:pt x="0" y="0"/>
                  </a:moveTo>
                  <a:lnTo>
                    <a:pt x="78544" y="0"/>
                  </a:lnTo>
                  <a:lnTo>
                    <a:pt x="78544" y="78544"/>
                  </a:lnTo>
                  <a:lnTo>
                    <a:pt x="0" y="78544"/>
                  </a:lnTo>
                  <a:close/>
                </a:path>
              </a:pathLst>
            </a:custGeom>
            <a:solidFill>
              <a:srgbClr val="FCC208"/>
            </a:solidFill>
          </p:spPr>
          <p:txBody>
            <a:bodyPr/>
            <a:lstStyle/>
            <a:p>
              <a:pPr defTabSz="609630"/>
              <a:endParaRPr lang="fr-FR" sz="1200">
                <a:solidFill>
                  <a:prstClr val="black"/>
                </a:solidFill>
                <a:latin typeface="Calibri"/>
              </a:endParaRPr>
            </a:p>
          </p:txBody>
        </p:sp>
        <p:sp>
          <p:nvSpPr>
            <p:cNvPr id="17" name="TextBox 17"/>
            <p:cNvSpPr txBox="1"/>
            <p:nvPr/>
          </p:nvSpPr>
          <p:spPr>
            <a:xfrm>
              <a:off x="0" y="-28575"/>
              <a:ext cx="78544" cy="10711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8" name="Group 18"/>
          <p:cNvGrpSpPr/>
          <p:nvPr/>
        </p:nvGrpSpPr>
        <p:grpSpPr>
          <a:xfrm>
            <a:off x="3527696" y="6207948"/>
            <a:ext cx="186665" cy="186665"/>
            <a:chOff x="0" y="0"/>
            <a:chExt cx="78544" cy="78544"/>
          </a:xfrm>
        </p:grpSpPr>
        <p:sp>
          <p:nvSpPr>
            <p:cNvPr id="19" name="Freeform 19"/>
            <p:cNvSpPr/>
            <p:nvPr/>
          </p:nvSpPr>
          <p:spPr>
            <a:xfrm>
              <a:off x="0" y="0"/>
              <a:ext cx="78544" cy="78544"/>
            </a:xfrm>
            <a:custGeom>
              <a:avLst/>
              <a:gdLst/>
              <a:ahLst/>
              <a:cxnLst/>
              <a:rect l="l" t="t" r="r" b="b"/>
              <a:pathLst>
                <a:path w="78544" h="78544">
                  <a:moveTo>
                    <a:pt x="0" y="0"/>
                  </a:moveTo>
                  <a:lnTo>
                    <a:pt x="78544" y="0"/>
                  </a:lnTo>
                  <a:lnTo>
                    <a:pt x="78544" y="78544"/>
                  </a:lnTo>
                  <a:lnTo>
                    <a:pt x="0" y="78544"/>
                  </a:lnTo>
                  <a:close/>
                </a:path>
              </a:pathLst>
            </a:custGeom>
            <a:solidFill>
              <a:srgbClr val="52C4F1"/>
            </a:solidFill>
          </p:spPr>
          <p:txBody>
            <a:bodyPr/>
            <a:lstStyle/>
            <a:p>
              <a:pPr defTabSz="609630"/>
              <a:endParaRPr lang="fr-FR" sz="1200">
                <a:solidFill>
                  <a:prstClr val="black"/>
                </a:solidFill>
                <a:latin typeface="Calibri"/>
              </a:endParaRPr>
            </a:p>
          </p:txBody>
        </p:sp>
        <p:sp>
          <p:nvSpPr>
            <p:cNvPr id="20" name="TextBox 20"/>
            <p:cNvSpPr txBox="1"/>
            <p:nvPr/>
          </p:nvSpPr>
          <p:spPr>
            <a:xfrm>
              <a:off x="0" y="-28575"/>
              <a:ext cx="78544" cy="107119"/>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TextBox 21"/>
          <p:cNvSpPr txBox="1"/>
          <p:nvPr/>
        </p:nvSpPr>
        <p:spPr>
          <a:xfrm>
            <a:off x="537436" y="749301"/>
            <a:ext cx="4346265" cy="795089"/>
          </a:xfrm>
          <a:prstGeom prst="rect">
            <a:avLst/>
          </a:prstGeom>
        </p:spPr>
        <p:txBody>
          <a:bodyPr lIns="0" tIns="0" rIns="0" bIns="0" rtlCol="0" anchor="t">
            <a:spAutoFit/>
          </a:bodyPr>
          <a:lstStyle/>
          <a:p>
            <a:pPr defTabSz="609630">
              <a:lnSpc>
                <a:spcPts val="6236"/>
              </a:lnSpc>
            </a:pPr>
            <a:r>
              <a:rPr lang="en-US" sz="5774" b="1" spc="-144">
                <a:solidFill>
                  <a:srgbClr val="112D4E"/>
                </a:solidFill>
                <a:latin typeface="Barlow Bold"/>
                <a:ea typeface="Barlow Bold"/>
                <a:cs typeface="Barlow Bold"/>
                <a:sym typeface="Barlow Bold"/>
              </a:rPr>
              <a:t>MESURE </a:t>
            </a:r>
          </a:p>
        </p:txBody>
      </p:sp>
      <p:sp>
        <p:nvSpPr>
          <p:cNvPr id="22" name="TextBox 22"/>
          <p:cNvSpPr txBox="1"/>
          <p:nvPr/>
        </p:nvSpPr>
        <p:spPr>
          <a:xfrm>
            <a:off x="537436" y="2610430"/>
            <a:ext cx="6210786" cy="286938"/>
          </a:xfrm>
          <a:prstGeom prst="rect">
            <a:avLst/>
          </a:prstGeom>
        </p:spPr>
        <p:txBody>
          <a:bodyPr lIns="0" tIns="0" rIns="0" bIns="0" rtlCol="0" anchor="t">
            <a:spAutoFit/>
          </a:bodyPr>
          <a:lstStyle/>
          <a:p>
            <a:pPr defTabSz="609630">
              <a:lnSpc>
                <a:spcPts val="2517"/>
              </a:lnSpc>
            </a:pPr>
            <a:r>
              <a:rPr lang="en-US" sz="1593" spc="-30">
                <a:solidFill>
                  <a:srgbClr val="000000"/>
                </a:solidFill>
                <a:latin typeface="Clear Sans"/>
                <a:ea typeface="Clear Sans"/>
                <a:cs typeface="Clear Sans"/>
                <a:sym typeface="Clear Sans"/>
              </a:rPr>
              <a:t>QUELS SONT MES KPIS ?</a:t>
            </a:r>
          </a:p>
        </p:txBody>
      </p:sp>
      <p:sp>
        <p:nvSpPr>
          <p:cNvPr id="23" name="TextBox 23"/>
          <p:cNvSpPr txBox="1"/>
          <p:nvPr/>
        </p:nvSpPr>
        <p:spPr>
          <a:xfrm>
            <a:off x="901997" y="6080422"/>
            <a:ext cx="2235895" cy="344325"/>
          </a:xfrm>
          <a:prstGeom prst="rect">
            <a:avLst/>
          </a:prstGeom>
        </p:spPr>
        <p:txBody>
          <a:bodyPr lIns="0" tIns="0" rIns="0" bIns="0" rtlCol="0" anchor="t">
            <a:spAutoFit/>
          </a:bodyPr>
          <a:lstStyle/>
          <a:p>
            <a:pPr defTabSz="609630">
              <a:lnSpc>
                <a:spcPts val="3020"/>
              </a:lnSpc>
            </a:pPr>
            <a:r>
              <a:rPr lang="en-US" sz="1911" spc="-36">
                <a:solidFill>
                  <a:srgbClr val="000000"/>
                </a:solidFill>
                <a:latin typeface="Clear Sans"/>
                <a:ea typeface="Clear Sans"/>
                <a:cs typeface="Clear Sans"/>
                <a:sym typeface="Clear Sans"/>
              </a:rPr>
              <a:t>Earnings After Tax</a:t>
            </a:r>
          </a:p>
        </p:txBody>
      </p:sp>
      <p:sp>
        <p:nvSpPr>
          <p:cNvPr id="24" name="TextBox 24"/>
          <p:cNvSpPr txBox="1"/>
          <p:nvPr/>
        </p:nvSpPr>
        <p:spPr>
          <a:xfrm>
            <a:off x="3847461" y="6080422"/>
            <a:ext cx="2713871" cy="344325"/>
          </a:xfrm>
          <a:prstGeom prst="rect">
            <a:avLst/>
          </a:prstGeom>
        </p:spPr>
        <p:txBody>
          <a:bodyPr lIns="0" tIns="0" rIns="0" bIns="0" rtlCol="0" anchor="t">
            <a:spAutoFit/>
          </a:bodyPr>
          <a:lstStyle/>
          <a:p>
            <a:pPr defTabSz="609630">
              <a:lnSpc>
                <a:spcPts val="3020"/>
              </a:lnSpc>
            </a:pPr>
            <a:r>
              <a:rPr lang="en-US" sz="1911" spc="-36">
                <a:solidFill>
                  <a:srgbClr val="000000"/>
                </a:solidFill>
                <a:latin typeface="Clear Sans"/>
                <a:ea typeface="Clear Sans"/>
                <a:cs typeface="Clear Sans"/>
                <a:sym typeface="Clear Sans"/>
              </a:rPr>
              <a:t>Total Invested Assets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6838" y="482538"/>
            <a:ext cx="11049362" cy="1538883"/>
          </a:xfrm>
          <a:prstGeom prst="rect">
            <a:avLst/>
          </a:prstGeom>
        </p:spPr>
        <p:txBody>
          <a:bodyPr lIns="0" tIns="0" rIns="0" bIns="0" rtlCol="0" anchor="t">
            <a:spAutoFit/>
          </a:bodyPr>
          <a:lstStyle/>
          <a:p>
            <a:pPr algn="ctr" defTabSz="609630">
              <a:lnSpc>
                <a:spcPts val="6048"/>
              </a:lnSpc>
            </a:pPr>
            <a:r>
              <a:rPr lang="en-US" sz="5600" b="1" spc="-140">
                <a:solidFill>
                  <a:srgbClr val="112D4E"/>
                </a:solidFill>
                <a:latin typeface="Barlow Bold"/>
                <a:ea typeface="Barlow Bold"/>
                <a:cs typeface="Barlow Bold"/>
                <a:sym typeface="Barlow Bold"/>
              </a:rPr>
              <a:t>INDICATEURS DE PERFORMANCE CLES </a:t>
            </a:r>
          </a:p>
        </p:txBody>
      </p:sp>
      <p:sp>
        <p:nvSpPr>
          <p:cNvPr id="3" name="Freeform 3"/>
          <p:cNvSpPr/>
          <p:nvPr/>
        </p:nvSpPr>
        <p:spPr>
          <a:xfrm rot="-5400000">
            <a:off x="893296" y="1482758"/>
            <a:ext cx="2098077" cy="1906627"/>
          </a:xfrm>
          <a:custGeom>
            <a:avLst/>
            <a:gdLst/>
            <a:ahLst/>
            <a:cxnLst/>
            <a:rect l="l" t="t" r="r" b="b"/>
            <a:pathLst>
              <a:path w="3147115" h="2859941">
                <a:moveTo>
                  <a:pt x="0" y="0"/>
                </a:moveTo>
                <a:lnTo>
                  <a:pt x="3147115" y="0"/>
                </a:lnTo>
                <a:lnTo>
                  <a:pt x="3147115" y="2859940"/>
                </a:lnTo>
                <a:lnTo>
                  <a:pt x="0" y="285994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4" name="Group 4"/>
          <p:cNvGrpSpPr/>
          <p:nvPr/>
        </p:nvGrpSpPr>
        <p:grpSpPr>
          <a:xfrm>
            <a:off x="986789" y="1420468"/>
            <a:ext cx="1730595" cy="2031206"/>
            <a:chOff x="0" y="0"/>
            <a:chExt cx="698500" cy="819832"/>
          </a:xfrm>
        </p:grpSpPr>
        <p:sp>
          <p:nvSpPr>
            <p:cNvPr id="5" name="Freeform 5"/>
            <p:cNvSpPr/>
            <p:nvPr/>
          </p:nvSpPr>
          <p:spPr>
            <a:xfrm>
              <a:off x="0" y="13288"/>
              <a:ext cx="698500" cy="793256"/>
            </a:xfrm>
            <a:custGeom>
              <a:avLst/>
              <a:gdLst/>
              <a:ahLst/>
              <a:cxnLst/>
              <a:rect l="l" t="t" r="r" b="b"/>
              <a:pathLst>
                <a:path w="698500" h="793256">
                  <a:moveTo>
                    <a:pt x="409063" y="21512"/>
                  </a:moveTo>
                  <a:lnTo>
                    <a:pt x="638687" y="155112"/>
                  </a:lnTo>
                  <a:cubicBezTo>
                    <a:pt x="675718" y="176657"/>
                    <a:pt x="698500" y="216269"/>
                    <a:pt x="698500" y="259112"/>
                  </a:cubicBezTo>
                  <a:lnTo>
                    <a:pt x="698500" y="534144"/>
                  </a:lnTo>
                  <a:cubicBezTo>
                    <a:pt x="698500" y="576987"/>
                    <a:pt x="675718" y="616599"/>
                    <a:pt x="638687" y="638145"/>
                  </a:cubicBezTo>
                  <a:lnTo>
                    <a:pt x="409063" y="771744"/>
                  </a:lnTo>
                  <a:cubicBezTo>
                    <a:pt x="372089" y="793256"/>
                    <a:pt x="326411" y="793256"/>
                    <a:pt x="289437" y="771744"/>
                  </a:cubicBezTo>
                  <a:lnTo>
                    <a:pt x="59813" y="638145"/>
                  </a:lnTo>
                  <a:cubicBezTo>
                    <a:pt x="22782" y="616599"/>
                    <a:pt x="0" y="576987"/>
                    <a:pt x="0" y="534144"/>
                  </a:cubicBezTo>
                  <a:lnTo>
                    <a:pt x="0" y="259112"/>
                  </a:lnTo>
                  <a:cubicBezTo>
                    <a:pt x="0" y="216269"/>
                    <a:pt x="22782" y="176657"/>
                    <a:pt x="59813" y="155112"/>
                  </a:cubicBezTo>
                  <a:lnTo>
                    <a:pt x="289437" y="21512"/>
                  </a:lnTo>
                  <a:cubicBezTo>
                    <a:pt x="326411" y="0"/>
                    <a:pt x="372089" y="0"/>
                    <a:pt x="409063" y="21512"/>
                  </a:cubicBezTo>
                  <a:close/>
                </a:path>
              </a:pathLst>
            </a:custGeom>
            <a:solidFill>
              <a:srgbClr val="F2F2F2"/>
            </a:soli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6" name="Group 6"/>
          <p:cNvGrpSpPr/>
          <p:nvPr/>
        </p:nvGrpSpPr>
        <p:grpSpPr>
          <a:xfrm>
            <a:off x="1130901" y="1613252"/>
            <a:ext cx="1442372" cy="1678397"/>
            <a:chOff x="0" y="0"/>
            <a:chExt cx="698500" cy="812800"/>
          </a:xfrm>
        </p:grpSpPr>
        <p:sp>
          <p:nvSpPr>
            <p:cNvPr id="7" name="Freeform 7"/>
            <p:cNvSpPr/>
            <p:nvPr/>
          </p:nvSpPr>
          <p:spPr>
            <a:xfrm>
              <a:off x="0" y="15944"/>
              <a:ext cx="698500" cy="780913"/>
            </a:xfrm>
            <a:custGeom>
              <a:avLst/>
              <a:gdLst/>
              <a:ahLst/>
              <a:cxnLst/>
              <a:rect l="l" t="t" r="r" b="b"/>
              <a:pathLst>
                <a:path w="698500" h="780913">
                  <a:moveTo>
                    <a:pt x="421015" y="25810"/>
                  </a:moveTo>
                  <a:lnTo>
                    <a:pt x="626735" y="145502"/>
                  </a:lnTo>
                  <a:cubicBezTo>
                    <a:pt x="671166" y="171353"/>
                    <a:pt x="698500" y="218880"/>
                    <a:pt x="698500" y="270284"/>
                  </a:cubicBezTo>
                  <a:lnTo>
                    <a:pt x="698500" y="510628"/>
                  </a:lnTo>
                  <a:cubicBezTo>
                    <a:pt x="698500" y="562032"/>
                    <a:pt x="671166" y="609559"/>
                    <a:pt x="626735" y="635410"/>
                  </a:cubicBezTo>
                  <a:lnTo>
                    <a:pt x="421015" y="755102"/>
                  </a:lnTo>
                  <a:cubicBezTo>
                    <a:pt x="376653" y="780912"/>
                    <a:pt x="321847" y="780912"/>
                    <a:pt x="277485" y="755102"/>
                  </a:cubicBezTo>
                  <a:lnTo>
                    <a:pt x="71765" y="635410"/>
                  </a:lnTo>
                  <a:cubicBezTo>
                    <a:pt x="27334" y="609559"/>
                    <a:pt x="0" y="562032"/>
                    <a:pt x="0" y="510628"/>
                  </a:cubicBezTo>
                  <a:lnTo>
                    <a:pt x="0" y="270284"/>
                  </a:lnTo>
                  <a:cubicBezTo>
                    <a:pt x="0" y="218880"/>
                    <a:pt x="27334" y="171353"/>
                    <a:pt x="71765" y="145502"/>
                  </a:cubicBezTo>
                  <a:lnTo>
                    <a:pt x="277485" y="25810"/>
                  </a:lnTo>
                  <a:cubicBezTo>
                    <a:pt x="321847" y="0"/>
                    <a:pt x="376653" y="0"/>
                    <a:pt x="421015" y="25810"/>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8" name="Group 8"/>
          <p:cNvGrpSpPr/>
          <p:nvPr/>
        </p:nvGrpSpPr>
        <p:grpSpPr>
          <a:xfrm>
            <a:off x="926924" y="3585003"/>
            <a:ext cx="1850325" cy="434484"/>
            <a:chOff x="0" y="0"/>
            <a:chExt cx="812800" cy="190858"/>
          </a:xfrm>
        </p:grpSpPr>
        <p:sp>
          <p:nvSpPr>
            <p:cNvPr id="9" name="Freeform 9"/>
            <p:cNvSpPr/>
            <p:nvPr/>
          </p:nvSpPr>
          <p:spPr>
            <a:xfrm>
              <a:off x="0" y="0"/>
              <a:ext cx="812800" cy="190858"/>
            </a:xfrm>
            <a:custGeom>
              <a:avLst/>
              <a:gdLst/>
              <a:ahLst/>
              <a:cxnLst/>
              <a:rect l="l" t="t" r="r" b="b"/>
              <a:pathLst>
                <a:path w="812800" h="190858">
                  <a:moveTo>
                    <a:pt x="95429" y="0"/>
                  </a:moveTo>
                  <a:lnTo>
                    <a:pt x="717371" y="0"/>
                  </a:lnTo>
                  <a:cubicBezTo>
                    <a:pt x="770075" y="0"/>
                    <a:pt x="812800" y="42725"/>
                    <a:pt x="812800" y="95429"/>
                  </a:cubicBezTo>
                  <a:lnTo>
                    <a:pt x="812800" y="95429"/>
                  </a:lnTo>
                  <a:cubicBezTo>
                    <a:pt x="812800" y="148133"/>
                    <a:pt x="770075" y="190858"/>
                    <a:pt x="717371" y="190858"/>
                  </a:cubicBezTo>
                  <a:lnTo>
                    <a:pt x="95429" y="190858"/>
                  </a:lnTo>
                  <a:cubicBezTo>
                    <a:pt x="42725" y="190858"/>
                    <a:pt x="0" y="148133"/>
                    <a:pt x="0" y="95429"/>
                  </a:cubicBezTo>
                  <a:lnTo>
                    <a:pt x="0" y="95429"/>
                  </a:lnTo>
                  <a:cubicBezTo>
                    <a:pt x="0" y="42725"/>
                    <a:pt x="42725" y="0"/>
                    <a:pt x="95429" y="0"/>
                  </a:cubicBezTo>
                  <a:close/>
                </a:path>
              </a:pathLst>
            </a:custGeom>
            <a:gradFill rotWithShape="1">
              <a:gsLst>
                <a:gs pos="0">
                  <a:srgbClr val="FFB613">
                    <a:alpha val="100000"/>
                  </a:srgbClr>
                </a:gs>
                <a:gs pos="100000">
                  <a:srgbClr val="FFE42F">
                    <a:alpha val="100000"/>
                  </a:srgbClr>
                </a:gs>
              </a:gsLst>
              <a:lin ang="5400000"/>
            </a:gradFill>
          </p:spPr>
          <p:txBody>
            <a:bodyPr/>
            <a:lstStyle/>
            <a:p>
              <a:pPr defTabSz="609630"/>
              <a:endParaRPr lang="fr-FR" sz="1200">
                <a:solidFill>
                  <a:prstClr val="black"/>
                </a:solidFill>
                <a:latin typeface="Calibri"/>
              </a:endParaRPr>
            </a:p>
          </p:txBody>
        </p:sp>
        <p:sp>
          <p:nvSpPr>
            <p:cNvPr id="10" name="TextBox 10"/>
            <p:cNvSpPr txBox="1"/>
            <p:nvPr/>
          </p:nvSpPr>
          <p:spPr>
            <a:xfrm>
              <a:off x="0" y="-28575"/>
              <a:ext cx="812800" cy="219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1432524" y="2049802"/>
            <a:ext cx="839125" cy="769441"/>
          </a:xfrm>
          <a:prstGeom prst="rect">
            <a:avLst/>
          </a:prstGeom>
        </p:spPr>
        <p:txBody>
          <a:bodyPr lIns="0" tIns="0" rIns="0" bIns="0" rtlCol="0" anchor="t">
            <a:spAutoFit/>
          </a:bodyPr>
          <a:lstStyle/>
          <a:p>
            <a:pPr algn="ctr" defTabSz="609630">
              <a:lnSpc>
                <a:spcPts val="6048"/>
              </a:lnSpc>
            </a:pPr>
            <a:r>
              <a:rPr lang="en-US" sz="5600" b="1" spc="-140">
                <a:solidFill>
                  <a:srgbClr val="FFFFFF"/>
                </a:solidFill>
                <a:latin typeface="Barlow Bold"/>
                <a:ea typeface="Barlow Bold"/>
                <a:cs typeface="Barlow Bold"/>
                <a:sym typeface="Barlow Bold"/>
              </a:rPr>
              <a:t>01</a:t>
            </a:r>
          </a:p>
        </p:txBody>
      </p:sp>
      <p:sp>
        <p:nvSpPr>
          <p:cNvPr id="12" name="TextBox 12"/>
          <p:cNvSpPr txBox="1"/>
          <p:nvPr/>
        </p:nvSpPr>
        <p:spPr>
          <a:xfrm>
            <a:off x="1138866" y="3663180"/>
            <a:ext cx="1426442" cy="282129"/>
          </a:xfrm>
          <a:prstGeom prst="rect">
            <a:avLst/>
          </a:prstGeom>
        </p:spPr>
        <p:txBody>
          <a:bodyPr lIns="0" tIns="0" rIns="0" bIns="0" rtlCol="0" anchor="t">
            <a:spAutoFit/>
          </a:bodyPr>
          <a:lstStyle/>
          <a:p>
            <a:pPr algn="ctr" defTabSz="609630">
              <a:lnSpc>
                <a:spcPts val="2160"/>
              </a:lnSpc>
            </a:pPr>
            <a:r>
              <a:rPr lang="en-US" sz="2000" b="1">
                <a:solidFill>
                  <a:srgbClr val="112D4E"/>
                </a:solidFill>
                <a:latin typeface="Barlow Bold"/>
                <a:ea typeface="Barlow Bold"/>
                <a:cs typeface="Barlow Bold"/>
                <a:sym typeface="Barlow Bold"/>
              </a:rPr>
              <a:t>Strategy</a:t>
            </a:r>
          </a:p>
        </p:txBody>
      </p:sp>
      <p:sp>
        <p:nvSpPr>
          <p:cNvPr id="13" name="Freeform 13"/>
          <p:cNvSpPr/>
          <p:nvPr/>
        </p:nvSpPr>
        <p:spPr>
          <a:xfrm rot="-5400000">
            <a:off x="6651716" y="1482758"/>
            <a:ext cx="2098077" cy="1906627"/>
          </a:xfrm>
          <a:custGeom>
            <a:avLst/>
            <a:gdLst/>
            <a:ahLst/>
            <a:cxnLst/>
            <a:rect l="l" t="t" r="r" b="b"/>
            <a:pathLst>
              <a:path w="3147115" h="2859941">
                <a:moveTo>
                  <a:pt x="0" y="0"/>
                </a:moveTo>
                <a:lnTo>
                  <a:pt x="3147115" y="0"/>
                </a:lnTo>
                <a:lnTo>
                  <a:pt x="3147115" y="2859940"/>
                </a:lnTo>
                <a:lnTo>
                  <a:pt x="0" y="285994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14" name="Group 14"/>
          <p:cNvGrpSpPr/>
          <p:nvPr/>
        </p:nvGrpSpPr>
        <p:grpSpPr>
          <a:xfrm>
            <a:off x="6689187" y="1420468"/>
            <a:ext cx="1730595" cy="2031206"/>
            <a:chOff x="0" y="0"/>
            <a:chExt cx="698500" cy="819832"/>
          </a:xfrm>
        </p:grpSpPr>
        <p:sp>
          <p:nvSpPr>
            <p:cNvPr id="15" name="Freeform 15"/>
            <p:cNvSpPr/>
            <p:nvPr/>
          </p:nvSpPr>
          <p:spPr>
            <a:xfrm>
              <a:off x="0" y="13288"/>
              <a:ext cx="698500" cy="793256"/>
            </a:xfrm>
            <a:custGeom>
              <a:avLst/>
              <a:gdLst/>
              <a:ahLst/>
              <a:cxnLst/>
              <a:rect l="l" t="t" r="r" b="b"/>
              <a:pathLst>
                <a:path w="698500" h="793256">
                  <a:moveTo>
                    <a:pt x="409063" y="21512"/>
                  </a:moveTo>
                  <a:lnTo>
                    <a:pt x="638687" y="155112"/>
                  </a:lnTo>
                  <a:cubicBezTo>
                    <a:pt x="675718" y="176657"/>
                    <a:pt x="698500" y="216269"/>
                    <a:pt x="698500" y="259112"/>
                  </a:cubicBezTo>
                  <a:lnTo>
                    <a:pt x="698500" y="534144"/>
                  </a:lnTo>
                  <a:cubicBezTo>
                    <a:pt x="698500" y="576987"/>
                    <a:pt x="675718" y="616599"/>
                    <a:pt x="638687" y="638145"/>
                  </a:cubicBezTo>
                  <a:lnTo>
                    <a:pt x="409063" y="771744"/>
                  </a:lnTo>
                  <a:cubicBezTo>
                    <a:pt x="372089" y="793256"/>
                    <a:pt x="326411" y="793256"/>
                    <a:pt x="289437" y="771744"/>
                  </a:cubicBezTo>
                  <a:lnTo>
                    <a:pt x="59813" y="638145"/>
                  </a:lnTo>
                  <a:cubicBezTo>
                    <a:pt x="22782" y="616599"/>
                    <a:pt x="0" y="576987"/>
                    <a:pt x="0" y="534144"/>
                  </a:cubicBezTo>
                  <a:lnTo>
                    <a:pt x="0" y="259112"/>
                  </a:lnTo>
                  <a:cubicBezTo>
                    <a:pt x="0" y="216269"/>
                    <a:pt x="22782" y="176657"/>
                    <a:pt x="59813" y="155112"/>
                  </a:cubicBezTo>
                  <a:lnTo>
                    <a:pt x="289437" y="21512"/>
                  </a:lnTo>
                  <a:cubicBezTo>
                    <a:pt x="326411" y="0"/>
                    <a:pt x="372089" y="0"/>
                    <a:pt x="409063" y="21512"/>
                  </a:cubicBezTo>
                  <a:close/>
                </a:path>
              </a:pathLst>
            </a:custGeom>
            <a:solidFill>
              <a:srgbClr val="F2F2F2"/>
            </a:soli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16" name="Group 16"/>
          <p:cNvGrpSpPr/>
          <p:nvPr/>
        </p:nvGrpSpPr>
        <p:grpSpPr>
          <a:xfrm>
            <a:off x="6833298" y="1613252"/>
            <a:ext cx="1442372" cy="1678397"/>
            <a:chOff x="0" y="0"/>
            <a:chExt cx="698500" cy="812800"/>
          </a:xfrm>
        </p:grpSpPr>
        <p:sp>
          <p:nvSpPr>
            <p:cNvPr id="17" name="Freeform 17"/>
            <p:cNvSpPr/>
            <p:nvPr/>
          </p:nvSpPr>
          <p:spPr>
            <a:xfrm>
              <a:off x="0" y="15944"/>
              <a:ext cx="698500" cy="780913"/>
            </a:xfrm>
            <a:custGeom>
              <a:avLst/>
              <a:gdLst/>
              <a:ahLst/>
              <a:cxnLst/>
              <a:rect l="l" t="t" r="r" b="b"/>
              <a:pathLst>
                <a:path w="698500" h="780913">
                  <a:moveTo>
                    <a:pt x="421015" y="25810"/>
                  </a:moveTo>
                  <a:lnTo>
                    <a:pt x="626735" y="145502"/>
                  </a:lnTo>
                  <a:cubicBezTo>
                    <a:pt x="671166" y="171353"/>
                    <a:pt x="698500" y="218880"/>
                    <a:pt x="698500" y="270284"/>
                  </a:cubicBezTo>
                  <a:lnTo>
                    <a:pt x="698500" y="510628"/>
                  </a:lnTo>
                  <a:cubicBezTo>
                    <a:pt x="698500" y="562032"/>
                    <a:pt x="671166" y="609559"/>
                    <a:pt x="626735" y="635410"/>
                  </a:cubicBezTo>
                  <a:lnTo>
                    <a:pt x="421015" y="755102"/>
                  </a:lnTo>
                  <a:cubicBezTo>
                    <a:pt x="376653" y="780912"/>
                    <a:pt x="321847" y="780912"/>
                    <a:pt x="277485" y="755102"/>
                  </a:cubicBezTo>
                  <a:lnTo>
                    <a:pt x="71765" y="635410"/>
                  </a:lnTo>
                  <a:cubicBezTo>
                    <a:pt x="27334" y="609559"/>
                    <a:pt x="0" y="562032"/>
                    <a:pt x="0" y="510628"/>
                  </a:cubicBezTo>
                  <a:lnTo>
                    <a:pt x="0" y="270284"/>
                  </a:lnTo>
                  <a:cubicBezTo>
                    <a:pt x="0" y="218880"/>
                    <a:pt x="27334" y="171353"/>
                    <a:pt x="71765" y="145502"/>
                  </a:cubicBezTo>
                  <a:lnTo>
                    <a:pt x="277485" y="25810"/>
                  </a:lnTo>
                  <a:cubicBezTo>
                    <a:pt x="321847" y="0"/>
                    <a:pt x="376653" y="0"/>
                    <a:pt x="421015" y="25810"/>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18" name="Group 18"/>
          <p:cNvGrpSpPr/>
          <p:nvPr/>
        </p:nvGrpSpPr>
        <p:grpSpPr>
          <a:xfrm>
            <a:off x="6629322" y="3585003"/>
            <a:ext cx="1850325" cy="434484"/>
            <a:chOff x="0" y="0"/>
            <a:chExt cx="812800" cy="190858"/>
          </a:xfrm>
        </p:grpSpPr>
        <p:sp>
          <p:nvSpPr>
            <p:cNvPr id="19" name="Freeform 19"/>
            <p:cNvSpPr/>
            <p:nvPr/>
          </p:nvSpPr>
          <p:spPr>
            <a:xfrm>
              <a:off x="0" y="0"/>
              <a:ext cx="812800" cy="190858"/>
            </a:xfrm>
            <a:custGeom>
              <a:avLst/>
              <a:gdLst/>
              <a:ahLst/>
              <a:cxnLst/>
              <a:rect l="l" t="t" r="r" b="b"/>
              <a:pathLst>
                <a:path w="812800" h="190858">
                  <a:moveTo>
                    <a:pt x="95429" y="0"/>
                  </a:moveTo>
                  <a:lnTo>
                    <a:pt x="717371" y="0"/>
                  </a:lnTo>
                  <a:cubicBezTo>
                    <a:pt x="770075" y="0"/>
                    <a:pt x="812800" y="42725"/>
                    <a:pt x="812800" y="95429"/>
                  </a:cubicBezTo>
                  <a:lnTo>
                    <a:pt x="812800" y="95429"/>
                  </a:lnTo>
                  <a:cubicBezTo>
                    <a:pt x="812800" y="148133"/>
                    <a:pt x="770075" y="190858"/>
                    <a:pt x="717371" y="190858"/>
                  </a:cubicBezTo>
                  <a:lnTo>
                    <a:pt x="95429" y="190858"/>
                  </a:lnTo>
                  <a:cubicBezTo>
                    <a:pt x="42725" y="190858"/>
                    <a:pt x="0" y="148133"/>
                    <a:pt x="0" y="95429"/>
                  </a:cubicBezTo>
                  <a:lnTo>
                    <a:pt x="0" y="95429"/>
                  </a:lnTo>
                  <a:cubicBezTo>
                    <a:pt x="0" y="42725"/>
                    <a:pt x="42725" y="0"/>
                    <a:pt x="95429" y="0"/>
                  </a:cubicBezTo>
                  <a:close/>
                </a:path>
              </a:pathLst>
            </a:custGeom>
            <a:gradFill rotWithShape="1">
              <a:gsLst>
                <a:gs pos="0">
                  <a:srgbClr val="FFB613">
                    <a:alpha val="100000"/>
                  </a:srgbClr>
                </a:gs>
                <a:gs pos="100000">
                  <a:srgbClr val="FFE42F">
                    <a:alpha val="100000"/>
                  </a:srgbClr>
                </a:gs>
              </a:gsLst>
              <a:lin ang="5400000"/>
            </a:gradFill>
          </p:spPr>
          <p:txBody>
            <a:bodyPr/>
            <a:lstStyle/>
            <a:p>
              <a:pPr defTabSz="609630"/>
              <a:endParaRPr lang="fr-FR" sz="1200">
                <a:solidFill>
                  <a:prstClr val="black"/>
                </a:solidFill>
                <a:latin typeface="Calibri"/>
              </a:endParaRPr>
            </a:p>
          </p:txBody>
        </p:sp>
        <p:sp>
          <p:nvSpPr>
            <p:cNvPr id="20" name="TextBox 20"/>
            <p:cNvSpPr txBox="1"/>
            <p:nvPr/>
          </p:nvSpPr>
          <p:spPr>
            <a:xfrm>
              <a:off x="0" y="-28575"/>
              <a:ext cx="812800" cy="219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1" name="TextBox 21"/>
          <p:cNvSpPr txBox="1"/>
          <p:nvPr/>
        </p:nvSpPr>
        <p:spPr>
          <a:xfrm>
            <a:off x="7039178" y="2049802"/>
            <a:ext cx="1030612" cy="769441"/>
          </a:xfrm>
          <a:prstGeom prst="rect">
            <a:avLst/>
          </a:prstGeom>
        </p:spPr>
        <p:txBody>
          <a:bodyPr lIns="0" tIns="0" rIns="0" bIns="0" rtlCol="0" anchor="t">
            <a:spAutoFit/>
          </a:bodyPr>
          <a:lstStyle/>
          <a:p>
            <a:pPr algn="ctr" defTabSz="609630">
              <a:lnSpc>
                <a:spcPts val="6048"/>
              </a:lnSpc>
            </a:pPr>
            <a:r>
              <a:rPr lang="en-US" sz="5600" b="1" spc="-140">
                <a:solidFill>
                  <a:srgbClr val="FFFFFF"/>
                </a:solidFill>
                <a:latin typeface="Barlow Bold"/>
                <a:ea typeface="Barlow Bold"/>
                <a:cs typeface="Barlow Bold"/>
                <a:sym typeface="Barlow Bold"/>
              </a:rPr>
              <a:t>03</a:t>
            </a:r>
          </a:p>
        </p:txBody>
      </p:sp>
      <p:sp>
        <p:nvSpPr>
          <p:cNvPr id="22" name="TextBox 22"/>
          <p:cNvSpPr txBox="1"/>
          <p:nvPr/>
        </p:nvSpPr>
        <p:spPr>
          <a:xfrm>
            <a:off x="6835138" y="3663180"/>
            <a:ext cx="1438692" cy="282129"/>
          </a:xfrm>
          <a:prstGeom prst="rect">
            <a:avLst/>
          </a:prstGeom>
        </p:spPr>
        <p:txBody>
          <a:bodyPr lIns="0" tIns="0" rIns="0" bIns="0" rtlCol="0" anchor="t">
            <a:spAutoFit/>
          </a:bodyPr>
          <a:lstStyle/>
          <a:p>
            <a:pPr algn="ctr" defTabSz="609630">
              <a:lnSpc>
                <a:spcPts val="2160"/>
              </a:lnSpc>
            </a:pPr>
            <a:r>
              <a:rPr lang="en-US" sz="2000" b="1">
                <a:solidFill>
                  <a:srgbClr val="112D4E"/>
                </a:solidFill>
                <a:latin typeface="Barlow Bold"/>
                <a:ea typeface="Barlow Bold"/>
                <a:cs typeface="Barlow Bold"/>
                <a:sym typeface="Barlow Bold"/>
              </a:rPr>
              <a:t>Evaluation</a:t>
            </a:r>
          </a:p>
        </p:txBody>
      </p:sp>
      <p:sp>
        <p:nvSpPr>
          <p:cNvPr id="23" name="Freeform 23"/>
          <p:cNvSpPr/>
          <p:nvPr/>
        </p:nvSpPr>
        <p:spPr>
          <a:xfrm rot="-5400000">
            <a:off x="3739735" y="1987429"/>
            <a:ext cx="2098077" cy="1906627"/>
          </a:xfrm>
          <a:custGeom>
            <a:avLst/>
            <a:gdLst/>
            <a:ahLst/>
            <a:cxnLst/>
            <a:rect l="l" t="t" r="r" b="b"/>
            <a:pathLst>
              <a:path w="3147115" h="2859941">
                <a:moveTo>
                  <a:pt x="0" y="0"/>
                </a:moveTo>
                <a:lnTo>
                  <a:pt x="3147115" y="0"/>
                </a:lnTo>
                <a:lnTo>
                  <a:pt x="3147115" y="2859941"/>
                </a:lnTo>
                <a:lnTo>
                  <a:pt x="0" y="285994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24" name="Group 24"/>
          <p:cNvGrpSpPr/>
          <p:nvPr/>
        </p:nvGrpSpPr>
        <p:grpSpPr>
          <a:xfrm>
            <a:off x="3835308" y="1925139"/>
            <a:ext cx="1730595" cy="2031206"/>
            <a:chOff x="0" y="0"/>
            <a:chExt cx="698500" cy="819832"/>
          </a:xfrm>
        </p:grpSpPr>
        <p:sp>
          <p:nvSpPr>
            <p:cNvPr id="25" name="Freeform 25"/>
            <p:cNvSpPr/>
            <p:nvPr/>
          </p:nvSpPr>
          <p:spPr>
            <a:xfrm>
              <a:off x="0" y="13288"/>
              <a:ext cx="698500" cy="793256"/>
            </a:xfrm>
            <a:custGeom>
              <a:avLst/>
              <a:gdLst/>
              <a:ahLst/>
              <a:cxnLst/>
              <a:rect l="l" t="t" r="r" b="b"/>
              <a:pathLst>
                <a:path w="698500" h="793256">
                  <a:moveTo>
                    <a:pt x="409063" y="21512"/>
                  </a:moveTo>
                  <a:lnTo>
                    <a:pt x="638687" y="155112"/>
                  </a:lnTo>
                  <a:cubicBezTo>
                    <a:pt x="675718" y="176657"/>
                    <a:pt x="698500" y="216269"/>
                    <a:pt x="698500" y="259112"/>
                  </a:cubicBezTo>
                  <a:lnTo>
                    <a:pt x="698500" y="534144"/>
                  </a:lnTo>
                  <a:cubicBezTo>
                    <a:pt x="698500" y="576987"/>
                    <a:pt x="675718" y="616599"/>
                    <a:pt x="638687" y="638145"/>
                  </a:cubicBezTo>
                  <a:lnTo>
                    <a:pt x="409063" y="771744"/>
                  </a:lnTo>
                  <a:cubicBezTo>
                    <a:pt x="372089" y="793256"/>
                    <a:pt x="326411" y="793256"/>
                    <a:pt x="289437" y="771744"/>
                  </a:cubicBezTo>
                  <a:lnTo>
                    <a:pt x="59813" y="638145"/>
                  </a:lnTo>
                  <a:cubicBezTo>
                    <a:pt x="22782" y="616599"/>
                    <a:pt x="0" y="576987"/>
                    <a:pt x="0" y="534144"/>
                  </a:cubicBezTo>
                  <a:lnTo>
                    <a:pt x="0" y="259112"/>
                  </a:lnTo>
                  <a:cubicBezTo>
                    <a:pt x="0" y="216269"/>
                    <a:pt x="22782" y="176657"/>
                    <a:pt x="59813" y="155112"/>
                  </a:cubicBezTo>
                  <a:lnTo>
                    <a:pt x="289437" y="21512"/>
                  </a:lnTo>
                  <a:cubicBezTo>
                    <a:pt x="326411" y="0"/>
                    <a:pt x="372089" y="0"/>
                    <a:pt x="409063" y="21512"/>
                  </a:cubicBezTo>
                  <a:close/>
                </a:path>
              </a:pathLst>
            </a:custGeom>
            <a:solidFill>
              <a:srgbClr val="F2F2F2"/>
            </a:soli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26" name="Group 26"/>
          <p:cNvGrpSpPr/>
          <p:nvPr/>
        </p:nvGrpSpPr>
        <p:grpSpPr>
          <a:xfrm>
            <a:off x="3979419" y="2114244"/>
            <a:ext cx="1442372" cy="1678397"/>
            <a:chOff x="0" y="0"/>
            <a:chExt cx="698500" cy="812800"/>
          </a:xfrm>
        </p:grpSpPr>
        <p:sp>
          <p:nvSpPr>
            <p:cNvPr id="27" name="Freeform 27"/>
            <p:cNvSpPr/>
            <p:nvPr/>
          </p:nvSpPr>
          <p:spPr>
            <a:xfrm>
              <a:off x="0" y="15944"/>
              <a:ext cx="698500" cy="780913"/>
            </a:xfrm>
            <a:custGeom>
              <a:avLst/>
              <a:gdLst/>
              <a:ahLst/>
              <a:cxnLst/>
              <a:rect l="l" t="t" r="r" b="b"/>
              <a:pathLst>
                <a:path w="698500" h="780913">
                  <a:moveTo>
                    <a:pt x="421015" y="25810"/>
                  </a:moveTo>
                  <a:lnTo>
                    <a:pt x="626735" y="145502"/>
                  </a:lnTo>
                  <a:cubicBezTo>
                    <a:pt x="671166" y="171353"/>
                    <a:pt x="698500" y="218880"/>
                    <a:pt x="698500" y="270284"/>
                  </a:cubicBezTo>
                  <a:lnTo>
                    <a:pt x="698500" y="510628"/>
                  </a:lnTo>
                  <a:cubicBezTo>
                    <a:pt x="698500" y="562032"/>
                    <a:pt x="671166" y="609559"/>
                    <a:pt x="626735" y="635410"/>
                  </a:cubicBezTo>
                  <a:lnTo>
                    <a:pt x="421015" y="755102"/>
                  </a:lnTo>
                  <a:cubicBezTo>
                    <a:pt x="376653" y="780912"/>
                    <a:pt x="321847" y="780912"/>
                    <a:pt x="277485" y="755102"/>
                  </a:cubicBezTo>
                  <a:lnTo>
                    <a:pt x="71765" y="635410"/>
                  </a:lnTo>
                  <a:cubicBezTo>
                    <a:pt x="27334" y="609559"/>
                    <a:pt x="0" y="562032"/>
                    <a:pt x="0" y="510628"/>
                  </a:cubicBezTo>
                  <a:lnTo>
                    <a:pt x="0" y="270284"/>
                  </a:lnTo>
                  <a:cubicBezTo>
                    <a:pt x="0" y="218880"/>
                    <a:pt x="27334" y="171353"/>
                    <a:pt x="71765" y="145502"/>
                  </a:cubicBezTo>
                  <a:lnTo>
                    <a:pt x="277485" y="25810"/>
                  </a:lnTo>
                  <a:cubicBezTo>
                    <a:pt x="321847" y="0"/>
                    <a:pt x="376653" y="0"/>
                    <a:pt x="421015" y="25810"/>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28" name="Group 28"/>
          <p:cNvGrpSpPr/>
          <p:nvPr/>
        </p:nvGrpSpPr>
        <p:grpSpPr>
          <a:xfrm>
            <a:off x="3775443" y="4051643"/>
            <a:ext cx="1850325" cy="434484"/>
            <a:chOff x="0" y="0"/>
            <a:chExt cx="812800" cy="190858"/>
          </a:xfrm>
        </p:grpSpPr>
        <p:sp>
          <p:nvSpPr>
            <p:cNvPr id="29" name="Freeform 29"/>
            <p:cNvSpPr/>
            <p:nvPr/>
          </p:nvSpPr>
          <p:spPr>
            <a:xfrm>
              <a:off x="0" y="0"/>
              <a:ext cx="812800" cy="190858"/>
            </a:xfrm>
            <a:custGeom>
              <a:avLst/>
              <a:gdLst/>
              <a:ahLst/>
              <a:cxnLst/>
              <a:rect l="l" t="t" r="r" b="b"/>
              <a:pathLst>
                <a:path w="812800" h="190858">
                  <a:moveTo>
                    <a:pt x="95429" y="0"/>
                  </a:moveTo>
                  <a:lnTo>
                    <a:pt x="717371" y="0"/>
                  </a:lnTo>
                  <a:cubicBezTo>
                    <a:pt x="770075" y="0"/>
                    <a:pt x="812800" y="42725"/>
                    <a:pt x="812800" y="95429"/>
                  </a:cubicBezTo>
                  <a:lnTo>
                    <a:pt x="812800" y="95429"/>
                  </a:lnTo>
                  <a:cubicBezTo>
                    <a:pt x="812800" y="148133"/>
                    <a:pt x="770075" y="190858"/>
                    <a:pt x="717371" y="190858"/>
                  </a:cubicBezTo>
                  <a:lnTo>
                    <a:pt x="95429" y="190858"/>
                  </a:lnTo>
                  <a:cubicBezTo>
                    <a:pt x="42725" y="190858"/>
                    <a:pt x="0" y="148133"/>
                    <a:pt x="0" y="95429"/>
                  </a:cubicBezTo>
                  <a:lnTo>
                    <a:pt x="0" y="95429"/>
                  </a:lnTo>
                  <a:cubicBezTo>
                    <a:pt x="0" y="42725"/>
                    <a:pt x="42725" y="0"/>
                    <a:pt x="95429" y="0"/>
                  </a:cubicBezTo>
                  <a:close/>
                </a:path>
              </a:pathLst>
            </a:custGeom>
            <a:gradFill rotWithShape="1">
              <a:gsLst>
                <a:gs pos="0">
                  <a:srgbClr val="3183ED">
                    <a:alpha val="100000"/>
                  </a:srgbClr>
                </a:gs>
                <a:gs pos="100000">
                  <a:srgbClr val="56CCF2">
                    <a:alpha val="100000"/>
                  </a:srgbClr>
                </a:gs>
              </a:gsLst>
              <a:lin ang="5400000"/>
            </a:gradFill>
          </p:spPr>
          <p:txBody>
            <a:bodyPr/>
            <a:lstStyle/>
            <a:p>
              <a:pPr defTabSz="609630"/>
              <a:endParaRPr lang="fr-FR" sz="1200">
                <a:solidFill>
                  <a:prstClr val="black"/>
                </a:solidFill>
                <a:latin typeface="Calibri"/>
              </a:endParaRPr>
            </a:p>
          </p:txBody>
        </p:sp>
        <p:sp>
          <p:nvSpPr>
            <p:cNvPr id="30" name="TextBox 30"/>
            <p:cNvSpPr txBox="1"/>
            <p:nvPr/>
          </p:nvSpPr>
          <p:spPr>
            <a:xfrm>
              <a:off x="0" y="-28575"/>
              <a:ext cx="812800" cy="219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31" name="TextBox 31"/>
          <p:cNvSpPr txBox="1"/>
          <p:nvPr/>
        </p:nvSpPr>
        <p:spPr>
          <a:xfrm>
            <a:off x="4121724" y="2538094"/>
            <a:ext cx="1157763" cy="769441"/>
          </a:xfrm>
          <a:prstGeom prst="rect">
            <a:avLst/>
          </a:prstGeom>
        </p:spPr>
        <p:txBody>
          <a:bodyPr lIns="0" tIns="0" rIns="0" bIns="0" rtlCol="0" anchor="t">
            <a:spAutoFit/>
          </a:bodyPr>
          <a:lstStyle/>
          <a:p>
            <a:pPr algn="ctr" defTabSz="609630">
              <a:lnSpc>
                <a:spcPts val="6048"/>
              </a:lnSpc>
            </a:pPr>
            <a:r>
              <a:rPr lang="en-US" sz="5600" b="1" spc="-140">
                <a:solidFill>
                  <a:srgbClr val="FFFFFF"/>
                </a:solidFill>
                <a:latin typeface="Barlow Bold"/>
                <a:ea typeface="Barlow Bold"/>
                <a:cs typeface="Barlow Bold"/>
                <a:sym typeface="Barlow Bold"/>
              </a:rPr>
              <a:t>02</a:t>
            </a:r>
          </a:p>
        </p:txBody>
      </p:sp>
      <p:sp>
        <p:nvSpPr>
          <p:cNvPr id="32" name="TextBox 32"/>
          <p:cNvSpPr txBox="1"/>
          <p:nvPr/>
        </p:nvSpPr>
        <p:spPr>
          <a:xfrm>
            <a:off x="3981259" y="4115034"/>
            <a:ext cx="1438692" cy="282129"/>
          </a:xfrm>
          <a:prstGeom prst="rect">
            <a:avLst/>
          </a:prstGeom>
        </p:spPr>
        <p:txBody>
          <a:bodyPr lIns="0" tIns="0" rIns="0" bIns="0" rtlCol="0" anchor="t">
            <a:spAutoFit/>
          </a:bodyPr>
          <a:lstStyle/>
          <a:p>
            <a:pPr algn="ctr" defTabSz="609630">
              <a:lnSpc>
                <a:spcPts val="2160"/>
              </a:lnSpc>
            </a:pPr>
            <a:r>
              <a:rPr lang="en-US" sz="2000" b="1">
                <a:solidFill>
                  <a:srgbClr val="FFFFFF"/>
                </a:solidFill>
                <a:latin typeface="Barlow Bold"/>
                <a:ea typeface="Barlow Bold"/>
                <a:cs typeface="Barlow Bold"/>
                <a:sym typeface="Barlow Bold"/>
              </a:rPr>
              <a:t>Objectives</a:t>
            </a:r>
          </a:p>
        </p:txBody>
      </p:sp>
      <p:sp>
        <p:nvSpPr>
          <p:cNvPr id="33" name="Freeform 33"/>
          <p:cNvSpPr/>
          <p:nvPr/>
        </p:nvSpPr>
        <p:spPr>
          <a:xfrm rot="-5400000">
            <a:off x="9436664" y="1987429"/>
            <a:ext cx="2098077" cy="1906627"/>
          </a:xfrm>
          <a:custGeom>
            <a:avLst/>
            <a:gdLst/>
            <a:ahLst/>
            <a:cxnLst/>
            <a:rect l="l" t="t" r="r" b="b"/>
            <a:pathLst>
              <a:path w="3147115" h="2859941">
                <a:moveTo>
                  <a:pt x="0" y="0"/>
                </a:moveTo>
                <a:lnTo>
                  <a:pt x="3147115" y="0"/>
                </a:lnTo>
                <a:lnTo>
                  <a:pt x="3147115" y="2859941"/>
                </a:lnTo>
                <a:lnTo>
                  <a:pt x="0" y="285994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34" name="Group 34"/>
          <p:cNvGrpSpPr/>
          <p:nvPr/>
        </p:nvGrpSpPr>
        <p:grpSpPr>
          <a:xfrm>
            <a:off x="9542929" y="1925139"/>
            <a:ext cx="1730595" cy="2031206"/>
            <a:chOff x="0" y="0"/>
            <a:chExt cx="698500" cy="819832"/>
          </a:xfrm>
        </p:grpSpPr>
        <p:sp>
          <p:nvSpPr>
            <p:cNvPr id="35" name="Freeform 35"/>
            <p:cNvSpPr/>
            <p:nvPr/>
          </p:nvSpPr>
          <p:spPr>
            <a:xfrm>
              <a:off x="0" y="13288"/>
              <a:ext cx="698500" cy="793256"/>
            </a:xfrm>
            <a:custGeom>
              <a:avLst/>
              <a:gdLst/>
              <a:ahLst/>
              <a:cxnLst/>
              <a:rect l="l" t="t" r="r" b="b"/>
              <a:pathLst>
                <a:path w="698500" h="793256">
                  <a:moveTo>
                    <a:pt x="409063" y="21512"/>
                  </a:moveTo>
                  <a:lnTo>
                    <a:pt x="638687" y="155112"/>
                  </a:lnTo>
                  <a:cubicBezTo>
                    <a:pt x="675718" y="176657"/>
                    <a:pt x="698500" y="216269"/>
                    <a:pt x="698500" y="259112"/>
                  </a:cubicBezTo>
                  <a:lnTo>
                    <a:pt x="698500" y="534144"/>
                  </a:lnTo>
                  <a:cubicBezTo>
                    <a:pt x="698500" y="576987"/>
                    <a:pt x="675718" y="616599"/>
                    <a:pt x="638687" y="638145"/>
                  </a:cubicBezTo>
                  <a:lnTo>
                    <a:pt x="409063" y="771744"/>
                  </a:lnTo>
                  <a:cubicBezTo>
                    <a:pt x="372089" y="793256"/>
                    <a:pt x="326411" y="793256"/>
                    <a:pt x="289437" y="771744"/>
                  </a:cubicBezTo>
                  <a:lnTo>
                    <a:pt x="59813" y="638145"/>
                  </a:lnTo>
                  <a:cubicBezTo>
                    <a:pt x="22782" y="616599"/>
                    <a:pt x="0" y="576987"/>
                    <a:pt x="0" y="534144"/>
                  </a:cubicBezTo>
                  <a:lnTo>
                    <a:pt x="0" y="259112"/>
                  </a:lnTo>
                  <a:cubicBezTo>
                    <a:pt x="0" y="216269"/>
                    <a:pt x="22782" y="176657"/>
                    <a:pt x="59813" y="155112"/>
                  </a:cubicBezTo>
                  <a:lnTo>
                    <a:pt x="289437" y="21512"/>
                  </a:lnTo>
                  <a:cubicBezTo>
                    <a:pt x="326411" y="0"/>
                    <a:pt x="372089" y="0"/>
                    <a:pt x="409063" y="21512"/>
                  </a:cubicBezTo>
                  <a:close/>
                </a:path>
              </a:pathLst>
            </a:custGeom>
            <a:solidFill>
              <a:srgbClr val="F2F2F2"/>
            </a:soli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36" name="Group 36"/>
          <p:cNvGrpSpPr/>
          <p:nvPr/>
        </p:nvGrpSpPr>
        <p:grpSpPr>
          <a:xfrm>
            <a:off x="9687040" y="2114244"/>
            <a:ext cx="1442372" cy="1678397"/>
            <a:chOff x="0" y="0"/>
            <a:chExt cx="698500" cy="812800"/>
          </a:xfrm>
        </p:grpSpPr>
        <p:sp>
          <p:nvSpPr>
            <p:cNvPr id="37" name="Freeform 37"/>
            <p:cNvSpPr/>
            <p:nvPr/>
          </p:nvSpPr>
          <p:spPr>
            <a:xfrm>
              <a:off x="0" y="15944"/>
              <a:ext cx="698500" cy="780913"/>
            </a:xfrm>
            <a:custGeom>
              <a:avLst/>
              <a:gdLst/>
              <a:ahLst/>
              <a:cxnLst/>
              <a:rect l="l" t="t" r="r" b="b"/>
              <a:pathLst>
                <a:path w="698500" h="780913">
                  <a:moveTo>
                    <a:pt x="421015" y="25810"/>
                  </a:moveTo>
                  <a:lnTo>
                    <a:pt x="626735" y="145502"/>
                  </a:lnTo>
                  <a:cubicBezTo>
                    <a:pt x="671166" y="171353"/>
                    <a:pt x="698500" y="218880"/>
                    <a:pt x="698500" y="270284"/>
                  </a:cubicBezTo>
                  <a:lnTo>
                    <a:pt x="698500" y="510628"/>
                  </a:lnTo>
                  <a:cubicBezTo>
                    <a:pt x="698500" y="562032"/>
                    <a:pt x="671166" y="609559"/>
                    <a:pt x="626735" y="635410"/>
                  </a:cubicBezTo>
                  <a:lnTo>
                    <a:pt x="421015" y="755102"/>
                  </a:lnTo>
                  <a:cubicBezTo>
                    <a:pt x="376653" y="780912"/>
                    <a:pt x="321847" y="780912"/>
                    <a:pt x="277485" y="755102"/>
                  </a:cubicBezTo>
                  <a:lnTo>
                    <a:pt x="71765" y="635410"/>
                  </a:lnTo>
                  <a:cubicBezTo>
                    <a:pt x="27334" y="609559"/>
                    <a:pt x="0" y="562032"/>
                    <a:pt x="0" y="510628"/>
                  </a:cubicBezTo>
                  <a:lnTo>
                    <a:pt x="0" y="270284"/>
                  </a:lnTo>
                  <a:cubicBezTo>
                    <a:pt x="0" y="218880"/>
                    <a:pt x="27334" y="171353"/>
                    <a:pt x="71765" y="145502"/>
                  </a:cubicBezTo>
                  <a:lnTo>
                    <a:pt x="277485" y="25810"/>
                  </a:lnTo>
                  <a:cubicBezTo>
                    <a:pt x="321847" y="0"/>
                    <a:pt x="376653" y="0"/>
                    <a:pt x="421015" y="25810"/>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38" name="Group 38"/>
          <p:cNvGrpSpPr/>
          <p:nvPr/>
        </p:nvGrpSpPr>
        <p:grpSpPr>
          <a:xfrm>
            <a:off x="9483064" y="4051643"/>
            <a:ext cx="1850325" cy="434484"/>
            <a:chOff x="0" y="0"/>
            <a:chExt cx="812800" cy="190858"/>
          </a:xfrm>
        </p:grpSpPr>
        <p:sp>
          <p:nvSpPr>
            <p:cNvPr id="39" name="Freeform 39"/>
            <p:cNvSpPr/>
            <p:nvPr/>
          </p:nvSpPr>
          <p:spPr>
            <a:xfrm>
              <a:off x="0" y="0"/>
              <a:ext cx="812800" cy="190858"/>
            </a:xfrm>
            <a:custGeom>
              <a:avLst/>
              <a:gdLst/>
              <a:ahLst/>
              <a:cxnLst/>
              <a:rect l="l" t="t" r="r" b="b"/>
              <a:pathLst>
                <a:path w="812800" h="190858">
                  <a:moveTo>
                    <a:pt x="95429" y="0"/>
                  </a:moveTo>
                  <a:lnTo>
                    <a:pt x="717371" y="0"/>
                  </a:lnTo>
                  <a:cubicBezTo>
                    <a:pt x="770075" y="0"/>
                    <a:pt x="812800" y="42725"/>
                    <a:pt x="812800" y="95429"/>
                  </a:cubicBezTo>
                  <a:lnTo>
                    <a:pt x="812800" y="95429"/>
                  </a:lnTo>
                  <a:cubicBezTo>
                    <a:pt x="812800" y="148133"/>
                    <a:pt x="770075" y="190858"/>
                    <a:pt x="717371" y="190858"/>
                  </a:cubicBezTo>
                  <a:lnTo>
                    <a:pt x="95429" y="190858"/>
                  </a:lnTo>
                  <a:cubicBezTo>
                    <a:pt x="42725" y="190858"/>
                    <a:pt x="0" y="148133"/>
                    <a:pt x="0" y="95429"/>
                  </a:cubicBezTo>
                  <a:lnTo>
                    <a:pt x="0" y="95429"/>
                  </a:lnTo>
                  <a:cubicBezTo>
                    <a:pt x="0" y="42725"/>
                    <a:pt x="42725" y="0"/>
                    <a:pt x="95429" y="0"/>
                  </a:cubicBezTo>
                  <a:close/>
                </a:path>
              </a:pathLst>
            </a:custGeom>
            <a:gradFill rotWithShape="1">
              <a:gsLst>
                <a:gs pos="0">
                  <a:srgbClr val="3183ED">
                    <a:alpha val="100000"/>
                  </a:srgbClr>
                </a:gs>
                <a:gs pos="100000">
                  <a:srgbClr val="56CCF2">
                    <a:alpha val="100000"/>
                  </a:srgbClr>
                </a:gs>
              </a:gsLst>
              <a:lin ang="5400000"/>
            </a:gradFill>
          </p:spPr>
          <p:txBody>
            <a:bodyPr/>
            <a:lstStyle/>
            <a:p>
              <a:pPr defTabSz="609630"/>
              <a:endParaRPr lang="fr-FR" sz="1200">
                <a:solidFill>
                  <a:prstClr val="black"/>
                </a:solidFill>
                <a:latin typeface="Calibri"/>
              </a:endParaRPr>
            </a:p>
          </p:txBody>
        </p:sp>
        <p:sp>
          <p:nvSpPr>
            <p:cNvPr id="40" name="TextBox 40"/>
            <p:cNvSpPr txBox="1"/>
            <p:nvPr/>
          </p:nvSpPr>
          <p:spPr>
            <a:xfrm>
              <a:off x="0" y="-28575"/>
              <a:ext cx="812800" cy="21943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41" name="TextBox 41"/>
          <p:cNvSpPr txBox="1"/>
          <p:nvPr/>
        </p:nvSpPr>
        <p:spPr>
          <a:xfrm>
            <a:off x="9868985" y="2538094"/>
            <a:ext cx="1078483" cy="769441"/>
          </a:xfrm>
          <a:prstGeom prst="rect">
            <a:avLst/>
          </a:prstGeom>
        </p:spPr>
        <p:txBody>
          <a:bodyPr lIns="0" tIns="0" rIns="0" bIns="0" rtlCol="0" anchor="t">
            <a:spAutoFit/>
          </a:bodyPr>
          <a:lstStyle/>
          <a:p>
            <a:pPr algn="ctr" defTabSz="609630">
              <a:lnSpc>
                <a:spcPts val="6048"/>
              </a:lnSpc>
            </a:pPr>
            <a:r>
              <a:rPr lang="en-US" sz="5600" b="1" spc="-140">
                <a:solidFill>
                  <a:srgbClr val="FFFFFF"/>
                </a:solidFill>
                <a:latin typeface="Barlow Bold"/>
                <a:ea typeface="Barlow Bold"/>
                <a:cs typeface="Barlow Bold"/>
                <a:sym typeface="Barlow Bold"/>
              </a:rPr>
              <a:t>04</a:t>
            </a:r>
          </a:p>
        </p:txBody>
      </p:sp>
      <p:sp>
        <p:nvSpPr>
          <p:cNvPr id="42" name="TextBox 42"/>
          <p:cNvSpPr txBox="1"/>
          <p:nvPr/>
        </p:nvSpPr>
        <p:spPr>
          <a:xfrm>
            <a:off x="9479946" y="4115034"/>
            <a:ext cx="1856560" cy="282129"/>
          </a:xfrm>
          <a:prstGeom prst="rect">
            <a:avLst/>
          </a:prstGeom>
        </p:spPr>
        <p:txBody>
          <a:bodyPr lIns="0" tIns="0" rIns="0" bIns="0" rtlCol="0" anchor="t">
            <a:spAutoFit/>
          </a:bodyPr>
          <a:lstStyle/>
          <a:p>
            <a:pPr algn="ctr" defTabSz="609630">
              <a:lnSpc>
                <a:spcPts val="2160"/>
              </a:lnSpc>
            </a:pPr>
            <a:r>
              <a:rPr lang="en-US" sz="2000" b="1">
                <a:solidFill>
                  <a:srgbClr val="FFFFFF"/>
                </a:solidFill>
                <a:latin typeface="Barlow Bold"/>
                <a:ea typeface="Barlow Bold"/>
                <a:cs typeface="Barlow Bold"/>
                <a:sym typeface="Barlow Bold"/>
              </a:rPr>
              <a:t>Performance</a:t>
            </a:r>
          </a:p>
        </p:txBody>
      </p:sp>
      <p:sp>
        <p:nvSpPr>
          <p:cNvPr id="43" name="TextBox 43"/>
          <p:cNvSpPr txBox="1"/>
          <p:nvPr/>
        </p:nvSpPr>
        <p:spPr>
          <a:xfrm>
            <a:off x="565767" y="4190938"/>
            <a:ext cx="2572640" cy="1950086"/>
          </a:xfrm>
          <a:prstGeom prst="rect">
            <a:avLst/>
          </a:prstGeom>
        </p:spPr>
        <p:txBody>
          <a:bodyPr lIns="0" tIns="0" rIns="0" bIns="0" rtlCol="0" anchor="t">
            <a:spAutoFit/>
          </a:bodyPr>
          <a:lstStyle/>
          <a:p>
            <a:pPr algn="ctr" defTabSz="609630">
              <a:lnSpc>
                <a:spcPts val="2193"/>
              </a:lnSpc>
            </a:pPr>
            <a:r>
              <a:rPr lang="en-US" sz="1566" spc="-26">
                <a:solidFill>
                  <a:srgbClr val="000000"/>
                </a:solidFill>
                <a:latin typeface="Clear Sans"/>
                <a:ea typeface="Clear Sans"/>
                <a:cs typeface="Clear Sans"/>
                <a:sym typeface="Clear Sans"/>
              </a:rPr>
              <a:t>Lorem ipsum dolor sit amet, consectetur adipiscing elit. Phasellus ultrices egestas nisi, id tincidunt erat viverra sit amet. Morbi efficitur nunc at nulla finibus, sed molestie elit interdum.</a:t>
            </a:r>
          </a:p>
        </p:txBody>
      </p:sp>
      <p:sp>
        <p:nvSpPr>
          <p:cNvPr id="44" name="TextBox 44"/>
          <p:cNvSpPr txBox="1"/>
          <p:nvPr/>
        </p:nvSpPr>
        <p:spPr>
          <a:xfrm>
            <a:off x="6268164" y="4190938"/>
            <a:ext cx="2572640" cy="1950086"/>
          </a:xfrm>
          <a:prstGeom prst="rect">
            <a:avLst/>
          </a:prstGeom>
        </p:spPr>
        <p:txBody>
          <a:bodyPr lIns="0" tIns="0" rIns="0" bIns="0" rtlCol="0" anchor="t">
            <a:spAutoFit/>
          </a:bodyPr>
          <a:lstStyle/>
          <a:p>
            <a:pPr algn="ctr" defTabSz="609630">
              <a:lnSpc>
                <a:spcPts val="2193"/>
              </a:lnSpc>
            </a:pPr>
            <a:r>
              <a:rPr lang="en-US" sz="1566" spc="-26">
                <a:solidFill>
                  <a:srgbClr val="000000"/>
                </a:solidFill>
                <a:latin typeface="Clear Sans"/>
                <a:ea typeface="Clear Sans"/>
                <a:cs typeface="Clear Sans"/>
                <a:sym typeface="Clear Sans"/>
              </a:rPr>
              <a:t>Lorem ipsum dolor sit amet, consectetur adipiscing elit. Phasellus ultrices egestas nisi, id tincidunt erat viverra sit amet. Morbi efficitur nunc at nulla finibus, sed molestie elit interdum.</a:t>
            </a:r>
          </a:p>
        </p:txBody>
      </p:sp>
      <p:sp>
        <p:nvSpPr>
          <p:cNvPr id="45" name="TextBox 45"/>
          <p:cNvSpPr txBox="1"/>
          <p:nvPr/>
        </p:nvSpPr>
        <p:spPr>
          <a:xfrm>
            <a:off x="3414285" y="4606778"/>
            <a:ext cx="2572640" cy="1950086"/>
          </a:xfrm>
          <a:prstGeom prst="rect">
            <a:avLst/>
          </a:prstGeom>
        </p:spPr>
        <p:txBody>
          <a:bodyPr lIns="0" tIns="0" rIns="0" bIns="0" rtlCol="0" anchor="t">
            <a:spAutoFit/>
          </a:bodyPr>
          <a:lstStyle/>
          <a:p>
            <a:pPr algn="ctr" defTabSz="609630">
              <a:lnSpc>
                <a:spcPts val="2193"/>
              </a:lnSpc>
            </a:pPr>
            <a:r>
              <a:rPr lang="en-US" sz="1566" spc="-26">
                <a:solidFill>
                  <a:srgbClr val="000000"/>
                </a:solidFill>
                <a:latin typeface="Clear Sans"/>
                <a:ea typeface="Clear Sans"/>
                <a:cs typeface="Clear Sans"/>
                <a:sym typeface="Clear Sans"/>
              </a:rPr>
              <a:t>Lorem ipsum dolor sit amet, consectetur adipiscing elit. Phasellus ultrices egestas nisi, id tincidunt erat viverra sit amet. Morbi efficitur nunc at nulla finibus, sed molestie elit interdum.</a:t>
            </a:r>
          </a:p>
        </p:txBody>
      </p:sp>
      <p:sp>
        <p:nvSpPr>
          <p:cNvPr id="46" name="TextBox 46"/>
          <p:cNvSpPr txBox="1"/>
          <p:nvPr/>
        </p:nvSpPr>
        <p:spPr>
          <a:xfrm>
            <a:off x="9199383" y="4606778"/>
            <a:ext cx="2572640" cy="1950086"/>
          </a:xfrm>
          <a:prstGeom prst="rect">
            <a:avLst/>
          </a:prstGeom>
        </p:spPr>
        <p:txBody>
          <a:bodyPr lIns="0" tIns="0" rIns="0" bIns="0" rtlCol="0" anchor="t">
            <a:spAutoFit/>
          </a:bodyPr>
          <a:lstStyle/>
          <a:p>
            <a:pPr algn="ctr" defTabSz="609630">
              <a:lnSpc>
                <a:spcPts val="2193"/>
              </a:lnSpc>
            </a:pPr>
            <a:r>
              <a:rPr lang="en-US" sz="1566" spc="-26">
                <a:solidFill>
                  <a:srgbClr val="000000"/>
                </a:solidFill>
                <a:latin typeface="Clear Sans"/>
                <a:ea typeface="Clear Sans"/>
                <a:cs typeface="Clear Sans"/>
                <a:sym typeface="Clear Sans"/>
              </a:rPr>
              <a:t>Lorem ipsum dolor sit amet, consectetur adipiscing elit. Phasellus ultrices egestas nisi, id tincidunt erat viverra sit amet. Morbi efficitur nunc at nulla finibus, sed molestie elit interdum.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13549" y="91495"/>
            <a:ext cx="6217367" cy="1564531"/>
          </a:xfrm>
          <a:prstGeom prst="rect">
            <a:avLst/>
          </a:prstGeom>
        </p:spPr>
        <p:txBody>
          <a:bodyPr lIns="0" tIns="0" rIns="0" bIns="0" rtlCol="0" anchor="t">
            <a:spAutoFit/>
          </a:bodyPr>
          <a:lstStyle/>
          <a:p>
            <a:pPr algn="ctr" defTabSz="609630">
              <a:lnSpc>
                <a:spcPts val="6120"/>
              </a:lnSpc>
            </a:pPr>
            <a:r>
              <a:rPr lang="en-US" sz="5666" b="1" spc="-141">
                <a:solidFill>
                  <a:srgbClr val="112D4E"/>
                </a:solidFill>
                <a:latin typeface="Barlow Bold"/>
                <a:ea typeface="Barlow Bold"/>
                <a:cs typeface="Barlow Bold"/>
                <a:sym typeface="Barlow Bold"/>
              </a:rPr>
              <a:t>FEUILLE DE ROUTE</a:t>
            </a:r>
          </a:p>
        </p:txBody>
      </p:sp>
      <p:sp>
        <p:nvSpPr>
          <p:cNvPr id="3" name="Freeform 3"/>
          <p:cNvSpPr/>
          <p:nvPr/>
        </p:nvSpPr>
        <p:spPr>
          <a:xfrm rot="-5400000">
            <a:off x="330626" y="4310252"/>
            <a:ext cx="4127654" cy="3751006"/>
          </a:xfrm>
          <a:custGeom>
            <a:avLst/>
            <a:gdLst/>
            <a:ahLst/>
            <a:cxnLst/>
            <a:rect l="l" t="t" r="r" b="b"/>
            <a:pathLst>
              <a:path w="6191481" h="5626509">
                <a:moveTo>
                  <a:pt x="0" y="0"/>
                </a:moveTo>
                <a:lnTo>
                  <a:pt x="6191481" y="0"/>
                </a:lnTo>
                <a:lnTo>
                  <a:pt x="6191481" y="5626508"/>
                </a:lnTo>
                <a:lnTo>
                  <a:pt x="0" y="562650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4" name="Freeform 4"/>
          <p:cNvSpPr/>
          <p:nvPr/>
        </p:nvSpPr>
        <p:spPr>
          <a:xfrm rot="-5400000">
            <a:off x="-90367" y="4169499"/>
            <a:ext cx="4448905" cy="4042943"/>
          </a:xfrm>
          <a:custGeom>
            <a:avLst/>
            <a:gdLst/>
            <a:ahLst/>
            <a:cxnLst/>
            <a:rect l="l" t="t" r="r" b="b"/>
            <a:pathLst>
              <a:path w="6673358" h="6064414">
                <a:moveTo>
                  <a:pt x="0" y="0"/>
                </a:moveTo>
                <a:lnTo>
                  <a:pt x="6673358" y="0"/>
                </a:lnTo>
                <a:lnTo>
                  <a:pt x="6673358" y="6064414"/>
                </a:lnTo>
                <a:lnTo>
                  <a:pt x="0" y="6064414"/>
                </a:lnTo>
                <a:lnTo>
                  <a:pt x="0" y="0"/>
                </a:lnTo>
                <a:close/>
              </a:path>
            </a:pathLst>
          </a:custGeom>
          <a:blipFill>
            <a:blip r:embed="rId3" cstate="email">
              <a:alphaModFix amt="39000"/>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rot="-5400000">
            <a:off x="3677558" y="4263627"/>
            <a:ext cx="4448905" cy="4042943"/>
          </a:xfrm>
          <a:custGeom>
            <a:avLst/>
            <a:gdLst/>
            <a:ahLst/>
            <a:cxnLst/>
            <a:rect l="l" t="t" r="r" b="b"/>
            <a:pathLst>
              <a:path w="6673358" h="6064414">
                <a:moveTo>
                  <a:pt x="0" y="0"/>
                </a:moveTo>
                <a:lnTo>
                  <a:pt x="6673358" y="0"/>
                </a:lnTo>
                <a:lnTo>
                  <a:pt x="6673358" y="6064414"/>
                </a:lnTo>
                <a:lnTo>
                  <a:pt x="0" y="606441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6" name="Freeform 6"/>
          <p:cNvSpPr/>
          <p:nvPr/>
        </p:nvSpPr>
        <p:spPr>
          <a:xfrm rot="-5400000">
            <a:off x="7309391" y="4324908"/>
            <a:ext cx="4448905" cy="4042943"/>
          </a:xfrm>
          <a:custGeom>
            <a:avLst/>
            <a:gdLst/>
            <a:ahLst/>
            <a:cxnLst/>
            <a:rect l="l" t="t" r="r" b="b"/>
            <a:pathLst>
              <a:path w="6673358" h="6064414">
                <a:moveTo>
                  <a:pt x="0" y="0"/>
                </a:moveTo>
                <a:lnTo>
                  <a:pt x="6673358" y="0"/>
                </a:lnTo>
                <a:lnTo>
                  <a:pt x="6673358" y="6064414"/>
                </a:lnTo>
                <a:lnTo>
                  <a:pt x="0" y="606441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7" name="Freeform 7"/>
          <p:cNvSpPr/>
          <p:nvPr/>
        </p:nvSpPr>
        <p:spPr>
          <a:xfrm rot="-5400000">
            <a:off x="4103436" y="4310252"/>
            <a:ext cx="4127654" cy="3751006"/>
          </a:xfrm>
          <a:custGeom>
            <a:avLst/>
            <a:gdLst/>
            <a:ahLst/>
            <a:cxnLst/>
            <a:rect l="l" t="t" r="r" b="b"/>
            <a:pathLst>
              <a:path w="6191481" h="5626509">
                <a:moveTo>
                  <a:pt x="0" y="0"/>
                </a:moveTo>
                <a:lnTo>
                  <a:pt x="6191481" y="0"/>
                </a:lnTo>
                <a:lnTo>
                  <a:pt x="6191481" y="5626508"/>
                </a:lnTo>
                <a:lnTo>
                  <a:pt x="0" y="5626508"/>
                </a:lnTo>
                <a:lnTo>
                  <a:pt x="0" y="0"/>
                </a:lnTo>
                <a:close/>
              </a:path>
            </a:pathLst>
          </a:custGeom>
          <a:blipFill>
            <a:blip r:embed="rId2" cstate="email">
              <a:alphaModFix amt="39000"/>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8" name="Group 8"/>
          <p:cNvGrpSpPr/>
          <p:nvPr/>
        </p:nvGrpSpPr>
        <p:grpSpPr>
          <a:xfrm>
            <a:off x="750211" y="4121927"/>
            <a:ext cx="3405347" cy="3962585"/>
            <a:chOff x="0" y="0"/>
            <a:chExt cx="698500" cy="812800"/>
          </a:xfrm>
        </p:grpSpPr>
        <p:sp>
          <p:nvSpPr>
            <p:cNvPr id="9" name="Freeform 9"/>
            <p:cNvSpPr/>
            <p:nvPr/>
          </p:nvSpPr>
          <p:spPr>
            <a:xfrm>
              <a:off x="0" y="10505"/>
              <a:ext cx="698500" cy="791790"/>
            </a:xfrm>
            <a:custGeom>
              <a:avLst/>
              <a:gdLst/>
              <a:ahLst/>
              <a:cxnLst/>
              <a:rect l="l" t="t" r="r" b="b"/>
              <a:pathLst>
                <a:path w="698500" h="791790">
                  <a:moveTo>
                    <a:pt x="396534" y="17006"/>
                  </a:moveTo>
                  <a:lnTo>
                    <a:pt x="651216" y="165184"/>
                  </a:lnTo>
                  <a:cubicBezTo>
                    <a:pt x="680490" y="182217"/>
                    <a:pt x="698500" y="213531"/>
                    <a:pt x="698500" y="247400"/>
                  </a:cubicBezTo>
                  <a:lnTo>
                    <a:pt x="698500" y="544390"/>
                  </a:lnTo>
                  <a:cubicBezTo>
                    <a:pt x="698500" y="578259"/>
                    <a:pt x="680490" y="609573"/>
                    <a:pt x="651216" y="626606"/>
                  </a:cubicBezTo>
                  <a:lnTo>
                    <a:pt x="396534" y="774784"/>
                  </a:lnTo>
                  <a:cubicBezTo>
                    <a:pt x="367305" y="791790"/>
                    <a:pt x="331195" y="791790"/>
                    <a:pt x="301966" y="774784"/>
                  </a:cubicBezTo>
                  <a:lnTo>
                    <a:pt x="47284" y="626606"/>
                  </a:lnTo>
                  <a:cubicBezTo>
                    <a:pt x="18010" y="609573"/>
                    <a:pt x="0" y="578259"/>
                    <a:pt x="0" y="544390"/>
                  </a:cubicBezTo>
                  <a:lnTo>
                    <a:pt x="0" y="247400"/>
                  </a:lnTo>
                  <a:cubicBezTo>
                    <a:pt x="0" y="213531"/>
                    <a:pt x="18010" y="182217"/>
                    <a:pt x="47284" y="165184"/>
                  </a:cubicBezTo>
                  <a:lnTo>
                    <a:pt x="301966" y="17006"/>
                  </a:lnTo>
                  <a:cubicBezTo>
                    <a:pt x="331195" y="0"/>
                    <a:pt x="367305" y="0"/>
                    <a:pt x="396534" y="17006"/>
                  </a:cubicBezTo>
                  <a:close/>
                </a:path>
              </a:pathLst>
            </a:custGeom>
            <a:gradFill rotWithShape="1">
              <a:gsLst>
                <a:gs pos="0">
                  <a:srgbClr val="3183ED">
                    <a:alpha val="100000"/>
                  </a:srgbClr>
                </a:gs>
                <a:gs pos="100000">
                  <a:srgbClr val="56CCF2">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0" name="Group 10"/>
          <p:cNvGrpSpPr/>
          <p:nvPr/>
        </p:nvGrpSpPr>
        <p:grpSpPr>
          <a:xfrm>
            <a:off x="4396489" y="4121927"/>
            <a:ext cx="3405347" cy="3962585"/>
            <a:chOff x="0" y="0"/>
            <a:chExt cx="698500" cy="812800"/>
          </a:xfrm>
        </p:grpSpPr>
        <p:sp>
          <p:nvSpPr>
            <p:cNvPr id="11" name="Freeform 11"/>
            <p:cNvSpPr/>
            <p:nvPr/>
          </p:nvSpPr>
          <p:spPr>
            <a:xfrm>
              <a:off x="0" y="10505"/>
              <a:ext cx="698500" cy="791790"/>
            </a:xfrm>
            <a:custGeom>
              <a:avLst/>
              <a:gdLst/>
              <a:ahLst/>
              <a:cxnLst/>
              <a:rect l="l" t="t" r="r" b="b"/>
              <a:pathLst>
                <a:path w="698500" h="791790">
                  <a:moveTo>
                    <a:pt x="396534" y="17006"/>
                  </a:moveTo>
                  <a:lnTo>
                    <a:pt x="651216" y="165184"/>
                  </a:lnTo>
                  <a:cubicBezTo>
                    <a:pt x="680490" y="182217"/>
                    <a:pt x="698500" y="213531"/>
                    <a:pt x="698500" y="247400"/>
                  </a:cubicBezTo>
                  <a:lnTo>
                    <a:pt x="698500" y="544390"/>
                  </a:lnTo>
                  <a:cubicBezTo>
                    <a:pt x="698500" y="578259"/>
                    <a:pt x="680490" y="609573"/>
                    <a:pt x="651216" y="626606"/>
                  </a:cubicBezTo>
                  <a:lnTo>
                    <a:pt x="396534" y="774784"/>
                  </a:lnTo>
                  <a:cubicBezTo>
                    <a:pt x="367305" y="791790"/>
                    <a:pt x="331195" y="791790"/>
                    <a:pt x="301966" y="774784"/>
                  </a:cubicBezTo>
                  <a:lnTo>
                    <a:pt x="47284" y="626606"/>
                  </a:lnTo>
                  <a:cubicBezTo>
                    <a:pt x="18010" y="609573"/>
                    <a:pt x="0" y="578259"/>
                    <a:pt x="0" y="544390"/>
                  </a:cubicBezTo>
                  <a:lnTo>
                    <a:pt x="0" y="247400"/>
                  </a:lnTo>
                  <a:cubicBezTo>
                    <a:pt x="0" y="213531"/>
                    <a:pt x="18010" y="182217"/>
                    <a:pt x="47284" y="165184"/>
                  </a:cubicBezTo>
                  <a:lnTo>
                    <a:pt x="301966" y="17006"/>
                  </a:lnTo>
                  <a:cubicBezTo>
                    <a:pt x="331195" y="0"/>
                    <a:pt x="367305" y="0"/>
                    <a:pt x="396534" y="17006"/>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2" name="Group 12"/>
          <p:cNvGrpSpPr/>
          <p:nvPr/>
        </p:nvGrpSpPr>
        <p:grpSpPr>
          <a:xfrm>
            <a:off x="933092" y="4334734"/>
            <a:ext cx="3039585" cy="3536971"/>
            <a:chOff x="0" y="0"/>
            <a:chExt cx="698500" cy="812800"/>
          </a:xfrm>
        </p:grpSpPr>
        <p:sp>
          <p:nvSpPr>
            <p:cNvPr id="13" name="Freeform 13"/>
            <p:cNvSpPr/>
            <p:nvPr/>
          </p:nvSpPr>
          <p:spPr>
            <a:xfrm>
              <a:off x="0" y="11769"/>
              <a:ext cx="698500" cy="789262"/>
            </a:xfrm>
            <a:custGeom>
              <a:avLst/>
              <a:gdLst/>
              <a:ahLst/>
              <a:cxnLst/>
              <a:rect l="l" t="t" r="r" b="b"/>
              <a:pathLst>
                <a:path w="698500" h="789262">
                  <a:moveTo>
                    <a:pt x="402224" y="19052"/>
                  </a:moveTo>
                  <a:lnTo>
                    <a:pt x="645526" y="160610"/>
                  </a:lnTo>
                  <a:cubicBezTo>
                    <a:pt x="678323" y="179692"/>
                    <a:pt x="698500" y="214774"/>
                    <a:pt x="698500" y="252719"/>
                  </a:cubicBezTo>
                  <a:lnTo>
                    <a:pt x="698500" y="536543"/>
                  </a:lnTo>
                  <a:cubicBezTo>
                    <a:pt x="698500" y="574488"/>
                    <a:pt x="678323" y="609570"/>
                    <a:pt x="645526" y="628652"/>
                  </a:cubicBezTo>
                  <a:lnTo>
                    <a:pt x="402224" y="770210"/>
                  </a:lnTo>
                  <a:cubicBezTo>
                    <a:pt x="369478" y="789262"/>
                    <a:pt x="329022" y="789262"/>
                    <a:pt x="296276" y="770210"/>
                  </a:cubicBezTo>
                  <a:lnTo>
                    <a:pt x="52974" y="628652"/>
                  </a:lnTo>
                  <a:cubicBezTo>
                    <a:pt x="20177" y="609570"/>
                    <a:pt x="0" y="574488"/>
                    <a:pt x="0" y="536543"/>
                  </a:cubicBezTo>
                  <a:lnTo>
                    <a:pt x="0" y="252719"/>
                  </a:lnTo>
                  <a:cubicBezTo>
                    <a:pt x="0" y="214774"/>
                    <a:pt x="20177" y="179692"/>
                    <a:pt x="52974" y="160610"/>
                  </a:cubicBezTo>
                  <a:lnTo>
                    <a:pt x="296276" y="19052"/>
                  </a:lnTo>
                  <a:cubicBezTo>
                    <a:pt x="329022" y="0"/>
                    <a:pt x="369478" y="0"/>
                    <a:pt x="402224" y="19052"/>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grpSp>
        <p:nvGrpSpPr>
          <p:cNvPr id="14" name="Group 14"/>
          <p:cNvGrpSpPr/>
          <p:nvPr/>
        </p:nvGrpSpPr>
        <p:grpSpPr>
          <a:xfrm>
            <a:off x="4579370" y="4334734"/>
            <a:ext cx="3039585" cy="3536971"/>
            <a:chOff x="0" y="0"/>
            <a:chExt cx="698500" cy="812800"/>
          </a:xfrm>
        </p:grpSpPr>
        <p:sp>
          <p:nvSpPr>
            <p:cNvPr id="15" name="Freeform 15"/>
            <p:cNvSpPr/>
            <p:nvPr/>
          </p:nvSpPr>
          <p:spPr>
            <a:xfrm>
              <a:off x="0" y="11769"/>
              <a:ext cx="698500" cy="789262"/>
            </a:xfrm>
            <a:custGeom>
              <a:avLst/>
              <a:gdLst/>
              <a:ahLst/>
              <a:cxnLst/>
              <a:rect l="l" t="t" r="r" b="b"/>
              <a:pathLst>
                <a:path w="698500" h="789262">
                  <a:moveTo>
                    <a:pt x="402224" y="19052"/>
                  </a:moveTo>
                  <a:lnTo>
                    <a:pt x="645526" y="160610"/>
                  </a:lnTo>
                  <a:cubicBezTo>
                    <a:pt x="678323" y="179692"/>
                    <a:pt x="698500" y="214774"/>
                    <a:pt x="698500" y="252719"/>
                  </a:cubicBezTo>
                  <a:lnTo>
                    <a:pt x="698500" y="536543"/>
                  </a:lnTo>
                  <a:cubicBezTo>
                    <a:pt x="698500" y="574488"/>
                    <a:pt x="678323" y="609570"/>
                    <a:pt x="645526" y="628652"/>
                  </a:cubicBezTo>
                  <a:lnTo>
                    <a:pt x="402224" y="770210"/>
                  </a:lnTo>
                  <a:cubicBezTo>
                    <a:pt x="369478" y="789262"/>
                    <a:pt x="329022" y="789262"/>
                    <a:pt x="296276" y="770210"/>
                  </a:cubicBezTo>
                  <a:lnTo>
                    <a:pt x="52974" y="628652"/>
                  </a:lnTo>
                  <a:cubicBezTo>
                    <a:pt x="20177" y="609570"/>
                    <a:pt x="0" y="574488"/>
                    <a:pt x="0" y="536543"/>
                  </a:cubicBezTo>
                  <a:lnTo>
                    <a:pt x="0" y="252719"/>
                  </a:lnTo>
                  <a:cubicBezTo>
                    <a:pt x="0" y="214774"/>
                    <a:pt x="20177" y="179692"/>
                    <a:pt x="52974" y="160610"/>
                  </a:cubicBezTo>
                  <a:lnTo>
                    <a:pt x="296276" y="19052"/>
                  </a:lnTo>
                  <a:cubicBezTo>
                    <a:pt x="329022" y="0"/>
                    <a:pt x="369478" y="0"/>
                    <a:pt x="402224" y="19052"/>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16" name="Freeform 16"/>
          <p:cNvSpPr/>
          <p:nvPr/>
        </p:nvSpPr>
        <p:spPr>
          <a:xfrm rot="-5400000">
            <a:off x="7511181" y="4310252"/>
            <a:ext cx="4127654" cy="3751006"/>
          </a:xfrm>
          <a:custGeom>
            <a:avLst/>
            <a:gdLst/>
            <a:ahLst/>
            <a:cxnLst/>
            <a:rect l="l" t="t" r="r" b="b"/>
            <a:pathLst>
              <a:path w="6191481" h="5626509">
                <a:moveTo>
                  <a:pt x="0" y="0"/>
                </a:moveTo>
                <a:lnTo>
                  <a:pt x="6191481" y="0"/>
                </a:lnTo>
                <a:lnTo>
                  <a:pt x="6191481" y="5626508"/>
                </a:lnTo>
                <a:lnTo>
                  <a:pt x="0" y="5626508"/>
                </a:lnTo>
                <a:lnTo>
                  <a:pt x="0" y="0"/>
                </a:lnTo>
                <a:close/>
              </a:path>
            </a:pathLst>
          </a:custGeom>
          <a:blipFill>
            <a:blip r:embed="rId2" cstate="email">
              <a:alphaModFix amt="39000"/>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17" name="Group 17"/>
          <p:cNvGrpSpPr/>
          <p:nvPr/>
        </p:nvGrpSpPr>
        <p:grpSpPr>
          <a:xfrm>
            <a:off x="8042766" y="4121927"/>
            <a:ext cx="3405347" cy="3962585"/>
            <a:chOff x="0" y="0"/>
            <a:chExt cx="698500" cy="812800"/>
          </a:xfrm>
        </p:grpSpPr>
        <p:sp>
          <p:nvSpPr>
            <p:cNvPr id="18" name="Freeform 18"/>
            <p:cNvSpPr/>
            <p:nvPr/>
          </p:nvSpPr>
          <p:spPr>
            <a:xfrm>
              <a:off x="0" y="10505"/>
              <a:ext cx="698500" cy="791790"/>
            </a:xfrm>
            <a:custGeom>
              <a:avLst/>
              <a:gdLst/>
              <a:ahLst/>
              <a:cxnLst/>
              <a:rect l="l" t="t" r="r" b="b"/>
              <a:pathLst>
                <a:path w="698500" h="791790">
                  <a:moveTo>
                    <a:pt x="396534" y="17006"/>
                  </a:moveTo>
                  <a:lnTo>
                    <a:pt x="651216" y="165184"/>
                  </a:lnTo>
                  <a:cubicBezTo>
                    <a:pt x="680490" y="182217"/>
                    <a:pt x="698500" y="213531"/>
                    <a:pt x="698500" y="247400"/>
                  </a:cubicBezTo>
                  <a:lnTo>
                    <a:pt x="698500" y="544390"/>
                  </a:lnTo>
                  <a:cubicBezTo>
                    <a:pt x="698500" y="578259"/>
                    <a:pt x="680490" y="609573"/>
                    <a:pt x="651216" y="626606"/>
                  </a:cubicBezTo>
                  <a:lnTo>
                    <a:pt x="396534" y="774784"/>
                  </a:lnTo>
                  <a:cubicBezTo>
                    <a:pt x="367305" y="791790"/>
                    <a:pt x="331195" y="791790"/>
                    <a:pt x="301966" y="774784"/>
                  </a:cubicBezTo>
                  <a:lnTo>
                    <a:pt x="47284" y="626606"/>
                  </a:lnTo>
                  <a:cubicBezTo>
                    <a:pt x="18010" y="609573"/>
                    <a:pt x="0" y="578259"/>
                    <a:pt x="0" y="544390"/>
                  </a:cubicBezTo>
                  <a:lnTo>
                    <a:pt x="0" y="247400"/>
                  </a:lnTo>
                  <a:cubicBezTo>
                    <a:pt x="0" y="213531"/>
                    <a:pt x="18010" y="182217"/>
                    <a:pt x="47284" y="165184"/>
                  </a:cubicBezTo>
                  <a:lnTo>
                    <a:pt x="301966" y="17006"/>
                  </a:lnTo>
                  <a:cubicBezTo>
                    <a:pt x="331195" y="0"/>
                    <a:pt x="367305" y="0"/>
                    <a:pt x="396534" y="17006"/>
                  </a:cubicBezTo>
                  <a:close/>
                </a:path>
              </a:pathLst>
            </a:custGeom>
            <a:gradFill rotWithShape="1">
              <a:gsLst>
                <a:gs pos="0">
                  <a:srgbClr val="3183ED">
                    <a:alpha val="100000"/>
                  </a:srgbClr>
                </a:gs>
                <a:gs pos="100000">
                  <a:srgbClr val="56CCF2">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9" name="Group 19"/>
          <p:cNvGrpSpPr/>
          <p:nvPr/>
        </p:nvGrpSpPr>
        <p:grpSpPr>
          <a:xfrm>
            <a:off x="8225647" y="4334734"/>
            <a:ext cx="3039585" cy="3536971"/>
            <a:chOff x="0" y="0"/>
            <a:chExt cx="698500" cy="812800"/>
          </a:xfrm>
        </p:grpSpPr>
        <p:sp>
          <p:nvSpPr>
            <p:cNvPr id="20" name="Freeform 20"/>
            <p:cNvSpPr/>
            <p:nvPr/>
          </p:nvSpPr>
          <p:spPr>
            <a:xfrm>
              <a:off x="0" y="11769"/>
              <a:ext cx="698500" cy="789262"/>
            </a:xfrm>
            <a:custGeom>
              <a:avLst/>
              <a:gdLst/>
              <a:ahLst/>
              <a:cxnLst/>
              <a:rect l="l" t="t" r="r" b="b"/>
              <a:pathLst>
                <a:path w="698500" h="789262">
                  <a:moveTo>
                    <a:pt x="402224" y="19052"/>
                  </a:moveTo>
                  <a:lnTo>
                    <a:pt x="645526" y="160610"/>
                  </a:lnTo>
                  <a:cubicBezTo>
                    <a:pt x="678323" y="179692"/>
                    <a:pt x="698500" y="214774"/>
                    <a:pt x="698500" y="252719"/>
                  </a:cubicBezTo>
                  <a:lnTo>
                    <a:pt x="698500" y="536543"/>
                  </a:lnTo>
                  <a:cubicBezTo>
                    <a:pt x="698500" y="574488"/>
                    <a:pt x="678323" y="609570"/>
                    <a:pt x="645526" y="628652"/>
                  </a:cubicBezTo>
                  <a:lnTo>
                    <a:pt x="402224" y="770210"/>
                  </a:lnTo>
                  <a:cubicBezTo>
                    <a:pt x="369478" y="789262"/>
                    <a:pt x="329022" y="789262"/>
                    <a:pt x="296276" y="770210"/>
                  </a:cubicBezTo>
                  <a:lnTo>
                    <a:pt x="52974" y="628652"/>
                  </a:lnTo>
                  <a:cubicBezTo>
                    <a:pt x="20177" y="609570"/>
                    <a:pt x="0" y="574488"/>
                    <a:pt x="0" y="536543"/>
                  </a:cubicBezTo>
                  <a:lnTo>
                    <a:pt x="0" y="252719"/>
                  </a:lnTo>
                  <a:cubicBezTo>
                    <a:pt x="0" y="214774"/>
                    <a:pt x="20177" y="179692"/>
                    <a:pt x="52974" y="160610"/>
                  </a:cubicBezTo>
                  <a:lnTo>
                    <a:pt x="296276" y="19052"/>
                  </a:lnTo>
                  <a:cubicBezTo>
                    <a:pt x="329022" y="0"/>
                    <a:pt x="369478" y="0"/>
                    <a:pt x="402224" y="19052"/>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21" name="TextBox 21"/>
          <p:cNvSpPr txBox="1"/>
          <p:nvPr/>
        </p:nvSpPr>
        <p:spPr>
          <a:xfrm>
            <a:off x="700246" y="2651770"/>
            <a:ext cx="3316073" cy="257186"/>
          </a:xfrm>
          <a:prstGeom prst="rect">
            <a:avLst/>
          </a:prstGeom>
        </p:spPr>
        <p:txBody>
          <a:bodyPr lIns="0" tIns="0" rIns="0" bIns="0" rtlCol="0" anchor="t">
            <a:spAutoFit/>
          </a:bodyPr>
          <a:lstStyle/>
          <a:p>
            <a:pPr algn="ctr" defTabSz="609630">
              <a:lnSpc>
                <a:spcPts val="2189"/>
              </a:lnSpc>
            </a:pPr>
            <a:r>
              <a:rPr lang="en-US" sz="1563" spc="-29">
                <a:solidFill>
                  <a:srgbClr val="000000"/>
                </a:solidFill>
                <a:latin typeface="Clear Sans"/>
                <a:ea typeface="Clear Sans"/>
                <a:cs typeface="Clear Sans"/>
                <a:sym typeface="Clear Sans"/>
              </a:rPr>
              <a:t>XXXXXXXXXXXXXXXXXXXXXX</a:t>
            </a:r>
          </a:p>
        </p:txBody>
      </p:sp>
      <p:sp>
        <p:nvSpPr>
          <p:cNvPr id="22" name="TextBox 22"/>
          <p:cNvSpPr txBox="1"/>
          <p:nvPr/>
        </p:nvSpPr>
        <p:spPr>
          <a:xfrm>
            <a:off x="4338228" y="2651770"/>
            <a:ext cx="3368011" cy="257186"/>
          </a:xfrm>
          <a:prstGeom prst="rect">
            <a:avLst/>
          </a:prstGeom>
        </p:spPr>
        <p:txBody>
          <a:bodyPr lIns="0" tIns="0" rIns="0" bIns="0" rtlCol="0" anchor="t">
            <a:spAutoFit/>
          </a:bodyPr>
          <a:lstStyle/>
          <a:p>
            <a:pPr algn="ctr" defTabSz="609630">
              <a:lnSpc>
                <a:spcPts val="2189"/>
              </a:lnSpc>
            </a:pPr>
            <a:r>
              <a:rPr lang="en-US" sz="1563" spc="-29">
                <a:solidFill>
                  <a:srgbClr val="000000"/>
                </a:solidFill>
                <a:latin typeface="Clear Sans"/>
                <a:ea typeface="Clear Sans"/>
                <a:cs typeface="Clear Sans"/>
                <a:sym typeface="Clear Sans"/>
              </a:rPr>
              <a:t>XXXXXXXXXXXXXXXXXXXXX</a:t>
            </a:r>
          </a:p>
        </p:txBody>
      </p:sp>
      <p:sp>
        <p:nvSpPr>
          <p:cNvPr id="23" name="TextBox 23"/>
          <p:cNvSpPr txBox="1"/>
          <p:nvPr/>
        </p:nvSpPr>
        <p:spPr>
          <a:xfrm>
            <a:off x="866259" y="2321340"/>
            <a:ext cx="2984048" cy="282129"/>
          </a:xfrm>
          <a:prstGeom prst="rect">
            <a:avLst/>
          </a:prstGeom>
        </p:spPr>
        <p:txBody>
          <a:bodyPr lIns="0" tIns="0" rIns="0" bIns="0" rtlCol="0" anchor="t">
            <a:spAutoFit/>
          </a:bodyPr>
          <a:lstStyle/>
          <a:p>
            <a:pPr algn="ctr" defTabSz="609630">
              <a:lnSpc>
                <a:spcPts val="2231"/>
              </a:lnSpc>
            </a:pPr>
            <a:r>
              <a:rPr lang="en-US" sz="2066" b="1">
                <a:solidFill>
                  <a:srgbClr val="112D4E"/>
                </a:solidFill>
                <a:latin typeface="Barlow Bold"/>
                <a:ea typeface="Barlow Bold"/>
                <a:cs typeface="Barlow Bold"/>
                <a:sym typeface="Barlow Bold"/>
              </a:rPr>
              <a:t>XXXXXXXXXXXXX</a:t>
            </a:r>
          </a:p>
        </p:txBody>
      </p:sp>
      <p:sp>
        <p:nvSpPr>
          <p:cNvPr id="24" name="TextBox 24"/>
          <p:cNvSpPr txBox="1"/>
          <p:nvPr/>
        </p:nvSpPr>
        <p:spPr>
          <a:xfrm>
            <a:off x="4607440" y="2321340"/>
            <a:ext cx="3016989" cy="282129"/>
          </a:xfrm>
          <a:prstGeom prst="rect">
            <a:avLst/>
          </a:prstGeom>
        </p:spPr>
        <p:txBody>
          <a:bodyPr lIns="0" tIns="0" rIns="0" bIns="0" rtlCol="0" anchor="t">
            <a:spAutoFit/>
          </a:bodyPr>
          <a:lstStyle/>
          <a:p>
            <a:pPr algn="ctr" defTabSz="609630">
              <a:lnSpc>
                <a:spcPts val="2231"/>
              </a:lnSpc>
            </a:pPr>
            <a:r>
              <a:rPr lang="en-US" sz="2066" b="1">
                <a:solidFill>
                  <a:srgbClr val="112D4E"/>
                </a:solidFill>
                <a:latin typeface="Barlow Bold"/>
                <a:ea typeface="Barlow Bold"/>
                <a:cs typeface="Barlow Bold"/>
                <a:sym typeface="Barlow Bold"/>
              </a:rPr>
              <a:t>XXXXXXXXXXXXXXXX</a:t>
            </a:r>
          </a:p>
        </p:txBody>
      </p:sp>
      <p:sp>
        <p:nvSpPr>
          <p:cNvPr id="25" name="TextBox 25"/>
          <p:cNvSpPr txBox="1"/>
          <p:nvPr/>
        </p:nvSpPr>
        <p:spPr>
          <a:xfrm>
            <a:off x="8028147" y="2651770"/>
            <a:ext cx="3463608" cy="257186"/>
          </a:xfrm>
          <a:prstGeom prst="rect">
            <a:avLst/>
          </a:prstGeom>
        </p:spPr>
        <p:txBody>
          <a:bodyPr lIns="0" tIns="0" rIns="0" bIns="0" rtlCol="0" anchor="t">
            <a:spAutoFit/>
          </a:bodyPr>
          <a:lstStyle/>
          <a:p>
            <a:pPr algn="ctr" defTabSz="609630">
              <a:lnSpc>
                <a:spcPts val="2189"/>
              </a:lnSpc>
            </a:pPr>
            <a:r>
              <a:rPr lang="en-US" sz="1563" spc="-29">
                <a:solidFill>
                  <a:srgbClr val="000000"/>
                </a:solidFill>
                <a:latin typeface="Clear Sans"/>
                <a:ea typeface="Clear Sans"/>
                <a:cs typeface="Clear Sans"/>
                <a:sym typeface="Clear Sans"/>
              </a:rPr>
              <a:t>XXXXXXXXXXXXXXXXXXXXX</a:t>
            </a:r>
          </a:p>
        </p:txBody>
      </p:sp>
      <p:sp>
        <p:nvSpPr>
          <p:cNvPr id="26" name="TextBox 26"/>
          <p:cNvSpPr txBox="1"/>
          <p:nvPr/>
        </p:nvSpPr>
        <p:spPr>
          <a:xfrm>
            <a:off x="8381561" y="2321340"/>
            <a:ext cx="2756779" cy="282129"/>
          </a:xfrm>
          <a:prstGeom prst="rect">
            <a:avLst/>
          </a:prstGeom>
        </p:spPr>
        <p:txBody>
          <a:bodyPr lIns="0" tIns="0" rIns="0" bIns="0" rtlCol="0" anchor="t">
            <a:spAutoFit/>
          </a:bodyPr>
          <a:lstStyle/>
          <a:p>
            <a:pPr algn="ctr" defTabSz="609630">
              <a:lnSpc>
                <a:spcPts val="2231"/>
              </a:lnSpc>
            </a:pPr>
            <a:r>
              <a:rPr lang="en-US" sz="2066" b="1">
                <a:solidFill>
                  <a:srgbClr val="112D4E"/>
                </a:solidFill>
                <a:latin typeface="Barlow Bold"/>
                <a:ea typeface="Barlow Bold"/>
                <a:cs typeface="Barlow Bold"/>
                <a:sym typeface="Barlow Bold"/>
              </a:rPr>
              <a:t>XXXXXXXXXXXXXXX</a:t>
            </a:r>
          </a:p>
        </p:txBody>
      </p:sp>
      <p:grpSp>
        <p:nvGrpSpPr>
          <p:cNvPr id="45" name="Group 45"/>
          <p:cNvGrpSpPr/>
          <p:nvPr/>
        </p:nvGrpSpPr>
        <p:grpSpPr>
          <a:xfrm rot="-10800000">
            <a:off x="3381690" y="1092178"/>
            <a:ext cx="5468487" cy="625125"/>
            <a:chOff x="0" y="0"/>
            <a:chExt cx="5970210" cy="682480"/>
          </a:xfrm>
        </p:grpSpPr>
        <p:sp>
          <p:nvSpPr>
            <p:cNvPr id="46" name="Freeform 46"/>
            <p:cNvSpPr/>
            <p:nvPr/>
          </p:nvSpPr>
          <p:spPr>
            <a:xfrm>
              <a:off x="4118" y="0"/>
              <a:ext cx="5961973" cy="682480"/>
            </a:xfrm>
            <a:custGeom>
              <a:avLst/>
              <a:gdLst/>
              <a:ahLst/>
              <a:cxnLst/>
              <a:rect l="l" t="t" r="r" b="b"/>
              <a:pathLst>
                <a:path w="5961973" h="682480">
                  <a:moveTo>
                    <a:pt x="217958" y="682480"/>
                  </a:moveTo>
                  <a:lnTo>
                    <a:pt x="5744015" y="682480"/>
                  </a:lnTo>
                  <a:cubicBezTo>
                    <a:pt x="5755214" y="682480"/>
                    <a:pt x="5765083" y="675121"/>
                    <a:pt x="5768278" y="664388"/>
                  </a:cubicBezTo>
                  <a:lnTo>
                    <a:pt x="5960705" y="18092"/>
                  </a:lnTo>
                  <a:cubicBezTo>
                    <a:pt x="5961973" y="13832"/>
                    <a:pt x="5961155" y="9224"/>
                    <a:pt x="5958499" y="5662"/>
                  </a:cubicBezTo>
                  <a:cubicBezTo>
                    <a:pt x="5955842" y="2099"/>
                    <a:pt x="5951659" y="0"/>
                    <a:pt x="5947215" y="0"/>
                  </a:cubicBezTo>
                  <a:lnTo>
                    <a:pt x="14758" y="0"/>
                  </a:lnTo>
                  <a:cubicBezTo>
                    <a:pt x="10314" y="0"/>
                    <a:pt x="6131" y="2099"/>
                    <a:pt x="3475" y="5662"/>
                  </a:cubicBezTo>
                  <a:cubicBezTo>
                    <a:pt x="818" y="9224"/>
                    <a:pt x="0" y="13832"/>
                    <a:pt x="1269" y="18092"/>
                  </a:cubicBezTo>
                  <a:lnTo>
                    <a:pt x="193695" y="664388"/>
                  </a:lnTo>
                  <a:cubicBezTo>
                    <a:pt x="196891" y="675121"/>
                    <a:pt x="206759" y="682480"/>
                    <a:pt x="217958" y="682480"/>
                  </a:cubicBezTo>
                  <a:close/>
                </a:path>
              </a:pathLst>
            </a:custGeom>
            <a:gradFill rotWithShape="1">
              <a:gsLst>
                <a:gs pos="0">
                  <a:srgbClr val="3183ED">
                    <a:alpha val="100000"/>
                  </a:srgbClr>
                </a:gs>
                <a:gs pos="100000">
                  <a:srgbClr val="56CCF2">
                    <a:alpha val="100000"/>
                  </a:srgbClr>
                </a:gs>
              </a:gsLst>
              <a:lin ang="5400000"/>
            </a:gradFill>
            <a:ln cap="sq">
              <a:noFill/>
              <a:prstDash val="solid"/>
              <a:miter/>
            </a:ln>
          </p:spPr>
          <p:txBody>
            <a:bodyPr/>
            <a:lstStyle/>
            <a:p>
              <a:pPr defTabSz="609630"/>
              <a:endParaRPr lang="fr-FR" sz="1200">
                <a:solidFill>
                  <a:prstClr val="black"/>
                </a:solidFill>
                <a:latin typeface="Calibri"/>
              </a:endParaRPr>
            </a:p>
          </p:txBody>
        </p:sp>
        <p:sp>
          <p:nvSpPr>
            <p:cNvPr id="47" name="TextBox 47"/>
            <p:cNvSpPr txBox="1"/>
            <p:nvPr/>
          </p:nvSpPr>
          <p:spPr>
            <a:xfrm>
              <a:off x="127000" y="-28575"/>
              <a:ext cx="5716210" cy="71105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48" name="TextBox 48"/>
          <p:cNvSpPr txBox="1"/>
          <p:nvPr/>
        </p:nvSpPr>
        <p:spPr>
          <a:xfrm>
            <a:off x="3970937" y="1178165"/>
            <a:ext cx="4392652" cy="487313"/>
          </a:xfrm>
          <a:prstGeom prst="rect">
            <a:avLst/>
          </a:prstGeom>
        </p:spPr>
        <p:txBody>
          <a:bodyPr lIns="0" tIns="0" rIns="0" bIns="0" rtlCol="0" anchor="t">
            <a:spAutoFit/>
          </a:bodyPr>
          <a:lstStyle/>
          <a:p>
            <a:pPr algn="ctr" defTabSz="609630">
              <a:lnSpc>
                <a:spcPts val="3763"/>
              </a:lnSpc>
            </a:pPr>
            <a:r>
              <a:rPr lang="en-US" sz="3484" b="1">
                <a:solidFill>
                  <a:srgbClr val="FFFFFF"/>
                </a:solidFill>
                <a:latin typeface="Barlow Bold"/>
                <a:ea typeface="Barlow Bold"/>
                <a:cs typeface="Barlow Bold"/>
                <a:sym typeface="Barlow Bold"/>
              </a:rPr>
              <a:t>MES ACTIONS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40157" y="2670127"/>
            <a:ext cx="9925973" cy="30955"/>
          </a:xfrm>
          <a:prstGeom prst="rect">
            <a:avLst/>
          </a:prstGeom>
          <a:solidFill>
            <a:srgbClr val="191919"/>
          </a:solidFill>
        </p:spPr>
        <p:txBody>
          <a:bodyPr/>
          <a:lstStyle/>
          <a:p>
            <a:pPr defTabSz="609630"/>
            <a:endParaRPr lang="fr-FR" sz="1200">
              <a:solidFill>
                <a:prstClr val="black"/>
              </a:solidFill>
              <a:latin typeface="Calibri"/>
            </a:endParaRPr>
          </a:p>
        </p:txBody>
      </p:sp>
      <p:grpSp>
        <p:nvGrpSpPr>
          <p:cNvPr id="3" name="Group 3"/>
          <p:cNvGrpSpPr/>
          <p:nvPr/>
        </p:nvGrpSpPr>
        <p:grpSpPr>
          <a:xfrm>
            <a:off x="5132401" y="3339791"/>
            <a:ext cx="5926586" cy="165043"/>
            <a:chOff x="0" y="0"/>
            <a:chExt cx="39721933" cy="1106170"/>
          </a:xfrm>
        </p:grpSpPr>
        <p:sp>
          <p:nvSpPr>
            <p:cNvPr id="4" name="Freeform 4"/>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5" name="Group 5"/>
          <p:cNvGrpSpPr/>
          <p:nvPr/>
        </p:nvGrpSpPr>
        <p:grpSpPr>
          <a:xfrm>
            <a:off x="5109243" y="3781741"/>
            <a:ext cx="5926586" cy="165043"/>
            <a:chOff x="0" y="0"/>
            <a:chExt cx="39721933" cy="1106170"/>
          </a:xfrm>
        </p:grpSpPr>
        <p:sp>
          <p:nvSpPr>
            <p:cNvPr id="6" name="Freeform 6"/>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7" name="Group 7"/>
          <p:cNvGrpSpPr/>
          <p:nvPr/>
        </p:nvGrpSpPr>
        <p:grpSpPr>
          <a:xfrm>
            <a:off x="5132401" y="4223691"/>
            <a:ext cx="5926586" cy="165043"/>
            <a:chOff x="0" y="0"/>
            <a:chExt cx="39721933" cy="1106170"/>
          </a:xfrm>
        </p:grpSpPr>
        <p:sp>
          <p:nvSpPr>
            <p:cNvPr id="8" name="Freeform 8"/>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9" name="Group 9"/>
          <p:cNvGrpSpPr/>
          <p:nvPr/>
        </p:nvGrpSpPr>
        <p:grpSpPr>
          <a:xfrm>
            <a:off x="5130102" y="4665642"/>
            <a:ext cx="5926586" cy="165043"/>
            <a:chOff x="0" y="0"/>
            <a:chExt cx="39721933" cy="1106170"/>
          </a:xfrm>
        </p:grpSpPr>
        <p:sp>
          <p:nvSpPr>
            <p:cNvPr id="10" name="Freeform 10"/>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11" name="Group 11"/>
          <p:cNvGrpSpPr/>
          <p:nvPr/>
        </p:nvGrpSpPr>
        <p:grpSpPr>
          <a:xfrm>
            <a:off x="5139544" y="5107593"/>
            <a:ext cx="5926586" cy="165043"/>
            <a:chOff x="0" y="0"/>
            <a:chExt cx="39721933" cy="1106170"/>
          </a:xfrm>
        </p:grpSpPr>
        <p:sp>
          <p:nvSpPr>
            <p:cNvPr id="12" name="Freeform 12"/>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13" name="Group 13"/>
          <p:cNvGrpSpPr/>
          <p:nvPr/>
        </p:nvGrpSpPr>
        <p:grpSpPr>
          <a:xfrm>
            <a:off x="5139544" y="5549543"/>
            <a:ext cx="5926586" cy="165043"/>
            <a:chOff x="0" y="0"/>
            <a:chExt cx="39721933" cy="1106170"/>
          </a:xfrm>
        </p:grpSpPr>
        <p:sp>
          <p:nvSpPr>
            <p:cNvPr id="14" name="Freeform 14"/>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15" name="Group 15"/>
          <p:cNvGrpSpPr/>
          <p:nvPr/>
        </p:nvGrpSpPr>
        <p:grpSpPr>
          <a:xfrm>
            <a:off x="5139544" y="5991493"/>
            <a:ext cx="5926586" cy="165043"/>
            <a:chOff x="0" y="0"/>
            <a:chExt cx="39721933" cy="1106170"/>
          </a:xfrm>
        </p:grpSpPr>
        <p:sp>
          <p:nvSpPr>
            <p:cNvPr id="16" name="Freeform 16"/>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sp>
        <p:nvSpPr>
          <p:cNvPr id="17" name="AutoShape 17"/>
          <p:cNvSpPr/>
          <p:nvPr/>
        </p:nvSpPr>
        <p:spPr>
          <a:xfrm rot="-5400000">
            <a:off x="7427375" y="4129341"/>
            <a:ext cx="4274474" cy="20859"/>
          </a:xfrm>
          <a:prstGeom prst="rect">
            <a:avLst/>
          </a:prstGeom>
          <a:solidFill>
            <a:srgbClr val="191919">
              <a:alpha val="8627"/>
            </a:srgbClr>
          </a:solidFill>
        </p:spPr>
        <p:txBody>
          <a:bodyPr/>
          <a:lstStyle/>
          <a:p>
            <a:pPr defTabSz="609630"/>
            <a:endParaRPr lang="fr-FR" sz="1200">
              <a:solidFill>
                <a:prstClr val="black"/>
              </a:solidFill>
              <a:latin typeface="Calibri"/>
            </a:endParaRPr>
          </a:p>
        </p:txBody>
      </p:sp>
      <p:sp>
        <p:nvSpPr>
          <p:cNvPr id="18" name="AutoShape 18"/>
          <p:cNvSpPr/>
          <p:nvPr/>
        </p:nvSpPr>
        <p:spPr>
          <a:xfrm rot="-5400000">
            <a:off x="5945728" y="4129341"/>
            <a:ext cx="4274474" cy="20859"/>
          </a:xfrm>
          <a:prstGeom prst="rect">
            <a:avLst/>
          </a:prstGeom>
          <a:solidFill>
            <a:srgbClr val="191919">
              <a:alpha val="8627"/>
            </a:srgbClr>
          </a:solidFill>
        </p:spPr>
        <p:txBody>
          <a:bodyPr/>
          <a:lstStyle/>
          <a:p>
            <a:pPr defTabSz="609630"/>
            <a:endParaRPr lang="fr-FR" sz="1200">
              <a:solidFill>
                <a:prstClr val="black"/>
              </a:solidFill>
              <a:latin typeface="Calibri"/>
            </a:endParaRPr>
          </a:p>
        </p:txBody>
      </p:sp>
      <p:sp>
        <p:nvSpPr>
          <p:cNvPr id="19" name="AutoShape 19"/>
          <p:cNvSpPr/>
          <p:nvPr/>
        </p:nvSpPr>
        <p:spPr>
          <a:xfrm rot="-5400000">
            <a:off x="4464082" y="4129341"/>
            <a:ext cx="4274474" cy="20859"/>
          </a:xfrm>
          <a:prstGeom prst="rect">
            <a:avLst/>
          </a:prstGeom>
          <a:solidFill>
            <a:srgbClr val="191919">
              <a:alpha val="8627"/>
            </a:srgbClr>
          </a:solidFill>
        </p:spPr>
        <p:txBody>
          <a:bodyPr/>
          <a:lstStyle/>
          <a:p>
            <a:pPr defTabSz="609630"/>
            <a:endParaRPr lang="fr-FR" sz="1200">
              <a:solidFill>
                <a:prstClr val="black"/>
              </a:solidFill>
              <a:latin typeface="Calibri"/>
            </a:endParaRPr>
          </a:p>
        </p:txBody>
      </p:sp>
      <p:sp>
        <p:nvSpPr>
          <p:cNvPr id="20" name="AutoShape 20"/>
          <p:cNvSpPr/>
          <p:nvPr/>
        </p:nvSpPr>
        <p:spPr>
          <a:xfrm>
            <a:off x="6600990" y="1998571"/>
            <a:ext cx="1481647" cy="671557"/>
          </a:xfrm>
          <a:prstGeom prst="rect">
            <a:avLst/>
          </a:prstGeom>
          <a:solidFill>
            <a:srgbClr val="3EDAD8"/>
          </a:solidFill>
        </p:spPr>
        <p:txBody>
          <a:bodyPr/>
          <a:lstStyle/>
          <a:p>
            <a:pPr defTabSz="609630"/>
            <a:endParaRPr lang="fr-FR" sz="1200">
              <a:solidFill>
                <a:prstClr val="black"/>
              </a:solidFill>
              <a:latin typeface="Calibri"/>
            </a:endParaRPr>
          </a:p>
        </p:txBody>
      </p:sp>
      <p:sp>
        <p:nvSpPr>
          <p:cNvPr id="21" name="AutoShape 21"/>
          <p:cNvSpPr/>
          <p:nvPr/>
        </p:nvSpPr>
        <p:spPr>
          <a:xfrm>
            <a:off x="5109243" y="1998571"/>
            <a:ext cx="1481647" cy="671557"/>
          </a:xfrm>
          <a:prstGeom prst="rect">
            <a:avLst/>
          </a:prstGeom>
          <a:solidFill>
            <a:srgbClr val="86EAE9"/>
          </a:solidFill>
        </p:spPr>
        <p:txBody>
          <a:bodyPr/>
          <a:lstStyle/>
          <a:p>
            <a:pPr defTabSz="609630"/>
            <a:endParaRPr lang="fr-FR" sz="1200">
              <a:solidFill>
                <a:prstClr val="black"/>
              </a:solidFill>
              <a:latin typeface="Calibri"/>
            </a:endParaRPr>
          </a:p>
        </p:txBody>
      </p:sp>
      <p:sp>
        <p:nvSpPr>
          <p:cNvPr id="22" name="TextBox 22"/>
          <p:cNvSpPr txBox="1"/>
          <p:nvPr/>
        </p:nvSpPr>
        <p:spPr>
          <a:xfrm>
            <a:off x="5368107" y="2205954"/>
            <a:ext cx="988542" cy="225575"/>
          </a:xfrm>
          <a:prstGeom prst="rect">
            <a:avLst/>
          </a:prstGeom>
        </p:spPr>
        <p:txBody>
          <a:bodyPr lIns="0" tIns="0" rIns="0" bIns="0" rtlCol="0" anchor="t">
            <a:spAutoFit/>
          </a:bodyPr>
          <a:lstStyle/>
          <a:p>
            <a:pPr algn="ctr" defTabSz="609630">
              <a:lnSpc>
                <a:spcPts val="1892"/>
              </a:lnSpc>
              <a:spcBef>
                <a:spcPct val="0"/>
              </a:spcBef>
            </a:pPr>
            <a:r>
              <a:rPr lang="en-US" sz="1467" b="1" spc="57">
                <a:solidFill>
                  <a:srgbClr val="FFFFFF"/>
                </a:solidFill>
                <a:latin typeface="Aileron Regular Bold"/>
                <a:ea typeface="Aileron Regular Bold"/>
                <a:cs typeface="Aileron Regular Bold"/>
                <a:sym typeface="Aileron Regular Bold"/>
              </a:rPr>
              <a:t>Week 1</a:t>
            </a:r>
          </a:p>
        </p:txBody>
      </p:sp>
      <p:sp>
        <p:nvSpPr>
          <p:cNvPr id="23" name="TextBox 23"/>
          <p:cNvSpPr txBox="1"/>
          <p:nvPr/>
        </p:nvSpPr>
        <p:spPr>
          <a:xfrm>
            <a:off x="6867743" y="2205954"/>
            <a:ext cx="988542" cy="225575"/>
          </a:xfrm>
          <a:prstGeom prst="rect">
            <a:avLst/>
          </a:prstGeom>
        </p:spPr>
        <p:txBody>
          <a:bodyPr lIns="0" tIns="0" rIns="0" bIns="0" rtlCol="0" anchor="t">
            <a:spAutoFit/>
          </a:bodyPr>
          <a:lstStyle/>
          <a:p>
            <a:pPr algn="ctr" defTabSz="609630">
              <a:lnSpc>
                <a:spcPts val="1892"/>
              </a:lnSpc>
              <a:spcBef>
                <a:spcPct val="0"/>
              </a:spcBef>
            </a:pPr>
            <a:r>
              <a:rPr lang="en-US" sz="1467" b="1" spc="57">
                <a:solidFill>
                  <a:srgbClr val="FFFFFF"/>
                </a:solidFill>
                <a:latin typeface="Aileron Regular Bold"/>
                <a:ea typeface="Aileron Regular Bold"/>
                <a:cs typeface="Aileron Regular Bold"/>
                <a:sym typeface="Aileron Regular Bold"/>
              </a:rPr>
              <a:t>Week 2</a:t>
            </a:r>
          </a:p>
        </p:txBody>
      </p:sp>
      <p:sp>
        <p:nvSpPr>
          <p:cNvPr id="24" name="AutoShape 24"/>
          <p:cNvSpPr/>
          <p:nvPr/>
        </p:nvSpPr>
        <p:spPr>
          <a:xfrm>
            <a:off x="8092737" y="1998571"/>
            <a:ext cx="1481647" cy="671557"/>
          </a:xfrm>
          <a:prstGeom prst="rect">
            <a:avLst/>
          </a:prstGeom>
          <a:solidFill>
            <a:srgbClr val="37C9EF"/>
          </a:solidFill>
        </p:spPr>
        <p:txBody>
          <a:bodyPr/>
          <a:lstStyle/>
          <a:p>
            <a:pPr defTabSz="609630"/>
            <a:endParaRPr lang="fr-FR" sz="1200">
              <a:solidFill>
                <a:prstClr val="black"/>
              </a:solidFill>
              <a:latin typeface="Calibri"/>
            </a:endParaRPr>
          </a:p>
        </p:txBody>
      </p:sp>
      <p:sp>
        <p:nvSpPr>
          <p:cNvPr id="25" name="TextBox 25"/>
          <p:cNvSpPr txBox="1"/>
          <p:nvPr/>
        </p:nvSpPr>
        <p:spPr>
          <a:xfrm>
            <a:off x="8323030" y="2205954"/>
            <a:ext cx="988542" cy="225575"/>
          </a:xfrm>
          <a:prstGeom prst="rect">
            <a:avLst/>
          </a:prstGeom>
        </p:spPr>
        <p:txBody>
          <a:bodyPr lIns="0" tIns="0" rIns="0" bIns="0" rtlCol="0" anchor="t">
            <a:spAutoFit/>
          </a:bodyPr>
          <a:lstStyle/>
          <a:p>
            <a:pPr algn="ctr" defTabSz="609630">
              <a:lnSpc>
                <a:spcPts val="1892"/>
              </a:lnSpc>
              <a:spcBef>
                <a:spcPct val="0"/>
              </a:spcBef>
            </a:pPr>
            <a:r>
              <a:rPr lang="en-US" sz="1467" b="1" spc="57">
                <a:solidFill>
                  <a:srgbClr val="FFFFFF"/>
                </a:solidFill>
                <a:latin typeface="Aileron Regular Bold"/>
                <a:ea typeface="Aileron Regular Bold"/>
                <a:cs typeface="Aileron Regular Bold"/>
                <a:sym typeface="Aileron Regular Bold"/>
              </a:rPr>
              <a:t>Week 3</a:t>
            </a:r>
          </a:p>
        </p:txBody>
      </p:sp>
      <p:sp>
        <p:nvSpPr>
          <p:cNvPr id="26" name="AutoShape 26"/>
          <p:cNvSpPr/>
          <p:nvPr/>
        </p:nvSpPr>
        <p:spPr>
          <a:xfrm>
            <a:off x="9584483" y="1998571"/>
            <a:ext cx="1481647" cy="671557"/>
          </a:xfrm>
          <a:prstGeom prst="rect">
            <a:avLst/>
          </a:prstGeom>
          <a:solidFill>
            <a:srgbClr val="2C92D5"/>
          </a:solidFill>
        </p:spPr>
        <p:txBody>
          <a:bodyPr/>
          <a:lstStyle/>
          <a:p>
            <a:pPr defTabSz="609630"/>
            <a:endParaRPr lang="fr-FR" sz="1200">
              <a:solidFill>
                <a:prstClr val="black"/>
              </a:solidFill>
              <a:latin typeface="Calibri"/>
            </a:endParaRPr>
          </a:p>
        </p:txBody>
      </p:sp>
      <p:sp>
        <p:nvSpPr>
          <p:cNvPr id="27" name="TextBox 27"/>
          <p:cNvSpPr txBox="1"/>
          <p:nvPr/>
        </p:nvSpPr>
        <p:spPr>
          <a:xfrm>
            <a:off x="9831036" y="2205954"/>
            <a:ext cx="988542" cy="225575"/>
          </a:xfrm>
          <a:prstGeom prst="rect">
            <a:avLst/>
          </a:prstGeom>
        </p:spPr>
        <p:txBody>
          <a:bodyPr lIns="0" tIns="0" rIns="0" bIns="0" rtlCol="0" anchor="t">
            <a:spAutoFit/>
          </a:bodyPr>
          <a:lstStyle/>
          <a:p>
            <a:pPr algn="ctr" defTabSz="609630">
              <a:lnSpc>
                <a:spcPts val="1892"/>
              </a:lnSpc>
              <a:spcBef>
                <a:spcPct val="0"/>
              </a:spcBef>
            </a:pPr>
            <a:r>
              <a:rPr lang="en-US" sz="1467" b="1" spc="57">
                <a:solidFill>
                  <a:srgbClr val="FFFFFF"/>
                </a:solidFill>
                <a:latin typeface="Aileron Regular Bold"/>
                <a:ea typeface="Aileron Regular Bold"/>
                <a:cs typeface="Aileron Regular Bold"/>
                <a:sym typeface="Aileron Regular Bold"/>
              </a:rPr>
              <a:t>Week 4</a:t>
            </a:r>
          </a:p>
        </p:txBody>
      </p:sp>
      <p:sp>
        <p:nvSpPr>
          <p:cNvPr id="28" name="TextBox 28"/>
          <p:cNvSpPr txBox="1"/>
          <p:nvPr/>
        </p:nvSpPr>
        <p:spPr>
          <a:xfrm>
            <a:off x="1375837" y="2206278"/>
            <a:ext cx="3336475" cy="225575"/>
          </a:xfrm>
          <a:prstGeom prst="rect">
            <a:avLst/>
          </a:prstGeom>
        </p:spPr>
        <p:txBody>
          <a:bodyPr lIns="0" tIns="0" rIns="0" bIns="0" rtlCol="0" anchor="t">
            <a:spAutoFit/>
          </a:bodyPr>
          <a:lstStyle/>
          <a:p>
            <a:pPr defTabSz="609630">
              <a:lnSpc>
                <a:spcPts val="1891"/>
              </a:lnSpc>
              <a:spcBef>
                <a:spcPct val="0"/>
              </a:spcBef>
            </a:pPr>
            <a:r>
              <a:rPr lang="en-US" sz="1466" b="1" spc="57">
                <a:solidFill>
                  <a:srgbClr val="191919"/>
                </a:solidFill>
                <a:latin typeface="Aileron Regular Bold"/>
                <a:ea typeface="Aileron Regular Bold"/>
                <a:cs typeface="Aileron Regular Bold"/>
                <a:sym typeface="Aileron Regular Bold"/>
              </a:rPr>
              <a:t>TO-DO'S</a:t>
            </a:r>
          </a:p>
        </p:txBody>
      </p:sp>
      <p:sp>
        <p:nvSpPr>
          <p:cNvPr id="29" name="TextBox 29"/>
          <p:cNvSpPr txBox="1"/>
          <p:nvPr/>
        </p:nvSpPr>
        <p:spPr>
          <a:xfrm>
            <a:off x="1375837" y="2877783"/>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Post sign-up sheets</a:t>
            </a:r>
          </a:p>
        </p:txBody>
      </p:sp>
      <p:sp>
        <p:nvSpPr>
          <p:cNvPr id="30" name="TextBox 30"/>
          <p:cNvSpPr txBox="1"/>
          <p:nvPr/>
        </p:nvSpPr>
        <p:spPr>
          <a:xfrm>
            <a:off x="1375837" y="3319734"/>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Hold auditions</a:t>
            </a:r>
          </a:p>
        </p:txBody>
      </p:sp>
      <p:sp>
        <p:nvSpPr>
          <p:cNvPr id="31" name="TextBox 31"/>
          <p:cNvSpPr txBox="1"/>
          <p:nvPr/>
        </p:nvSpPr>
        <p:spPr>
          <a:xfrm>
            <a:off x="1375837" y="3761684"/>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Finalize performers line-up</a:t>
            </a:r>
          </a:p>
        </p:txBody>
      </p:sp>
      <p:sp>
        <p:nvSpPr>
          <p:cNvPr id="32" name="TextBox 32"/>
          <p:cNvSpPr txBox="1"/>
          <p:nvPr/>
        </p:nvSpPr>
        <p:spPr>
          <a:xfrm>
            <a:off x="1375837" y="4203635"/>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Confirm the date</a:t>
            </a:r>
          </a:p>
        </p:txBody>
      </p:sp>
      <p:sp>
        <p:nvSpPr>
          <p:cNvPr id="33" name="TextBox 33"/>
          <p:cNvSpPr txBox="1"/>
          <p:nvPr/>
        </p:nvSpPr>
        <p:spPr>
          <a:xfrm>
            <a:off x="1375837" y="4645585"/>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Book the venue</a:t>
            </a:r>
          </a:p>
        </p:txBody>
      </p:sp>
      <p:sp>
        <p:nvSpPr>
          <p:cNvPr id="34" name="TextBox 34"/>
          <p:cNvSpPr txBox="1"/>
          <p:nvPr/>
        </p:nvSpPr>
        <p:spPr>
          <a:xfrm>
            <a:off x="1375837" y="5087535"/>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Finalize judge line-up</a:t>
            </a:r>
          </a:p>
        </p:txBody>
      </p:sp>
      <p:sp>
        <p:nvSpPr>
          <p:cNvPr id="35" name="TextBox 35"/>
          <p:cNvSpPr txBox="1"/>
          <p:nvPr/>
        </p:nvSpPr>
        <p:spPr>
          <a:xfrm>
            <a:off x="1375837" y="5529486"/>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Announce the event</a:t>
            </a:r>
          </a:p>
        </p:txBody>
      </p:sp>
      <p:sp>
        <p:nvSpPr>
          <p:cNvPr id="36" name="TextBox 36"/>
          <p:cNvSpPr txBox="1"/>
          <p:nvPr/>
        </p:nvSpPr>
        <p:spPr>
          <a:xfrm>
            <a:off x="1375837" y="5971437"/>
            <a:ext cx="3336475" cy="185051"/>
          </a:xfrm>
          <a:prstGeom prst="rect">
            <a:avLst/>
          </a:prstGeom>
        </p:spPr>
        <p:txBody>
          <a:bodyPr lIns="0" tIns="0" rIns="0" bIns="0" rtlCol="0" anchor="t">
            <a:spAutoFit/>
          </a:bodyPr>
          <a:lstStyle/>
          <a:p>
            <a:pPr defTabSz="609630">
              <a:lnSpc>
                <a:spcPts val="1599"/>
              </a:lnSpc>
            </a:pPr>
            <a:r>
              <a:rPr lang="en-US" sz="1066" spc="53">
                <a:solidFill>
                  <a:srgbClr val="191919"/>
                </a:solidFill>
                <a:latin typeface="Aileron Regular"/>
                <a:ea typeface="Aileron Regular"/>
                <a:cs typeface="Aileron Regular"/>
                <a:sym typeface="Aileron Regular"/>
              </a:rPr>
              <a:t>Decorate the gym</a:t>
            </a:r>
          </a:p>
        </p:txBody>
      </p:sp>
      <p:grpSp>
        <p:nvGrpSpPr>
          <p:cNvPr id="37" name="Group 37"/>
          <p:cNvGrpSpPr/>
          <p:nvPr/>
        </p:nvGrpSpPr>
        <p:grpSpPr>
          <a:xfrm>
            <a:off x="5130102" y="2897840"/>
            <a:ext cx="5926586" cy="165043"/>
            <a:chOff x="0" y="0"/>
            <a:chExt cx="39721933" cy="1106170"/>
          </a:xfrm>
        </p:grpSpPr>
        <p:sp>
          <p:nvSpPr>
            <p:cNvPr id="38" name="Freeform 38"/>
            <p:cNvSpPr/>
            <p:nvPr/>
          </p:nvSpPr>
          <p:spPr>
            <a:xfrm>
              <a:off x="0" y="0"/>
              <a:ext cx="39723203" cy="1106170"/>
            </a:xfrm>
            <a:custGeom>
              <a:avLst/>
              <a:gdLst/>
              <a:ahLst/>
              <a:cxnLst/>
              <a:rect l="l" t="t" r="r" b="b"/>
              <a:pathLst>
                <a:path w="39723203" h="1106170">
                  <a:moveTo>
                    <a:pt x="39169482" y="1106170"/>
                  </a:moveTo>
                  <a:lnTo>
                    <a:pt x="553720" y="1106170"/>
                  </a:lnTo>
                  <a:cubicBezTo>
                    <a:pt x="247650" y="1106170"/>
                    <a:pt x="0" y="858520"/>
                    <a:pt x="0" y="553720"/>
                  </a:cubicBezTo>
                  <a:cubicBezTo>
                    <a:pt x="0" y="247650"/>
                    <a:pt x="247650" y="0"/>
                    <a:pt x="553720" y="0"/>
                  </a:cubicBezTo>
                  <a:lnTo>
                    <a:pt x="39169482" y="0"/>
                  </a:lnTo>
                  <a:cubicBezTo>
                    <a:pt x="39475553" y="0"/>
                    <a:pt x="39723203" y="247650"/>
                    <a:pt x="39723203" y="553720"/>
                  </a:cubicBezTo>
                  <a:cubicBezTo>
                    <a:pt x="39721932" y="858520"/>
                    <a:pt x="39474282" y="1106170"/>
                    <a:pt x="39169482" y="1106170"/>
                  </a:cubicBezTo>
                  <a:close/>
                </a:path>
              </a:pathLst>
            </a:custGeom>
            <a:solidFill>
              <a:srgbClr val="191919">
                <a:alpha val="4706"/>
              </a:srgbClr>
            </a:solidFill>
          </p:spPr>
          <p:txBody>
            <a:bodyPr/>
            <a:lstStyle/>
            <a:p>
              <a:pPr defTabSz="609630"/>
              <a:endParaRPr lang="fr-FR" sz="1200">
                <a:solidFill>
                  <a:prstClr val="black"/>
                </a:solidFill>
                <a:latin typeface="Calibri"/>
              </a:endParaRPr>
            </a:p>
          </p:txBody>
        </p:sp>
      </p:grpSp>
      <p:grpSp>
        <p:nvGrpSpPr>
          <p:cNvPr id="39" name="Group 39"/>
          <p:cNvGrpSpPr/>
          <p:nvPr/>
        </p:nvGrpSpPr>
        <p:grpSpPr>
          <a:xfrm>
            <a:off x="5132401" y="2897840"/>
            <a:ext cx="882377" cy="165043"/>
            <a:chOff x="0" y="0"/>
            <a:chExt cx="5913982" cy="1106170"/>
          </a:xfrm>
        </p:grpSpPr>
        <p:sp>
          <p:nvSpPr>
            <p:cNvPr id="40" name="Freeform 40"/>
            <p:cNvSpPr/>
            <p:nvPr/>
          </p:nvSpPr>
          <p:spPr>
            <a:xfrm>
              <a:off x="0" y="0"/>
              <a:ext cx="5915252" cy="1106170"/>
            </a:xfrm>
            <a:custGeom>
              <a:avLst/>
              <a:gdLst/>
              <a:ahLst/>
              <a:cxnLst/>
              <a:rect l="l" t="t" r="r" b="b"/>
              <a:pathLst>
                <a:path w="5915252" h="1106170">
                  <a:moveTo>
                    <a:pt x="5361532" y="1106170"/>
                  </a:moveTo>
                  <a:lnTo>
                    <a:pt x="553720" y="1106170"/>
                  </a:lnTo>
                  <a:cubicBezTo>
                    <a:pt x="247650" y="1106170"/>
                    <a:pt x="0" y="858520"/>
                    <a:pt x="0" y="553720"/>
                  </a:cubicBezTo>
                  <a:cubicBezTo>
                    <a:pt x="0" y="247650"/>
                    <a:pt x="247650" y="0"/>
                    <a:pt x="553720" y="0"/>
                  </a:cubicBezTo>
                  <a:lnTo>
                    <a:pt x="5361532" y="0"/>
                  </a:lnTo>
                  <a:cubicBezTo>
                    <a:pt x="5667602" y="0"/>
                    <a:pt x="5915252" y="247650"/>
                    <a:pt x="5915252" y="553720"/>
                  </a:cubicBezTo>
                  <a:cubicBezTo>
                    <a:pt x="5913982" y="858520"/>
                    <a:pt x="5666332" y="1106170"/>
                    <a:pt x="5361532" y="1106170"/>
                  </a:cubicBezTo>
                  <a:close/>
                </a:path>
              </a:pathLst>
            </a:custGeom>
            <a:solidFill>
              <a:srgbClr val="86EAE9"/>
            </a:solidFill>
          </p:spPr>
          <p:txBody>
            <a:bodyPr/>
            <a:lstStyle/>
            <a:p>
              <a:pPr defTabSz="609630"/>
              <a:endParaRPr lang="fr-FR" sz="1200">
                <a:solidFill>
                  <a:prstClr val="black"/>
                </a:solidFill>
                <a:latin typeface="Calibri"/>
              </a:endParaRPr>
            </a:p>
          </p:txBody>
        </p:sp>
      </p:grpSp>
      <p:grpSp>
        <p:nvGrpSpPr>
          <p:cNvPr id="41" name="Group 41"/>
          <p:cNvGrpSpPr/>
          <p:nvPr/>
        </p:nvGrpSpPr>
        <p:grpSpPr>
          <a:xfrm>
            <a:off x="5746612" y="3339791"/>
            <a:ext cx="1615401" cy="165043"/>
            <a:chOff x="0" y="0"/>
            <a:chExt cx="10826952" cy="1106170"/>
          </a:xfrm>
        </p:grpSpPr>
        <p:sp>
          <p:nvSpPr>
            <p:cNvPr id="42" name="Freeform 42"/>
            <p:cNvSpPr/>
            <p:nvPr/>
          </p:nvSpPr>
          <p:spPr>
            <a:xfrm>
              <a:off x="0" y="0"/>
              <a:ext cx="10828221" cy="1106170"/>
            </a:xfrm>
            <a:custGeom>
              <a:avLst/>
              <a:gdLst/>
              <a:ahLst/>
              <a:cxnLst/>
              <a:rect l="l" t="t" r="r" b="b"/>
              <a:pathLst>
                <a:path w="10828221" h="1106170">
                  <a:moveTo>
                    <a:pt x="10274502" y="1106170"/>
                  </a:moveTo>
                  <a:lnTo>
                    <a:pt x="553720" y="1106170"/>
                  </a:lnTo>
                  <a:cubicBezTo>
                    <a:pt x="247650" y="1106170"/>
                    <a:pt x="0" y="858520"/>
                    <a:pt x="0" y="553720"/>
                  </a:cubicBezTo>
                  <a:cubicBezTo>
                    <a:pt x="0" y="247650"/>
                    <a:pt x="247650" y="0"/>
                    <a:pt x="553720" y="0"/>
                  </a:cubicBezTo>
                  <a:lnTo>
                    <a:pt x="10274502" y="0"/>
                  </a:lnTo>
                  <a:cubicBezTo>
                    <a:pt x="10580571" y="0"/>
                    <a:pt x="10828221" y="247650"/>
                    <a:pt x="10828221" y="553720"/>
                  </a:cubicBezTo>
                  <a:cubicBezTo>
                    <a:pt x="10826952" y="858520"/>
                    <a:pt x="10579302" y="1106170"/>
                    <a:pt x="10274502" y="1106170"/>
                  </a:cubicBezTo>
                  <a:close/>
                </a:path>
              </a:pathLst>
            </a:custGeom>
            <a:solidFill>
              <a:srgbClr val="86EAE9"/>
            </a:solidFill>
          </p:spPr>
          <p:txBody>
            <a:bodyPr/>
            <a:lstStyle/>
            <a:p>
              <a:pPr defTabSz="609630"/>
              <a:endParaRPr lang="fr-FR" sz="1200">
                <a:solidFill>
                  <a:prstClr val="black"/>
                </a:solidFill>
                <a:latin typeface="Calibri"/>
              </a:endParaRPr>
            </a:p>
          </p:txBody>
        </p:sp>
      </p:grpSp>
      <p:grpSp>
        <p:nvGrpSpPr>
          <p:cNvPr id="43" name="Group 43"/>
          <p:cNvGrpSpPr/>
          <p:nvPr/>
        </p:nvGrpSpPr>
        <p:grpSpPr>
          <a:xfrm>
            <a:off x="8100539" y="4665642"/>
            <a:ext cx="1474503" cy="165043"/>
            <a:chOff x="0" y="0"/>
            <a:chExt cx="9882606" cy="1106170"/>
          </a:xfrm>
        </p:grpSpPr>
        <p:sp>
          <p:nvSpPr>
            <p:cNvPr id="44" name="Freeform 44"/>
            <p:cNvSpPr/>
            <p:nvPr/>
          </p:nvSpPr>
          <p:spPr>
            <a:xfrm>
              <a:off x="0" y="0"/>
              <a:ext cx="9883877" cy="1106170"/>
            </a:xfrm>
            <a:custGeom>
              <a:avLst/>
              <a:gdLst/>
              <a:ahLst/>
              <a:cxnLst/>
              <a:rect l="l" t="t" r="r" b="b"/>
              <a:pathLst>
                <a:path w="9883877" h="1106170">
                  <a:moveTo>
                    <a:pt x="9330156" y="1106170"/>
                  </a:moveTo>
                  <a:lnTo>
                    <a:pt x="553720" y="1106170"/>
                  </a:lnTo>
                  <a:cubicBezTo>
                    <a:pt x="247650" y="1106170"/>
                    <a:pt x="0" y="858520"/>
                    <a:pt x="0" y="553720"/>
                  </a:cubicBezTo>
                  <a:cubicBezTo>
                    <a:pt x="0" y="247650"/>
                    <a:pt x="247650" y="0"/>
                    <a:pt x="553720" y="0"/>
                  </a:cubicBezTo>
                  <a:lnTo>
                    <a:pt x="9330156" y="0"/>
                  </a:lnTo>
                  <a:cubicBezTo>
                    <a:pt x="9636227" y="0"/>
                    <a:pt x="9883877" y="247650"/>
                    <a:pt x="9883877" y="553720"/>
                  </a:cubicBezTo>
                  <a:cubicBezTo>
                    <a:pt x="9882606" y="858520"/>
                    <a:pt x="9634956" y="1106170"/>
                    <a:pt x="9330156" y="1106170"/>
                  </a:cubicBezTo>
                  <a:close/>
                </a:path>
              </a:pathLst>
            </a:custGeom>
            <a:solidFill>
              <a:srgbClr val="37C9EF"/>
            </a:solidFill>
          </p:spPr>
          <p:txBody>
            <a:bodyPr/>
            <a:lstStyle/>
            <a:p>
              <a:pPr defTabSz="609630"/>
              <a:endParaRPr lang="fr-FR" sz="1200">
                <a:solidFill>
                  <a:prstClr val="black"/>
                </a:solidFill>
                <a:latin typeface="Calibri"/>
              </a:endParaRPr>
            </a:p>
          </p:txBody>
        </p:sp>
      </p:grpSp>
      <p:grpSp>
        <p:nvGrpSpPr>
          <p:cNvPr id="45" name="Group 45"/>
          <p:cNvGrpSpPr/>
          <p:nvPr/>
        </p:nvGrpSpPr>
        <p:grpSpPr>
          <a:xfrm>
            <a:off x="8692664" y="5549543"/>
            <a:ext cx="1632643" cy="165043"/>
            <a:chOff x="0" y="0"/>
            <a:chExt cx="10942509" cy="1106170"/>
          </a:xfrm>
        </p:grpSpPr>
        <p:sp>
          <p:nvSpPr>
            <p:cNvPr id="46" name="Freeform 46"/>
            <p:cNvSpPr/>
            <p:nvPr/>
          </p:nvSpPr>
          <p:spPr>
            <a:xfrm>
              <a:off x="0" y="0"/>
              <a:ext cx="10943779" cy="1106170"/>
            </a:xfrm>
            <a:custGeom>
              <a:avLst/>
              <a:gdLst/>
              <a:ahLst/>
              <a:cxnLst/>
              <a:rect l="l" t="t" r="r" b="b"/>
              <a:pathLst>
                <a:path w="10943779" h="1106170">
                  <a:moveTo>
                    <a:pt x="10390059" y="1106170"/>
                  </a:moveTo>
                  <a:lnTo>
                    <a:pt x="553720" y="1106170"/>
                  </a:lnTo>
                  <a:cubicBezTo>
                    <a:pt x="247650" y="1106170"/>
                    <a:pt x="0" y="858520"/>
                    <a:pt x="0" y="553720"/>
                  </a:cubicBezTo>
                  <a:cubicBezTo>
                    <a:pt x="0" y="247650"/>
                    <a:pt x="247650" y="0"/>
                    <a:pt x="553720" y="0"/>
                  </a:cubicBezTo>
                  <a:lnTo>
                    <a:pt x="10390059" y="0"/>
                  </a:lnTo>
                  <a:cubicBezTo>
                    <a:pt x="10696129" y="0"/>
                    <a:pt x="10943779" y="247650"/>
                    <a:pt x="10943779" y="553720"/>
                  </a:cubicBezTo>
                  <a:cubicBezTo>
                    <a:pt x="10942509" y="858520"/>
                    <a:pt x="10694859" y="1106170"/>
                    <a:pt x="10390059" y="1106170"/>
                  </a:cubicBezTo>
                  <a:close/>
                </a:path>
              </a:pathLst>
            </a:custGeom>
            <a:solidFill>
              <a:srgbClr val="2C92D5"/>
            </a:solidFill>
          </p:spPr>
          <p:txBody>
            <a:bodyPr/>
            <a:lstStyle/>
            <a:p>
              <a:pPr defTabSz="609630"/>
              <a:endParaRPr lang="fr-FR" sz="1200">
                <a:solidFill>
                  <a:prstClr val="black"/>
                </a:solidFill>
                <a:latin typeface="Calibri"/>
              </a:endParaRPr>
            </a:p>
          </p:txBody>
        </p:sp>
      </p:grpSp>
      <p:grpSp>
        <p:nvGrpSpPr>
          <p:cNvPr id="47" name="Group 47"/>
          <p:cNvGrpSpPr/>
          <p:nvPr/>
        </p:nvGrpSpPr>
        <p:grpSpPr>
          <a:xfrm>
            <a:off x="9554183" y="5991493"/>
            <a:ext cx="1511947" cy="165043"/>
            <a:chOff x="0" y="0"/>
            <a:chExt cx="10133570" cy="1106170"/>
          </a:xfrm>
        </p:grpSpPr>
        <p:sp>
          <p:nvSpPr>
            <p:cNvPr id="48" name="Freeform 48"/>
            <p:cNvSpPr/>
            <p:nvPr/>
          </p:nvSpPr>
          <p:spPr>
            <a:xfrm>
              <a:off x="0" y="0"/>
              <a:ext cx="10134840" cy="1106170"/>
            </a:xfrm>
            <a:custGeom>
              <a:avLst/>
              <a:gdLst/>
              <a:ahLst/>
              <a:cxnLst/>
              <a:rect l="l" t="t" r="r" b="b"/>
              <a:pathLst>
                <a:path w="10134840" h="1106170">
                  <a:moveTo>
                    <a:pt x="9581120" y="1106170"/>
                  </a:moveTo>
                  <a:lnTo>
                    <a:pt x="553720" y="1106170"/>
                  </a:lnTo>
                  <a:cubicBezTo>
                    <a:pt x="247650" y="1106170"/>
                    <a:pt x="0" y="858520"/>
                    <a:pt x="0" y="553720"/>
                  </a:cubicBezTo>
                  <a:cubicBezTo>
                    <a:pt x="0" y="247650"/>
                    <a:pt x="247650" y="0"/>
                    <a:pt x="553720" y="0"/>
                  </a:cubicBezTo>
                  <a:lnTo>
                    <a:pt x="9581120" y="0"/>
                  </a:lnTo>
                  <a:cubicBezTo>
                    <a:pt x="9887190" y="0"/>
                    <a:pt x="10134840" y="247650"/>
                    <a:pt x="10134840" y="553720"/>
                  </a:cubicBezTo>
                  <a:cubicBezTo>
                    <a:pt x="10133570" y="858520"/>
                    <a:pt x="9885920" y="1106170"/>
                    <a:pt x="9581120" y="1106170"/>
                  </a:cubicBezTo>
                  <a:close/>
                </a:path>
              </a:pathLst>
            </a:custGeom>
            <a:solidFill>
              <a:srgbClr val="2C92D5"/>
            </a:solidFill>
          </p:spPr>
          <p:txBody>
            <a:bodyPr/>
            <a:lstStyle/>
            <a:p>
              <a:pPr defTabSz="609630"/>
              <a:endParaRPr lang="fr-FR" sz="1200">
                <a:solidFill>
                  <a:prstClr val="black"/>
                </a:solidFill>
                <a:latin typeface="Calibri"/>
              </a:endParaRPr>
            </a:p>
          </p:txBody>
        </p:sp>
      </p:grpSp>
      <p:sp>
        <p:nvSpPr>
          <p:cNvPr id="49" name="TextBox 49"/>
          <p:cNvSpPr txBox="1"/>
          <p:nvPr/>
        </p:nvSpPr>
        <p:spPr>
          <a:xfrm>
            <a:off x="2058025" y="652636"/>
            <a:ext cx="8075951" cy="368306"/>
          </a:xfrm>
          <a:prstGeom prst="rect">
            <a:avLst/>
          </a:prstGeom>
        </p:spPr>
        <p:txBody>
          <a:bodyPr lIns="0" tIns="0" rIns="0" bIns="0" rtlCol="0" anchor="t">
            <a:spAutoFit/>
          </a:bodyPr>
          <a:lstStyle/>
          <a:p>
            <a:pPr algn="ctr" defTabSz="609630">
              <a:lnSpc>
                <a:spcPts val="3144"/>
              </a:lnSpc>
              <a:spcBef>
                <a:spcPct val="0"/>
              </a:spcBef>
            </a:pPr>
            <a:r>
              <a:rPr lang="en-US" sz="2400" spc="71">
                <a:solidFill>
                  <a:srgbClr val="191919"/>
                </a:solidFill>
                <a:latin typeface="Aileron Heavy"/>
                <a:ea typeface="Aileron Heavy"/>
                <a:cs typeface="Aileron Heavy"/>
                <a:sym typeface="Aileron Heavy"/>
              </a:rPr>
              <a:t>MON GANTT</a:t>
            </a:r>
          </a:p>
        </p:txBody>
      </p:sp>
      <p:grpSp>
        <p:nvGrpSpPr>
          <p:cNvPr id="50" name="Group 50"/>
          <p:cNvGrpSpPr/>
          <p:nvPr/>
        </p:nvGrpSpPr>
        <p:grpSpPr>
          <a:xfrm>
            <a:off x="7220460" y="3781741"/>
            <a:ext cx="882377" cy="165043"/>
            <a:chOff x="0" y="0"/>
            <a:chExt cx="5913982" cy="1106170"/>
          </a:xfrm>
        </p:grpSpPr>
        <p:sp>
          <p:nvSpPr>
            <p:cNvPr id="51" name="Freeform 51"/>
            <p:cNvSpPr/>
            <p:nvPr/>
          </p:nvSpPr>
          <p:spPr>
            <a:xfrm>
              <a:off x="0" y="0"/>
              <a:ext cx="5915252" cy="1106170"/>
            </a:xfrm>
            <a:custGeom>
              <a:avLst/>
              <a:gdLst/>
              <a:ahLst/>
              <a:cxnLst/>
              <a:rect l="l" t="t" r="r" b="b"/>
              <a:pathLst>
                <a:path w="5915252" h="1106170">
                  <a:moveTo>
                    <a:pt x="5361532" y="1106170"/>
                  </a:moveTo>
                  <a:lnTo>
                    <a:pt x="553720" y="1106170"/>
                  </a:lnTo>
                  <a:cubicBezTo>
                    <a:pt x="247650" y="1106170"/>
                    <a:pt x="0" y="858520"/>
                    <a:pt x="0" y="553720"/>
                  </a:cubicBezTo>
                  <a:cubicBezTo>
                    <a:pt x="0" y="247650"/>
                    <a:pt x="247650" y="0"/>
                    <a:pt x="553720" y="0"/>
                  </a:cubicBezTo>
                  <a:lnTo>
                    <a:pt x="5361532" y="0"/>
                  </a:lnTo>
                  <a:cubicBezTo>
                    <a:pt x="5667602" y="0"/>
                    <a:pt x="5915252" y="247650"/>
                    <a:pt x="5915252" y="553720"/>
                  </a:cubicBezTo>
                  <a:cubicBezTo>
                    <a:pt x="5913982" y="858520"/>
                    <a:pt x="5666332" y="1106170"/>
                    <a:pt x="5361532" y="1106170"/>
                  </a:cubicBezTo>
                  <a:close/>
                </a:path>
              </a:pathLst>
            </a:custGeom>
            <a:solidFill>
              <a:srgbClr val="3EDAD8"/>
            </a:solidFill>
          </p:spPr>
          <p:txBody>
            <a:bodyPr/>
            <a:lstStyle/>
            <a:p>
              <a:pPr defTabSz="609630"/>
              <a:endParaRPr lang="fr-FR" sz="1200">
                <a:solidFill>
                  <a:prstClr val="black"/>
                </a:solidFill>
                <a:latin typeface="Calibri"/>
              </a:endParaRPr>
            </a:p>
          </p:txBody>
        </p:sp>
      </p:grpSp>
      <p:grpSp>
        <p:nvGrpSpPr>
          <p:cNvPr id="52" name="Group 52"/>
          <p:cNvGrpSpPr/>
          <p:nvPr/>
        </p:nvGrpSpPr>
        <p:grpSpPr>
          <a:xfrm>
            <a:off x="8095694" y="4235384"/>
            <a:ext cx="882377" cy="165043"/>
            <a:chOff x="0" y="0"/>
            <a:chExt cx="5913982" cy="1106170"/>
          </a:xfrm>
        </p:grpSpPr>
        <p:sp>
          <p:nvSpPr>
            <p:cNvPr id="53" name="Freeform 53"/>
            <p:cNvSpPr/>
            <p:nvPr/>
          </p:nvSpPr>
          <p:spPr>
            <a:xfrm>
              <a:off x="0" y="0"/>
              <a:ext cx="5915252" cy="1106170"/>
            </a:xfrm>
            <a:custGeom>
              <a:avLst/>
              <a:gdLst/>
              <a:ahLst/>
              <a:cxnLst/>
              <a:rect l="l" t="t" r="r" b="b"/>
              <a:pathLst>
                <a:path w="5915252" h="1106170">
                  <a:moveTo>
                    <a:pt x="5361532" y="1106170"/>
                  </a:moveTo>
                  <a:lnTo>
                    <a:pt x="553720" y="1106170"/>
                  </a:lnTo>
                  <a:cubicBezTo>
                    <a:pt x="247650" y="1106170"/>
                    <a:pt x="0" y="858520"/>
                    <a:pt x="0" y="553720"/>
                  </a:cubicBezTo>
                  <a:cubicBezTo>
                    <a:pt x="0" y="247650"/>
                    <a:pt x="247650" y="0"/>
                    <a:pt x="553720" y="0"/>
                  </a:cubicBezTo>
                  <a:lnTo>
                    <a:pt x="5361532" y="0"/>
                  </a:lnTo>
                  <a:cubicBezTo>
                    <a:pt x="5667602" y="0"/>
                    <a:pt x="5915252" y="247650"/>
                    <a:pt x="5915252" y="553720"/>
                  </a:cubicBezTo>
                  <a:cubicBezTo>
                    <a:pt x="5913982" y="858520"/>
                    <a:pt x="5666332" y="1106170"/>
                    <a:pt x="5361532" y="1106170"/>
                  </a:cubicBezTo>
                  <a:close/>
                </a:path>
              </a:pathLst>
            </a:custGeom>
            <a:solidFill>
              <a:srgbClr val="3EDAD8"/>
            </a:solidFill>
          </p:spPr>
          <p:txBody>
            <a:bodyPr/>
            <a:lstStyle/>
            <a:p>
              <a:pPr defTabSz="609630"/>
              <a:endParaRPr lang="fr-FR" sz="1200">
                <a:solidFill>
                  <a:prstClr val="black"/>
                </a:solidFill>
                <a:latin typeface="Calibri"/>
              </a:endParaRPr>
            </a:p>
          </p:txBody>
        </p:sp>
      </p:grpSp>
      <p:grpSp>
        <p:nvGrpSpPr>
          <p:cNvPr id="54" name="Group 54"/>
          <p:cNvGrpSpPr/>
          <p:nvPr/>
        </p:nvGrpSpPr>
        <p:grpSpPr>
          <a:xfrm>
            <a:off x="8692664" y="5119285"/>
            <a:ext cx="882377" cy="165043"/>
            <a:chOff x="0" y="0"/>
            <a:chExt cx="5913982" cy="1106170"/>
          </a:xfrm>
        </p:grpSpPr>
        <p:sp>
          <p:nvSpPr>
            <p:cNvPr id="55" name="Freeform 55"/>
            <p:cNvSpPr/>
            <p:nvPr/>
          </p:nvSpPr>
          <p:spPr>
            <a:xfrm>
              <a:off x="0" y="0"/>
              <a:ext cx="5915252" cy="1106170"/>
            </a:xfrm>
            <a:custGeom>
              <a:avLst/>
              <a:gdLst/>
              <a:ahLst/>
              <a:cxnLst/>
              <a:rect l="l" t="t" r="r" b="b"/>
              <a:pathLst>
                <a:path w="5915252" h="1106170">
                  <a:moveTo>
                    <a:pt x="5361532" y="1106170"/>
                  </a:moveTo>
                  <a:lnTo>
                    <a:pt x="553720" y="1106170"/>
                  </a:lnTo>
                  <a:cubicBezTo>
                    <a:pt x="247650" y="1106170"/>
                    <a:pt x="0" y="858520"/>
                    <a:pt x="0" y="553720"/>
                  </a:cubicBezTo>
                  <a:cubicBezTo>
                    <a:pt x="0" y="247650"/>
                    <a:pt x="247650" y="0"/>
                    <a:pt x="553720" y="0"/>
                  </a:cubicBezTo>
                  <a:lnTo>
                    <a:pt x="5361532" y="0"/>
                  </a:lnTo>
                  <a:cubicBezTo>
                    <a:pt x="5667602" y="0"/>
                    <a:pt x="5915252" y="247650"/>
                    <a:pt x="5915252" y="553720"/>
                  </a:cubicBezTo>
                  <a:cubicBezTo>
                    <a:pt x="5913982" y="858520"/>
                    <a:pt x="5666332" y="1106170"/>
                    <a:pt x="5361532" y="1106170"/>
                  </a:cubicBezTo>
                  <a:close/>
                </a:path>
              </a:pathLst>
            </a:custGeom>
            <a:solidFill>
              <a:srgbClr val="37C9EF"/>
            </a:solidFill>
          </p:spPr>
          <p:txBody>
            <a:bodyPr/>
            <a:lstStyle/>
            <a:p>
              <a:pPr defTabSz="609630"/>
              <a:endParaRPr lang="fr-FR" sz="1200">
                <a:solidFill>
                  <a:prstClr val="black"/>
                </a:solidFill>
                <a:latin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1" y="1768675"/>
            <a:ext cx="2443463" cy="2843303"/>
            <a:chOff x="0" y="0"/>
            <a:chExt cx="698500" cy="812800"/>
          </a:xfrm>
        </p:grpSpPr>
        <p:sp>
          <p:nvSpPr>
            <p:cNvPr id="3" name="Freeform 3"/>
            <p:cNvSpPr/>
            <p:nvPr/>
          </p:nvSpPr>
          <p:spPr>
            <a:xfrm>
              <a:off x="0" y="14640"/>
              <a:ext cx="698500" cy="783520"/>
            </a:xfrm>
            <a:custGeom>
              <a:avLst/>
              <a:gdLst/>
              <a:ahLst/>
              <a:cxnLst/>
              <a:rect l="l" t="t" r="r" b="b"/>
              <a:pathLst>
                <a:path w="698500" h="783520">
                  <a:moveTo>
                    <a:pt x="415148" y="23701"/>
                  </a:moveTo>
                  <a:lnTo>
                    <a:pt x="632602" y="150219"/>
                  </a:lnTo>
                  <a:cubicBezTo>
                    <a:pt x="673401" y="173957"/>
                    <a:pt x="698500" y="217598"/>
                    <a:pt x="698500" y="264800"/>
                  </a:cubicBezTo>
                  <a:lnTo>
                    <a:pt x="698500" y="518720"/>
                  </a:lnTo>
                  <a:cubicBezTo>
                    <a:pt x="698500" y="565922"/>
                    <a:pt x="673401" y="609563"/>
                    <a:pt x="632602" y="633301"/>
                  </a:cubicBezTo>
                  <a:lnTo>
                    <a:pt x="415148" y="759819"/>
                  </a:lnTo>
                  <a:cubicBezTo>
                    <a:pt x="374413" y="783520"/>
                    <a:pt x="324087" y="783520"/>
                    <a:pt x="283352" y="759819"/>
                  </a:cubicBezTo>
                  <a:lnTo>
                    <a:pt x="65898" y="633301"/>
                  </a:lnTo>
                  <a:cubicBezTo>
                    <a:pt x="25099" y="609563"/>
                    <a:pt x="0" y="565922"/>
                    <a:pt x="0" y="518720"/>
                  </a:cubicBezTo>
                  <a:lnTo>
                    <a:pt x="0" y="264800"/>
                  </a:lnTo>
                  <a:cubicBezTo>
                    <a:pt x="0" y="217598"/>
                    <a:pt x="25099" y="173957"/>
                    <a:pt x="65898" y="150219"/>
                  </a:cubicBezTo>
                  <a:lnTo>
                    <a:pt x="283352" y="23701"/>
                  </a:lnTo>
                  <a:cubicBezTo>
                    <a:pt x="324087" y="0"/>
                    <a:pt x="374413" y="0"/>
                    <a:pt x="415148" y="23701"/>
                  </a:cubicBezTo>
                  <a:close/>
                </a:path>
              </a:pathLst>
            </a:custGeom>
            <a:gradFill rotWithShape="1">
              <a:gsLst>
                <a:gs pos="0">
                  <a:srgbClr val="3183ED">
                    <a:alpha val="100000"/>
                  </a:srgbClr>
                </a:gs>
                <a:gs pos="100000">
                  <a:srgbClr val="86E2FF">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4" name="Group 4"/>
          <p:cNvGrpSpPr/>
          <p:nvPr/>
        </p:nvGrpSpPr>
        <p:grpSpPr>
          <a:xfrm>
            <a:off x="817024" y="1921372"/>
            <a:ext cx="2181016" cy="2537909"/>
            <a:chOff x="0" y="0"/>
            <a:chExt cx="698500" cy="812800"/>
          </a:xfrm>
        </p:grpSpPr>
        <p:sp>
          <p:nvSpPr>
            <p:cNvPr id="5" name="Freeform 5"/>
            <p:cNvSpPr/>
            <p:nvPr/>
          </p:nvSpPr>
          <p:spPr>
            <a:xfrm rot="64786">
              <a:off x="-3154" y="15940"/>
              <a:ext cx="704808" cy="780921"/>
            </a:xfrm>
            <a:custGeom>
              <a:avLst/>
              <a:gdLst/>
              <a:ahLst/>
              <a:cxnLst/>
              <a:rect l="l" t="t" r="r" b="b"/>
              <a:pathLst>
                <a:path w="704808" h="780921">
                  <a:moveTo>
                    <a:pt x="419370" y="25688"/>
                  </a:moveTo>
                  <a:lnTo>
                    <a:pt x="623139" y="139159"/>
                  </a:lnTo>
                  <a:cubicBezTo>
                    <a:pt x="669340" y="164887"/>
                    <a:pt x="698376" y="213241"/>
                    <a:pt x="699372" y="266114"/>
                  </a:cubicBezTo>
                  <a:lnTo>
                    <a:pt x="703812" y="501643"/>
                  </a:lnTo>
                  <a:cubicBezTo>
                    <a:pt x="704808" y="554516"/>
                    <a:pt x="677615" y="603930"/>
                    <a:pt x="632416" y="631380"/>
                  </a:cubicBezTo>
                  <a:lnTo>
                    <a:pt x="433068" y="752450"/>
                  </a:lnTo>
                  <a:cubicBezTo>
                    <a:pt x="387939" y="779858"/>
                    <a:pt x="331568" y="780920"/>
                    <a:pt x="285438" y="755232"/>
                  </a:cubicBezTo>
                  <a:lnTo>
                    <a:pt x="81669" y="641761"/>
                  </a:lnTo>
                  <a:cubicBezTo>
                    <a:pt x="35468" y="616033"/>
                    <a:pt x="6432" y="567679"/>
                    <a:pt x="5436" y="514806"/>
                  </a:cubicBezTo>
                  <a:lnTo>
                    <a:pt x="996" y="279277"/>
                  </a:lnTo>
                  <a:cubicBezTo>
                    <a:pt x="0" y="226404"/>
                    <a:pt x="27193" y="176990"/>
                    <a:pt x="72392" y="149540"/>
                  </a:cubicBezTo>
                  <a:lnTo>
                    <a:pt x="271740" y="28470"/>
                  </a:lnTo>
                  <a:cubicBezTo>
                    <a:pt x="316869" y="1062"/>
                    <a:pt x="373240" y="0"/>
                    <a:pt x="419370" y="25688"/>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6" name="Freeform 6"/>
          <p:cNvSpPr/>
          <p:nvPr/>
        </p:nvSpPr>
        <p:spPr>
          <a:xfrm rot="-5400000">
            <a:off x="2344693" y="2510776"/>
            <a:ext cx="3172327" cy="2882853"/>
          </a:xfrm>
          <a:custGeom>
            <a:avLst/>
            <a:gdLst/>
            <a:ahLst/>
            <a:cxnLst/>
            <a:rect l="l" t="t" r="r" b="b"/>
            <a:pathLst>
              <a:path w="4758491" h="4324279">
                <a:moveTo>
                  <a:pt x="0" y="0"/>
                </a:moveTo>
                <a:lnTo>
                  <a:pt x="4758491" y="0"/>
                </a:lnTo>
                <a:lnTo>
                  <a:pt x="4758491" y="4324279"/>
                </a:lnTo>
                <a:lnTo>
                  <a:pt x="0" y="432427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7" name="Group 7"/>
          <p:cNvGrpSpPr/>
          <p:nvPr/>
        </p:nvGrpSpPr>
        <p:grpSpPr>
          <a:xfrm>
            <a:off x="3123979" y="2265804"/>
            <a:ext cx="2609189" cy="3036147"/>
            <a:chOff x="0" y="0"/>
            <a:chExt cx="698500" cy="812800"/>
          </a:xfrm>
        </p:grpSpPr>
        <p:sp>
          <p:nvSpPr>
            <p:cNvPr id="8" name="Freeform 8"/>
            <p:cNvSpPr/>
            <p:nvPr/>
          </p:nvSpPr>
          <p:spPr>
            <a:xfrm>
              <a:off x="0" y="14363"/>
              <a:ext cx="698500" cy="784074"/>
            </a:xfrm>
            <a:custGeom>
              <a:avLst/>
              <a:gdLst/>
              <a:ahLst/>
              <a:cxnLst/>
              <a:rect l="l" t="t" r="r" b="b"/>
              <a:pathLst>
                <a:path w="698500" h="784074">
                  <a:moveTo>
                    <a:pt x="413901" y="23252"/>
                  </a:moveTo>
                  <a:lnTo>
                    <a:pt x="633849" y="151222"/>
                  </a:lnTo>
                  <a:cubicBezTo>
                    <a:pt x="673876" y="174510"/>
                    <a:pt x="698500" y="217326"/>
                    <a:pt x="698500" y="263635"/>
                  </a:cubicBezTo>
                  <a:lnTo>
                    <a:pt x="698500" y="520439"/>
                  </a:lnTo>
                  <a:cubicBezTo>
                    <a:pt x="698500" y="566748"/>
                    <a:pt x="673876" y="609564"/>
                    <a:pt x="633849" y="632852"/>
                  </a:cubicBezTo>
                  <a:lnTo>
                    <a:pt x="413901" y="760822"/>
                  </a:lnTo>
                  <a:cubicBezTo>
                    <a:pt x="373936" y="784074"/>
                    <a:pt x="324564" y="784074"/>
                    <a:pt x="284599" y="760822"/>
                  </a:cubicBezTo>
                  <a:lnTo>
                    <a:pt x="64651" y="632852"/>
                  </a:lnTo>
                  <a:cubicBezTo>
                    <a:pt x="24624" y="609564"/>
                    <a:pt x="0" y="566748"/>
                    <a:pt x="0" y="520439"/>
                  </a:cubicBezTo>
                  <a:lnTo>
                    <a:pt x="0" y="263635"/>
                  </a:lnTo>
                  <a:cubicBezTo>
                    <a:pt x="0" y="217326"/>
                    <a:pt x="24624" y="174510"/>
                    <a:pt x="64651" y="151222"/>
                  </a:cubicBezTo>
                  <a:lnTo>
                    <a:pt x="284599" y="23252"/>
                  </a:lnTo>
                  <a:cubicBezTo>
                    <a:pt x="324564" y="0"/>
                    <a:pt x="373936" y="0"/>
                    <a:pt x="413901" y="23252"/>
                  </a:cubicBezTo>
                  <a:close/>
                </a:path>
              </a:pathLst>
            </a:custGeom>
            <a:gradFill rotWithShape="1">
              <a:gsLst>
                <a:gs pos="0">
                  <a:srgbClr val="FFB208">
                    <a:alpha val="100000"/>
                  </a:srgbClr>
                </a:gs>
                <a:gs pos="100000">
                  <a:srgbClr val="FFE851">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sp>
        <p:nvSpPr>
          <p:cNvPr id="9" name="Freeform 9"/>
          <p:cNvSpPr/>
          <p:nvPr/>
        </p:nvSpPr>
        <p:spPr>
          <a:xfrm rot="-5400000">
            <a:off x="8718345" y="1487901"/>
            <a:ext cx="3282434" cy="2982912"/>
          </a:xfrm>
          <a:custGeom>
            <a:avLst/>
            <a:gdLst/>
            <a:ahLst/>
            <a:cxnLst/>
            <a:rect l="l" t="t" r="r" b="b"/>
            <a:pathLst>
              <a:path w="4923651" h="4474368">
                <a:moveTo>
                  <a:pt x="0" y="0"/>
                </a:moveTo>
                <a:lnTo>
                  <a:pt x="4923651" y="0"/>
                </a:lnTo>
                <a:lnTo>
                  <a:pt x="4923651" y="4474368"/>
                </a:lnTo>
                <a:lnTo>
                  <a:pt x="0" y="447436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10" name="Group 10"/>
          <p:cNvGrpSpPr/>
          <p:nvPr/>
        </p:nvGrpSpPr>
        <p:grpSpPr>
          <a:xfrm>
            <a:off x="8827073" y="1423135"/>
            <a:ext cx="2609189" cy="3036147"/>
            <a:chOff x="0" y="0"/>
            <a:chExt cx="698500" cy="812800"/>
          </a:xfrm>
        </p:grpSpPr>
        <p:sp>
          <p:nvSpPr>
            <p:cNvPr id="11" name="Freeform 11"/>
            <p:cNvSpPr/>
            <p:nvPr/>
          </p:nvSpPr>
          <p:spPr>
            <a:xfrm>
              <a:off x="0" y="14363"/>
              <a:ext cx="698500" cy="784074"/>
            </a:xfrm>
            <a:custGeom>
              <a:avLst/>
              <a:gdLst/>
              <a:ahLst/>
              <a:cxnLst/>
              <a:rect l="l" t="t" r="r" b="b"/>
              <a:pathLst>
                <a:path w="698500" h="784074">
                  <a:moveTo>
                    <a:pt x="413901" y="23252"/>
                  </a:moveTo>
                  <a:lnTo>
                    <a:pt x="633849" y="151222"/>
                  </a:lnTo>
                  <a:cubicBezTo>
                    <a:pt x="673876" y="174510"/>
                    <a:pt x="698500" y="217326"/>
                    <a:pt x="698500" y="263635"/>
                  </a:cubicBezTo>
                  <a:lnTo>
                    <a:pt x="698500" y="520439"/>
                  </a:lnTo>
                  <a:cubicBezTo>
                    <a:pt x="698500" y="566748"/>
                    <a:pt x="673876" y="609564"/>
                    <a:pt x="633849" y="632852"/>
                  </a:cubicBezTo>
                  <a:lnTo>
                    <a:pt x="413901" y="760822"/>
                  </a:lnTo>
                  <a:cubicBezTo>
                    <a:pt x="373936" y="784074"/>
                    <a:pt x="324564" y="784074"/>
                    <a:pt x="284599" y="760822"/>
                  </a:cubicBezTo>
                  <a:lnTo>
                    <a:pt x="64651" y="632852"/>
                  </a:lnTo>
                  <a:cubicBezTo>
                    <a:pt x="24624" y="609564"/>
                    <a:pt x="0" y="566748"/>
                    <a:pt x="0" y="520439"/>
                  </a:cubicBezTo>
                  <a:lnTo>
                    <a:pt x="0" y="263635"/>
                  </a:lnTo>
                  <a:cubicBezTo>
                    <a:pt x="0" y="217326"/>
                    <a:pt x="24624" y="174510"/>
                    <a:pt x="64651" y="151222"/>
                  </a:cubicBezTo>
                  <a:lnTo>
                    <a:pt x="284599" y="23252"/>
                  </a:lnTo>
                  <a:cubicBezTo>
                    <a:pt x="324564" y="0"/>
                    <a:pt x="373936" y="0"/>
                    <a:pt x="413901" y="23252"/>
                  </a:cubicBezTo>
                  <a:close/>
                </a:path>
              </a:pathLst>
            </a:custGeom>
            <a:gradFill rotWithShape="1">
              <a:gsLst>
                <a:gs pos="0">
                  <a:srgbClr val="FFB208">
                    <a:alpha val="100000"/>
                  </a:srgbClr>
                </a:gs>
                <a:gs pos="100000">
                  <a:srgbClr val="FFE851">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2" name="Group 12"/>
          <p:cNvGrpSpPr/>
          <p:nvPr/>
        </p:nvGrpSpPr>
        <p:grpSpPr>
          <a:xfrm>
            <a:off x="3264103" y="2505636"/>
            <a:ext cx="2328941" cy="2710041"/>
            <a:chOff x="0" y="0"/>
            <a:chExt cx="698500" cy="812800"/>
          </a:xfrm>
        </p:grpSpPr>
        <p:sp>
          <p:nvSpPr>
            <p:cNvPr id="13" name="Freeform 13"/>
            <p:cNvSpPr/>
            <p:nvPr/>
          </p:nvSpPr>
          <p:spPr>
            <a:xfrm>
              <a:off x="0" y="16091"/>
              <a:ext cx="698500" cy="780617"/>
            </a:xfrm>
            <a:custGeom>
              <a:avLst/>
              <a:gdLst/>
              <a:ahLst/>
              <a:cxnLst/>
              <a:rect l="l" t="t" r="r" b="b"/>
              <a:pathLst>
                <a:path w="698500" h="780617">
                  <a:moveTo>
                    <a:pt x="421681" y="26051"/>
                  </a:moveTo>
                  <a:lnTo>
                    <a:pt x="626069" y="144967"/>
                  </a:lnTo>
                  <a:cubicBezTo>
                    <a:pt x="670913" y="171058"/>
                    <a:pt x="698500" y="219026"/>
                    <a:pt x="698500" y="270907"/>
                  </a:cubicBezTo>
                  <a:lnTo>
                    <a:pt x="698500" y="509711"/>
                  </a:lnTo>
                  <a:cubicBezTo>
                    <a:pt x="698500" y="561592"/>
                    <a:pt x="670913" y="609560"/>
                    <a:pt x="626069" y="635651"/>
                  </a:cubicBezTo>
                  <a:lnTo>
                    <a:pt x="421681" y="754567"/>
                  </a:lnTo>
                  <a:cubicBezTo>
                    <a:pt x="376907" y="780618"/>
                    <a:pt x="321593" y="780618"/>
                    <a:pt x="276819" y="754567"/>
                  </a:cubicBezTo>
                  <a:lnTo>
                    <a:pt x="72431" y="635651"/>
                  </a:lnTo>
                  <a:cubicBezTo>
                    <a:pt x="27587" y="609560"/>
                    <a:pt x="0" y="561592"/>
                    <a:pt x="0" y="509711"/>
                  </a:cubicBezTo>
                  <a:lnTo>
                    <a:pt x="0" y="270907"/>
                  </a:lnTo>
                  <a:cubicBezTo>
                    <a:pt x="0" y="219026"/>
                    <a:pt x="27587" y="171058"/>
                    <a:pt x="72431" y="144967"/>
                  </a:cubicBezTo>
                  <a:lnTo>
                    <a:pt x="276819" y="26051"/>
                  </a:lnTo>
                  <a:cubicBezTo>
                    <a:pt x="321593" y="0"/>
                    <a:pt x="376907" y="0"/>
                    <a:pt x="421681" y="26051"/>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grpSp>
        <p:nvGrpSpPr>
          <p:cNvPr id="14" name="Group 14"/>
          <p:cNvGrpSpPr/>
          <p:nvPr/>
        </p:nvGrpSpPr>
        <p:grpSpPr>
          <a:xfrm>
            <a:off x="8979864" y="1563114"/>
            <a:ext cx="2328941" cy="2710041"/>
            <a:chOff x="0" y="0"/>
            <a:chExt cx="698500" cy="812800"/>
          </a:xfrm>
        </p:grpSpPr>
        <p:sp>
          <p:nvSpPr>
            <p:cNvPr id="15" name="Freeform 15"/>
            <p:cNvSpPr/>
            <p:nvPr/>
          </p:nvSpPr>
          <p:spPr>
            <a:xfrm>
              <a:off x="0" y="16091"/>
              <a:ext cx="698500" cy="780617"/>
            </a:xfrm>
            <a:custGeom>
              <a:avLst/>
              <a:gdLst/>
              <a:ahLst/>
              <a:cxnLst/>
              <a:rect l="l" t="t" r="r" b="b"/>
              <a:pathLst>
                <a:path w="698500" h="780617">
                  <a:moveTo>
                    <a:pt x="421681" y="26051"/>
                  </a:moveTo>
                  <a:lnTo>
                    <a:pt x="626069" y="144967"/>
                  </a:lnTo>
                  <a:cubicBezTo>
                    <a:pt x="670913" y="171058"/>
                    <a:pt x="698500" y="219026"/>
                    <a:pt x="698500" y="270907"/>
                  </a:cubicBezTo>
                  <a:lnTo>
                    <a:pt x="698500" y="509711"/>
                  </a:lnTo>
                  <a:cubicBezTo>
                    <a:pt x="698500" y="561592"/>
                    <a:pt x="670913" y="609560"/>
                    <a:pt x="626069" y="635651"/>
                  </a:cubicBezTo>
                  <a:lnTo>
                    <a:pt x="421681" y="754567"/>
                  </a:lnTo>
                  <a:cubicBezTo>
                    <a:pt x="376907" y="780618"/>
                    <a:pt x="321593" y="780618"/>
                    <a:pt x="276819" y="754567"/>
                  </a:cubicBezTo>
                  <a:lnTo>
                    <a:pt x="72431" y="635651"/>
                  </a:lnTo>
                  <a:cubicBezTo>
                    <a:pt x="27587" y="609560"/>
                    <a:pt x="0" y="561592"/>
                    <a:pt x="0" y="509711"/>
                  </a:cubicBezTo>
                  <a:lnTo>
                    <a:pt x="0" y="270907"/>
                  </a:lnTo>
                  <a:cubicBezTo>
                    <a:pt x="0" y="219026"/>
                    <a:pt x="27587" y="171058"/>
                    <a:pt x="72431" y="144967"/>
                  </a:cubicBezTo>
                  <a:lnTo>
                    <a:pt x="276819" y="26051"/>
                  </a:lnTo>
                  <a:cubicBezTo>
                    <a:pt x="321593" y="0"/>
                    <a:pt x="376907" y="0"/>
                    <a:pt x="421681" y="26051"/>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16" name="Freeform 16"/>
          <p:cNvSpPr/>
          <p:nvPr/>
        </p:nvSpPr>
        <p:spPr>
          <a:xfrm rot="-5400000">
            <a:off x="5205635" y="1729762"/>
            <a:ext cx="3652562" cy="3319265"/>
          </a:xfrm>
          <a:custGeom>
            <a:avLst/>
            <a:gdLst/>
            <a:ahLst/>
            <a:cxnLst/>
            <a:rect l="l" t="t" r="r" b="b"/>
            <a:pathLst>
              <a:path w="5478843" h="4978898">
                <a:moveTo>
                  <a:pt x="0" y="0"/>
                </a:moveTo>
                <a:lnTo>
                  <a:pt x="5478843" y="0"/>
                </a:lnTo>
                <a:lnTo>
                  <a:pt x="5478843" y="4978899"/>
                </a:lnTo>
                <a:lnTo>
                  <a:pt x="0" y="497889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17" name="Group 17"/>
          <p:cNvGrpSpPr/>
          <p:nvPr/>
        </p:nvGrpSpPr>
        <p:grpSpPr>
          <a:xfrm>
            <a:off x="5727883" y="1804893"/>
            <a:ext cx="2839169" cy="3303761"/>
            <a:chOff x="0" y="0"/>
            <a:chExt cx="698500" cy="812800"/>
          </a:xfrm>
        </p:grpSpPr>
        <p:sp>
          <p:nvSpPr>
            <p:cNvPr id="18" name="Freeform 18"/>
            <p:cNvSpPr/>
            <p:nvPr/>
          </p:nvSpPr>
          <p:spPr>
            <a:xfrm>
              <a:off x="0" y="13200"/>
              <a:ext cx="698500" cy="786401"/>
            </a:xfrm>
            <a:custGeom>
              <a:avLst/>
              <a:gdLst/>
              <a:ahLst/>
              <a:cxnLst/>
              <a:rect l="l" t="t" r="r" b="b"/>
              <a:pathLst>
                <a:path w="698500" h="786401">
                  <a:moveTo>
                    <a:pt x="408664" y="21368"/>
                  </a:moveTo>
                  <a:lnTo>
                    <a:pt x="639086" y="155432"/>
                  </a:lnTo>
                  <a:cubicBezTo>
                    <a:pt x="675870" y="176834"/>
                    <a:pt x="698500" y="216181"/>
                    <a:pt x="698500" y="258739"/>
                  </a:cubicBezTo>
                  <a:lnTo>
                    <a:pt x="698500" y="527661"/>
                  </a:lnTo>
                  <a:cubicBezTo>
                    <a:pt x="698500" y="570219"/>
                    <a:pt x="675870" y="609566"/>
                    <a:pt x="639086" y="630968"/>
                  </a:cubicBezTo>
                  <a:lnTo>
                    <a:pt x="408664" y="765032"/>
                  </a:lnTo>
                  <a:cubicBezTo>
                    <a:pt x="371937" y="786400"/>
                    <a:pt x="326563" y="786400"/>
                    <a:pt x="289836" y="765032"/>
                  </a:cubicBezTo>
                  <a:lnTo>
                    <a:pt x="59414" y="630968"/>
                  </a:lnTo>
                  <a:cubicBezTo>
                    <a:pt x="22630" y="609566"/>
                    <a:pt x="0" y="570219"/>
                    <a:pt x="0" y="527661"/>
                  </a:cubicBezTo>
                  <a:lnTo>
                    <a:pt x="0" y="258739"/>
                  </a:lnTo>
                  <a:cubicBezTo>
                    <a:pt x="0" y="216181"/>
                    <a:pt x="22630" y="176834"/>
                    <a:pt x="59414" y="155432"/>
                  </a:cubicBezTo>
                  <a:lnTo>
                    <a:pt x="289836" y="21368"/>
                  </a:lnTo>
                  <a:cubicBezTo>
                    <a:pt x="326563" y="0"/>
                    <a:pt x="371937" y="0"/>
                    <a:pt x="408664" y="21368"/>
                  </a:cubicBezTo>
                  <a:close/>
                </a:path>
              </a:pathLst>
            </a:custGeom>
            <a:gradFill rotWithShape="1">
              <a:gsLst>
                <a:gs pos="0">
                  <a:srgbClr val="3183ED">
                    <a:alpha val="100000"/>
                  </a:srgbClr>
                </a:gs>
                <a:gs pos="100000">
                  <a:srgbClr val="86E2FF">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9" name="Group 19"/>
          <p:cNvGrpSpPr/>
          <p:nvPr/>
        </p:nvGrpSpPr>
        <p:grpSpPr>
          <a:xfrm>
            <a:off x="5839335" y="1982318"/>
            <a:ext cx="2534220" cy="2948911"/>
            <a:chOff x="0" y="0"/>
            <a:chExt cx="698500" cy="812800"/>
          </a:xfrm>
        </p:grpSpPr>
        <p:sp>
          <p:nvSpPr>
            <p:cNvPr id="20" name="Freeform 20"/>
            <p:cNvSpPr/>
            <p:nvPr/>
          </p:nvSpPr>
          <p:spPr>
            <a:xfrm>
              <a:off x="0" y="14788"/>
              <a:ext cx="698500" cy="783224"/>
            </a:xfrm>
            <a:custGeom>
              <a:avLst/>
              <a:gdLst/>
              <a:ahLst/>
              <a:cxnLst/>
              <a:rect l="l" t="t" r="r" b="b"/>
              <a:pathLst>
                <a:path w="698500" h="783224">
                  <a:moveTo>
                    <a:pt x="415814" y="23940"/>
                  </a:moveTo>
                  <a:lnTo>
                    <a:pt x="631936" y="149684"/>
                  </a:lnTo>
                  <a:cubicBezTo>
                    <a:pt x="673147" y="173661"/>
                    <a:pt x="698500" y="217744"/>
                    <a:pt x="698500" y="265422"/>
                  </a:cubicBezTo>
                  <a:lnTo>
                    <a:pt x="698500" y="517802"/>
                  </a:lnTo>
                  <a:cubicBezTo>
                    <a:pt x="698500" y="565480"/>
                    <a:pt x="673147" y="609563"/>
                    <a:pt x="631936" y="633540"/>
                  </a:cubicBezTo>
                  <a:lnTo>
                    <a:pt x="415814" y="759284"/>
                  </a:lnTo>
                  <a:cubicBezTo>
                    <a:pt x="374667" y="783224"/>
                    <a:pt x="323833" y="783224"/>
                    <a:pt x="282686" y="759284"/>
                  </a:cubicBezTo>
                  <a:lnTo>
                    <a:pt x="66564" y="633540"/>
                  </a:lnTo>
                  <a:cubicBezTo>
                    <a:pt x="25353" y="609563"/>
                    <a:pt x="0" y="565480"/>
                    <a:pt x="0" y="517802"/>
                  </a:cubicBezTo>
                  <a:lnTo>
                    <a:pt x="0" y="265422"/>
                  </a:lnTo>
                  <a:cubicBezTo>
                    <a:pt x="0" y="217744"/>
                    <a:pt x="25353" y="173661"/>
                    <a:pt x="66564" y="149684"/>
                  </a:cubicBezTo>
                  <a:lnTo>
                    <a:pt x="282686" y="23940"/>
                  </a:lnTo>
                  <a:cubicBezTo>
                    <a:pt x="323833" y="0"/>
                    <a:pt x="374667" y="0"/>
                    <a:pt x="415814" y="23940"/>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21" name="TextBox 21"/>
          <p:cNvSpPr txBox="1"/>
          <p:nvPr/>
        </p:nvSpPr>
        <p:spPr>
          <a:xfrm>
            <a:off x="3679678" y="5314650"/>
            <a:ext cx="1913366" cy="512961"/>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A - Approbateur (Accountable) </a:t>
            </a:r>
          </a:p>
        </p:txBody>
      </p:sp>
      <p:sp>
        <p:nvSpPr>
          <p:cNvPr id="22" name="TextBox 22"/>
          <p:cNvSpPr txBox="1"/>
          <p:nvPr/>
        </p:nvSpPr>
        <p:spPr>
          <a:xfrm>
            <a:off x="6669925" y="5409841"/>
            <a:ext cx="1593035" cy="256480"/>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Juliana Silva</a:t>
            </a:r>
          </a:p>
        </p:txBody>
      </p:sp>
      <p:sp>
        <p:nvSpPr>
          <p:cNvPr id="23" name="TextBox 23"/>
          <p:cNvSpPr txBox="1"/>
          <p:nvPr/>
        </p:nvSpPr>
        <p:spPr>
          <a:xfrm>
            <a:off x="3930857" y="6070749"/>
            <a:ext cx="1475652" cy="258276"/>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Data Analyst</a:t>
            </a:r>
          </a:p>
        </p:txBody>
      </p:sp>
      <p:sp>
        <p:nvSpPr>
          <p:cNvPr id="24" name="TextBox 24"/>
          <p:cNvSpPr txBox="1"/>
          <p:nvPr/>
        </p:nvSpPr>
        <p:spPr>
          <a:xfrm>
            <a:off x="6780520" y="5831989"/>
            <a:ext cx="1593035" cy="258276"/>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General Manager</a:t>
            </a:r>
          </a:p>
        </p:txBody>
      </p:sp>
      <p:sp>
        <p:nvSpPr>
          <p:cNvPr id="25" name="TextBox 25"/>
          <p:cNvSpPr txBox="1"/>
          <p:nvPr/>
        </p:nvSpPr>
        <p:spPr>
          <a:xfrm>
            <a:off x="9268562" y="4618373"/>
            <a:ext cx="1913366" cy="256480"/>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Lars Peeters</a:t>
            </a:r>
          </a:p>
        </p:txBody>
      </p:sp>
      <p:sp>
        <p:nvSpPr>
          <p:cNvPr id="26" name="TextBox 26"/>
          <p:cNvSpPr txBox="1"/>
          <p:nvPr/>
        </p:nvSpPr>
        <p:spPr>
          <a:xfrm>
            <a:off x="9285516" y="4900293"/>
            <a:ext cx="1879458" cy="258276"/>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Employee Trainer</a:t>
            </a:r>
          </a:p>
        </p:txBody>
      </p:sp>
      <p:sp>
        <p:nvSpPr>
          <p:cNvPr id="27" name="TextBox 27"/>
          <p:cNvSpPr txBox="1"/>
          <p:nvPr/>
        </p:nvSpPr>
        <p:spPr>
          <a:xfrm>
            <a:off x="132538" y="4627704"/>
            <a:ext cx="2593053" cy="512961"/>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R - Réalisateur (Responsible)</a:t>
            </a:r>
          </a:p>
        </p:txBody>
      </p:sp>
      <p:sp>
        <p:nvSpPr>
          <p:cNvPr id="28" name="TextBox 28"/>
          <p:cNvSpPr txBox="1"/>
          <p:nvPr/>
        </p:nvSpPr>
        <p:spPr>
          <a:xfrm>
            <a:off x="358493" y="5217878"/>
            <a:ext cx="2770771" cy="1104661"/>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C'est la personne ou le groupe qui effectue réellement le travail. Il peut y avoir plusieurs réalisateurs pour une tâche.</a:t>
            </a:r>
          </a:p>
        </p:txBody>
      </p:sp>
      <p:sp>
        <p:nvSpPr>
          <p:cNvPr id="30" name="TextBox 30"/>
          <p:cNvSpPr txBox="1"/>
          <p:nvPr/>
        </p:nvSpPr>
        <p:spPr>
          <a:xfrm>
            <a:off x="1187498" y="121481"/>
            <a:ext cx="9489250" cy="782265"/>
          </a:xfrm>
          <a:prstGeom prst="rect">
            <a:avLst/>
          </a:prstGeom>
        </p:spPr>
        <p:txBody>
          <a:bodyPr lIns="0" tIns="0" rIns="0" bIns="0" rtlCol="0" anchor="t">
            <a:spAutoFit/>
          </a:bodyPr>
          <a:lstStyle/>
          <a:p>
            <a:pPr algn="ctr" defTabSz="609630">
              <a:lnSpc>
                <a:spcPts val="6120"/>
              </a:lnSpc>
            </a:pPr>
            <a:r>
              <a:rPr lang="en-US" sz="5666" b="1" spc="-141">
                <a:solidFill>
                  <a:srgbClr val="112D4E"/>
                </a:solidFill>
                <a:latin typeface="Barlow Bold"/>
                <a:ea typeface="Barlow Bold"/>
                <a:cs typeface="Barlow Bold"/>
                <a:sym typeface="Barlow Bold"/>
              </a:rPr>
              <a:t>MON EQUIPE R.A.C.I</a:t>
            </a:r>
          </a:p>
        </p:txBody>
      </p:sp>
      <p:sp>
        <p:nvSpPr>
          <p:cNvPr id="31" name="TextBox 31"/>
          <p:cNvSpPr txBox="1"/>
          <p:nvPr/>
        </p:nvSpPr>
        <p:spPr>
          <a:xfrm>
            <a:off x="2725591" y="964961"/>
            <a:ext cx="6489742" cy="858248"/>
          </a:xfrm>
          <a:prstGeom prst="rect">
            <a:avLst/>
          </a:prstGeom>
        </p:spPr>
        <p:txBody>
          <a:bodyPr lIns="0" tIns="0" rIns="0" bIns="0" rtlCol="0" anchor="t">
            <a:spAutoFit/>
          </a:bodyPr>
          <a:lstStyle/>
          <a:p>
            <a:pPr algn="ctr" defTabSz="609630">
              <a:lnSpc>
                <a:spcPts val="2258"/>
              </a:lnSpc>
            </a:pPr>
            <a:r>
              <a:rPr lang="en-US" sz="1613">
                <a:solidFill>
                  <a:srgbClr val="000000"/>
                </a:solidFill>
                <a:latin typeface="Clear Sans"/>
                <a:ea typeface="Clear Sans"/>
                <a:cs typeface="Clear Sans"/>
                <a:sym typeface="Clear Sans"/>
              </a:rPr>
              <a:t>En gestion de projet et en gestion des processus pour clarifier les rôles et les responsabilités des personnes impliquées dans une tâche, une activité ou un projet. L'acronyme RACI signifie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1" y="1768675"/>
            <a:ext cx="2443463" cy="2843303"/>
            <a:chOff x="0" y="0"/>
            <a:chExt cx="698500" cy="812800"/>
          </a:xfrm>
        </p:grpSpPr>
        <p:sp>
          <p:nvSpPr>
            <p:cNvPr id="3" name="Freeform 3"/>
            <p:cNvSpPr/>
            <p:nvPr/>
          </p:nvSpPr>
          <p:spPr>
            <a:xfrm>
              <a:off x="0" y="14640"/>
              <a:ext cx="698500" cy="783520"/>
            </a:xfrm>
            <a:custGeom>
              <a:avLst/>
              <a:gdLst/>
              <a:ahLst/>
              <a:cxnLst/>
              <a:rect l="l" t="t" r="r" b="b"/>
              <a:pathLst>
                <a:path w="698500" h="783520">
                  <a:moveTo>
                    <a:pt x="415148" y="23701"/>
                  </a:moveTo>
                  <a:lnTo>
                    <a:pt x="632602" y="150219"/>
                  </a:lnTo>
                  <a:cubicBezTo>
                    <a:pt x="673401" y="173957"/>
                    <a:pt x="698500" y="217598"/>
                    <a:pt x="698500" y="264800"/>
                  </a:cubicBezTo>
                  <a:lnTo>
                    <a:pt x="698500" y="518720"/>
                  </a:lnTo>
                  <a:cubicBezTo>
                    <a:pt x="698500" y="565922"/>
                    <a:pt x="673401" y="609563"/>
                    <a:pt x="632602" y="633301"/>
                  </a:cubicBezTo>
                  <a:lnTo>
                    <a:pt x="415148" y="759819"/>
                  </a:lnTo>
                  <a:cubicBezTo>
                    <a:pt x="374413" y="783520"/>
                    <a:pt x="324087" y="783520"/>
                    <a:pt x="283352" y="759819"/>
                  </a:cubicBezTo>
                  <a:lnTo>
                    <a:pt x="65898" y="633301"/>
                  </a:lnTo>
                  <a:cubicBezTo>
                    <a:pt x="25099" y="609563"/>
                    <a:pt x="0" y="565922"/>
                    <a:pt x="0" y="518720"/>
                  </a:cubicBezTo>
                  <a:lnTo>
                    <a:pt x="0" y="264800"/>
                  </a:lnTo>
                  <a:cubicBezTo>
                    <a:pt x="0" y="217598"/>
                    <a:pt x="25099" y="173957"/>
                    <a:pt x="65898" y="150219"/>
                  </a:cubicBezTo>
                  <a:lnTo>
                    <a:pt x="283352" y="23701"/>
                  </a:lnTo>
                  <a:cubicBezTo>
                    <a:pt x="324087" y="0"/>
                    <a:pt x="374413" y="0"/>
                    <a:pt x="415148" y="23701"/>
                  </a:cubicBezTo>
                  <a:close/>
                </a:path>
              </a:pathLst>
            </a:custGeom>
            <a:gradFill rotWithShape="1">
              <a:gsLst>
                <a:gs pos="0">
                  <a:srgbClr val="3183ED">
                    <a:alpha val="100000"/>
                  </a:srgbClr>
                </a:gs>
                <a:gs pos="100000">
                  <a:srgbClr val="86E2FF">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4" name="Group 4"/>
          <p:cNvGrpSpPr/>
          <p:nvPr/>
        </p:nvGrpSpPr>
        <p:grpSpPr>
          <a:xfrm>
            <a:off x="817024" y="1921372"/>
            <a:ext cx="2181016" cy="2537909"/>
            <a:chOff x="0" y="0"/>
            <a:chExt cx="698500" cy="812800"/>
          </a:xfrm>
        </p:grpSpPr>
        <p:sp>
          <p:nvSpPr>
            <p:cNvPr id="5" name="Freeform 5"/>
            <p:cNvSpPr/>
            <p:nvPr/>
          </p:nvSpPr>
          <p:spPr>
            <a:xfrm rot="64786">
              <a:off x="-3154" y="15940"/>
              <a:ext cx="704808" cy="780921"/>
            </a:xfrm>
            <a:custGeom>
              <a:avLst/>
              <a:gdLst/>
              <a:ahLst/>
              <a:cxnLst/>
              <a:rect l="l" t="t" r="r" b="b"/>
              <a:pathLst>
                <a:path w="704808" h="780921">
                  <a:moveTo>
                    <a:pt x="419370" y="25688"/>
                  </a:moveTo>
                  <a:lnTo>
                    <a:pt x="623139" y="139159"/>
                  </a:lnTo>
                  <a:cubicBezTo>
                    <a:pt x="669340" y="164887"/>
                    <a:pt x="698376" y="213241"/>
                    <a:pt x="699372" y="266114"/>
                  </a:cubicBezTo>
                  <a:lnTo>
                    <a:pt x="703812" y="501643"/>
                  </a:lnTo>
                  <a:cubicBezTo>
                    <a:pt x="704808" y="554516"/>
                    <a:pt x="677615" y="603930"/>
                    <a:pt x="632416" y="631380"/>
                  </a:cubicBezTo>
                  <a:lnTo>
                    <a:pt x="433068" y="752450"/>
                  </a:lnTo>
                  <a:cubicBezTo>
                    <a:pt x="387939" y="779858"/>
                    <a:pt x="331568" y="780920"/>
                    <a:pt x="285438" y="755232"/>
                  </a:cubicBezTo>
                  <a:lnTo>
                    <a:pt x="81669" y="641761"/>
                  </a:lnTo>
                  <a:cubicBezTo>
                    <a:pt x="35468" y="616033"/>
                    <a:pt x="6432" y="567679"/>
                    <a:pt x="5436" y="514806"/>
                  </a:cubicBezTo>
                  <a:lnTo>
                    <a:pt x="996" y="279277"/>
                  </a:lnTo>
                  <a:cubicBezTo>
                    <a:pt x="0" y="226404"/>
                    <a:pt x="27193" y="176990"/>
                    <a:pt x="72392" y="149540"/>
                  </a:cubicBezTo>
                  <a:lnTo>
                    <a:pt x="271740" y="28470"/>
                  </a:lnTo>
                  <a:cubicBezTo>
                    <a:pt x="316869" y="1062"/>
                    <a:pt x="373240" y="0"/>
                    <a:pt x="419370" y="25688"/>
                  </a:cubicBez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6" name="Freeform 6"/>
          <p:cNvSpPr/>
          <p:nvPr/>
        </p:nvSpPr>
        <p:spPr>
          <a:xfrm rot="-5400000">
            <a:off x="2344693" y="2510776"/>
            <a:ext cx="3172327" cy="2882853"/>
          </a:xfrm>
          <a:custGeom>
            <a:avLst/>
            <a:gdLst/>
            <a:ahLst/>
            <a:cxnLst/>
            <a:rect l="l" t="t" r="r" b="b"/>
            <a:pathLst>
              <a:path w="4758491" h="4324279">
                <a:moveTo>
                  <a:pt x="0" y="0"/>
                </a:moveTo>
                <a:lnTo>
                  <a:pt x="4758491" y="0"/>
                </a:lnTo>
                <a:lnTo>
                  <a:pt x="4758491" y="4324279"/>
                </a:lnTo>
                <a:lnTo>
                  <a:pt x="0" y="432427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7" name="Group 7"/>
          <p:cNvGrpSpPr/>
          <p:nvPr/>
        </p:nvGrpSpPr>
        <p:grpSpPr>
          <a:xfrm>
            <a:off x="3302034" y="2213481"/>
            <a:ext cx="2609189" cy="3036147"/>
            <a:chOff x="0" y="0"/>
            <a:chExt cx="698500" cy="812800"/>
          </a:xfrm>
        </p:grpSpPr>
        <p:sp>
          <p:nvSpPr>
            <p:cNvPr id="8" name="Freeform 8"/>
            <p:cNvSpPr/>
            <p:nvPr/>
          </p:nvSpPr>
          <p:spPr>
            <a:xfrm>
              <a:off x="0" y="14363"/>
              <a:ext cx="698500" cy="784074"/>
            </a:xfrm>
            <a:custGeom>
              <a:avLst/>
              <a:gdLst/>
              <a:ahLst/>
              <a:cxnLst/>
              <a:rect l="l" t="t" r="r" b="b"/>
              <a:pathLst>
                <a:path w="698500" h="784074">
                  <a:moveTo>
                    <a:pt x="413901" y="23252"/>
                  </a:moveTo>
                  <a:lnTo>
                    <a:pt x="633849" y="151222"/>
                  </a:lnTo>
                  <a:cubicBezTo>
                    <a:pt x="673876" y="174510"/>
                    <a:pt x="698500" y="217326"/>
                    <a:pt x="698500" y="263635"/>
                  </a:cubicBezTo>
                  <a:lnTo>
                    <a:pt x="698500" y="520439"/>
                  </a:lnTo>
                  <a:cubicBezTo>
                    <a:pt x="698500" y="566748"/>
                    <a:pt x="673876" y="609564"/>
                    <a:pt x="633849" y="632852"/>
                  </a:cubicBezTo>
                  <a:lnTo>
                    <a:pt x="413901" y="760822"/>
                  </a:lnTo>
                  <a:cubicBezTo>
                    <a:pt x="373936" y="784074"/>
                    <a:pt x="324564" y="784074"/>
                    <a:pt x="284599" y="760822"/>
                  </a:cubicBezTo>
                  <a:lnTo>
                    <a:pt x="64651" y="632852"/>
                  </a:lnTo>
                  <a:cubicBezTo>
                    <a:pt x="24624" y="609564"/>
                    <a:pt x="0" y="566748"/>
                    <a:pt x="0" y="520439"/>
                  </a:cubicBezTo>
                  <a:lnTo>
                    <a:pt x="0" y="263635"/>
                  </a:lnTo>
                  <a:cubicBezTo>
                    <a:pt x="0" y="217326"/>
                    <a:pt x="24624" y="174510"/>
                    <a:pt x="64651" y="151222"/>
                  </a:cubicBezTo>
                  <a:lnTo>
                    <a:pt x="284599" y="23252"/>
                  </a:lnTo>
                  <a:cubicBezTo>
                    <a:pt x="324564" y="0"/>
                    <a:pt x="373936" y="0"/>
                    <a:pt x="413901" y="23252"/>
                  </a:cubicBezTo>
                  <a:close/>
                </a:path>
              </a:pathLst>
            </a:custGeom>
            <a:gradFill rotWithShape="1">
              <a:gsLst>
                <a:gs pos="0">
                  <a:srgbClr val="FFB208">
                    <a:alpha val="100000"/>
                  </a:srgbClr>
                </a:gs>
                <a:gs pos="100000">
                  <a:srgbClr val="FFE851">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sp>
        <p:nvSpPr>
          <p:cNvPr id="9" name="Freeform 9"/>
          <p:cNvSpPr/>
          <p:nvPr/>
        </p:nvSpPr>
        <p:spPr>
          <a:xfrm rot="-5400000">
            <a:off x="8718345" y="1487901"/>
            <a:ext cx="3282434" cy="2982912"/>
          </a:xfrm>
          <a:custGeom>
            <a:avLst/>
            <a:gdLst/>
            <a:ahLst/>
            <a:cxnLst/>
            <a:rect l="l" t="t" r="r" b="b"/>
            <a:pathLst>
              <a:path w="4923651" h="4474368">
                <a:moveTo>
                  <a:pt x="0" y="0"/>
                </a:moveTo>
                <a:lnTo>
                  <a:pt x="4923651" y="0"/>
                </a:lnTo>
                <a:lnTo>
                  <a:pt x="4923651" y="4474368"/>
                </a:lnTo>
                <a:lnTo>
                  <a:pt x="0" y="447436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10" name="Group 10"/>
          <p:cNvGrpSpPr/>
          <p:nvPr/>
        </p:nvGrpSpPr>
        <p:grpSpPr>
          <a:xfrm>
            <a:off x="8827073" y="1423135"/>
            <a:ext cx="2609189" cy="3036147"/>
            <a:chOff x="0" y="0"/>
            <a:chExt cx="698500" cy="812800"/>
          </a:xfrm>
        </p:grpSpPr>
        <p:sp>
          <p:nvSpPr>
            <p:cNvPr id="11" name="Freeform 11"/>
            <p:cNvSpPr/>
            <p:nvPr/>
          </p:nvSpPr>
          <p:spPr>
            <a:xfrm>
              <a:off x="0" y="14363"/>
              <a:ext cx="698500" cy="784074"/>
            </a:xfrm>
            <a:custGeom>
              <a:avLst/>
              <a:gdLst/>
              <a:ahLst/>
              <a:cxnLst/>
              <a:rect l="l" t="t" r="r" b="b"/>
              <a:pathLst>
                <a:path w="698500" h="784074">
                  <a:moveTo>
                    <a:pt x="413901" y="23252"/>
                  </a:moveTo>
                  <a:lnTo>
                    <a:pt x="633849" y="151222"/>
                  </a:lnTo>
                  <a:cubicBezTo>
                    <a:pt x="673876" y="174510"/>
                    <a:pt x="698500" y="217326"/>
                    <a:pt x="698500" y="263635"/>
                  </a:cubicBezTo>
                  <a:lnTo>
                    <a:pt x="698500" y="520439"/>
                  </a:lnTo>
                  <a:cubicBezTo>
                    <a:pt x="698500" y="566748"/>
                    <a:pt x="673876" y="609564"/>
                    <a:pt x="633849" y="632852"/>
                  </a:cubicBezTo>
                  <a:lnTo>
                    <a:pt x="413901" y="760822"/>
                  </a:lnTo>
                  <a:cubicBezTo>
                    <a:pt x="373936" y="784074"/>
                    <a:pt x="324564" y="784074"/>
                    <a:pt x="284599" y="760822"/>
                  </a:cubicBezTo>
                  <a:lnTo>
                    <a:pt x="64651" y="632852"/>
                  </a:lnTo>
                  <a:cubicBezTo>
                    <a:pt x="24624" y="609564"/>
                    <a:pt x="0" y="566748"/>
                    <a:pt x="0" y="520439"/>
                  </a:cubicBezTo>
                  <a:lnTo>
                    <a:pt x="0" y="263635"/>
                  </a:lnTo>
                  <a:cubicBezTo>
                    <a:pt x="0" y="217326"/>
                    <a:pt x="24624" y="174510"/>
                    <a:pt x="64651" y="151222"/>
                  </a:cubicBezTo>
                  <a:lnTo>
                    <a:pt x="284599" y="23252"/>
                  </a:lnTo>
                  <a:cubicBezTo>
                    <a:pt x="324564" y="0"/>
                    <a:pt x="373936" y="0"/>
                    <a:pt x="413901" y="23252"/>
                  </a:cubicBezTo>
                  <a:close/>
                </a:path>
              </a:pathLst>
            </a:custGeom>
            <a:gradFill rotWithShape="1">
              <a:gsLst>
                <a:gs pos="0">
                  <a:srgbClr val="FFB208">
                    <a:alpha val="100000"/>
                  </a:srgbClr>
                </a:gs>
                <a:gs pos="100000">
                  <a:srgbClr val="FFE851">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2" name="Group 12"/>
          <p:cNvGrpSpPr/>
          <p:nvPr/>
        </p:nvGrpSpPr>
        <p:grpSpPr>
          <a:xfrm>
            <a:off x="3398942" y="2398614"/>
            <a:ext cx="2328941" cy="2710041"/>
            <a:chOff x="0" y="0"/>
            <a:chExt cx="698500" cy="812800"/>
          </a:xfrm>
        </p:grpSpPr>
        <p:sp>
          <p:nvSpPr>
            <p:cNvPr id="13" name="Freeform 13"/>
            <p:cNvSpPr/>
            <p:nvPr/>
          </p:nvSpPr>
          <p:spPr>
            <a:xfrm>
              <a:off x="0" y="16091"/>
              <a:ext cx="698500" cy="780617"/>
            </a:xfrm>
            <a:custGeom>
              <a:avLst/>
              <a:gdLst/>
              <a:ahLst/>
              <a:cxnLst/>
              <a:rect l="l" t="t" r="r" b="b"/>
              <a:pathLst>
                <a:path w="698500" h="780617">
                  <a:moveTo>
                    <a:pt x="421681" y="26051"/>
                  </a:moveTo>
                  <a:lnTo>
                    <a:pt x="626069" y="144967"/>
                  </a:lnTo>
                  <a:cubicBezTo>
                    <a:pt x="670913" y="171058"/>
                    <a:pt x="698500" y="219026"/>
                    <a:pt x="698500" y="270907"/>
                  </a:cubicBezTo>
                  <a:lnTo>
                    <a:pt x="698500" y="509711"/>
                  </a:lnTo>
                  <a:cubicBezTo>
                    <a:pt x="698500" y="561592"/>
                    <a:pt x="670913" y="609560"/>
                    <a:pt x="626069" y="635651"/>
                  </a:cubicBezTo>
                  <a:lnTo>
                    <a:pt x="421681" y="754567"/>
                  </a:lnTo>
                  <a:cubicBezTo>
                    <a:pt x="376907" y="780618"/>
                    <a:pt x="321593" y="780618"/>
                    <a:pt x="276819" y="754567"/>
                  </a:cubicBezTo>
                  <a:lnTo>
                    <a:pt x="72431" y="635651"/>
                  </a:lnTo>
                  <a:cubicBezTo>
                    <a:pt x="27587" y="609560"/>
                    <a:pt x="0" y="561592"/>
                    <a:pt x="0" y="509711"/>
                  </a:cubicBezTo>
                  <a:lnTo>
                    <a:pt x="0" y="270907"/>
                  </a:lnTo>
                  <a:cubicBezTo>
                    <a:pt x="0" y="219026"/>
                    <a:pt x="27587" y="171058"/>
                    <a:pt x="72431" y="144967"/>
                  </a:cubicBezTo>
                  <a:lnTo>
                    <a:pt x="276819" y="26051"/>
                  </a:lnTo>
                  <a:cubicBezTo>
                    <a:pt x="321593" y="0"/>
                    <a:pt x="376907" y="0"/>
                    <a:pt x="421681" y="26051"/>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grpSp>
        <p:nvGrpSpPr>
          <p:cNvPr id="14" name="Group 14"/>
          <p:cNvGrpSpPr/>
          <p:nvPr/>
        </p:nvGrpSpPr>
        <p:grpSpPr>
          <a:xfrm>
            <a:off x="8979864" y="1563114"/>
            <a:ext cx="2328941" cy="2710041"/>
            <a:chOff x="0" y="0"/>
            <a:chExt cx="698500" cy="812800"/>
          </a:xfrm>
        </p:grpSpPr>
        <p:sp>
          <p:nvSpPr>
            <p:cNvPr id="15" name="Freeform 15"/>
            <p:cNvSpPr/>
            <p:nvPr/>
          </p:nvSpPr>
          <p:spPr>
            <a:xfrm>
              <a:off x="0" y="16091"/>
              <a:ext cx="698500" cy="780617"/>
            </a:xfrm>
            <a:custGeom>
              <a:avLst/>
              <a:gdLst/>
              <a:ahLst/>
              <a:cxnLst/>
              <a:rect l="l" t="t" r="r" b="b"/>
              <a:pathLst>
                <a:path w="698500" h="780617">
                  <a:moveTo>
                    <a:pt x="421681" y="26051"/>
                  </a:moveTo>
                  <a:lnTo>
                    <a:pt x="626069" y="144967"/>
                  </a:lnTo>
                  <a:cubicBezTo>
                    <a:pt x="670913" y="171058"/>
                    <a:pt x="698500" y="219026"/>
                    <a:pt x="698500" y="270907"/>
                  </a:cubicBezTo>
                  <a:lnTo>
                    <a:pt x="698500" y="509711"/>
                  </a:lnTo>
                  <a:cubicBezTo>
                    <a:pt x="698500" y="561592"/>
                    <a:pt x="670913" y="609560"/>
                    <a:pt x="626069" y="635651"/>
                  </a:cubicBezTo>
                  <a:lnTo>
                    <a:pt x="421681" y="754567"/>
                  </a:lnTo>
                  <a:cubicBezTo>
                    <a:pt x="376907" y="780618"/>
                    <a:pt x="321593" y="780618"/>
                    <a:pt x="276819" y="754567"/>
                  </a:cubicBezTo>
                  <a:lnTo>
                    <a:pt x="72431" y="635651"/>
                  </a:lnTo>
                  <a:cubicBezTo>
                    <a:pt x="27587" y="609560"/>
                    <a:pt x="0" y="561592"/>
                    <a:pt x="0" y="509711"/>
                  </a:cubicBezTo>
                  <a:lnTo>
                    <a:pt x="0" y="270907"/>
                  </a:lnTo>
                  <a:cubicBezTo>
                    <a:pt x="0" y="219026"/>
                    <a:pt x="27587" y="171058"/>
                    <a:pt x="72431" y="144967"/>
                  </a:cubicBezTo>
                  <a:lnTo>
                    <a:pt x="276819" y="26051"/>
                  </a:lnTo>
                  <a:cubicBezTo>
                    <a:pt x="321593" y="0"/>
                    <a:pt x="376907" y="0"/>
                    <a:pt x="421681" y="26051"/>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16" name="Freeform 16"/>
          <p:cNvSpPr/>
          <p:nvPr/>
        </p:nvSpPr>
        <p:spPr>
          <a:xfrm rot="-5400000">
            <a:off x="5205635" y="1729762"/>
            <a:ext cx="3652562" cy="3319265"/>
          </a:xfrm>
          <a:custGeom>
            <a:avLst/>
            <a:gdLst/>
            <a:ahLst/>
            <a:cxnLst/>
            <a:rect l="l" t="t" r="r" b="b"/>
            <a:pathLst>
              <a:path w="5478843" h="4978898">
                <a:moveTo>
                  <a:pt x="0" y="0"/>
                </a:moveTo>
                <a:lnTo>
                  <a:pt x="5478843" y="0"/>
                </a:lnTo>
                <a:lnTo>
                  <a:pt x="5478843" y="4978899"/>
                </a:lnTo>
                <a:lnTo>
                  <a:pt x="0" y="497889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17" name="Group 17"/>
          <p:cNvGrpSpPr/>
          <p:nvPr/>
        </p:nvGrpSpPr>
        <p:grpSpPr>
          <a:xfrm>
            <a:off x="5727883" y="1804893"/>
            <a:ext cx="2839169" cy="3303761"/>
            <a:chOff x="0" y="0"/>
            <a:chExt cx="698500" cy="812800"/>
          </a:xfrm>
        </p:grpSpPr>
        <p:sp>
          <p:nvSpPr>
            <p:cNvPr id="18" name="Freeform 18"/>
            <p:cNvSpPr/>
            <p:nvPr/>
          </p:nvSpPr>
          <p:spPr>
            <a:xfrm>
              <a:off x="0" y="13200"/>
              <a:ext cx="698500" cy="786401"/>
            </a:xfrm>
            <a:custGeom>
              <a:avLst/>
              <a:gdLst/>
              <a:ahLst/>
              <a:cxnLst/>
              <a:rect l="l" t="t" r="r" b="b"/>
              <a:pathLst>
                <a:path w="698500" h="786401">
                  <a:moveTo>
                    <a:pt x="408664" y="21368"/>
                  </a:moveTo>
                  <a:lnTo>
                    <a:pt x="639086" y="155432"/>
                  </a:lnTo>
                  <a:cubicBezTo>
                    <a:pt x="675870" y="176834"/>
                    <a:pt x="698500" y="216181"/>
                    <a:pt x="698500" y="258739"/>
                  </a:cubicBezTo>
                  <a:lnTo>
                    <a:pt x="698500" y="527661"/>
                  </a:lnTo>
                  <a:cubicBezTo>
                    <a:pt x="698500" y="570219"/>
                    <a:pt x="675870" y="609566"/>
                    <a:pt x="639086" y="630968"/>
                  </a:cubicBezTo>
                  <a:lnTo>
                    <a:pt x="408664" y="765032"/>
                  </a:lnTo>
                  <a:cubicBezTo>
                    <a:pt x="371937" y="786400"/>
                    <a:pt x="326563" y="786400"/>
                    <a:pt x="289836" y="765032"/>
                  </a:cubicBezTo>
                  <a:lnTo>
                    <a:pt x="59414" y="630968"/>
                  </a:lnTo>
                  <a:cubicBezTo>
                    <a:pt x="22630" y="609566"/>
                    <a:pt x="0" y="570219"/>
                    <a:pt x="0" y="527661"/>
                  </a:cubicBezTo>
                  <a:lnTo>
                    <a:pt x="0" y="258739"/>
                  </a:lnTo>
                  <a:cubicBezTo>
                    <a:pt x="0" y="216181"/>
                    <a:pt x="22630" y="176834"/>
                    <a:pt x="59414" y="155432"/>
                  </a:cubicBezTo>
                  <a:lnTo>
                    <a:pt x="289836" y="21368"/>
                  </a:lnTo>
                  <a:cubicBezTo>
                    <a:pt x="326563" y="0"/>
                    <a:pt x="371937" y="0"/>
                    <a:pt x="408664" y="21368"/>
                  </a:cubicBezTo>
                  <a:close/>
                </a:path>
              </a:pathLst>
            </a:custGeom>
            <a:gradFill rotWithShape="1">
              <a:gsLst>
                <a:gs pos="0">
                  <a:srgbClr val="3183ED">
                    <a:alpha val="100000"/>
                  </a:srgbClr>
                </a:gs>
                <a:gs pos="100000">
                  <a:srgbClr val="86E2FF">
                    <a:alpha val="100000"/>
                  </a:srgbClr>
                </a:gs>
              </a:gsLst>
              <a:lin ang="5400000"/>
            </a:gradFill>
            <a:ln w="12700">
              <a:solidFill>
                <a:srgbClr val="000000"/>
              </a:solidFill>
            </a:ln>
          </p:spPr>
          <p:txBody>
            <a:bodyPr/>
            <a:lstStyle/>
            <a:p>
              <a:pPr defTabSz="609630"/>
              <a:endParaRPr lang="fr-FR" sz="1200">
                <a:solidFill>
                  <a:prstClr val="black"/>
                </a:solidFill>
                <a:latin typeface="Calibri"/>
              </a:endParaRPr>
            </a:p>
          </p:txBody>
        </p:sp>
      </p:grpSp>
      <p:grpSp>
        <p:nvGrpSpPr>
          <p:cNvPr id="19" name="Group 19"/>
          <p:cNvGrpSpPr/>
          <p:nvPr/>
        </p:nvGrpSpPr>
        <p:grpSpPr>
          <a:xfrm>
            <a:off x="5839335" y="1982318"/>
            <a:ext cx="2534220" cy="2948911"/>
            <a:chOff x="0" y="0"/>
            <a:chExt cx="698500" cy="812800"/>
          </a:xfrm>
        </p:grpSpPr>
        <p:sp>
          <p:nvSpPr>
            <p:cNvPr id="20" name="Freeform 20"/>
            <p:cNvSpPr/>
            <p:nvPr/>
          </p:nvSpPr>
          <p:spPr>
            <a:xfrm>
              <a:off x="0" y="14788"/>
              <a:ext cx="698500" cy="783224"/>
            </a:xfrm>
            <a:custGeom>
              <a:avLst/>
              <a:gdLst/>
              <a:ahLst/>
              <a:cxnLst/>
              <a:rect l="l" t="t" r="r" b="b"/>
              <a:pathLst>
                <a:path w="698500" h="783224">
                  <a:moveTo>
                    <a:pt x="415814" y="23940"/>
                  </a:moveTo>
                  <a:lnTo>
                    <a:pt x="631936" y="149684"/>
                  </a:lnTo>
                  <a:cubicBezTo>
                    <a:pt x="673147" y="173661"/>
                    <a:pt x="698500" y="217744"/>
                    <a:pt x="698500" y="265422"/>
                  </a:cubicBezTo>
                  <a:lnTo>
                    <a:pt x="698500" y="517802"/>
                  </a:lnTo>
                  <a:cubicBezTo>
                    <a:pt x="698500" y="565480"/>
                    <a:pt x="673147" y="609563"/>
                    <a:pt x="631936" y="633540"/>
                  </a:cubicBezTo>
                  <a:lnTo>
                    <a:pt x="415814" y="759284"/>
                  </a:lnTo>
                  <a:cubicBezTo>
                    <a:pt x="374667" y="783224"/>
                    <a:pt x="323833" y="783224"/>
                    <a:pt x="282686" y="759284"/>
                  </a:cubicBezTo>
                  <a:lnTo>
                    <a:pt x="66564" y="633540"/>
                  </a:lnTo>
                  <a:cubicBezTo>
                    <a:pt x="25353" y="609563"/>
                    <a:pt x="0" y="565480"/>
                    <a:pt x="0" y="517802"/>
                  </a:cubicBezTo>
                  <a:lnTo>
                    <a:pt x="0" y="265422"/>
                  </a:lnTo>
                  <a:cubicBezTo>
                    <a:pt x="0" y="217744"/>
                    <a:pt x="25353" y="173661"/>
                    <a:pt x="66564" y="149684"/>
                  </a:cubicBezTo>
                  <a:lnTo>
                    <a:pt x="282686" y="23940"/>
                  </a:lnTo>
                  <a:cubicBezTo>
                    <a:pt x="323833" y="0"/>
                    <a:pt x="374667" y="0"/>
                    <a:pt x="415814" y="23940"/>
                  </a:cubicBez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sp>
        <p:nvSpPr>
          <p:cNvPr id="21" name="TextBox 21"/>
          <p:cNvSpPr txBox="1"/>
          <p:nvPr/>
        </p:nvSpPr>
        <p:spPr>
          <a:xfrm>
            <a:off x="3679678" y="5314650"/>
            <a:ext cx="1913366" cy="512961"/>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A - Approbateur (Accountable) </a:t>
            </a:r>
          </a:p>
        </p:txBody>
      </p:sp>
      <p:sp>
        <p:nvSpPr>
          <p:cNvPr id="22" name="TextBox 22"/>
          <p:cNvSpPr txBox="1"/>
          <p:nvPr/>
        </p:nvSpPr>
        <p:spPr>
          <a:xfrm>
            <a:off x="6669925" y="5409841"/>
            <a:ext cx="1593035" cy="256480"/>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C - Consulté</a:t>
            </a:r>
          </a:p>
        </p:txBody>
      </p:sp>
      <p:sp>
        <p:nvSpPr>
          <p:cNvPr id="23" name="TextBox 23"/>
          <p:cNvSpPr txBox="1"/>
          <p:nvPr/>
        </p:nvSpPr>
        <p:spPr>
          <a:xfrm>
            <a:off x="3302034" y="5605780"/>
            <a:ext cx="2630089" cy="1288623"/>
          </a:xfrm>
          <a:prstGeom prst="rect">
            <a:avLst/>
          </a:prstGeom>
        </p:spPr>
        <p:txBody>
          <a:bodyPr lIns="0" tIns="0" rIns="0" bIns="0" rtlCol="0" anchor="t">
            <a:spAutoFit/>
          </a:bodyPr>
          <a:lstStyle/>
          <a:p>
            <a:pPr algn="ctr" defTabSz="609630">
              <a:lnSpc>
                <a:spcPts val="1680"/>
              </a:lnSpc>
            </a:pPr>
            <a:r>
              <a:rPr lang="en-US" sz="1200" spc="-23">
                <a:solidFill>
                  <a:srgbClr val="000000"/>
                </a:solidFill>
                <a:latin typeface="Clear Sans"/>
                <a:ea typeface="Clear Sans"/>
                <a:cs typeface="Clear Sans"/>
                <a:sym typeface="Clear Sans"/>
              </a:rPr>
              <a:t>A</a:t>
            </a:r>
          </a:p>
          <a:p>
            <a:pPr algn="ctr" defTabSz="609630">
              <a:lnSpc>
                <a:spcPts val="1680"/>
              </a:lnSpc>
            </a:pPr>
            <a:r>
              <a:rPr lang="en-US" sz="1200" spc="-23">
                <a:solidFill>
                  <a:srgbClr val="000000"/>
                </a:solidFill>
                <a:latin typeface="Clear Sans"/>
                <a:ea typeface="Clear Sans"/>
                <a:cs typeface="Clear Sans"/>
                <a:sym typeface="Clear Sans"/>
              </a:rPr>
              <a:t> (Approbateur/Comptable) : La personne qui rend compte de la bonne réalisation de la tâche. Il n'y a qu'un seul approbateur par tâche.</a:t>
            </a:r>
          </a:p>
          <a:p>
            <a:pPr algn="ctr" defTabSz="609630">
              <a:lnSpc>
                <a:spcPts val="1680"/>
              </a:lnSpc>
            </a:pPr>
            <a:endParaRPr lang="en-US" sz="1200" spc="-23">
              <a:solidFill>
                <a:srgbClr val="000000"/>
              </a:solidFill>
              <a:latin typeface="Clear Sans"/>
              <a:ea typeface="Clear Sans"/>
              <a:cs typeface="Clear Sans"/>
              <a:sym typeface="Clear Sans"/>
            </a:endParaRPr>
          </a:p>
        </p:txBody>
      </p:sp>
      <p:sp>
        <p:nvSpPr>
          <p:cNvPr id="24" name="TextBox 24"/>
          <p:cNvSpPr txBox="1"/>
          <p:nvPr/>
        </p:nvSpPr>
        <p:spPr>
          <a:xfrm>
            <a:off x="6473440" y="5831990"/>
            <a:ext cx="3579042" cy="822533"/>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C (Consulté) : Les personnes ou groupes qui fournissent des informations ou des avis pour la réalisation de la tâche.</a:t>
            </a:r>
          </a:p>
        </p:txBody>
      </p:sp>
      <p:sp>
        <p:nvSpPr>
          <p:cNvPr id="25" name="TextBox 25"/>
          <p:cNvSpPr txBox="1"/>
          <p:nvPr/>
        </p:nvSpPr>
        <p:spPr>
          <a:xfrm>
            <a:off x="9522896" y="4189533"/>
            <a:ext cx="1913366" cy="256480"/>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I - Informe </a:t>
            </a:r>
          </a:p>
        </p:txBody>
      </p:sp>
      <p:sp>
        <p:nvSpPr>
          <p:cNvPr id="26" name="TextBox 26"/>
          <p:cNvSpPr txBox="1"/>
          <p:nvPr/>
        </p:nvSpPr>
        <p:spPr>
          <a:xfrm>
            <a:off x="9161449" y="4522471"/>
            <a:ext cx="2862345" cy="1104661"/>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I (Informé) : Les personnes ou groupes qui sont tenus informés de l'avancement ou de l'achèvement de la tâche.</a:t>
            </a:r>
          </a:p>
        </p:txBody>
      </p:sp>
      <p:sp>
        <p:nvSpPr>
          <p:cNvPr id="27" name="TextBox 27"/>
          <p:cNvSpPr txBox="1"/>
          <p:nvPr/>
        </p:nvSpPr>
        <p:spPr>
          <a:xfrm>
            <a:off x="132538" y="4627704"/>
            <a:ext cx="2593053" cy="512961"/>
          </a:xfrm>
          <a:prstGeom prst="rect">
            <a:avLst/>
          </a:prstGeom>
        </p:spPr>
        <p:txBody>
          <a:bodyPr lIns="0" tIns="0" rIns="0" bIns="0" rtlCol="0" anchor="t">
            <a:spAutoFit/>
          </a:bodyPr>
          <a:lstStyle/>
          <a:p>
            <a:pPr algn="ctr" defTabSz="609630">
              <a:lnSpc>
                <a:spcPts val="2015"/>
              </a:lnSpc>
            </a:pPr>
            <a:r>
              <a:rPr lang="en-US" sz="1866" b="1">
                <a:solidFill>
                  <a:srgbClr val="112D4E"/>
                </a:solidFill>
                <a:latin typeface="Barlow Bold"/>
                <a:ea typeface="Barlow Bold"/>
                <a:cs typeface="Barlow Bold"/>
                <a:sym typeface="Barlow Bold"/>
              </a:rPr>
              <a:t>R - Réalisateur (Responsible)</a:t>
            </a:r>
          </a:p>
        </p:txBody>
      </p:sp>
      <p:sp>
        <p:nvSpPr>
          <p:cNvPr id="28" name="TextBox 28"/>
          <p:cNvSpPr txBox="1"/>
          <p:nvPr/>
        </p:nvSpPr>
        <p:spPr>
          <a:xfrm>
            <a:off x="358493" y="5217878"/>
            <a:ext cx="2770771" cy="1104661"/>
          </a:xfrm>
          <a:prstGeom prst="rect">
            <a:avLst/>
          </a:prstGeom>
        </p:spPr>
        <p:txBody>
          <a:bodyPr lIns="0" tIns="0" rIns="0" bIns="0" rtlCol="0" anchor="t">
            <a:spAutoFit/>
          </a:bodyPr>
          <a:lstStyle/>
          <a:p>
            <a:pPr algn="ctr" defTabSz="609630">
              <a:lnSpc>
                <a:spcPts val="2239"/>
              </a:lnSpc>
            </a:pPr>
            <a:r>
              <a:rPr lang="en-US" sz="1600" spc="-30">
                <a:solidFill>
                  <a:srgbClr val="000000"/>
                </a:solidFill>
                <a:latin typeface="Clear Sans"/>
                <a:ea typeface="Clear Sans"/>
                <a:cs typeface="Clear Sans"/>
                <a:sym typeface="Clear Sans"/>
              </a:rPr>
              <a:t>C'est la personne ou le groupe qui effectue réellement le travail. Il peut y avoir plusieurs réalisateurs pour une tâche.</a:t>
            </a:r>
          </a:p>
        </p:txBody>
      </p:sp>
      <p:sp>
        <p:nvSpPr>
          <p:cNvPr id="29" name="TextBox 29"/>
          <p:cNvSpPr txBox="1"/>
          <p:nvPr/>
        </p:nvSpPr>
        <p:spPr>
          <a:xfrm>
            <a:off x="1187498" y="121481"/>
            <a:ext cx="9489250" cy="782265"/>
          </a:xfrm>
          <a:prstGeom prst="rect">
            <a:avLst/>
          </a:prstGeom>
        </p:spPr>
        <p:txBody>
          <a:bodyPr lIns="0" tIns="0" rIns="0" bIns="0" rtlCol="0" anchor="t">
            <a:spAutoFit/>
          </a:bodyPr>
          <a:lstStyle/>
          <a:p>
            <a:pPr algn="ctr" defTabSz="609630">
              <a:lnSpc>
                <a:spcPts val="6120"/>
              </a:lnSpc>
            </a:pPr>
            <a:r>
              <a:rPr lang="en-US" sz="5666" b="1" spc="-141">
                <a:solidFill>
                  <a:srgbClr val="112D4E"/>
                </a:solidFill>
                <a:latin typeface="Barlow Bold"/>
                <a:ea typeface="Barlow Bold"/>
                <a:cs typeface="Barlow Bold"/>
                <a:sym typeface="Barlow Bold"/>
              </a:rPr>
              <a:t>MON EQUIPE R.A.C.I</a:t>
            </a:r>
          </a:p>
        </p:txBody>
      </p:sp>
      <p:sp>
        <p:nvSpPr>
          <p:cNvPr id="30" name="TextBox 30"/>
          <p:cNvSpPr txBox="1"/>
          <p:nvPr/>
        </p:nvSpPr>
        <p:spPr>
          <a:xfrm>
            <a:off x="2725591" y="964961"/>
            <a:ext cx="6489742" cy="858248"/>
          </a:xfrm>
          <a:prstGeom prst="rect">
            <a:avLst/>
          </a:prstGeom>
        </p:spPr>
        <p:txBody>
          <a:bodyPr lIns="0" tIns="0" rIns="0" bIns="0" rtlCol="0" anchor="t">
            <a:spAutoFit/>
          </a:bodyPr>
          <a:lstStyle/>
          <a:p>
            <a:pPr algn="ctr" defTabSz="609630">
              <a:lnSpc>
                <a:spcPts val="2258"/>
              </a:lnSpc>
            </a:pPr>
            <a:r>
              <a:rPr lang="en-US" sz="1613">
                <a:solidFill>
                  <a:srgbClr val="000000"/>
                </a:solidFill>
                <a:latin typeface="Clear Sans"/>
                <a:ea typeface="Clear Sans"/>
                <a:cs typeface="Clear Sans"/>
                <a:sym typeface="Clear Sans"/>
              </a:rPr>
              <a:t>En gestion de projet et en gestion des processus pour clarifier les rôles et les responsabilités des personnes impliquées dans une tâche, une activité ou un projet. L'acronyme RACI signifie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6395254" y="990776"/>
            <a:ext cx="5514514" cy="884858"/>
          </a:xfrm>
          <a:prstGeom prst="rect">
            <a:avLst/>
          </a:prstGeom>
        </p:spPr>
        <p:txBody>
          <a:bodyPr wrap="square" lIns="0" tIns="0" rIns="0" bIns="0" rtlCol="0" anchor="t">
            <a:spAutoFit/>
          </a:bodyPr>
          <a:lstStyle/>
          <a:p>
            <a:pPr algn="ctr" defTabSz="609630">
              <a:lnSpc>
                <a:spcPts val="6872"/>
              </a:lnSpc>
            </a:pPr>
            <a:r>
              <a:rPr lang="en-US" sz="6363" b="1" spc="-159" dirty="0">
                <a:solidFill>
                  <a:srgbClr val="112D4E"/>
                </a:solidFill>
                <a:latin typeface="Barlow Bold"/>
                <a:ea typeface="Barlow Bold"/>
                <a:cs typeface="Barlow Bold"/>
                <a:sym typeface="Barlow Bold"/>
              </a:rPr>
              <a:t>MON SERVICE </a:t>
            </a:r>
          </a:p>
        </p:txBody>
      </p:sp>
      <p:sp>
        <p:nvSpPr>
          <p:cNvPr id="18" name="TextBox 18"/>
          <p:cNvSpPr txBox="1"/>
          <p:nvPr/>
        </p:nvSpPr>
        <p:spPr>
          <a:xfrm>
            <a:off x="6466202" y="3646940"/>
            <a:ext cx="5114168" cy="527004"/>
          </a:xfrm>
          <a:prstGeom prst="rect">
            <a:avLst/>
          </a:prstGeom>
        </p:spPr>
        <p:txBody>
          <a:bodyPr lIns="0" tIns="0" rIns="0" bIns="0" rtlCol="0" anchor="t">
            <a:spAutoFit/>
          </a:bodyPr>
          <a:lstStyle/>
          <a:p>
            <a:pPr algn="ctr" defTabSz="609630">
              <a:lnSpc>
                <a:spcPts val="4578"/>
              </a:lnSpc>
            </a:pPr>
            <a:r>
              <a:rPr lang="en-US" sz="2897" spc="-55" dirty="0">
                <a:solidFill>
                  <a:srgbClr val="000000"/>
                </a:solidFill>
                <a:latin typeface="Clear Sans"/>
                <a:ea typeface="Clear Sans"/>
                <a:cs typeface="Clear Sans"/>
                <a:sym typeface="Clear Sans"/>
              </a:rPr>
              <a:t>MA STRATEGIE </a:t>
            </a:r>
          </a:p>
        </p:txBody>
      </p:sp>
      <p:sp>
        <p:nvSpPr>
          <p:cNvPr id="31" name="TextBox 31"/>
          <p:cNvSpPr txBox="1"/>
          <p:nvPr/>
        </p:nvSpPr>
        <p:spPr>
          <a:xfrm>
            <a:off x="6395254" y="2280710"/>
            <a:ext cx="5514514" cy="666849"/>
          </a:xfrm>
          <a:prstGeom prst="rect">
            <a:avLst/>
          </a:prstGeom>
        </p:spPr>
        <p:txBody>
          <a:bodyPr lIns="0" tIns="0" rIns="0" bIns="0" rtlCol="0" anchor="t">
            <a:spAutoFit/>
          </a:bodyPr>
          <a:lstStyle/>
          <a:p>
            <a:pPr algn="ctr" defTabSz="609630">
              <a:lnSpc>
                <a:spcPts val="5242"/>
              </a:lnSpc>
            </a:pPr>
            <a:r>
              <a:rPr lang="en-US" sz="4854" b="1" spc="-121" dirty="0">
                <a:solidFill>
                  <a:srgbClr val="112D4E"/>
                </a:solidFill>
                <a:latin typeface="Barlow Bold"/>
                <a:ea typeface="Barlow Bold"/>
                <a:cs typeface="Barlow Bold"/>
                <a:sym typeface="Barlow Bold"/>
              </a:rPr>
              <a:t>MODULE 2</a:t>
            </a:r>
          </a:p>
        </p:txBody>
      </p:sp>
      <p:pic>
        <p:nvPicPr>
          <p:cNvPr id="2" name="Graphique 2">
            <a:extLst>
              <a:ext uri="{FF2B5EF4-FFF2-40B4-BE49-F238E27FC236}">
                <a16:creationId xmlns:a16="http://schemas.microsoft.com/office/drawing/2014/main" id="{65CD2C72-603C-C569-B019-CC1E9CF3E1B8}"/>
              </a:ext>
            </a:extLst>
          </p:cNvPr>
          <p:cNvPicPr>
            <a:picLocks noChangeAspect="1"/>
          </p:cNvPicPr>
          <p:nvPr/>
        </p:nvPicPr>
        <p:blipFill>
          <a:blip r:embed="rId2"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3269901" y="-2302777"/>
            <a:ext cx="11027673" cy="110276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510072" y="2003637"/>
            <a:ext cx="577441" cy="57744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a:ln w="66675" cap="sq">
              <a:gradFill>
                <a:gsLst>
                  <a:gs pos="0">
                    <a:srgbClr val="3183ED">
                      <a:alpha val="100000"/>
                    </a:srgbClr>
                  </a:gs>
                  <a:gs pos="100000">
                    <a:srgbClr val="56CCF2">
                      <a:alpha val="100000"/>
                    </a:srgbClr>
                  </a:gs>
                </a:gsLst>
                <a:lin ang="5400000"/>
              </a:gradFill>
              <a:prstDash val="solid"/>
              <a:miter/>
            </a:ln>
          </p:spPr>
          <p:txBody>
            <a:bodyPr/>
            <a:lstStyle/>
            <a:p>
              <a:pPr defTabSz="609630"/>
              <a:endParaRPr lang="fr-FR" sz="1200">
                <a:solidFill>
                  <a:prstClr val="black"/>
                </a:solidFill>
                <a:latin typeface="Calibri"/>
              </a:endParaRPr>
            </a:p>
          </p:txBody>
        </p:sp>
        <p:sp>
          <p:nvSpPr>
            <p:cNvPr id="18" name="TextBox 18"/>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9" name="Group 19"/>
          <p:cNvGrpSpPr/>
          <p:nvPr/>
        </p:nvGrpSpPr>
        <p:grpSpPr>
          <a:xfrm>
            <a:off x="510072" y="3652951"/>
            <a:ext cx="577441" cy="57744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a:ln w="66675" cap="sq">
              <a:gradFill>
                <a:gsLst>
                  <a:gs pos="0">
                    <a:srgbClr val="3183ED">
                      <a:alpha val="100000"/>
                    </a:srgbClr>
                  </a:gs>
                  <a:gs pos="100000">
                    <a:srgbClr val="56CCF2">
                      <a:alpha val="100000"/>
                    </a:srgbClr>
                  </a:gs>
                </a:gsLst>
                <a:lin ang="5400000"/>
              </a:gradFill>
              <a:prstDash val="solid"/>
              <a:miter/>
            </a:ln>
          </p:spPr>
          <p:txBody>
            <a:bodyPr/>
            <a:lstStyle/>
            <a:p>
              <a:pPr defTabSz="609630"/>
              <a:endParaRPr lang="fr-FR" sz="1200">
                <a:solidFill>
                  <a:prstClr val="black"/>
                </a:solidFill>
                <a:latin typeface="Calibri"/>
              </a:endParaRPr>
            </a:p>
          </p:txBody>
        </p:sp>
        <p:sp>
          <p:nvSpPr>
            <p:cNvPr id="21" name="TextBox 21"/>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5" name="Freeform 25"/>
          <p:cNvSpPr/>
          <p:nvPr/>
        </p:nvSpPr>
        <p:spPr>
          <a:xfrm>
            <a:off x="8025439" y="109500"/>
            <a:ext cx="2399555" cy="2369561"/>
          </a:xfrm>
          <a:custGeom>
            <a:avLst/>
            <a:gdLst/>
            <a:ahLst/>
            <a:cxnLst/>
            <a:rect l="l" t="t" r="r" b="b"/>
            <a:pathLst>
              <a:path w="3599333" h="3554342">
                <a:moveTo>
                  <a:pt x="0" y="0"/>
                </a:moveTo>
                <a:lnTo>
                  <a:pt x="3599334" y="0"/>
                </a:lnTo>
                <a:lnTo>
                  <a:pt x="3599334" y="3554341"/>
                </a:lnTo>
                <a:lnTo>
                  <a:pt x="0" y="3554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26" name="TextBox 26"/>
          <p:cNvSpPr txBox="1"/>
          <p:nvPr/>
        </p:nvSpPr>
        <p:spPr>
          <a:xfrm>
            <a:off x="541781" y="696318"/>
            <a:ext cx="5114168" cy="782265"/>
          </a:xfrm>
          <a:prstGeom prst="rect">
            <a:avLst/>
          </a:prstGeom>
        </p:spPr>
        <p:txBody>
          <a:bodyPr lIns="0" tIns="0" rIns="0" bIns="0" rtlCol="0" anchor="t">
            <a:spAutoFit/>
          </a:bodyPr>
          <a:lstStyle/>
          <a:p>
            <a:pPr defTabSz="609630">
              <a:lnSpc>
                <a:spcPts val="6120"/>
              </a:lnSpc>
            </a:pPr>
            <a:r>
              <a:rPr lang="en-US" sz="5666" b="1" spc="-141">
                <a:solidFill>
                  <a:srgbClr val="112D4E"/>
                </a:solidFill>
                <a:latin typeface="Barlow Bold"/>
                <a:ea typeface="Barlow Bold"/>
                <a:cs typeface="Barlow Bold"/>
                <a:sym typeface="Barlow Bold"/>
              </a:rPr>
              <a:t>S.W.O.T.</a:t>
            </a:r>
          </a:p>
        </p:txBody>
      </p:sp>
      <p:sp>
        <p:nvSpPr>
          <p:cNvPr id="27" name="TextBox 27"/>
          <p:cNvSpPr txBox="1"/>
          <p:nvPr/>
        </p:nvSpPr>
        <p:spPr>
          <a:xfrm>
            <a:off x="725057" y="2105655"/>
            <a:ext cx="147471" cy="359073"/>
          </a:xfrm>
          <a:prstGeom prst="rect">
            <a:avLst/>
          </a:prstGeom>
        </p:spPr>
        <p:txBody>
          <a:bodyPr lIns="0" tIns="0" rIns="0" bIns="0" rtlCol="0" anchor="t">
            <a:spAutoFit/>
          </a:bodyPr>
          <a:lstStyle/>
          <a:p>
            <a:pPr defTabSz="609630">
              <a:lnSpc>
                <a:spcPts val="2827"/>
              </a:lnSpc>
            </a:pPr>
            <a:r>
              <a:rPr lang="en-US" sz="2617" b="1" spc="-65">
                <a:solidFill>
                  <a:srgbClr val="FFFFFF"/>
                </a:solidFill>
                <a:latin typeface="Barlow Bold"/>
                <a:ea typeface="Barlow Bold"/>
                <a:cs typeface="Barlow Bold"/>
                <a:sym typeface="Barlow Bold"/>
              </a:rPr>
              <a:t>1</a:t>
            </a:r>
          </a:p>
        </p:txBody>
      </p:sp>
      <p:sp>
        <p:nvSpPr>
          <p:cNvPr id="28" name="TextBox 28"/>
          <p:cNvSpPr txBox="1"/>
          <p:nvPr/>
        </p:nvSpPr>
        <p:spPr>
          <a:xfrm>
            <a:off x="699657" y="3735777"/>
            <a:ext cx="147471" cy="359073"/>
          </a:xfrm>
          <a:prstGeom prst="rect">
            <a:avLst/>
          </a:prstGeom>
        </p:spPr>
        <p:txBody>
          <a:bodyPr lIns="0" tIns="0" rIns="0" bIns="0" rtlCol="0" anchor="t">
            <a:spAutoFit/>
          </a:bodyPr>
          <a:lstStyle/>
          <a:p>
            <a:pPr defTabSz="609630">
              <a:lnSpc>
                <a:spcPts val="2827"/>
              </a:lnSpc>
            </a:pPr>
            <a:r>
              <a:rPr lang="en-US" sz="2617" b="1" spc="-65">
                <a:solidFill>
                  <a:srgbClr val="FFFFFF"/>
                </a:solidFill>
                <a:latin typeface="Barlow Bold"/>
                <a:ea typeface="Barlow Bold"/>
                <a:cs typeface="Barlow Bold"/>
                <a:sym typeface="Barlow Bold"/>
              </a:rPr>
              <a:t>2</a:t>
            </a:r>
          </a:p>
        </p:txBody>
      </p:sp>
      <p:sp>
        <p:nvSpPr>
          <p:cNvPr id="29" name="TextBox 29"/>
          <p:cNvSpPr txBox="1"/>
          <p:nvPr/>
        </p:nvSpPr>
        <p:spPr>
          <a:xfrm>
            <a:off x="1239870" y="1688313"/>
            <a:ext cx="5804043" cy="1568443"/>
          </a:xfrm>
          <a:prstGeom prst="rect">
            <a:avLst/>
          </a:prstGeom>
        </p:spPr>
        <p:txBody>
          <a:bodyPr lIns="0" tIns="0" rIns="0" bIns="0" rtlCol="0" anchor="t">
            <a:spAutoFit/>
          </a:bodyPr>
          <a:lstStyle/>
          <a:p>
            <a:pPr defTabSz="609630">
              <a:lnSpc>
                <a:spcPts val="2471"/>
              </a:lnSpc>
            </a:pPr>
            <a:r>
              <a:rPr lang="en-US" sz="1563" spc="-29">
                <a:solidFill>
                  <a:srgbClr val="000000"/>
                </a:solidFill>
                <a:latin typeface="Clear Sans"/>
                <a:ea typeface="Clear Sans"/>
                <a:cs typeface="Clear Sans"/>
                <a:sym typeface="Clear Sans"/>
              </a:rPr>
              <a:t>L'analyse SWOT, également appelée matrice SWOT ou FFOM (Forces, Faiblesses, Opportunités, Menaces), est un outil d'analyse stratégique utilisé par les entreprises et les organisations pour évaluer leur position sur le marché et identifier les facteurs internes et externes qui peuvent influencer leur succès.</a:t>
            </a:r>
          </a:p>
        </p:txBody>
      </p:sp>
      <p:sp>
        <p:nvSpPr>
          <p:cNvPr id="30" name="TextBox 30"/>
          <p:cNvSpPr txBox="1"/>
          <p:nvPr/>
        </p:nvSpPr>
        <p:spPr>
          <a:xfrm>
            <a:off x="1239870" y="3592976"/>
            <a:ext cx="5207100" cy="3492046"/>
          </a:xfrm>
          <a:prstGeom prst="rect">
            <a:avLst/>
          </a:prstGeom>
        </p:spPr>
        <p:txBody>
          <a:bodyPr lIns="0" tIns="0" rIns="0" bIns="0" rtlCol="0" anchor="t">
            <a:spAutoFit/>
          </a:bodyPr>
          <a:lstStyle/>
          <a:p>
            <a:pPr defTabSz="609630">
              <a:lnSpc>
                <a:spcPts val="2471"/>
              </a:lnSpc>
            </a:pPr>
            <a:r>
              <a:rPr lang="en-US" sz="1563" spc="-29">
                <a:solidFill>
                  <a:srgbClr val="000000"/>
                </a:solidFill>
                <a:latin typeface="Clear Sans"/>
                <a:ea typeface="Clear Sans"/>
                <a:cs typeface="Clear Sans"/>
                <a:sym typeface="Clear Sans"/>
              </a:rPr>
              <a:t>Objectifs de l'analyse SWOT</a:t>
            </a:r>
          </a:p>
          <a:p>
            <a:pPr marL="337649" lvl="1" indent="-168824" defTabSz="609630">
              <a:lnSpc>
                <a:spcPts val="2471"/>
              </a:lnSpc>
              <a:buFont typeface="Arial"/>
              <a:buChar char="•"/>
            </a:pPr>
            <a:r>
              <a:rPr lang="en-US" sz="1563" spc="-29">
                <a:solidFill>
                  <a:srgbClr val="000000"/>
                </a:solidFill>
                <a:latin typeface="Clear Sans"/>
                <a:ea typeface="Clear Sans"/>
                <a:cs typeface="Clear Sans"/>
                <a:sym typeface="Clear Sans"/>
              </a:rPr>
              <a:t>Aider à la prise de décision stratégique</a:t>
            </a:r>
          </a:p>
          <a:p>
            <a:pPr marL="337649" lvl="1" indent="-168824" defTabSz="609630">
              <a:lnSpc>
                <a:spcPts val="2471"/>
              </a:lnSpc>
              <a:buFont typeface="Arial"/>
              <a:buChar char="•"/>
            </a:pPr>
            <a:r>
              <a:rPr lang="en-US" sz="1563" spc="-29">
                <a:solidFill>
                  <a:srgbClr val="000000"/>
                </a:solidFill>
                <a:latin typeface="Clear Sans"/>
                <a:ea typeface="Clear Sans"/>
                <a:cs typeface="Clear Sans"/>
                <a:sym typeface="Clear Sans"/>
              </a:rPr>
              <a:t>Identifier les domaines d'amélioration</a:t>
            </a:r>
          </a:p>
          <a:p>
            <a:pPr marL="337649" lvl="1" indent="-168824" defTabSz="609630">
              <a:lnSpc>
                <a:spcPts val="2471"/>
              </a:lnSpc>
              <a:buFont typeface="Arial"/>
              <a:buChar char="•"/>
            </a:pPr>
            <a:r>
              <a:rPr lang="en-US" sz="1563" spc="-29">
                <a:solidFill>
                  <a:srgbClr val="000000"/>
                </a:solidFill>
                <a:latin typeface="Clear Sans"/>
                <a:ea typeface="Clear Sans"/>
                <a:cs typeface="Clear Sans"/>
                <a:sym typeface="Clear Sans"/>
              </a:rPr>
              <a:t>Développer des stratégies pour saisir les opportunités et contrer les menaces</a:t>
            </a:r>
          </a:p>
          <a:p>
            <a:pPr marL="337649" lvl="1" indent="-168824" defTabSz="609630">
              <a:lnSpc>
                <a:spcPts val="2471"/>
              </a:lnSpc>
              <a:buFont typeface="Arial"/>
              <a:buChar char="•"/>
            </a:pPr>
            <a:r>
              <a:rPr lang="en-US" sz="1563" spc="-29">
                <a:solidFill>
                  <a:srgbClr val="000000"/>
                </a:solidFill>
                <a:latin typeface="Clear Sans"/>
                <a:ea typeface="Clear Sans"/>
                <a:cs typeface="Clear Sans"/>
                <a:sym typeface="Clear Sans"/>
              </a:rPr>
              <a:t>Mieux comprendre l'environnement interne et externe de l'organisation</a:t>
            </a:r>
          </a:p>
          <a:p>
            <a:pPr defTabSz="609630">
              <a:lnSpc>
                <a:spcPts val="2471"/>
              </a:lnSpc>
            </a:pPr>
            <a:r>
              <a:rPr lang="en-US" sz="1563" spc="-29">
                <a:solidFill>
                  <a:srgbClr val="000000"/>
                </a:solidFill>
                <a:latin typeface="Clear Sans"/>
                <a:ea typeface="Clear Sans"/>
                <a:cs typeface="Clear Sans"/>
                <a:sym typeface="Clear Sans"/>
              </a:rPr>
              <a:t>Un outil  qui permet aux organisations de mieux comprendre leur environnement et de prendre des décisions stratégiques éclairées.</a:t>
            </a:r>
          </a:p>
          <a:p>
            <a:pPr defTabSz="609630">
              <a:lnSpc>
                <a:spcPts val="2471"/>
              </a:lnSpc>
            </a:pPr>
            <a:endParaRPr lang="en-US" sz="1563" spc="-29">
              <a:solidFill>
                <a:srgbClr val="000000"/>
              </a:solidFill>
              <a:latin typeface="Clear Sans"/>
              <a:ea typeface="Clear Sans"/>
              <a:cs typeface="Clear Sans"/>
              <a:sym typeface="Clear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62586" y="2660659"/>
            <a:ext cx="2643101" cy="2408526"/>
          </a:xfrm>
          <a:custGeom>
            <a:avLst/>
            <a:gdLst/>
            <a:ahLst/>
            <a:cxnLst/>
            <a:rect l="l" t="t" r="r" b="b"/>
            <a:pathLst>
              <a:path w="3964652" h="3612789">
                <a:moveTo>
                  <a:pt x="0" y="0"/>
                </a:moveTo>
                <a:lnTo>
                  <a:pt x="3964652" y="0"/>
                </a:lnTo>
                <a:lnTo>
                  <a:pt x="3964652" y="3612789"/>
                </a:lnTo>
                <a:lnTo>
                  <a:pt x="0" y="361278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3" name="Freeform 3"/>
          <p:cNvSpPr/>
          <p:nvPr/>
        </p:nvSpPr>
        <p:spPr>
          <a:xfrm>
            <a:off x="0" y="4934896"/>
            <a:ext cx="12192000" cy="2413000"/>
          </a:xfrm>
          <a:custGeom>
            <a:avLst/>
            <a:gdLst/>
            <a:ahLst/>
            <a:cxnLst/>
            <a:rect l="l" t="t" r="r" b="b"/>
            <a:pathLst>
              <a:path w="18288000" h="3619500">
                <a:moveTo>
                  <a:pt x="0" y="0"/>
                </a:moveTo>
                <a:lnTo>
                  <a:pt x="18288000" y="0"/>
                </a:lnTo>
                <a:lnTo>
                  <a:pt x="18288000" y="3619500"/>
                </a:lnTo>
                <a:lnTo>
                  <a:pt x="0" y="3619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sp>
        <p:nvSpPr>
          <p:cNvPr id="4" name="Freeform 4"/>
          <p:cNvSpPr/>
          <p:nvPr/>
        </p:nvSpPr>
        <p:spPr>
          <a:xfrm>
            <a:off x="402848" y="4045896"/>
            <a:ext cx="829818" cy="2743200"/>
          </a:xfrm>
          <a:custGeom>
            <a:avLst/>
            <a:gdLst/>
            <a:ahLst/>
            <a:cxnLst/>
            <a:rect l="l" t="t" r="r" b="b"/>
            <a:pathLst>
              <a:path w="1244727" h="4114800">
                <a:moveTo>
                  <a:pt x="0" y="0"/>
                </a:moveTo>
                <a:lnTo>
                  <a:pt x="1244727" y="0"/>
                </a:lnTo>
                <a:lnTo>
                  <a:pt x="124472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a:off x="0" y="0"/>
            <a:ext cx="2766531" cy="2040317"/>
          </a:xfrm>
          <a:custGeom>
            <a:avLst/>
            <a:gdLst/>
            <a:ahLst/>
            <a:cxnLst/>
            <a:rect l="l" t="t" r="r" b="b"/>
            <a:pathLst>
              <a:path w="4149796" h="3060475">
                <a:moveTo>
                  <a:pt x="0" y="0"/>
                </a:moveTo>
                <a:lnTo>
                  <a:pt x="4149796" y="0"/>
                </a:lnTo>
                <a:lnTo>
                  <a:pt x="4149796" y="3060475"/>
                </a:lnTo>
                <a:lnTo>
                  <a:pt x="0" y="306047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6" name="Freeform 6"/>
          <p:cNvSpPr/>
          <p:nvPr/>
        </p:nvSpPr>
        <p:spPr>
          <a:xfrm>
            <a:off x="4100427" y="2660659"/>
            <a:ext cx="4523224" cy="2770475"/>
          </a:xfrm>
          <a:custGeom>
            <a:avLst/>
            <a:gdLst/>
            <a:ahLst/>
            <a:cxnLst/>
            <a:rect l="l" t="t" r="r" b="b"/>
            <a:pathLst>
              <a:path w="6784836" h="4155712">
                <a:moveTo>
                  <a:pt x="0" y="0"/>
                </a:moveTo>
                <a:lnTo>
                  <a:pt x="6784836" y="0"/>
                </a:lnTo>
                <a:lnTo>
                  <a:pt x="6784836" y="4155712"/>
                </a:lnTo>
                <a:lnTo>
                  <a:pt x="0" y="4155712"/>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7" name="Freeform 7"/>
          <p:cNvSpPr/>
          <p:nvPr/>
        </p:nvSpPr>
        <p:spPr>
          <a:xfrm>
            <a:off x="685800" y="2189356"/>
            <a:ext cx="3229114" cy="3007112"/>
          </a:xfrm>
          <a:custGeom>
            <a:avLst/>
            <a:gdLst/>
            <a:ahLst/>
            <a:cxnLst/>
            <a:rect l="l" t="t" r="r" b="b"/>
            <a:pathLst>
              <a:path w="4843671" h="4510668">
                <a:moveTo>
                  <a:pt x="0" y="0"/>
                </a:moveTo>
                <a:lnTo>
                  <a:pt x="4843671" y="0"/>
                </a:lnTo>
                <a:lnTo>
                  <a:pt x="4843671" y="4510668"/>
                </a:lnTo>
                <a:lnTo>
                  <a:pt x="0" y="4510668"/>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8" name="Freeform 8"/>
          <p:cNvSpPr/>
          <p:nvPr/>
        </p:nvSpPr>
        <p:spPr>
          <a:xfrm>
            <a:off x="9448800" y="-82541"/>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fr-FR" sz="1200">
              <a:solidFill>
                <a:prstClr val="black"/>
              </a:solidFill>
              <a:latin typeface="Calibri"/>
            </a:endParaRPr>
          </a:p>
        </p:txBody>
      </p:sp>
      <p:sp>
        <p:nvSpPr>
          <p:cNvPr id="9" name="Freeform 9"/>
          <p:cNvSpPr/>
          <p:nvPr/>
        </p:nvSpPr>
        <p:spPr>
          <a:xfrm>
            <a:off x="3870114" y="0"/>
            <a:ext cx="4451772" cy="2025556"/>
          </a:xfrm>
          <a:custGeom>
            <a:avLst/>
            <a:gdLst/>
            <a:ahLst/>
            <a:cxnLst/>
            <a:rect l="l" t="t" r="r" b="b"/>
            <a:pathLst>
              <a:path w="6677658" h="3038334">
                <a:moveTo>
                  <a:pt x="0" y="0"/>
                </a:moveTo>
                <a:lnTo>
                  <a:pt x="6677658" y="0"/>
                </a:lnTo>
                <a:lnTo>
                  <a:pt x="6677658" y="3038334"/>
                </a:lnTo>
                <a:lnTo>
                  <a:pt x="0" y="3038334"/>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10" name="TextBox 10"/>
          <p:cNvSpPr txBox="1"/>
          <p:nvPr/>
        </p:nvSpPr>
        <p:spPr>
          <a:xfrm>
            <a:off x="4132339" y="5562894"/>
            <a:ext cx="4189547" cy="902619"/>
          </a:xfrm>
          <a:prstGeom prst="rect">
            <a:avLst/>
          </a:prstGeom>
        </p:spPr>
        <p:txBody>
          <a:bodyPr lIns="0" tIns="0" rIns="0" bIns="0" rtlCol="0" anchor="t">
            <a:spAutoFit/>
          </a:bodyPr>
          <a:lstStyle/>
          <a:p>
            <a:pPr algn="ctr" defTabSz="609630">
              <a:lnSpc>
                <a:spcPts val="1773"/>
              </a:lnSpc>
            </a:pPr>
            <a:r>
              <a:rPr lang="en-US" sz="1266" b="1">
                <a:solidFill>
                  <a:srgbClr val="000000"/>
                </a:solidFill>
                <a:latin typeface="Canva Sans Bold"/>
                <a:ea typeface="Canva Sans Bold"/>
                <a:cs typeface="Canva Sans Bold"/>
                <a:sym typeface="Canva Sans Bold"/>
              </a:rPr>
              <a:t>LE MONSTRE : LES DANGERS </a:t>
            </a:r>
          </a:p>
          <a:p>
            <a:pPr algn="ctr" defTabSz="609630">
              <a:lnSpc>
                <a:spcPts val="1773"/>
              </a:lnSpc>
            </a:pPr>
            <a:r>
              <a:rPr lang="en-US" sz="1266" b="1">
                <a:solidFill>
                  <a:srgbClr val="000000"/>
                </a:solidFill>
                <a:latin typeface="Canva Sans Bold"/>
                <a:ea typeface="Canva Sans Bold"/>
                <a:cs typeface="Canva Sans Bold"/>
                <a:sym typeface="Canva Sans Bold"/>
              </a:rPr>
              <a:t>Qu’est ce qui peut nous faire échouer ? </a:t>
            </a:r>
          </a:p>
          <a:p>
            <a:pPr algn="ctr" defTabSz="609630">
              <a:lnSpc>
                <a:spcPts val="1773"/>
              </a:lnSpc>
            </a:pPr>
            <a:r>
              <a:rPr lang="en-US" sz="1266" b="1">
                <a:solidFill>
                  <a:srgbClr val="000000"/>
                </a:solidFill>
                <a:latin typeface="Canva Sans Bold"/>
                <a:ea typeface="Canva Sans Bold"/>
                <a:cs typeface="Canva Sans Bold"/>
                <a:sym typeface="Canva Sans Bold"/>
              </a:rPr>
              <a:t>Nos craintes </a:t>
            </a:r>
          </a:p>
          <a:p>
            <a:pPr algn="ctr" defTabSz="609630">
              <a:lnSpc>
                <a:spcPts val="1773"/>
              </a:lnSpc>
            </a:pPr>
            <a:r>
              <a:rPr lang="en-US" sz="1266" b="1">
                <a:solidFill>
                  <a:srgbClr val="000000"/>
                </a:solidFill>
                <a:latin typeface="Canva Sans Bold"/>
                <a:ea typeface="Canva Sans Bold"/>
                <a:cs typeface="Canva Sans Bold"/>
                <a:sym typeface="Canva Sans Bold"/>
              </a:rPr>
              <a:t>Les pièges et obstacles </a:t>
            </a:r>
          </a:p>
        </p:txBody>
      </p:sp>
      <p:sp>
        <p:nvSpPr>
          <p:cNvPr id="11" name="TextBox 11"/>
          <p:cNvSpPr txBox="1"/>
          <p:nvPr/>
        </p:nvSpPr>
        <p:spPr>
          <a:xfrm>
            <a:off x="9362586" y="5278837"/>
            <a:ext cx="2643101" cy="1439946"/>
          </a:xfrm>
          <a:prstGeom prst="rect">
            <a:avLst/>
          </a:prstGeom>
        </p:spPr>
        <p:txBody>
          <a:bodyPr lIns="0" tIns="0" rIns="0" bIns="0" rtlCol="0" anchor="t">
            <a:spAutoFit/>
          </a:bodyPr>
          <a:lstStyle/>
          <a:p>
            <a:pPr algn="ctr" defTabSz="609630">
              <a:lnSpc>
                <a:spcPts val="1866"/>
              </a:lnSpc>
            </a:pPr>
            <a:r>
              <a:rPr lang="en-US" sz="1333" b="1">
                <a:solidFill>
                  <a:srgbClr val="000000"/>
                </a:solidFill>
                <a:latin typeface="Canva Sans Bold"/>
                <a:ea typeface="Canva Sans Bold"/>
                <a:cs typeface="Canva Sans Bold"/>
                <a:sym typeface="Canva Sans Bold"/>
              </a:rPr>
              <a:t>L’île de rêve </a:t>
            </a:r>
          </a:p>
          <a:p>
            <a:pPr algn="ctr" defTabSz="609630">
              <a:lnSpc>
                <a:spcPts val="1866"/>
              </a:lnSpc>
            </a:pPr>
            <a:r>
              <a:rPr lang="en-US" sz="1333" b="1">
                <a:solidFill>
                  <a:srgbClr val="000000"/>
                </a:solidFill>
                <a:latin typeface="Canva Sans Bold"/>
                <a:ea typeface="Canva Sans Bold"/>
                <a:cs typeface="Canva Sans Bold"/>
                <a:sym typeface="Canva Sans Bold"/>
              </a:rPr>
              <a:t>Les objectifs atteints par l’équipe</a:t>
            </a:r>
          </a:p>
          <a:p>
            <a:pPr algn="ctr" defTabSz="609630">
              <a:lnSpc>
                <a:spcPts val="1866"/>
              </a:lnSpc>
            </a:pPr>
            <a:r>
              <a:rPr lang="en-US" sz="1333" b="1">
                <a:solidFill>
                  <a:srgbClr val="000000"/>
                </a:solidFill>
                <a:latin typeface="Canva Sans Bold"/>
                <a:ea typeface="Canva Sans Bold"/>
                <a:cs typeface="Canva Sans Bold"/>
                <a:sym typeface="Canva Sans Bold"/>
              </a:rPr>
              <a:t>Qu’avons nous à gagner à accomplir cette tâche ? </a:t>
            </a:r>
          </a:p>
          <a:p>
            <a:pPr algn="ctr" defTabSz="609630">
              <a:lnSpc>
                <a:spcPts val="1866"/>
              </a:lnSpc>
            </a:pPr>
            <a:r>
              <a:rPr lang="en-US" sz="1333" b="1">
                <a:solidFill>
                  <a:srgbClr val="000000"/>
                </a:solidFill>
                <a:latin typeface="Canva Sans Bold"/>
                <a:ea typeface="Canva Sans Bold"/>
                <a:cs typeface="Canva Sans Bold"/>
                <a:sym typeface="Canva Sans Bold"/>
              </a:rPr>
              <a:t>Qu’ai je réussi à accomplir ? </a:t>
            </a:r>
          </a:p>
        </p:txBody>
      </p:sp>
      <p:sp>
        <p:nvSpPr>
          <p:cNvPr id="12" name="TextBox 12"/>
          <p:cNvSpPr txBox="1"/>
          <p:nvPr/>
        </p:nvSpPr>
        <p:spPr>
          <a:xfrm>
            <a:off x="1864054" y="246389"/>
            <a:ext cx="2268285" cy="753348"/>
          </a:xfrm>
          <a:prstGeom prst="rect">
            <a:avLst/>
          </a:prstGeom>
        </p:spPr>
        <p:txBody>
          <a:bodyPr lIns="0" tIns="0" rIns="0" bIns="0" rtlCol="0" anchor="t">
            <a:spAutoFit/>
          </a:bodyPr>
          <a:lstStyle/>
          <a:p>
            <a:pPr algn="ctr" defTabSz="609630">
              <a:lnSpc>
                <a:spcPts val="1535"/>
              </a:lnSpc>
            </a:pPr>
            <a:r>
              <a:rPr lang="en-US" sz="1096" b="1">
                <a:solidFill>
                  <a:srgbClr val="000000"/>
                </a:solidFill>
                <a:latin typeface="Canva Sans Bold"/>
                <a:ea typeface="Canva Sans Bold"/>
                <a:cs typeface="Canva Sans Bold"/>
                <a:sym typeface="Canva Sans Bold"/>
              </a:rPr>
              <a:t>Le vent </a:t>
            </a:r>
          </a:p>
          <a:p>
            <a:pPr algn="ctr" defTabSz="609630">
              <a:lnSpc>
                <a:spcPts val="1535"/>
              </a:lnSpc>
            </a:pPr>
            <a:r>
              <a:rPr lang="en-US" sz="1096" b="1">
                <a:solidFill>
                  <a:srgbClr val="000000"/>
                </a:solidFill>
                <a:latin typeface="Canva Sans Bold"/>
                <a:ea typeface="Canva Sans Bold"/>
                <a:cs typeface="Canva Sans Bold"/>
                <a:sym typeface="Canva Sans Bold"/>
              </a:rPr>
              <a:t>Ce qui nous pousse </a:t>
            </a:r>
          </a:p>
          <a:p>
            <a:pPr algn="ctr" defTabSz="609630">
              <a:lnSpc>
                <a:spcPts val="1535"/>
              </a:lnSpc>
            </a:pPr>
            <a:r>
              <a:rPr lang="en-US" sz="1096" b="1">
                <a:solidFill>
                  <a:srgbClr val="000000"/>
                </a:solidFill>
                <a:latin typeface="Canva Sans Bold"/>
                <a:ea typeface="Canva Sans Bold"/>
                <a:cs typeface="Canva Sans Bold"/>
                <a:sym typeface="Canva Sans Bold"/>
              </a:rPr>
              <a:t>Nous motive </a:t>
            </a:r>
          </a:p>
          <a:p>
            <a:pPr algn="ctr" defTabSz="609630">
              <a:lnSpc>
                <a:spcPts val="1535"/>
              </a:lnSpc>
            </a:pPr>
            <a:r>
              <a:rPr lang="en-US" sz="1096" b="1">
                <a:solidFill>
                  <a:srgbClr val="000000"/>
                </a:solidFill>
                <a:latin typeface="Canva Sans Bold"/>
                <a:ea typeface="Canva Sans Bold"/>
                <a:cs typeface="Canva Sans Bold"/>
                <a:sym typeface="Canva Sans Bold"/>
              </a:rPr>
              <a:t>Nos moteurs </a:t>
            </a:r>
          </a:p>
        </p:txBody>
      </p:sp>
      <p:sp>
        <p:nvSpPr>
          <p:cNvPr id="13" name="TextBox 13"/>
          <p:cNvSpPr txBox="1"/>
          <p:nvPr/>
        </p:nvSpPr>
        <p:spPr>
          <a:xfrm>
            <a:off x="2300357" y="2422304"/>
            <a:ext cx="2268285" cy="417422"/>
          </a:xfrm>
          <a:prstGeom prst="rect">
            <a:avLst/>
          </a:prstGeom>
        </p:spPr>
        <p:txBody>
          <a:bodyPr lIns="0" tIns="0" rIns="0" bIns="0" rtlCol="0" anchor="t">
            <a:spAutoFit/>
          </a:bodyPr>
          <a:lstStyle/>
          <a:p>
            <a:pPr algn="ctr" defTabSz="609630">
              <a:lnSpc>
                <a:spcPts val="1721"/>
              </a:lnSpc>
            </a:pPr>
            <a:r>
              <a:rPr lang="en-US" sz="1229" b="1">
                <a:solidFill>
                  <a:srgbClr val="000000"/>
                </a:solidFill>
                <a:latin typeface="Canva Sans Bold"/>
                <a:ea typeface="Canva Sans Bold"/>
                <a:cs typeface="Canva Sans Bold"/>
                <a:sym typeface="Canva Sans Bold"/>
              </a:rPr>
              <a:t>Le bateau </a:t>
            </a:r>
          </a:p>
          <a:p>
            <a:pPr algn="ctr" defTabSz="609630">
              <a:lnSpc>
                <a:spcPts val="1721"/>
              </a:lnSpc>
            </a:pPr>
            <a:r>
              <a:rPr lang="en-US" sz="1229" b="1">
                <a:solidFill>
                  <a:srgbClr val="000000"/>
                </a:solidFill>
                <a:latin typeface="Canva Sans Bold"/>
                <a:ea typeface="Canva Sans Bold"/>
                <a:cs typeface="Canva Sans Bold"/>
                <a:sym typeface="Canva Sans Bold"/>
              </a:rPr>
              <a:t>Nous l’équipe </a:t>
            </a:r>
          </a:p>
        </p:txBody>
      </p:sp>
      <p:sp>
        <p:nvSpPr>
          <p:cNvPr id="14" name="TextBox 14"/>
          <p:cNvSpPr txBox="1"/>
          <p:nvPr/>
        </p:nvSpPr>
        <p:spPr>
          <a:xfrm>
            <a:off x="1383266" y="5674566"/>
            <a:ext cx="2717161" cy="1008546"/>
          </a:xfrm>
          <a:prstGeom prst="rect">
            <a:avLst/>
          </a:prstGeom>
        </p:spPr>
        <p:txBody>
          <a:bodyPr lIns="0" tIns="0" rIns="0" bIns="0" rtlCol="0" anchor="t">
            <a:spAutoFit/>
          </a:bodyPr>
          <a:lstStyle/>
          <a:p>
            <a:pPr algn="ctr" defTabSz="609630">
              <a:lnSpc>
                <a:spcPts val="1628"/>
              </a:lnSpc>
            </a:pPr>
            <a:r>
              <a:rPr lang="en-US" sz="1163" b="1" dirty="0" err="1">
                <a:solidFill>
                  <a:srgbClr val="000000"/>
                </a:solidFill>
                <a:latin typeface="Canva Sans Bold"/>
                <a:ea typeface="Canva Sans Bold"/>
                <a:cs typeface="Canva Sans Bold"/>
                <a:sym typeface="Canva Sans Bold"/>
              </a:rPr>
              <a:t>L’ancre</a:t>
            </a:r>
            <a:r>
              <a:rPr lang="en-US" sz="1163" b="1" dirty="0">
                <a:solidFill>
                  <a:srgbClr val="000000"/>
                </a:solidFill>
                <a:latin typeface="Canva Sans Bold"/>
                <a:ea typeface="Canva Sans Bold"/>
                <a:cs typeface="Canva Sans Bold"/>
                <a:sym typeface="Canva Sans Bold"/>
              </a:rPr>
              <a:t> </a:t>
            </a:r>
          </a:p>
          <a:p>
            <a:pPr algn="ctr" defTabSz="609630">
              <a:lnSpc>
                <a:spcPts val="1628"/>
              </a:lnSpc>
            </a:pPr>
            <a:r>
              <a:rPr lang="en-US" sz="1163" b="1" dirty="0">
                <a:solidFill>
                  <a:srgbClr val="000000"/>
                </a:solidFill>
                <a:latin typeface="Canva Sans Bold"/>
                <a:ea typeface="Canva Sans Bold"/>
                <a:cs typeface="Canva Sans Bold"/>
                <a:sym typeface="Canva Sans Bold"/>
              </a:rPr>
              <a:t>Ce qui nous </a:t>
            </a:r>
            <a:r>
              <a:rPr lang="en-US" sz="1163" b="1" dirty="0" err="1">
                <a:solidFill>
                  <a:srgbClr val="000000"/>
                </a:solidFill>
                <a:latin typeface="Canva Sans Bold"/>
                <a:ea typeface="Canva Sans Bold"/>
                <a:cs typeface="Canva Sans Bold"/>
                <a:sym typeface="Canva Sans Bold"/>
              </a:rPr>
              <a:t>coince</a:t>
            </a:r>
            <a:r>
              <a:rPr lang="en-US" sz="1163" b="1" dirty="0">
                <a:solidFill>
                  <a:srgbClr val="000000"/>
                </a:solidFill>
                <a:latin typeface="Canva Sans Bold"/>
                <a:ea typeface="Canva Sans Bold"/>
                <a:cs typeface="Canva Sans Bold"/>
                <a:sym typeface="Canva Sans Bold"/>
              </a:rPr>
              <a:t>? </a:t>
            </a:r>
          </a:p>
          <a:p>
            <a:pPr algn="ctr" defTabSz="609630">
              <a:lnSpc>
                <a:spcPts val="1628"/>
              </a:lnSpc>
            </a:pPr>
            <a:r>
              <a:rPr lang="en-US" sz="1163" b="1" dirty="0" err="1">
                <a:solidFill>
                  <a:srgbClr val="000000"/>
                </a:solidFill>
                <a:latin typeface="Canva Sans Bold"/>
                <a:ea typeface="Canva Sans Bold"/>
                <a:cs typeface="Canva Sans Bold"/>
                <a:sym typeface="Canva Sans Bold"/>
              </a:rPr>
              <a:t>Qu’est</a:t>
            </a:r>
            <a:r>
              <a:rPr lang="en-US" sz="1163" b="1" dirty="0">
                <a:solidFill>
                  <a:srgbClr val="000000"/>
                </a:solidFill>
                <a:latin typeface="Canva Sans Bold"/>
                <a:ea typeface="Canva Sans Bold"/>
                <a:cs typeface="Canva Sans Bold"/>
                <a:sym typeface="Canva Sans Bold"/>
              </a:rPr>
              <a:t> </a:t>
            </a:r>
            <a:r>
              <a:rPr lang="en-US" sz="1163" b="1" dirty="0" err="1">
                <a:solidFill>
                  <a:srgbClr val="000000"/>
                </a:solidFill>
                <a:latin typeface="Canva Sans Bold"/>
                <a:ea typeface="Canva Sans Bold"/>
                <a:cs typeface="Canva Sans Bold"/>
                <a:sym typeface="Canva Sans Bold"/>
              </a:rPr>
              <a:t>ce</a:t>
            </a:r>
            <a:r>
              <a:rPr lang="en-US" sz="1163" b="1" dirty="0">
                <a:solidFill>
                  <a:srgbClr val="000000"/>
                </a:solidFill>
                <a:latin typeface="Canva Sans Bold"/>
                <a:ea typeface="Canva Sans Bold"/>
                <a:cs typeface="Canva Sans Bold"/>
                <a:sym typeface="Canva Sans Bold"/>
              </a:rPr>
              <a:t> qui nous </a:t>
            </a:r>
            <a:r>
              <a:rPr lang="en-US" sz="1163" b="1" dirty="0" err="1">
                <a:solidFill>
                  <a:srgbClr val="000000"/>
                </a:solidFill>
                <a:latin typeface="Canva Sans Bold"/>
                <a:ea typeface="Canva Sans Bold"/>
                <a:cs typeface="Canva Sans Bold"/>
                <a:sym typeface="Canva Sans Bold"/>
              </a:rPr>
              <a:t>encombre</a:t>
            </a:r>
            <a:r>
              <a:rPr lang="en-US" sz="1163" b="1" dirty="0">
                <a:solidFill>
                  <a:srgbClr val="000000"/>
                </a:solidFill>
                <a:latin typeface="Canva Sans Bold"/>
                <a:ea typeface="Canva Sans Bold"/>
                <a:cs typeface="Canva Sans Bold"/>
                <a:sym typeface="Canva Sans Bold"/>
              </a:rPr>
              <a:t>? </a:t>
            </a:r>
          </a:p>
          <a:p>
            <a:pPr algn="ctr" defTabSz="609630">
              <a:lnSpc>
                <a:spcPts val="1628"/>
              </a:lnSpc>
            </a:pPr>
            <a:r>
              <a:rPr lang="en-US" sz="1163" b="1" dirty="0" err="1">
                <a:solidFill>
                  <a:srgbClr val="000000"/>
                </a:solidFill>
                <a:latin typeface="Canva Sans Bold"/>
                <a:ea typeface="Canva Sans Bold"/>
                <a:cs typeface="Canva Sans Bold"/>
                <a:sym typeface="Canva Sans Bold"/>
              </a:rPr>
              <a:t>Qu’est</a:t>
            </a:r>
            <a:r>
              <a:rPr lang="en-US" sz="1163" b="1" dirty="0">
                <a:solidFill>
                  <a:srgbClr val="000000"/>
                </a:solidFill>
                <a:latin typeface="Canva Sans Bold"/>
                <a:ea typeface="Canva Sans Bold"/>
                <a:cs typeface="Canva Sans Bold"/>
                <a:sym typeface="Canva Sans Bold"/>
              </a:rPr>
              <a:t> </a:t>
            </a:r>
            <a:r>
              <a:rPr lang="en-US" sz="1163" b="1" dirty="0" err="1">
                <a:solidFill>
                  <a:srgbClr val="000000"/>
                </a:solidFill>
                <a:latin typeface="Canva Sans Bold"/>
                <a:ea typeface="Canva Sans Bold"/>
                <a:cs typeface="Canva Sans Bold"/>
                <a:sym typeface="Canva Sans Bold"/>
              </a:rPr>
              <a:t>ce</a:t>
            </a:r>
            <a:r>
              <a:rPr lang="en-US" sz="1163" b="1" dirty="0">
                <a:solidFill>
                  <a:srgbClr val="000000"/>
                </a:solidFill>
                <a:latin typeface="Canva Sans Bold"/>
                <a:ea typeface="Canva Sans Bold"/>
                <a:cs typeface="Canva Sans Bold"/>
                <a:sym typeface="Canva Sans Bold"/>
              </a:rPr>
              <a:t> qui nous </a:t>
            </a:r>
            <a:r>
              <a:rPr lang="en-US" sz="1163" b="1" dirty="0" err="1">
                <a:solidFill>
                  <a:srgbClr val="000000"/>
                </a:solidFill>
                <a:latin typeface="Canva Sans Bold"/>
                <a:ea typeface="Canva Sans Bold"/>
                <a:cs typeface="Canva Sans Bold"/>
                <a:sym typeface="Canva Sans Bold"/>
              </a:rPr>
              <a:t>empêche</a:t>
            </a:r>
            <a:r>
              <a:rPr lang="en-US" sz="1163" b="1" dirty="0">
                <a:solidFill>
                  <a:srgbClr val="000000"/>
                </a:solidFill>
                <a:latin typeface="Canva Sans Bold"/>
                <a:ea typeface="Canva Sans Bold"/>
                <a:cs typeface="Canva Sans Bold"/>
                <a:sym typeface="Canva Sans Bold"/>
              </a:rPr>
              <a:t> </a:t>
            </a:r>
            <a:r>
              <a:rPr lang="en-US" sz="1163" b="1" dirty="0" err="1">
                <a:solidFill>
                  <a:srgbClr val="000000"/>
                </a:solidFill>
                <a:latin typeface="Canva Sans Bold"/>
                <a:ea typeface="Canva Sans Bold"/>
                <a:cs typeface="Canva Sans Bold"/>
                <a:sym typeface="Canva Sans Bold"/>
              </a:rPr>
              <a:t>d’atteindre</a:t>
            </a:r>
            <a:r>
              <a:rPr lang="en-US" sz="1163" b="1" dirty="0">
                <a:solidFill>
                  <a:srgbClr val="000000"/>
                </a:solidFill>
                <a:latin typeface="Canva Sans Bold"/>
                <a:ea typeface="Canva Sans Bold"/>
                <a:cs typeface="Canva Sans Bold"/>
                <a:sym typeface="Canva Sans Bold"/>
              </a:rPr>
              <a:t> </a:t>
            </a:r>
            <a:r>
              <a:rPr lang="en-US" sz="1163" b="1" dirty="0" err="1">
                <a:solidFill>
                  <a:srgbClr val="000000"/>
                </a:solidFill>
                <a:latin typeface="Canva Sans Bold"/>
                <a:ea typeface="Canva Sans Bold"/>
                <a:cs typeface="Canva Sans Bold"/>
                <a:sym typeface="Canva Sans Bold"/>
              </a:rPr>
              <a:t>notre</a:t>
            </a:r>
            <a:r>
              <a:rPr lang="en-US" sz="1163" b="1" dirty="0">
                <a:solidFill>
                  <a:srgbClr val="000000"/>
                </a:solidFill>
                <a:latin typeface="Canva Sans Bold"/>
                <a:ea typeface="Canva Sans Bold"/>
                <a:cs typeface="Canva Sans Bold"/>
                <a:sym typeface="Canva Sans Bold"/>
              </a:rPr>
              <a:t> </a:t>
            </a:r>
            <a:r>
              <a:rPr lang="en-US" sz="1163" b="1" dirty="0" err="1">
                <a:solidFill>
                  <a:srgbClr val="000000"/>
                </a:solidFill>
                <a:latin typeface="Canva Sans Bold"/>
                <a:ea typeface="Canva Sans Bold"/>
                <a:cs typeface="Canva Sans Bold"/>
                <a:sym typeface="Canva Sans Bold"/>
              </a:rPr>
              <a:t>île</a:t>
            </a:r>
            <a:r>
              <a:rPr lang="en-US" sz="1163" b="1" dirty="0">
                <a:solidFill>
                  <a:srgbClr val="000000"/>
                </a:solidFill>
                <a:latin typeface="Canva Sans Bold"/>
                <a:ea typeface="Canva Sans Bold"/>
                <a:cs typeface="Canva Sans Bold"/>
                <a:sym typeface="Canva Sans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77150" y="2400556"/>
            <a:ext cx="2928537" cy="2668630"/>
          </a:xfrm>
          <a:custGeom>
            <a:avLst/>
            <a:gdLst/>
            <a:ahLst/>
            <a:cxnLst/>
            <a:rect l="l" t="t" r="r" b="b"/>
            <a:pathLst>
              <a:path w="4392806" h="4002945">
                <a:moveTo>
                  <a:pt x="0" y="0"/>
                </a:moveTo>
                <a:lnTo>
                  <a:pt x="4392806" y="0"/>
                </a:lnTo>
                <a:lnTo>
                  <a:pt x="4392806" y="4002944"/>
                </a:lnTo>
                <a:lnTo>
                  <a:pt x="0" y="4002944"/>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3" name="Freeform 3"/>
          <p:cNvSpPr/>
          <p:nvPr/>
        </p:nvSpPr>
        <p:spPr>
          <a:xfrm>
            <a:off x="0" y="4934896"/>
            <a:ext cx="12192000" cy="2413000"/>
          </a:xfrm>
          <a:custGeom>
            <a:avLst/>
            <a:gdLst/>
            <a:ahLst/>
            <a:cxnLst/>
            <a:rect l="l" t="t" r="r" b="b"/>
            <a:pathLst>
              <a:path w="18288000" h="3619500">
                <a:moveTo>
                  <a:pt x="0" y="0"/>
                </a:moveTo>
                <a:lnTo>
                  <a:pt x="18288000" y="0"/>
                </a:lnTo>
                <a:lnTo>
                  <a:pt x="18288000" y="3619500"/>
                </a:lnTo>
                <a:lnTo>
                  <a:pt x="0" y="3619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fr-FR" sz="1200">
              <a:solidFill>
                <a:prstClr val="black"/>
              </a:solidFill>
              <a:latin typeface="Calibri"/>
            </a:endParaRPr>
          </a:p>
        </p:txBody>
      </p:sp>
      <p:sp>
        <p:nvSpPr>
          <p:cNvPr id="4" name="Freeform 4"/>
          <p:cNvSpPr/>
          <p:nvPr/>
        </p:nvSpPr>
        <p:spPr>
          <a:xfrm>
            <a:off x="402848" y="4045896"/>
            <a:ext cx="829818" cy="2743200"/>
          </a:xfrm>
          <a:custGeom>
            <a:avLst/>
            <a:gdLst/>
            <a:ahLst/>
            <a:cxnLst/>
            <a:rect l="l" t="t" r="r" b="b"/>
            <a:pathLst>
              <a:path w="1244727" h="4114800">
                <a:moveTo>
                  <a:pt x="0" y="0"/>
                </a:moveTo>
                <a:lnTo>
                  <a:pt x="1244727" y="0"/>
                </a:lnTo>
                <a:lnTo>
                  <a:pt x="124472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a:off x="0" y="0"/>
            <a:ext cx="2766531" cy="2040317"/>
          </a:xfrm>
          <a:custGeom>
            <a:avLst/>
            <a:gdLst/>
            <a:ahLst/>
            <a:cxnLst/>
            <a:rect l="l" t="t" r="r" b="b"/>
            <a:pathLst>
              <a:path w="4149796" h="3060475">
                <a:moveTo>
                  <a:pt x="0" y="0"/>
                </a:moveTo>
                <a:lnTo>
                  <a:pt x="4149796" y="0"/>
                </a:lnTo>
                <a:lnTo>
                  <a:pt x="4149796" y="3060475"/>
                </a:lnTo>
                <a:lnTo>
                  <a:pt x="0" y="306047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6" name="Freeform 6"/>
          <p:cNvSpPr/>
          <p:nvPr/>
        </p:nvSpPr>
        <p:spPr>
          <a:xfrm>
            <a:off x="685800" y="2189356"/>
            <a:ext cx="3229114" cy="3007112"/>
          </a:xfrm>
          <a:custGeom>
            <a:avLst/>
            <a:gdLst/>
            <a:ahLst/>
            <a:cxnLst/>
            <a:rect l="l" t="t" r="r" b="b"/>
            <a:pathLst>
              <a:path w="4843671" h="4510668">
                <a:moveTo>
                  <a:pt x="0" y="0"/>
                </a:moveTo>
                <a:lnTo>
                  <a:pt x="4843671" y="0"/>
                </a:lnTo>
                <a:lnTo>
                  <a:pt x="4843671" y="4510668"/>
                </a:lnTo>
                <a:lnTo>
                  <a:pt x="0" y="4510668"/>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7" name="Freeform 7"/>
          <p:cNvSpPr/>
          <p:nvPr/>
        </p:nvSpPr>
        <p:spPr>
          <a:xfrm>
            <a:off x="9262487" y="98715"/>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fr-FR" sz="1200">
              <a:solidFill>
                <a:prstClr val="black"/>
              </a:solidFill>
              <a:latin typeface="Calibri"/>
            </a:endParaRPr>
          </a:p>
        </p:txBody>
      </p:sp>
      <p:sp>
        <p:nvSpPr>
          <p:cNvPr id="8" name="TextBox 8"/>
          <p:cNvSpPr txBox="1"/>
          <p:nvPr/>
        </p:nvSpPr>
        <p:spPr>
          <a:xfrm>
            <a:off x="2482350" y="963009"/>
            <a:ext cx="8472200" cy="2520242"/>
          </a:xfrm>
          <a:prstGeom prst="rect">
            <a:avLst/>
          </a:prstGeom>
        </p:spPr>
        <p:txBody>
          <a:bodyPr lIns="0" tIns="0" rIns="0" bIns="0" rtlCol="0" anchor="t">
            <a:spAutoFit/>
          </a:bodyPr>
          <a:lstStyle/>
          <a:p>
            <a:pPr algn="ctr" defTabSz="609630">
              <a:lnSpc>
                <a:spcPts val="4013"/>
              </a:lnSpc>
            </a:pPr>
            <a:r>
              <a:rPr lang="en-US" sz="2866" b="1">
                <a:solidFill>
                  <a:srgbClr val="000000"/>
                </a:solidFill>
                <a:latin typeface="Canva Sans Bold"/>
                <a:ea typeface="Canva Sans Bold"/>
                <a:cs typeface="Canva Sans Bold"/>
                <a:sym typeface="Canva Sans Bold"/>
              </a:rPr>
              <a:t>L’île de rêve </a:t>
            </a:r>
          </a:p>
          <a:p>
            <a:pPr algn="ctr" defTabSz="609630">
              <a:lnSpc>
                <a:spcPts val="4013"/>
              </a:lnSpc>
            </a:pPr>
            <a:r>
              <a:rPr lang="en-US" sz="2866" b="1">
                <a:solidFill>
                  <a:srgbClr val="000000"/>
                </a:solidFill>
                <a:latin typeface="Canva Sans Bold"/>
                <a:ea typeface="Canva Sans Bold"/>
                <a:cs typeface="Canva Sans Bold"/>
                <a:sym typeface="Canva Sans Bold"/>
              </a:rPr>
              <a:t>Les objectifs atteints par l’équipe</a:t>
            </a:r>
          </a:p>
          <a:p>
            <a:pPr algn="ctr" defTabSz="609630">
              <a:lnSpc>
                <a:spcPts val="4013"/>
              </a:lnSpc>
            </a:pPr>
            <a:r>
              <a:rPr lang="en-US" sz="2866" b="1">
                <a:solidFill>
                  <a:srgbClr val="000000"/>
                </a:solidFill>
                <a:latin typeface="Canva Sans Bold"/>
                <a:ea typeface="Canva Sans Bold"/>
                <a:cs typeface="Canva Sans Bold"/>
                <a:sym typeface="Canva Sans Bold"/>
              </a:rPr>
              <a:t>Qu’avons nous à gagner à accomplir cette tâche ? </a:t>
            </a:r>
          </a:p>
          <a:p>
            <a:pPr algn="ctr" defTabSz="609630">
              <a:lnSpc>
                <a:spcPts val="4013"/>
              </a:lnSpc>
            </a:pPr>
            <a:r>
              <a:rPr lang="en-US" sz="2866" b="1">
                <a:solidFill>
                  <a:srgbClr val="000000"/>
                </a:solidFill>
                <a:latin typeface="Canva Sans Bold"/>
                <a:ea typeface="Canva Sans Bold"/>
                <a:cs typeface="Canva Sans Bold"/>
                <a:sym typeface="Canva Sans Bold"/>
              </a:rPr>
              <a:t>Qu’ai je réussi à accomplir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34896"/>
            <a:ext cx="12192000" cy="2413000"/>
          </a:xfrm>
          <a:custGeom>
            <a:avLst/>
            <a:gdLst/>
            <a:ahLst/>
            <a:cxnLst/>
            <a:rect l="l" t="t" r="r" b="b"/>
            <a:pathLst>
              <a:path w="18288000" h="3619500">
                <a:moveTo>
                  <a:pt x="0" y="0"/>
                </a:moveTo>
                <a:lnTo>
                  <a:pt x="18288000" y="0"/>
                </a:lnTo>
                <a:lnTo>
                  <a:pt x="18288000" y="3619500"/>
                </a:lnTo>
                <a:lnTo>
                  <a:pt x="0" y="3619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3" name="Freeform 3"/>
          <p:cNvSpPr/>
          <p:nvPr/>
        </p:nvSpPr>
        <p:spPr>
          <a:xfrm>
            <a:off x="0" y="0"/>
            <a:ext cx="2766531" cy="2040317"/>
          </a:xfrm>
          <a:custGeom>
            <a:avLst/>
            <a:gdLst/>
            <a:ahLst/>
            <a:cxnLst/>
            <a:rect l="l" t="t" r="r" b="b"/>
            <a:pathLst>
              <a:path w="4149796" h="3060475">
                <a:moveTo>
                  <a:pt x="0" y="0"/>
                </a:moveTo>
                <a:lnTo>
                  <a:pt x="4149796" y="0"/>
                </a:lnTo>
                <a:lnTo>
                  <a:pt x="4149796" y="3060475"/>
                </a:lnTo>
                <a:lnTo>
                  <a:pt x="0" y="306047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4" name="Freeform 4"/>
          <p:cNvSpPr/>
          <p:nvPr/>
        </p:nvSpPr>
        <p:spPr>
          <a:xfrm>
            <a:off x="685800" y="2189356"/>
            <a:ext cx="3229114" cy="3007112"/>
          </a:xfrm>
          <a:custGeom>
            <a:avLst/>
            <a:gdLst/>
            <a:ahLst/>
            <a:cxnLst/>
            <a:rect l="l" t="t" r="r" b="b"/>
            <a:pathLst>
              <a:path w="4843671" h="4510668">
                <a:moveTo>
                  <a:pt x="0" y="0"/>
                </a:moveTo>
                <a:lnTo>
                  <a:pt x="4843671" y="0"/>
                </a:lnTo>
                <a:lnTo>
                  <a:pt x="4843671" y="4510668"/>
                </a:lnTo>
                <a:lnTo>
                  <a:pt x="0" y="45106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a:off x="9448800" y="-82541"/>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fr-FR" sz="1200">
              <a:solidFill>
                <a:prstClr val="black"/>
              </a:solidFill>
              <a:latin typeface="Calibri"/>
            </a:endParaRPr>
          </a:p>
        </p:txBody>
      </p:sp>
      <p:sp>
        <p:nvSpPr>
          <p:cNvPr id="6" name="TextBox 6"/>
          <p:cNvSpPr txBox="1"/>
          <p:nvPr/>
        </p:nvSpPr>
        <p:spPr>
          <a:xfrm>
            <a:off x="3434499" y="330013"/>
            <a:ext cx="6617555" cy="1554849"/>
          </a:xfrm>
          <a:prstGeom prst="rect">
            <a:avLst/>
          </a:prstGeom>
        </p:spPr>
        <p:txBody>
          <a:bodyPr lIns="0" tIns="0" rIns="0" bIns="0" rtlCol="0" anchor="t">
            <a:spAutoFit/>
          </a:bodyPr>
          <a:lstStyle/>
          <a:p>
            <a:pPr algn="ctr" defTabSz="609630">
              <a:lnSpc>
                <a:spcPts val="3073"/>
              </a:lnSpc>
            </a:pPr>
            <a:r>
              <a:rPr lang="en-US" sz="2195" b="1">
                <a:solidFill>
                  <a:srgbClr val="000000"/>
                </a:solidFill>
                <a:latin typeface="Canva Sans Bold"/>
                <a:ea typeface="Canva Sans Bold"/>
                <a:cs typeface="Canva Sans Bold"/>
                <a:sym typeface="Canva Sans Bold"/>
              </a:rPr>
              <a:t>Le vent </a:t>
            </a:r>
          </a:p>
          <a:p>
            <a:pPr algn="ctr" defTabSz="609630">
              <a:lnSpc>
                <a:spcPts val="3073"/>
              </a:lnSpc>
            </a:pPr>
            <a:r>
              <a:rPr lang="en-US" sz="2195" b="1">
                <a:solidFill>
                  <a:srgbClr val="000000"/>
                </a:solidFill>
                <a:latin typeface="Canva Sans Bold"/>
                <a:ea typeface="Canva Sans Bold"/>
                <a:cs typeface="Canva Sans Bold"/>
                <a:sym typeface="Canva Sans Bold"/>
              </a:rPr>
              <a:t>Ce qui nous pousse </a:t>
            </a:r>
          </a:p>
          <a:p>
            <a:pPr algn="ctr" defTabSz="609630">
              <a:lnSpc>
                <a:spcPts val="3073"/>
              </a:lnSpc>
            </a:pPr>
            <a:r>
              <a:rPr lang="en-US" sz="2195" b="1">
                <a:solidFill>
                  <a:srgbClr val="000000"/>
                </a:solidFill>
                <a:latin typeface="Canva Sans Bold"/>
                <a:ea typeface="Canva Sans Bold"/>
                <a:cs typeface="Canva Sans Bold"/>
                <a:sym typeface="Canva Sans Bold"/>
              </a:rPr>
              <a:t>Nous motive </a:t>
            </a:r>
          </a:p>
          <a:p>
            <a:pPr algn="ctr" defTabSz="609630">
              <a:lnSpc>
                <a:spcPts val="3073"/>
              </a:lnSpc>
            </a:pPr>
            <a:r>
              <a:rPr lang="en-US" sz="2195" b="1">
                <a:solidFill>
                  <a:srgbClr val="000000"/>
                </a:solidFill>
                <a:latin typeface="Canva Sans Bold"/>
                <a:ea typeface="Canva Sans Bold"/>
                <a:cs typeface="Canva Sans Bold"/>
                <a:sym typeface="Canva Sans Bold"/>
              </a:rPr>
              <a:t>Nos moteurs </a:t>
            </a:r>
          </a:p>
        </p:txBody>
      </p:sp>
      <p:sp>
        <p:nvSpPr>
          <p:cNvPr id="7" name="TextBox 7"/>
          <p:cNvSpPr txBox="1"/>
          <p:nvPr/>
        </p:nvSpPr>
        <p:spPr>
          <a:xfrm>
            <a:off x="2300357" y="2422304"/>
            <a:ext cx="2268285" cy="417422"/>
          </a:xfrm>
          <a:prstGeom prst="rect">
            <a:avLst/>
          </a:prstGeom>
        </p:spPr>
        <p:txBody>
          <a:bodyPr lIns="0" tIns="0" rIns="0" bIns="0" rtlCol="0" anchor="t">
            <a:spAutoFit/>
          </a:bodyPr>
          <a:lstStyle/>
          <a:p>
            <a:pPr algn="ctr" defTabSz="609630">
              <a:lnSpc>
                <a:spcPts val="1721"/>
              </a:lnSpc>
            </a:pPr>
            <a:r>
              <a:rPr lang="en-US" sz="1229" b="1">
                <a:solidFill>
                  <a:srgbClr val="000000"/>
                </a:solidFill>
                <a:latin typeface="Canva Sans Bold"/>
                <a:ea typeface="Canva Sans Bold"/>
                <a:cs typeface="Canva Sans Bold"/>
                <a:sym typeface="Canva Sans Bold"/>
              </a:rPr>
              <a:t>Le bateau </a:t>
            </a:r>
          </a:p>
          <a:p>
            <a:pPr algn="ctr" defTabSz="609630">
              <a:lnSpc>
                <a:spcPts val="1721"/>
              </a:lnSpc>
            </a:pPr>
            <a:r>
              <a:rPr lang="en-US" sz="1229" b="1">
                <a:solidFill>
                  <a:srgbClr val="000000"/>
                </a:solidFill>
                <a:latin typeface="Canva Sans Bold"/>
                <a:ea typeface="Canva Sans Bold"/>
                <a:cs typeface="Canva Sans Bold"/>
                <a:sym typeface="Canva Sans Bold"/>
              </a:rPr>
              <a:t>Nous l’équipe </a:t>
            </a:r>
          </a:p>
        </p:txBody>
      </p:sp>
      <p:sp>
        <p:nvSpPr>
          <p:cNvPr id="8" name="TextBox 8"/>
          <p:cNvSpPr txBox="1"/>
          <p:nvPr/>
        </p:nvSpPr>
        <p:spPr>
          <a:xfrm>
            <a:off x="4888645" y="3052964"/>
            <a:ext cx="6617555" cy="362215"/>
          </a:xfrm>
          <a:prstGeom prst="rect">
            <a:avLst/>
          </a:prstGeom>
        </p:spPr>
        <p:txBody>
          <a:bodyPr lIns="0" tIns="0" rIns="0" bIns="0" rtlCol="0" anchor="t">
            <a:spAutoFit/>
          </a:bodyPr>
          <a:lstStyle/>
          <a:p>
            <a:pPr algn="ctr" defTabSz="609630">
              <a:lnSpc>
                <a:spcPts val="3073"/>
              </a:lnSpc>
            </a:pPr>
            <a:r>
              <a:rPr lang="en-US" sz="2195" b="1">
                <a:solidFill>
                  <a:srgbClr val="000000"/>
                </a:solidFill>
                <a:latin typeface="Canva Sans Bold"/>
                <a:ea typeface="Canva Sans Bold"/>
                <a:cs typeface="Canva Sans Bold"/>
                <a:sym typeface="Canva Sans Bold"/>
              </a:rPr>
              <a:t>XXXXXXXXXXXXXXXXXXXXXXXXXXXXX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34896"/>
            <a:ext cx="12192000" cy="2413000"/>
          </a:xfrm>
          <a:custGeom>
            <a:avLst/>
            <a:gdLst/>
            <a:ahLst/>
            <a:cxnLst/>
            <a:rect l="l" t="t" r="r" b="b"/>
            <a:pathLst>
              <a:path w="18288000" h="3619500">
                <a:moveTo>
                  <a:pt x="0" y="0"/>
                </a:moveTo>
                <a:lnTo>
                  <a:pt x="18288000" y="0"/>
                </a:lnTo>
                <a:lnTo>
                  <a:pt x="18288000" y="3619500"/>
                </a:lnTo>
                <a:lnTo>
                  <a:pt x="0" y="3619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3" name="Freeform 3"/>
          <p:cNvSpPr/>
          <p:nvPr/>
        </p:nvSpPr>
        <p:spPr>
          <a:xfrm>
            <a:off x="402848" y="4045896"/>
            <a:ext cx="829818" cy="2743200"/>
          </a:xfrm>
          <a:custGeom>
            <a:avLst/>
            <a:gdLst/>
            <a:ahLst/>
            <a:cxnLst/>
            <a:rect l="l" t="t" r="r" b="b"/>
            <a:pathLst>
              <a:path w="1244727" h="4114800">
                <a:moveTo>
                  <a:pt x="0" y="0"/>
                </a:moveTo>
                <a:lnTo>
                  <a:pt x="1244727" y="0"/>
                </a:lnTo>
                <a:lnTo>
                  <a:pt x="124472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fr-FR" sz="1200">
              <a:solidFill>
                <a:prstClr val="black"/>
              </a:solidFill>
              <a:latin typeface="Calibri"/>
            </a:endParaRPr>
          </a:p>
        </p:txBody>
      </p:sp>
      <p:sp>
        <p:nvSpPr>
          <p:cNvPr id="4" name="Freeform 4"/>
          <p:cNvSpPr/>
          <p:nvPr/>
        </p:nvSpPr>
        <p:spPr>
          <a:xfrm>
            <a:off x="0" y="0"/>
            <a:ext cx="2766531" cy="2040317"/>
          </a:xfrm>
          <a:custGeom>
            <a:avLst/>
            <a:gdLst/>
            <a:ahLst/>
            <a:cxnLst/>
            <a:rect l="l" t="t" r="r" b="b"/>
            <a:pathLst>
              <a:path w="4149796" h="3060475">
                <a:moveTo>
                  <a:pt x="0" y="0"/>
                </a:moveTo>
                <a:lnTo>
                  <a:pt x="4149796" y="0"/>
                </a:lnTo>
                <a:lnTo>
                  <a:pt x="4149796" y="3060475"/>
                </a:lnTo>
                <a:lnTo>
                  <a:pt x="0" y="306047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a:off x="8883336" y="3692912"/>
            <a:ext cx="3247754" cy="1989249"/>
          </a:xfrm>
          <a:custGeom>
            <a:avLst/>
            <a:gdLst/>
            <a:ahLst/>
            <a:cxnLst/>
            <a:rect l="l" t="t" r="r" b="b"/>
            <a:pathLst>
              <a:path w="4871631" h="2983874">
                <a:moveTo>
                  <a:pt x="0" y="0"/>
                </a:moveTo>
                <a:lnTo>
                  <a:pt x="4871631" y="0"/>
                </a:lnTo>
                <a:lnTo>
                  <a:pt x="4871631" y="2983874"/>
                </a:lnTo>
                <a:lnTo>
                  <a:pt x="0" y="298387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6" name="Freeform 6"/>
          <p:cNvSpPr/>
          <p:nvPr/>
        </p:nvSpPr>
        <p:spPr>
          <a:xfrm>
            <a:off x="685800" y="2189356"/>
            <a:ext cx="3229114" cy="3007112"/>
          </a:xfrm>
          <a:custGeom>
            <a:avLst/>
            <a:gdLst/>
            <a:ahLst/>
            <a:cxnLst/>
            <a:rect l="l" t="t" r="r" b="b"/>
            <a:pathLst>
              <a:path w="4843671" h="4510668">
                <a:moveTo>
                  <a:pt x="0" y="0"/>
                </a:moveTo>
                <a:lnTo>
                  <a:pt x="4843671" y="0"/>
                </a:lnTo>
                <a:lnTo>
                  <a:pt x="4843671" y="4510668"/>
                </a:lnTo>
                <a:lnTo>
                  <a:pt x="0" y="4510668"/>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7" name="Freeform 7"/>
          <p:cNvSpPr/>
          <p:nvPr/>
        </p:nvSpPr>
        <p:spPr>
          <a:xfrm>
            <a:off x="7740228" y="163800"/>
            <a:ext cx="4451772" cy="2025556"/>
          </a:xfrm>
          <a:custGeom>
            <a:avLst/>
            <a:gdLst/>
            <a:ahLst/>
            <a:cxnLst/>
            <a:rect l="l" t="t" r="r" b="b"/>
            <a:pathLst>
              <a:path w="6677658" h="3038334">
                <a:moveTo>
                  <a:pt x="0" y="0"/>
                </a:moveTo>
                <a:lnTo>
                  <a:pt x="6677658" y="0"/>
                </a:lnTo>
                <a:lnTo>
                  <a:pt x="6677658" y="3038334"/>
                </a:lnTo>
                <a:lnTo>
                  <a:pt x="0" y="3038334"/>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8" name="TextBox 8"/>
          <p:cNvSpPr txBox="1"/>
          <p:nvPr/>
        </p:nvSpPr>
        <p:spPr>
          <a:xfrm>
            <a:off x="3002254" y="247262"/>
            <a:ext cx="8381175" cy="1907189"/>
          </a:xfrm>
          <a:prstGeom prst="rect">
            <a:avLst/>
          </a:prstGeom>
        </p:spPr>
        <p:txBody>
          <a:bodyPr lIns="0" tIns="0" rIns="0" bIns="0" rtlCol="0" anchor="t">
            <a:spAutoFit/>
          </a:bodyPr>
          <a:lstStyle/>
          <a:p>
            <a:pPr algn="ctr" defTabSz="609630">
              <a:lnSpc>
                <a:spcPts val="3827"/>
              </a:lnSpc>
            </a:pPr>
            <a:r>
              <a:rPr lang="en-US" sz="2733" b="1">
                <a:solidFill>
                  <a:srgbClr val="000000"/>
                </a:solidFill>
                <a:latin typeface="Canva Sans Bold"/>
                <a:ea typeface="Canva Sans Bold"/>
                <a:cs typeface="Canva Sans Bold"/>
                <a:sym typeface="Canva Sans Bold"/>
              </a:rPr>
              <a:t>LE MONSTRE : LES DANGERS </a:t>
            </a:r>
          </a:p>
          <a:p>
            <a:pPr algn="ctr" defTabSz="609630">
              <a:lnSpc>
                <a:spcPts val="3827"/>
              </a:lnSpc>
            </a:pPr>
            <a:r>
              <a:rPr lang="en-US" sz="2733" b="1">
                <a:solidFill>
                  <a:srgbClr val="000000"/>
                </a:solidFill>
                <a:latin typeface="Canva Sans Bold"/>
                <a:ea typeface="Canva Sans Bold"/>
                <a:cs typeface="Canva Sans Bold"/>
                <a:sym typeface="Canva Sans Bold"/>
              </a:rPr>
              <a:t>Qu’est ce qui peut nous faire échouer ? </a:t>
            </a:r>
          </a:p>
          <a:p>
            <a:pPr algn="ctr" defTabSz="609630">
              <a:lnSpc>
                <a:spcPts val="3827"/>
              </a:lnSpc>
            </a:pPr>
            <a:r>
              <a:rPr lang="en-US" sz="2733" b="1">
                <a:solidFill>
                  <a:srgbClr val="000000"/>
                </a:solidFill>
                <a:latin typeface="Canva Sans Bold"/>
                <a:ea typeface="Canva Sans Bold"/>
                <a:cs typeface="Canva Sans Bold"/>
                <a:sym typeface="Canva Sans Bold"/>
              </a:rPr>
              <a:t>Nos craintes </a:t>
            </a:r>
          </a:p>
          <a:p>
            <a:pPr algn="ctr" defTabSz="609630">
              <a:lnSpc>
                <a:spcPts val="3827"/>
              </a:lnSpc>
            </a:pPr>
            <a:r>
              <a:rPr lang="en-US" sz="2733" b="1">
                <a:solidFill>
                  <a:srgbClr val="000000"/>
                </a:solidFill>
                <a:latin typeface="Canva Sans Bold"/>
                <a:ea typeface="Canva Sans Bold"/>
                <a:cs typeface="Canva Sans Bold"/>
                <a:sym typeface="Canva Sans Bold"/>
              </a:rPr>
              <a:t>Les pièges et obstacles </a:t>
            </a:r>
          </a:p>
        </p:txBody>
      </p:sp>
      <p:sp>
        <p:nvSpPr>
          <p:cNvPr id="9" name="TextBox 9"/>
          <p:cNvSpPr txBox="1"/>
          <p:nvPr/>
        </p:nvSpPr>
        <p:spPr>
          <a:xfrm>
            <a:off x="498246" y="1939704"/>
            <a:ext cx="2268285" cy="417422"/>
          </a:xfrm>
          <a:prstGeom prst="rect">
            <a:avLst/>
          </a:prstGeom>
        </p:spPr>
        <p:txBody>
          <a:bodyPr lIns="0" tIns="0" rIns="0" bIns="0" rtlCol="0" anchor="t">
            <a:spAutoFit/>
          </a:bodyPr>
          <a:lstStyle/>
          <a:p>
            <a:pPr algn="ctr" defTabSz="609630">
              <a:lnSpc>
                <a:spcPts val="1721"/>
              </a:lnSpc>
            </a:pPr>
            <a:r>
              <a:rPr lang="en-US" sz="1229" b="1">
                <a:solidFill>
                  <a:srgbClr val="000000"/>
                </a:solidFill>
                <a:latin typeface="Canva Sans Bold"/>
                <a:ea typeface="Canva Sans Bold"/>
                <a:cs typeface="Canva Sans Bold"/>
                <a:sym typeface="Canva Sans Bold"/>
              </a:rPr>
              <a:t>Le bateau </a:t>
            </a:r>
          </a:p>
          <a:p>
            <a:pPr algn="ctr" defTabSz="609630">
              <a:lnSpc>
                <a:spcPts val="1721"/>
              </a:lnSpc>
            </a:pPr>
            <a:r>
              <a:rPr lang="en-US" sz="1229" b="1">
                <a:solidFill>
                  <a:srgbClr val="000000"/>
                </a:solidFill>
                <a:latin typeface="Canva Sans Bold"/>
                <a:ea typeface="Canva Sans Bold"/>
                <a:cs typeface="Canva Sans Bold"/>
                <a:sym typeface="Canva Sans Bold"/>
              </a:rPr>
              <a:t>Nous l’équipe </a:t>
            </a:r>
          </a:p>
        </p:txBody>
      </p:sp>
      <p:sp>
        <p:nvSpPr>
          <p:cNvPr id="10" name="TextBox 10"/>
          <p:cNvSpPr txBox="1"/>
          <p:nvPr/>
        </p:nvSpPr>
        <p:spPr>
          <a:xfrm>
            <a:off x="3423629" y="2447714"/>
            <a:ext cx="8381175" cy="4343753"/>
          </a:xfrm>
          <a:prstGeom prst="rect">
            <a:avLst/>
          </a:prstGeom>
        </p:spPr>
        <p:txBody>
          <a:bodyPr lIns="0" tIns="0" rIns="0" bIns="0" rtlCol="0" anchor="t">
            <a:spAutoFit/>
          </a:bodyPr>
          <a:lstStyle/>
          <a:p>
            <a:pPr algn="ctr" defTabSz="609630">
              <a:lnSpc>
                <a:spcPts val="3827"/>
              </a:lnSpc>
            </a:pPr>
            <a:r>
              <a:rPr lang="en-US" sz="2733" b="1">
                <a:solidFill>
                  <a:srgbClr val="000000"/>
                </a:solidFill>
                <a:latin typeface="Canva Sans Bold"/>
                <a:ea typeface="Canva Sans Bold"/>
                <a:cs typeface="Canva Sans Bold"/>
                <a:sym typeface="Canva Sans Bold"/>
              </a:rPr>
              <a:t>XXXXXXXXXXXXXXXXXXXXXXXXX</a:t>
            </a:r>
          </a:p>
          <a:p>
            <a:pPr algn="ctr" defTabSz="609630">
              <a:lnSpc>
                <a:spcPts val="3827"/>
              </a:lnSpc>
            </a:pPr>
            <a:r>
              <a:rPr lang="en-US" sz="2733" b="1">
                <a:solidFill>
                  <a:srgbClr val="000000"/>
                </a:solidFill>
                <a:latin typeface="Canva Sans Bold"/>
                <a:ea typeface="Canva Sans Bold"/>
                <a:cs typeface="Canva Sans Bold"/>
                <a:sym typeface="Canva Sans Bold"/>
              </a:rPr>
              <a:t>XXXXXXXXXXXXXXXXXXXXX</a:t>
            </a:r>
          </a:p>
          <a:p>
            <a:pPr algn="ctr" defTabSz="609630">
              <a:lnSpc>
                <a:spcPts val="3827"/>
              </a:lnSpc>
            </a:pPr>
            <a:r>
              <a:rPr lang="en-US" sz="2733" b="1">
                <a:solidFill>
                  <a:srgbClr val="000000"/>
                </a:solidFill>
                <a:latin typeface="Canva Sans Bold"/>
                <a:ea typeface="Canva Sans Bold"/>
                <a:cs typeface="Canva Sans Bold"/>
                <a:sym typeface="Canva Sans Bold"/>
              </a:rPr>
              <a:t>XXXXXXXXXXXXXXXXX</a:t>
            </a:r>
          </a:p>
          <a:p>
            <a:pPr algn="ctr" defTabSz="609630">
              <a:lnSpc>
                <a:spcPts val="3827"/>
              </a:lnSpc>
            </a:pPr>
            <a:r>
              <a:rPr lang="en-US" sz="2733" b="1">
                <a:solidFill>
                  <a:srgbClr val="000000"/>
                </a:solidFill>
                <a:latin typeface="Canva Sans Bold"/>
                <a:ea typeface="Canva Sans Bold"/>
                <a:cs typeface="Canva Sans Bold"/>
                <a:sym typeface="Canva Sans Bold"/>
              </a:rPr>
              <a:t>XXXXXXXXXXXXXXXXXXXXXX</a:t>
            </a:r>
          </a:p>
          <a:p>
            <a:pPr algn="ctr" defTabSz="609630">
              <a:lnSpc>
                <a:spcPts val="3827"/>
              </a:lnSpc>
            </a:pPr>
            <a:r>
              <a:rPr lang="en-US" sz="2733" b="1">
                <a:solidFill>
                  <a:srgbClr val="000000"/>
                </a:solidFill>
                <a:latin typeface="Canva Sans Bold"/>
                <a:ea typeface="Canva Sans Bold"/>
                <a:cs typeface="Canva Sans Bold"/>
                <a:sym typeface="Canva Sans Bold"/>
              </a:rPr>
              <a:t>XXXXXXXXXXXXXXXXXXXX</a:t>
            </a:r>
          </a:p>
          <a:p>
            <a:pPr algn="ctr" defTabSz="609630">
              <a:lnSpc>
                <a:spcPts val="3827"/>
              </a:lnSpc>
            </a:pPr>
            <a:endParaRPr lang="en-US" sz="2733" b="1">
              <a:solidFill>
                <a:srgbClr val="000000"/>
              </a:solidFill>
              <a:latin typeface="Canva Sans Bold"/>
              <a:ea typeface="Canva Sans Bold"/>
              <a:cs typeface="Canva Sans Bold"/>
              <a:sym typeface="Canva Sans Bold"/>
            </a:endParaRPr>
          </a:p>
          <a:p>
            <a:pPr algn="ctr" defTabSz="609630">
              <a:lnSpc>
                <a:spcPts val="3827"/>
              </a:lnSpc>
            </a:pPr>
            <a:endParaRPr lang="en-US" sz="2733" b="1">
              <a:solidFill>
                <a:srgbClr val="000000"/>
              </a:solidFill>
              <a:latin typeface="Canva Sans Bold"/>
              <a:ea typeface="Canva Sans Bold"/>
              <a:cs typeface="Canva Sans Bold"/>
              <a:sym typeface="Canva Sans Bold"/>
            </a:endParaRPr>
          </a:p>
          <a:p>
            <a:pPr algn="ctr" defTabSz="609630">
              <a:lnSpc>
                <a:spcPts val="3827"/>
              </a:lnSpc>
            </a:pPr>
            <a:endParaRPr lang="en-US" sz="2733" b="1">
              <a:solidFill>
                <a:srgbClr val="000000"/>
              </a:solidFill>
              <a:latin typeface="Canva Sans Bold"/>
              <a:ea typeface="Canva Sans Bold"/>
              <a:cs typeface="Canva Sans Bold"/>
              <a:sym typeface="Canva Sans Bold"/>
            </a:endParaRPr>
          </a:p>
          <a:p>
            <a:pPr algn="ctr" defTabSz="609630">
              <a:lnSpc>
                <a:spcPts val="3827"/>
              </a:lnSpc>
            </a:pPr>
            <a:endParaRPr lang="en-US" sz="2733" b="1">
              <a:solidFill>
                <a:srgbClr val="000000"/>
              </a:solidFill>
              <a:latin typeface="Canva Sans Bold"/>
              <a:ea typeface="Canva Sans Bold"/>
              <a:cs typeface="Canva Sans Bold"/>
              <a:sym typeface="Canva Sans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34896"/>
            <a:ext cx="12192000" cy="2413000"/>
          </a:xfrm>
          <a:custGeom>
            <a:avLst/>
            <a:gdLst/>
            <a:ahLst/>
            <a:cxnLst/>
            <a:rect l="l" t="t" r="r" b="b"/>
            <a:pathLst>
              <a:path w="18288000" h="3619500">
                <a:moveTo>
                  <a:pt x="0" y="0"/>
                </a:moveTo>
                <a:lnTo>
                  <a:pt x="18288000" y="0"/>
                </a:lnTo>
                <a:lnTo>
                  <a:pt x="18288000" y="3619500"/>
                </a:lnTo>
                <a:lnTo>
                  <a:pt x="0" y="3619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fr-FR" sz="1200">
              <a:solidFill>
                <a:prstClr val="black"/>
              </a:solidFill>
              <a:latin typeface="Calibri"/>
            </a:endParaRPr>
          </a:p>
        </p:txBody>
      </p:sp>
      <p:sp>
        <p:nvSpPr>
          <p:cNvPr id="3" name="Freeform 3"/>
          <p:cNvSpPr/>
          <p:nvPr/>
        </p:nvSpPr>
        <p:spPr>
          <a:xfrm>
            <a:off x="402848" y="4045896"/>
            <a:ext cx="829818" cy="2743200"/>
          </a:xfrm>
          <a:custGeom>
            <a:avLst/>
            <a:gdLst/>
            <a:ahLst/>
            <a:cxnLst/>
            <a:rect l="l" t="t" r="r" b="b"/>
            <a:pathLst>
              <a:path w="1244727" h="4114800">
                <a:moveTo>
                  <a:pt x="0" y="0"/>
                </a:moveTo>
                <a:lnTo>
                  <a:pt x="1244727" y="0"/>
                </a:lnTo>
                <a:lnTo>
                  <a:pt x="124472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fr-FR" sz="1200">
              <a:solidFill>
                <a:prstClr val="black"/>
              </a:solidFill>
              <a:latin typeface="Calibri"/>
            </a:endParaRPr>
          </a:p>
        </p:txBody>
      </p:sp>
      <p:sp>
        <p:nvSpPr>
          <p:cNvPr id="4" name="Freeform 4"/>
          <p:cNvSpPr/>
          <p:nvPr/>
        </p:nvSpPr>
        <p:spPr>
          <a:xfrm>
            <a:off x="0" y="0"/>
            <a:ext cx="2766531" cy="2040317"/>
          </a:xfrm>
          <a:custGeom>
            <a:avLst/>
            <a:gdLst/>
            <a:ahLst/>
            <a:cxnLst/>
            <a:rect l="l" t="t" r="r" b="b"/>
            <a:pathLst>
              <a:path w="4149796" h="3060475">
                <a:moveTo>
                  <a:pt x="0" y="0"/>
                </a:moveTo>
                <a:lnTo>
                  <a:pt x="4149796" y="0"/>
                </a:lnTo>
                <a:lnTo>
                  <a:pt x="4149796" y="3060475"/>
                </a:lnTo>
                <a:lnTo>
                  <a:pt x="0" y="306047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5" name="Freeform 5"/>
          <p:cNvSpPr/>
          <p:nvPr/>
        </p:nvSpPr>
        <p:spPr>
          <a:xfrm>
            <a:off x="685800" y="2189356"/>
            <a:ext cx="3229114" cy="3007112"/>
          </a:xfrm>
          <a:custGeom>
            <a:avLst/>
            <a:gdLst/>
            <a:ahLst/>
            <a:cxnLst/>
            <a:rect l="l" t="t" r="r" b="b"/>
            <a:pathLst>
              <a:path w="4843671" h="4510668">
                <a:moveTo>
                  <a:pt x="0" y="0"/>
                </a:moveTo>
                <a:lnTo>
                  <a:pt x="4843671" y="0"/>
                </a:lnTo>
                <a:lnTo>
                  <a:pt x="4843671" y="4510668"/>
                </a:lnTo>
                <a:lnTo>
                  <a:pt x="0" y="4510668"/>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sp>
        <p:nvSpPr>
          <p:cNvPr id="6" name="Freeform 6"/>
          <p:cNvSpPr/>
          <p:nvPr/>
        </p:nvSpPr>
        <p:spPr>
          <a:xfrm>
            <a:off x="9448800" y="-82541"/>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fr-FR" sz="1200">
              <a:solidFill>
                <a:prstClr val="black"/>
              </a:solidFill>
              <a:latin typeface="Calibri"/>
            </a:endParaRPr>
          </a:p>
        </p:txBody>
      </p:sp>
      <p:sp>
        <p:nvSpPr>
          <p:cNvPr id="7" name="TextBox 7"/>
          <p:cNvSpPr txBox="1"/>
          <p:nvPr/>
        </p:nvSpPr>
        <p:spPr>
          <a:xfrm>
            <a:off x="2300357" y="2422304"/>
            <a:ext cx="2268285" cy="417422"/>
          </a:xfrm>
          <a:prstGeom prst="rect">
            <a:avLst/>
          </a:prstGeom>
        </p:spPr>
        <p:txBody>
          <a:bodyPr lIns="0" tIns="0" rIns="0" bIns="0" rtlCol="0" anchor="t">
            <a:spAutoFit/>
          </a:bodyPr>
          <a:lstStyle/>
          <a:p>
            <a:pPr algn="ctr" defTabSz="609630">
              <a:lnSpc>
                <a:spcPts val="1721"/>
              </a:lnSpc>
            </a:pPr>
            <a:r>
              <a:rPr lang="en-US" sz="1229" b="1">
                <a:solidFill>
                  <a:srgbClr val="000000"/>
                </a:solidFill>
                <a:latin typeface="Canva Sans Bold"/>
                <a:ea typeface="Canva Sans Bold"/>
                <a:cs typeface="Canva Sans Bold"/>
                <a:sym typeface="Canva Sans Bold"/>
              </a:rPr>
              <a:t>Le bateau </a:t>
            </a:r>
          </a:p>
          <a:p>
            <a:pPr algn="ctr" defTabSz="609630">
              <a:lnSpc>
                <a:spcPts val="1721"/>
              </a:lnSpc>
            </a:pPr>
            <a:r>
              <a:rPr lang="en-US" sz="1229" b="1">
                <a:solidFill>
                  <a:srgbClr val="000000"/>
                </a:solidFill>
                <a:latin typeface="Canva Sans Bold"/>
                <a:ea typeface="Canva Sans Bold"/>
                <a:cs typeface="Canva Sans Bold"/>
                <a:sym typeface="Canva Sans Bold"/>
              </a:rPr>
              <a:t>Nous l’équipe </a:t>
            </a:r>
          </a:p>
        </p:txBody>
      </p:sp>
      <p:sp>
        <p:nvSpPr>
          <p:cNvPr id="8" name="TextBox 8"/>
          <p:cNvSpPr txBox="1"/>
          <p:nvPr/>
        </p:nvSpPr>
        <p:spPr>
          <a:xfrm>
            <a:off x="3715552" y="242071"/>
            <a:ext cx="6666105" cy="1304844"/>
          </a:xfrm>
          <a:prstGeom prst="rect">
            <a:avLst/>
          </a:prstGeom>
        </p:spPr>
        <p:txBody>
          <a:bodyPr lIns="0" tIns="0" rIns="0" bIns="0" rtlCol="0" anchor="t">
            <a:spAutoFit/>
          </a:bodyPr>
          <a:lstStyle/>
          <a:p>
            <a:pPr algn="ctr" defTabSz="609630">
              <a:lnSpc>
                <a:spcPts val="2613"/>
              </a:lnSpc>
            </a:pPr>
            <a:r>
              <a:rPr lang="en-US" sz="1866" b="1">
                <a:solidFill>
                  <a:srgbClr val="000000"/>
                </a:solidFill>
                <a:latin typeface="Canva Sans Bold"/>
                <a:ea typeface="Canva Sans Bold"/>
                <a:cs typeface="Canva Sans Bold"/>
                <a:sym typeface="Canva Sans Bold"/>
              </a:rPr>
              <a:t>L’ancre </a:t>
            </a:r>
          </a:p>
          <a:p>
            <a:pPr algn="ctr" defTabSz="609630">
              <a:lnSpc>
                <a:spcPts val="2613"/>
              </a:lnSpc>
            </a:pPr>
            <a:r>
              <a:rPr lang="en-US" sz="1866" b="1">
                <a:solidFill>
                  <a:srgbClr val="000000"/>
                </a:solidFill>
                <a:latin typeface="Canva Sans Bold"/>
                <a:ea typeface="Canva Sans Bold"/>
                <a:cs typeface="Canva Sans Bold"/>
                <a:sym typeface="Canva Sans Bold"/>
              </a:rPr>
              <a:t>Ce qui nous coince? </a:t>
            </a:r>
          </a:p>
          <a:p>
            <a:pPr algn="ctr" defTabSz="609630">
              <a:lnSpc>
                <a:spcPts val="2613"/>
              </a:lnSpc>
            </a:pPr>
            <a:r>
              <a:rPr lang="en-US" sz="1866" b="1">
                <a:solidFill>
                  <a:srgbClr val="000000"/>
                </a:solidFill>
                <a:latin typeface="Canva Sans Bold"/>
                <a:ea typeface="Canva Sans Bold"/>
                <a:cs typeface="Canva Sans Bold"/>
                <a:sym typeface="Canva Sans Bold"/>
              </a:rPr>
              <a:t>Qu’est ce qui nous encombre? </a:t>
            </a:r>
          </a:p>
          <a:p>
            <a:pPr algn="ctr" defTabSz="609630">
              <a:lnSpc>
                <a:spcPts val="2613"/>
              </a:lnSpc>
            </a:pPr>
            <a:r>
              <a:rPr lang="en-US" sz="1866" b="1">
                <a:solidFill>
                  <a:srgbClr val="000000"/>
                </a:solidFill>
                <a:latin typeface="Canva Sans Bold"/>
                <a:ea typeface="Canva Sans Bold"/>
                <a:cs typeface="Canva Sans Bold"/>
                <a:sym typeface="Canva Sans Bold"/>
              </a:rPr>
              <a:t>Qu’est ce qui nous empêche d’atteindre notre île? </a:t>
            </a:r>
          </a:p>
        </p:txBody>
      </p:sp>
      <p:sp>
        <p:nvSpPr>
          <p:cNvPr id="9" name="TextBox 9"/>
          <p:cNvSpPr txBox="1"/>
          <p:nvPr/>
        </p:nvSpPr>
        <p:spPr>
          <a:xfrm>
            <a:off x="4335492" y="2167123"/>
            <a:ext cx="6666105" cy="1638269"/>
          </a:xfrm>
          <a:prstGeom prst="rect">
            <a:avLst/>
          </a:prstGeom>
        </p:spPr>
        <p:txBody>
          <a:bodyPr lIns="0" tIns="0" rIns="0" bIns="0" rtlCol="0" anchor="t">
            <a:spAutoFit/>
          </a:bodyPr>
          <a:lstStyle/>
          <a:p>
            <a:pPr algn="ctr" defTabSz="609630">
              <a:lnSpc>
                <a:spcPts val="2613"/>
              </a:lnSpc>
            </a:pPr>
            <a:r>
              <a:rPr lang="en-US" sz="1866" b="1">
                <a:solidFill>
                  <a:srgbClr val="000000"/>
                </a:solidFill>
                <a:latin typeface="Canva Sans Bold"/>
                <a:ea typeface="Canva Sans Bold"/>
                <a:cs typeface="Canva Sans Bold"/>
                <a:sym typeface="Canva Sans Bold"/>
              </a:rPr>
              <a:t>XXXXXXXXXXXXXXXXXXXXX</a:t>
            </a:r>
          </a:p>
          <a:p>
            <a:pPr algn="ctr" defTabSz="609630">
              <a:lnSpc>
                <a:spcPts val="2613"/>
              </a:lnSpc>
            </a:pPr>
            <a:r>
              <a:rPr lang="en-US" sz="1866" b="1">
                <a:solidFill>
                  <a:srgbClr val="000000"/>
                </a:solidFill>
                <a:latin typeface="Canva Sans Bold"/>
                <a:ea typeface="Canva Sans Bold"/>
                <a:cs typeface="Canva Sans Bold"/>
                <a:sym typeface="Canva Sans Bold"/>
              </a:rPr>
              <a:t>XXXXXXXXXXXXXXXXXXXXXXXXXXX</a:t>
            </a:r>
          </a:p>
          <a:p>
            <a:pPr algn="ctr" defTabSz="609630">
              <a:lnSpc>
                <a:spcPts val="2613"/>
              </a:lnSpc>
            </a:pPr>
            <a:r>
              <a:rPr lang="en-US" sz="1866" b="1">
                <a:solidFill>
                  <a:srgbClr val="000000"/>
                </a:solidFill>
                <a:latin typeface="Canva Sans Bold"/>
                <a:ea typeface="Canva Sans Bold"/>
                <a:cs typeface="Canva Sans Bold"/>
                <a:sym typeface="Canva Sans Bold"/>
              </a:rPr>
              <a:t>XXXXXXXXXXXXXXXXXXXXXXXXXXXXXX</a:t>
            </a:r>
          </a:p>
          <a:p>
            <a:pPr algn="ctr" defTabSz="609630">
              <a:lnSpc>
                <a:spcPts val="2613"/>
              </a:lnSpc>
            </a:pPr>
            <a:r>
              <a:rPr lang="en-US" sz="1866" b="1">
                <a:solidFill>
                  <a:srgbClr val="000000"/>
                </a:solidFill>
                <a:latin typeface="Canva Sans Bold"/>
                <a:ea typeface="Canva Sans Bold"/>
                <a:cs typeface="Canva Sans Bold"/>
                <a:sym typeface="Canva Sans Bold"/>
              </a:rPr>
              <a:t>XXXXXXXXXXXXXXXXXXXXXXXXXXXXXXX</a:t>
            </a:r>
          </a:p>
          <a:p>
            <a:pPr algn="ctr" defTabSz="609630">
              <a:lnSpc>
                <a:spcPts val="2613"/>
              </a:lnSpc>
            </a:pPr>
            <a:r>
              <a:rPr lang="en-US" sz="1866" b="1">
                <a:solidFill>
                  <a:srgbClr val="000000"/>
                </a:solidFill>
                <a:latin typeface="Canva Sans Bold"/>
                <a:ea typeface="Canva Sans Bold"/>
                <a:cs typeface="Canva Sans Bold"/>
                <a:sym typeface="Canva Sans Bold"/>
              </a:rPr>
              <a:t>XXXXXXXXXXXXXXXXXXXXXXXXXXXXXX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074522" y="3650257"/>
            <a:ext cx="2709272" cy="2462051"/>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3" name="Group 3"/>
          <p:cNvGrpSpPr/>
          <p:nvPr/>
        </p:nvGrpSpPr>
        <p:grpSpPr>
          <a:xfrm>
            <a:off x="3469964" y="3666326"/>
            <a:ext cx="1995095" cy="2321565"/>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txBody>
            <a:bodyPr/>
            <a:lstStyle/>
            <a:p>
              <a:pPr defTabSz="609630"/>
              <a:endParaRPr lang="fr-FR" sz="1200">
                <a:solidFill>
                  <a:prstClr val="black"/>
                </a:solidFill>
                <a:latin typeface="Calibri"/>
              </a:endParaRPr>
            </a:p>
          </p:txBody>
        </p:sp>
      </p:grpSp>
      <p:sp>
        <p:nvSpPr>
          <p:cNvPr id="5" name="Freeform 5"/>
          <p:cNvSpPr/>
          <p:nvPr/>
        </p:nvSpPr>
        <p:spPr>
          <a:xfrm rot="-5400000">
            <a:off x="1530030" y="4267901"/>
            <a:ext cx="2736285" cy="2486599"/>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6" name="Group 6"/>
          <p:cNvGrpSpPr/>
          <p:nvPr/>
        </p:nvGrpSpPr>
        <p:grpSpPr>
          <a:xfrm>
            <a:off x="1654873" y="4143058"/>
            <a:ext cx="2157630" cy="2510697"/>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solidFill>
              <a:srgbClr val="CBCFDD"/>
            </a:solidFill>
            <a:ln w="12700" cap="rnd">
              <a:solidFill>
                <a:srgbClr val="000000"/>
              </a:solidFill>
              <a:prstDash val="solid"/>
              <a:round/>
            </a:ln>
          </p:spPr>
          <p:txBody>
            <a:bodyPr/>
            <a:lstStyle/>
            <a:p>
              <a:pPr defTabSz="609630"/>
              <a:endParaRPr lang="fr-FR" sz="1200">
                <a:solidFill>
                  <a:prstClr val="black"/>
                </a:solidFill>
                <a:latin typeface="Calibri"/>
              </a:endParaRPr>
            </a:p>
          </p:txBody>
        </p:sp>
      </p:grpSp>
      <p:sp>
        <p:nvSpPr>
          <p:cNvPr id="8" name="Freeform 8"/>
          <p:cNvSpPr/>
          <p:nvPr/>
        </p:nvSpPr>
        <p:spPr>
          <a:xfrm rot="-5400000">
            <a:off x="-949840" y="4749901"/>
            <a:ext cx="3399402" cy="3089207"/>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defTabSz="609630"/>
            <a:endParaRPr lang="fr-FR" sz="1200">
              <a:solidFill>
                <a:prstClr val="black"/>
              </a:solidFill>
              <a:latin typeface="Calibri"/>
            </a:endParaRPr>
          </a:p>
        </p:txBody>
      </p:sp>
      <p:grpSp>
        <p:nvGrpSpPr>
          <p:cNvPr id="9" name="Group 9"/>
          <p:cNvGrpSpPr/>
          <p:nvPr/>
        </p:nvGrpSpPr>
        <p:grpSpPr>
          <a:xfrm>
            <a:off x="-501790" y="4547621"/>
            <a:ext cx="2503303" cy="2912935"/>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3183ED">
                    <a:alpha val="100000"/>
                  </a:srgbClr>
                </a:gs>
                <a:gs pos="100000">
                  <a:srgbClr val="56CCF2">
                    <a:alpha val="100000"/>
                  </a:srgbClr>
                </a:gs>
              </a:gsLst>
              <a:lin ang="5400000"/>
            </a:gradFill>
            <a:ln w="12700" cap="rnd">
              <a:solidFill>
                <a:srgbClr val="000000"/>
              </a:solidFill>
              <a:prstDash val="solid"/>
              <a:round/>
            </a:ln>
          </p:spPr>
          <p:txBody>
            <a:bodyPr/>
            <a:lstStyle/>
            <a:p>
              <a:pPr defTabSz="609630"/>
              <a:endParaRPr lang="fr-FR" sz="1200">
                <a:solidFill>
                  <a:prstClr val="black"/>
                </a:solidFill>
                <a:latin typeface="Calibri"/>
              </a:endParaRPr>
            </a:p>
          </p:txBody>
        </p:sp>
      </p:grpSp>
      <p:grpSp>
        <p:nvGrpSpPr>
          <p:cNvPr id="11" name="Group 11"/>
          <p:cNvGrpSpPr/>
          <p:nvPr/>
        </p:nvGrpSpPr>
        <p:grpSpPr>
          <a:xfrm>
            <a:off x="6338661" y="212016"/>
            <a:ext cx="417695" cy="4176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p:spPr>
          <p:txBody>
            <a:bodyPr/>
            <a:lstStyle/>
            <a:p>
              <a:pPr defTabSz="609630"/>
              <a:endParaRPr lang="fr-FR" sz="1200">
                <a:solidFill>
                  <a:prstClr val="black"/>
                </a:solidFill>
                <a:latin typeface="Calibri"/>
              </a:endParaRPr>
            </a:p>
          </p:txBody>
        </p:sp>
        <p:sp>
          <p:nvSpPr>
            <p:cNvPr id="13" name="TextBox 13"/>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6338661" y="1395859"/>
            <a:ext cx="417695" cy="41769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05A6D"/>
            </a:solidFill>
          </p:spPr>
          <p:txBody>
            <a:bodyPr/>
            <a:lstStyle/>
            <a:p>
              <a:pPr defTabSz="609630"/>
              <a:endParaRPr lang="fr-FR" sz="1200">
                <a:solidFill>
                  <a:prstClr val="black"/>
                </a:solidFill>
                <a:latin typeface="Calibri"/>
              </a:endParaRPr>
            </a:p>
          </p:txBody>
        </p:sp>
        <p:sp>
          <p:nvSpPr>
            <p:cNvPr id="16" name="TextBox 16"/>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6338661" y="3062787"/>
            <a:ext cx="417695" cy="41769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183ED">
                    <a:alpha val="100000"/>
                  </a:srgbClr>
                </a:gs>
                <a:gs pos="100000">
                  <a:srgbClr val="56CCF2">
                    <a:alpha val="100000"/>
                  </a:srgbClr>
                </a:gs>
              </a:gsLst>
              <a:lin ang="5400000"/>
            </a:gradFill>
          </p:spPr>
          <p:txBody>
            <a:bodyPr/>
            <a:lstStyle/>
            <a:p>
              <a:pPr defTabSz="609630"/>
              <a:endParaRPr lang="fr-FR" sz="1200">
                <a:solidFill>
                  <a:prstClr val="black"/>
                </a:solidFill>
                <a:latin typeface="Calibri"/>
              </a:endParaRPr>
            </a:p>
          </p:txBody>
        </p:sp>
        <p:sp>
          <p:nvSpPr>
            <p:cNvPr id="19" name="TextBox 19"/>
            <p:cNvSpPr txBox="1"/>
            <p:nvPr/>
          </p:nvSpPr>
          <p:spPr>
            <a:xfrm>
              <a:off x="76200" y="47625"/>
              <a:ext cx="660400" cy="6889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Freeform 20"/>
          <p:cNvSpPr/>
          <p:nvPr/>
        </p:nvSpPr>
        <p:spPr>
          <a:xfrm>
            <a:off x="332027" y="1969526"/>
            <a:ext cx="4029217" cy="1510957"/>
          </a:xfrm>
          <a:custGeom>
            <a:avLst/>
            <a:gdLst/>
            <a:ahLst/>
            <a:cxnLst/>
            <a:rect l="l" t="t" r="r" b="b"/>
            <a:pathLst>
              <a:path w="6043825" h="2266435">
                <a:moveTo>
                  <a:pt x="0" y="0"/>
                </a:moveTo>
                <a:lnTo>
                  <a:pt x="6043825" y="0"/>
                </a:lnTo>
                <a:lnTo>
                  <a:pt x="6043825" y="2266435"/>
                </a:lnTo>
                <a:lnTo>
                  <a:pt x="0" y="22664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fr-FR" sz="1200">
              <a:solidFill>
                <a:prstClr val="black"/>
              </a:solidFill>
              <a:latin typeface="Calibri"/>
            </a:endParaRPr>
          </a:p>
        </p:txBody>
      </p:sp>
      <p:sp>
        <p:nvSpPr>
          <p:cNvPr id="21" name="Freeform 21"/>
          <p:cNvSpPr/>
          <p:nvPr/>
        </p:nvSpPr>
        <p:spPr>
          <a:xfrm>
            <a:off x="401920" y="5250923"/>
            <a:ext cx="1125953" cy="1143099"/>
          </a:xfrm>
          <a:custGeom>
            <a:avLst/>
            <a:gdLst/>
            <a:ahLst/>
            <a:cxnLst/>
            <a:rect l="l" t="t" r="r" b="b"/>
            <a:pathLst>
              <a:path w="1688929" h="1714649">
                <a:moveTo>
                  <a:pt x="0" y="0"/>
                </a:moveTo>
                <a:lnTo>
                  <a:pt x="1688930" y="0"/>
                </a:lnTo>
                <a:lnTo>
                  <a:pt x="1688930" y="1714649"/>
                </a:lnTo>
                <a:lnTo>
                  <a:pt x="0" y="17146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fr-FR" sz="1200">
              <a:solidFill>
                <a:prstClr val="black"/>
              </a:solidFill>
              <a:latin typeface="Calibri"/>
            </a:endParaRPr>
          </a:p>
        </p:txBody>
      </p:sp>
      <p:sp>
        <p:nvSpPr>
          <p:cNvPr id="22" name="Freeform 22"/>
          <p:cNvSpPr/>
          <p:nvPr/>
        </p:nvSpPr>
        <p:spPr>
          <a:xfrm>
            <a:off x="2095219" y="4636048"/>
            <a:ext cx="1276937" cy="1511169"/>
          </a:xfrm>
          <a:custGeom>
            <a:avLst/>
            <a:gdLst/>
            <a:ahLst/>
            <a:cxnLst/>
            <a:rect l="l" t="t" r="r" b="b"/>
            <a:pathLst>
              <a:path w="1915406" h="2266753">
                <a:moveTo>
                  <a:pt x="0" y="0"/>
                </a:moveTo>
                <a:lnTo>
                  <a:pt x="1915407" y="0"/>
                </a:lnTo>
                <a:lnTo>
                  <a:pt x="1915407" y="2266753"/>
                </a:lnTo>
                <a:lnTo>
                  <a:pt x="0" y="22667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fr-FR" sz="1200">
              <a:solidFill>
                <a:prstClr val="black"/>
              </a:solidFill>
              <a:latin typeface="Calibri"/>
            </a:endParaRPr>
          </a:p>
        </p:txBody>
      </p:sp>
      <p:sp>
        <p:nvSpPr>
          <p:cNvPr id="23" name="Freeform 23"/>
          <p:cNvSpPr/>
          <p:nvPr/>
        </p:nvSpPr>
        <p:spPr>
          <a:xfrm>
            <a:off x="3812503" y="4365466"/>
            <a:ext cx="1345560" cy="780425"/>
          </a:xfrm>
          <a:custGeom>
            <a:avLst/>
            <a:gdLst/>
            <a:ahLst/>
            <a:cxnLst/>
            <a:rect l="l" t="t" r="r" b="b"/>
            <a:pathLst>
              <a:path w="2018340" h="1170637">
                <a:moveTo>
                  <a:pt x="0" y="0"/>
                </a:moveTo>
                <a:lnTo>
                  <a:pt x="2018340" y="0"/>
                </a:lnTo>
                <a:lnTo>
                  <a:pt x="2018340" y="1170637"/>
                </a:lnTo>
                <a:lnTo>
                  <a:pt x="0" y="11706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fr-FR" sz="1200">
              <a:solidFill>
                <a:prstClr val="black"/>
              </a:solidFill>
              <a:latin typeface="Calibri"/>
            </a:endParaRPr>
          </a:p>
        </p:txBody>
      </p:sp>
      <p:sp>
        <p:nvSpPr>
          <p:cNvPr id="24" name="TextBox 24"/>
          <p:cNvSpPr txBox="1"/>
          <p:nvPr/>
        </p:nvSpPr>
        <p:spPr>
          <a:xfrm>
            <a:off x="504449" y="1009645"/>
            <a:ext cx="4704378" cy="782265"/>
          </a:xfrm>
          <a:prstGeom prst="rect">
            <a:avLst/>
          </a:prstGeom>
        </p:spPr>
        <p:txBody>
          <a:bodyPr lIns="0" tIns="0" rIns="0" bIns="0" rtlCol="0" anchor="t">
            <a:spAutoFit/>
          </a:bodyPr>
          <a:lstStyle/>
          <a:p>
            <a:pPr defTabSz="609630">
              <a:lnSpc>
                <a:spcPts val="6120"/>
              </a:lnSpc>
            </a:pPr>
            <a:r>
              <a:rPr lang="en-US" sz="5666" b="1" spc="-141">
                <a:solidFill>
                  <a:srgbClr val="112D4E"/>
                </a:solidFill>
                <a:latin typeface="Barlow Bold"/>
                <a:ea typeface="Barlow Bold"/>
                <a:cs typeface="Barlow Bold"/>
                <a:sym typeface="Barlow Bold"/>
              </a:rPr>
              <a:t>ISHIKAWA </a:t>
            </a:r>
          </a:p>
        </p:txBody>
      </p:sp>
      <p:sp>
        <p:nvSpPr>
          <p:cNvPr id="25" name="TextBox 25"/>
          <p:cNvSpPr txBox="1"/>
          <p:nvPr/>
        </p:nvSpPr>
        <p:spPr>
          <a:xfrm>
            <a:off x="6964723" y="660401"/>
            <a:ext cx="4433343" cy="539315"/>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Identifier les causes profondes d'un problème afin de pouvoir les résoudre efficacement.</a:t>
            </a:r>
          </a:p>
        </p:txBody>
      </p:sp>
      <p:sp>
        <p:nvSpPr>
          <p:cNvPr id="26" name="TextBox 26"/>
          <p:cNvSpPr txBox="1"/>
          <p:nvPr/>
        </p:nvSpPr>
        <p:spPr>
          <a:xfrm>
            <a:off x="7018790" y="1889754"/>
            <a:ext cx="4770297" cy="1103572"/>
          </a:xfrm>
          <a:prstGeom prst="rect">
            <a:avLst/>
          </a:prstGeom>
        </p:spPr>
        <p:txBody>
          <a:bodyPr lIns="0" tIns="0" rIns="0" bIns="0" rtlCol="0" anchor="t">
            <a:spAutoFit/>
          </a:bodyPr>
          <a:lstStyle/>
          <a:p>
            <a:pPr defTabSz="609630">
              <a:lnSpc>
                <a:spcPts val="2189"/>
              </a:lnSpc>
            </a:pPr>
            <a:r>
              <a:rPr lang="en-US" sz="1563" spc="-29">
                <a:solidFill>
                  <a:srgbClr val="000000"/>
                </a:solidFill>
                <a:latin typeface="Clear Sans"/>
                <a:ea typeface="Clear Sans"/>
                <a:cs typeface="Clear Sans"/>
                <a:sym typeface="Clear Sans"/>
              </a:rPr>
              <a:t>Le diagramme ressemble à un squelette de poisson, avec une « tête » représentant le problème ou l'effet à analyser et des « arêtes » représentant les différentes catégories de causes possibles.</a:t>
            </a:r>
          </a:p>
        </p:txBody>
      </p:sp>
      <p:sp>
        <p:nvSpPr>
          <p:cNvPr id="27" name="TextBox 27"/>
          <p:cNvSpPr txBox="1"/>
          <p:nvPr/>
        </p:nvSpPr>
        <p:spPr>
          <a:xfrm>
            <a:off x="6830932" y="3556683"/>
            <a:ext cx="5077521" cy="2796343"/>
          </a:xfrm>
          <a:prstGeom prst="rect">
            <a:avLst/>
          </a:prstGeom>
        </p:spPr>
        <p:txBody>
          <a:bodyPr lIns="0" tIns="0" rIns="0" bIns="0" rtlCol="0" anchor="t">
            <a:spAutoFit/>
          </a:bodyPr>
          <a:lstStyle/>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Matière : matières premières, composants, fournitures.</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Matériel : équipements, outils, machines.</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Méthode : procédures, processus, instructions.</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Main-d'œuvre : personnel, compétences, formation.</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Milieu : environnement de travail, conditions ambiantes.</a:t>
            </a:r>
          </a:p>
          <a:p>
            <a:pPr marL="337630" lvl="1" indent="-168815" defTabSz="609630">
              <a:lnSpc>
                <a:spcPts val="2189"/>
              </a:lnSpc>
              <a:buFont typeface="Arial"/>
              <a:buChar char="•"/>
            </a:pPr>
            <a:r>
              <a:rPr lang="en-US" sz="1563" b="1" spc="-29">
                <a:solidFill>
                  <a:srgbClr val="000000"/>
                </a:solidFill>
                <a:latin typeface="Clear Sans Bold"/>
                <a:ea typeface="Clear Sans Bold"/>
                <a:cs typeface="Clear Sans Bold"/>
                <a:sym typeface="Clear Sans Bold"/>
              </a:rPr>
              <a:t>Il existe une variante, les « 8M », qui rajoute:</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Management</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Moyens financiers</a:t>
            </a:r>
          </a:p>
          <a:p>
            <a:pPr marL="337630" lvl="1" indent="-168815" defTabSz="609630">
              <a:lnSpc>
                <a:spcPts val="2189"/>
              </a:lnSpc>
              <a:buFont typeface="Arial"/>
              <a:buChar char="•"/>
            </a:pPr>
            <a:r>
              <a:rPr lang="en-US" sz="1563" spc="-29">
                <a:solidFill>
                  <a:srgbClr val="000000"/>
                </a:solidFill>
                <a:latin typeface="Clear Sans"/>
                <a:ea typeface="Clear Sans"/>
                <a:cs typeface="Clear Sans"/>
                <a:sym typeface="Clear Sans"/>
              </a:rPr>
              <a:t>Mesures</a:t>
            </a:r>
          </a:p>
          <a:p>
            <a:pPr defTabSz="609630">
              <a:lnSpc>
                <a:spcPts val="2189"/>
              </a:lnSpc>
            </a:pPr>
            <a:endParaRPr lang="en-US" sz="1563" spc="-29">
              <a:solidFill>
                <a:srgbClr val="000000"/>
              </a:solidFill>
              <a:latin typeface="Clear Sans"/>
              <a:ea typeface="Clear Sans"/>
              <a:cs typeface="Clear Sans"/>
              <a:sym typeface="Clear Sans"/>
            </a:endParaRPr>
          </a:p>
        </p:txBody>
      </p:sp>
      <p:sp>
        <p:nvSpPr>
          <p:cNvPr id="28" name="TextBox 28"/>
          <p:cNvSpPr txBox="1"/>
          <p:nvPr/>
        </p:nvSpPr>
        <p:spPr>
          <a:xfrm>
            <a:off x="7018791" y="237417"/>
            <a:ext cx="3010415"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DEFINTION </a:t>
            </a:r>
          </a:p>
        </p:txBody>
      </p:sp>
      <p:sp>
        <p:nvSpPr>
          <p:cNvPr id="29" name="TextBox 29"/>
          <p:cNvSpPr txBox="1"/>
          <p:nvPr/>
        </p:nvSpPr>
        <p:spPr>
          <a:xfrm>
            <a:off x="7018790" y="1467555"/>
            <a:ext cx="2108536"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STRUCTURE</a:t>
            </a:r>
          </a:p>
        </p:txBody>
      </p:sp>
      <p:sp>
        <p:nvSpPr>
          <p:cNvPr id="30" name="TextBox 30"/>
          <p:cNvSpPr txBox="1"/>
          <p:nvPr/>
        </p:nvSpPr>
        <p:spPr>
          <a:xfrm>
            <a:off x="7018791" y="3134483"/>
            <a:ext cx="2216671" cy="333425"/>
          </a:xfrm>
          <a:prstGeom prst="rect">
            <a:avLst/>
          </a:prstGeom>
        </p:spPr>
        <p:txBody>
          <a:bodyPr lIns="0" tIns="0" rIns="0" bIns="0" rtlCol="0" anchor="t">
            <a:spAutoFit/>
          </a:bodyPr>
          <a:lstStyle/>
          <a:p>
            <a:pPr defTabSz="609630">
              <a:lnSpc>
                <a:spcPts val="2633"/>
              </a:lnSpc>
            </a:pPr>
            <a:r>
              <a:rPr lang="en-US" sz="2437" b="1" spc="-61">
                <a:solidFill>
                  <a:srgbClr val="112D4E"/>
                </a:solidFill>
                <a:latin typeface="Barlow Bold"/>
                <a:ea typeface="Barlow Bold"/>
                <a:cs typeface="Barlow Bold"/>
                <a:sym typeface="Barlow Bold"/>
              </a:rPr>
              <a:t>METHODES </a:t>
            </a:r>
          </a:p>
        </p:txBody>
      </p:sp>
      <p:sp>
        <p:nvSpPr>
          <p:cNvPr id="31" name="TextBox 31"/>
          <p:cNvSpPr txBox="1"/>
          <p:nvPr/>
        </p:nvSpPr>
        <p:spPr>
          <a:xfrm>
            <a:off x="3372157" y="6475602"/>
            <a:ext cx="8416931" cy="187424"/>
          </a:xfrm>
          <a:prstGeom prst="rect">
            <a:avLst/>
          </a:prstGeom>
        </p:spPr>
        <p:txBody>
          <a:bodyPr lIns="0" tIns="0" rIns="0" bIns="0" rtlCol="0" anchor="t">
            <a:spAutoFit/>
          </a:bodyPr>
          <a:lstStyle/>
          <a:p>
            <a:pPr algn="ctr" defTabSz="609630">
              <a:lnSpc>
                <a:spcPts val="1611"/>
              </a:lnSpc>
              <a:spcBef>
                <a:spcPct val="0"/>
              </a:spcBef>
            </a:pPr>
            <a:r>
              <a:rPr lang="en-US" sz="1150">
                <a:solidFill>
                  <a:srgbClr val="000000"/>
                </a:solidFill>
                <a:latin typeface="Clear Sans"/>
                <a:ea typeface="Clear Sans"/>
                <a:cs typeface="Clear Sans"/>
                <a:sym typeface="Clear Sans"/>
              </a:rPr>
              <a:t>Le diagramme est généralement créé en équipe, par un groupe de personnes ayant une connaissance approfondie du problème.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1258</Words>
  <Application>Microsoft Office PowerPoint</Application>
  <PresentationFormat>Grand écran</PresentationFormat>
  <Paragraphs>193</Paragraphs>
  <Slides>19</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19</vt:i4>
      </vt:variant>
    </vt:vector>
  </HeadingPairs>
  <TitlesOfParts>
    <vt:vector size="32" baseType="lpstr">
      <vt:lpstr>Aileron</vt:lpstr>
      <vt:lpstr>Aileron Bold</vt:lpstr>
      <vt:lpstr>Aileron Heavy</vt:lpstr>
      <vt:lpstr>Aileron Regular</vt:lpstr>
      <vt:lpstr>Aileron Regular Bold</vt:lpstr>
      <vt:lpstr>Aileron Ultra-Bold</vt:lpstr>
      <vt:lpstr>Arial</vt:lpstr>
      <vt:lpstr>Barlow Bold</vt:lpstr>
      <vt:lpstr>Calibri</vt:lpstr>
      <vt:lpstr>Canva Sans Bold</vt:lpstr>
      <vt:lpstr>Clear Sans</vt:lpstr>
      <vt:lpstr>Clear Sans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horizon rh</dc:creator>
  <cp:lastModifiedBy>horizon rh</cp:lastModifiedBy>
  <cp:revision>3</cp:revision>
  <dcterms:created xsi:type="dcterms:W3CDTF">2025-04-24T15:02:10Z</dcterms:created>
  <dcterms:modified xsi:type="dcterms:W3CDTF">2025-04-25T14:10:52Z</dcterms:modified>
</cp:coreProperties>
</file>