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6" r:id="rId2"/>
  </p:sldMasterIdLst>
  <p:notesMasterIdLst>
    <p:notesMasterId r:id="rId65"/>
  </p:notesMasterIdLst>
  <p:sldIdLst>
    <p:sldId id="410" r:id="rId3"/>
    <p:sldId id="412" r:id="rId4"/>
    <p:sldId id="347" r:id="rId5"/>
    <p:sldId id="413" r:id="rId6"/>
    <p:sldId id="358" r:id="rId7"/>
    <p:sldId id="416" r:id="rId8"/>
    <p:sldId id="414" r:id="rId9"/>
    <p:sldId id="417" r:id="rId10"/>
    <p:sldId id="477" r:id="rId11"/>
    <p:sldId id="415" r:id="rId12"/>
    <p:sldId id="419" r:id="rId13"/>
    <p:sldId id="421" r:id="rId14"/>
    <p:sldId id="422" r:id="rId15"/>
    <p:sldId id="481" r:id="rId16"/>
    <p:sldId id="435" r:id="rId17"/>
    <p:sldId id="482" r:id="rId18"/>
    <p:sldId id="436" r:id="rId19"/>
    <p:sldId id="483" r:id="rId20"/>
    <p:sldId id="434" r:id="rId21"/>
    <p:sldId id="423" r:id="rId22"/>
    <p:sldId id="424" r:id="rId23"/>
    <p:sldId id="438" r:id="rId24"/>
    <p:sldId id="440" r:id="rId25"/>
    <p:sldId id="441" r:id="rId26"/>
    <p:sldId id="475" r:id="rId27"/>
    <p:sldId id="426" r:id="rId28"/>
    <p:sldId id="427" r:id="rId29"/>
    <p:sldId id="480" r:id="rId30"/>
    <p:sldId id="428" r:id="rId31"/>
    <p:sldId id="447" r:id="rId32"/>
    <p:sldId id="454" r:id="rId33"/>
    <p:sldId id="455" r:id="rId34"/>
    <p:sldId id="450" r:id="rId35"/>
    <p:sldId id="449" r:id="rId36"/>
    <p:sldId id="448" r:id="rId37"/>
    <p:sldId id="451" r:id="rId38"/>
    <p:sldId id="457" r:id="rId39"/>
    <p:sldId id="466" r:id="rId40"/>
    <p:sldId id="485" r:id="rId41"/>
    <p:sldId id="431" r:id="rId42"/>
    <p:sldId id="432" r:id="rId43"/>
    <p:sldId id="478" r:id="rId44"/>
    <p:sldId id="433" r:id="rId45"/>
    <p:sldId id="464" r:id="rId46"/>
    <p:sldId id="462" r:id="rId47"/>
    <p:sldId id="463" r:id="rId48"/>
    <p:sldId id="445" r:id="rId49"/>
    <p:sldId id="446" r:id="rId50"/>
    <p:sldId id="467" r:id="rId51"/>
    <p:sldId id="469" r:id="rId52"/>
    <p:sldId id="476" r:id="rId53"/>
    <p:sldId id="484" r:id="rId54"/>
    <p:sldId id="470" r:id="rId55"/>
    <p:sldId id="471" r:id="rId56"/>
    <p:sldId id="473" r:id="rId57"/>
    <p:sldId id="472" r:id="rId58"/>
    <p:sldId id="460" r:id="rId59"/>
    <p:sldId id="459" r:id="rId60"/>
    <p:sldId id="461" r:id="rId61"/>
    <p:sldId id="479" r:id="rId62"/>
    <p:sldId id="465" r:id="rId63"/>
    <p:sldId id="309" r:id="rId6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66FF"/>
    <a:srgbClr val="44B8C4"/>
    <a:srgbClr val="00CCFF"/>
    <a:srgbClr val="6666FF"/>
    <a:srgbClr val="53A2B5"/>
    <a:srgbClr val="43BB8D"/>
    <a:srgbClr val="0000CC"/>
    <a:srgbClr val="CC0066"/>
    <a:srgbClr val="56C8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90" autoAdjust="0"/>
    <p:restoredTop sz="86486" autoAdjust="0"/>
  </p:normalViewPr>
  <p:slideViewPr>
    <p:cSldViewPr snapToGrid="0">
      <p:cViewPr varScale="1">
        <p:scale>
          <a:sx n="72" d="100"/>
          <a:sy n="72" d="100"/>
        </p:scale>
        <p:origin x="1306" y="43"/>
      </p:cViewPr>
      <p:guideLst/>
    </p:cSldViewPr>
  </p:slideViewPr>
  <p:outlineViewPr>
    <p:cViewPr>
      <p:scale>
        <a:sx n="33" d="100"/>
        <a:sy n="33" d="100"/>
      </p:scale>
      <p:origin x="0" y="-114"/>
    </p:cViewPr>
  </p:outlineViewPr>
  <p:notesTextViewPr>
    <p:cViewPr>
      <p:scale>
        <a:sx n="150" d="100"/>
        <a:sy n="15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BBDBDD-D63E-4655-829E-AFE325F7EF4B}" type="doc">
      <dgm:prSet loTypeId="urn:microsoft.com/office/officeart/2005/8/layout/cycle5" loCatId="cycle" qsTypeId="urn:microsoft.com/office/officeart/2005/8/quickstyle/3d2" qsCatId="3D" csTypeId="urn:microsoft.com/office/officeart/2005/8/colors/accent1_2" csCatId="accent1" phldr="1"/>
      <dgm:spPr/>
      <dgm:t>
        <a:bodyPr/>
        <a:lstStyle/>
        <a:p>
          <a:endParaRPr lang="fr-FR"/>
        </a:p>
      </dgm:t>
    </dgm:pt>
    <dgm:pt modelId="{3587FD97-6335-4D34-9B9D-01A776720725}">
      <dgm:prSet phldrT="[Texte]" custT="1"/>
      <dgm:spPr/>
      <dgm:t>
        <a:bodyPr/>
        <a:lstStyle/>
        <a:p>
          <a:r>
            <a:rPr lang="fr-FR" sz="2000" b="1" dirty="0" smtClean="0"/>
            <a:t>Implication</a:t>
          </a:r>
          <a:endParaRPr lang="fr-FR" sz="2000" b="1" dirty="0"/>
        </a:p>
      </dgm:t>
    </dgm:pt>
    <dgm:pt modelId="{01D3EC64-6208-4EFE-96B3-37F2505C0376}" type="parTrans" cxnId="{3F1EB0BE-6331-43E3-8201-9FDC3C8432E0}">
      <dgm:prSet/>
      <dgm:spPr/>
      <dgm:t>
        <a:bodyPr/>
        <a:lstStyle/>
        <a:p>
          <a:endParaRPr lang="fr-FR"/>
        </a:p>
      </dgm:t>
    </dgm:pt>
    <dgm:pt modelId="{ED4E7A9D-F77B-4C49-8A4C-111E5A3222F2}" type="sibTrans" cxnId="{3F1EB0BE-6331-43E3-8201-9FDC3C8432E0}">
      <dgm:prSet/>
      <dgm:spPr/>
      <dgm:t>
        <a:bodyPr/>
        <a:lstStyle/>
        <a:p>
          <a:endParaRPr lang="fr-FR"/>
        </a:p>
      </dgm:t>
    </dgm:pt>
    <dgm:pt modelId="{DFC80964-B112-4B20-AA50-A3064D64F09D}">
      <dgm:prSet phldrT="[Texte]" custT="1"/>
      <dgm:spPr/>
      <dgm:t>
        <a:bodyPr/>
        <a:lstStyle/>
        <a:p>
          <a:r>
            <a:rPr lang="fr-FR" sz="2000" b="1" dirty="0" smtClean="0"/>
            <a:t>Ecoute</a:t>
          </a:r>
          <a:endParaRPr lang="fr-FR" sz="2000" b="1" dirty="0"/>
        </a:p>
      </dgm:t>
    </dgm:pt>
    <dgm:pt modelId="{56B53542-85ED-4651-B176-6D40B614DEAE}" type="parTrans" cxnId="{1AC40AB8-225B-4F6C-A3C9-0514EF436F83}">
      <dgm:prSet/>
      <dgm:spPr/>
      <dgm:t>
        <a:bodyPr/>
        <a:lstStyle/>
        <a:p>
          <a:endParaRPr lang="fr-FR"/>
        </a:p>
      </dgm:t>
    </dgm:pt>
    <dgm:pt modelId="{31EF4C60-6C8D-4A27-B0B3-475FD9BF663D}" type="sibTrans" cxnId="{1AC40AB8-225B-4F6C-A3C9-0514EF436F83}">
      <dgm:prSet/>
      <dgm:spPr/>
      <dgm:t>
        <a:bodyPr/>
        <a:lstStyle/>
        <a:p>
          <a:endParaRPr lang="fr-FR"/>
        </a:p>
      </dgm:t>
    </dgm:pt>
    <dgm:pt modelId="{CAE93530-7F06-43A9-AF35-A6A684B5C084}">
      <dgm:prSet phldrT="[Texte]" custT="1"/>
      <dgm:spPr/>
      <dgm:t>
        <a:bodyPr/>
        <a:lstStyle/>
        <a:p>
          <a:r>
            <a:rPr lang="fr-FR" sz="2000" b="1" dirty="0" smtClean="0"/>
            <a:t>Bienveillance</a:t>
          </a:r>
          <a:endParaRPr lang="fr-FR" sz="2000" b="1" dirty="0"/>
        </a:p>
      </dgm:t>
    </dgm:pt>
    <dgm:pt modelId="{495A39F5-01AA-4C3F-8525-7F815514DEB1}" type="parTrans" cxnId="{13433DBE-D5C3-40AA-9E21-BEB195513AAC}">
      <dgm:prSet/>
      <dgm:spPr/>
      <dgm:t>
        <a:bodyPr/>
        <a:lstStyle/>
        <a:p>
          <a:endParaRPr lang="fr-FR"/>
        </a:p>
      </dgm:t>
    </dgm:pt>
    <dgm:pt modelId="{F0DB2A3C-D487-488A-8A34-F1732EA7BE7E}" type="sibTrans" cxnId="{13433DBE-D5C3-40AA-9E21-BEB195513AAC}">
      <dgm:prSet/>
      <dgm:spPr/>
      <dgm:t>
        <a:bodyPr/>
        <a:lstStyle/>
        <a:p>
          <a:endParaRPr lang="fr-FR"/>
        </a:p>
      </dgm:t>
    </dgm:pt>
    <dgm:pt modelId="{416796E0-D4FB-40E0-8AF3-058D7A21BCB4}">
      <dgm:prSet phldrT="[Texte]" custT="1"/>
      <dgm:spPr/>
      <dgm:t>
        <a:bodyPr/>
        <a:lstStyle/>
        <a:p>
          <a:r>
            <a:rPr lang="fr-FR" sz="2000" b="1" dirty="0" smtClean="0"/>
            <a:t>Participation active</a:t>
          </a:r>
          <a:endParaRPr lang="fr-FR" sz="2000" b="1" dirty="0"/>
        </a:p>
      </dgm:t>
    </dgm:pt>
    <dgm:pt modelId="{D7DD13A9-7555-47CD-8B81-FF16C804CE76}" type="parTrans" cxnId="{CEC93C1D-C110-4593-9E04-6CA9CE492AB1}">
      <dgm:prSet/>
      <dgm:spPr/>
      <dgm:t>
        <a:bodyPr/>
        <a:lstStyle/>
        <a:p>
          <a:endParaRPr lang="fr-FR"/>
        </a:p>
      </dgm:t>
    </dgm:pt>
    <dgm:pt modelId="{88C43541-F3B0-420D-8F45-678AAC865C47}" type="sibTrans" cxnId="{CEC93C1D-C110-4593-9E04-6CA9CE492AB1}">
      <dgm:prSet/>
      <dgm:spPr/>
      <dgm:t>
        <a:bodyPr/>
        <a:lstStyle/>
        <a:p>
          <a:endParaRPr lang="fr-FR"/>
        </a:p>
      </dgm:t>
    </dgm:pt>
    <dgm:pt modelId="{583D7F9A-1F6A-49BE-A382-A198858FDE57}" type="pres">
      <dgm:prSet presAssocID="{FDBBDBDD-D63E-4655-829E-AFE325F7EF4B}" presName="cycle" presStyleCnt="0">
        <dgm:presLayoutVars>
          <dgm:dir/>
          <dgm:resizeHandles val="exact"/>
        </dgm:presLayoutVars>
      </dgm:prSet>
      <dgm:spPr/>
      <dgm:t>
        <a:bodyPr/>
        <a:lstStyle/>
        <a:p>
          <a:endParaRPr lang="fr-FR"/>
        </a:p>
      </dgm:t>
    </dgm:pt>
    <dgm:pt modelId="{E8AD1DCD-0D84-49EF-BFF5-F387BCDE25A5}" type="pres">
      <dgm:prSet presAssocID="{3587FD97-6335-4D34-9B9D-01A776720725}" presName="node" presStyleLbl="node1" presStyleIdx="0" presStyleCnt="4">
        <dgm:presLayoutVars>
          <dgm:bulletEnabled val="1"/>
        </dgm:presLayoutVars>
      </dgm:prSet>
      <dgm:spPr/>
      <dgm:t>
        <a:bodyPr/>
        <a:lstStyle/>
        <a:p>
          <a:endParaRPr lang="fr-FR"/>
        </a:p>
      </dgm:t>
    </dgm:pt>
    <dgm:pt modelId="{59D57DBC-B2B5-4144-AC25-AE5DEB148E55}" type="pres">
      <dgm:prSet presAssocID="{3587FD97-6335-4D34-9B9D-01A776720725}" presName="spNode" presStyleCnt="0"/>
      <dgm:spPr/>
      <dgm:t>
        <a:bodyPr/>
        <a:lstStyle/>
        <a:p>
          <a:endParaRPr lang="fr-FR"/>
        </a:p>
      </dgm:t>
    </dgm:pt>
    <dgm:pt modelId="{0DB15524-0EF9-41A1-9117-414B10D6B801}" type="pres">
      <dgm:prSet presAssocID="{ED4E7A9D-F77B-4C49-8A4C-111E5A3222F2}" presName="sibTrans" presStyleLbl="sibTrans1D1" presStyleIdx="0" presStyleCnt="4"/>
      <dgm:spPr/>
      <dgm:t>
        <a:bodyPr/>
        <a:lstStyle/>
        <a:p>
          <a:endParaRPr lang="fr-FR"/>
        </a:p>
      </dgm:t>
    </dgm:pt>
    <dgm:pt modelId="{66DA5EF2-B731-4514-8532-1A72CB589FC0}" type="pres">
      <dgm:prSet presAssocID="{DFC80964-B112-4B20-AA50-A3064D64F09D}" presName="node" presStyleLbl="node1" presStyleIdx="1" presStyleCnt="4">
        <dgm:presLayoutVars>
          <dgm:bulletEnabled val="1"/>
        </dgm:presLayoutVars>
      </dgm:prSet>
      <dgm:spPr/>
      <dgm:t>
        <a:bodyPr/>
        <a:lstStyle/>
        <a:p>
          <a:endParaRPr lang="fr-FR"/>
        </a:p>
      </dgm:t>
    </dgm:pt>
    <dgm:pt modelId="{C5D694FD-857D-4960-A09D-4BCF6A362DD9}" type="pres">
      <dgm:prSet presAssocID="{DFC80964-B112-4B20-AA50-A3064D64F09D}" presName="spNode" presStyleCnt="0"/>
      <dgm:spPr/>
      <dgm:t>
        <a:bodyPr/>
        <a:lstStyle/>
        <a:p>
          <a:endParaRPr lang="fr-FR"/>
        </a:p>
      </dgm:t>
    </dgm:pt>
    <dgm:pt modelId="{0874B91E-EFA7-45A9-A10D-94699E769401}" type="pres">
      <dgm:prSet presAssocID="{31EF4C60-6C8D-4A27-B0B3-475FD9BF663D}" presName="sibTrans" presStyleLbl="sibTrans1D1" presStyleIdx="1" presStyleCnt="4"/>
      <dgm:spPr/>
      <dgm:t>
        <a:bodyPr/>
        <a:lstStyle/>
        <a:p>
          <a:endParaRPr lang="fr-FR"/>
        </a:p>
      </dgm:t>
    </dgm:pt>
    <dgm:pt modelId="{78DFA22B-BB98-4861-A425-E4FA4601A143}" type="pres">
      <dgm:prSet presAssocID="{CAE93530-7F06-43A9-AF35-A6A684B5C084}" presName="node" presStyleLbl="node1" presStyleIdx="2" presStyleCnt="4">
        <dgm:presLayoutVars>
          <dgm:bulletEnabled val="1"/>
        </dgm:presLayoutVars>
      </dgm:prSet>
      <dgm:spPr/>
      <dgm:t>
        <a:bodyPr/>
        <a:lstStyle/>
        <a:p>
          <a:endParaRPr lang="fr-FR"/>
        </a:p>
      </dgm:t>
    </dgm:pt>
    <dgm:pt modelId="{7960D395-FB00-476B-AD5C-1DE649C0D174}" type="pres">
      <dgm:prSet presAssocID="{CAE93530-7F06-43A9-AF35-A6A684B5C084}" presName="spNode" presStyleCnt="0"/>
      <dgm:spPr/>
      <dgm:t>
        <a:bodyPr/>
        <a:lstStyle/>
        <a:p>
          <a:endParaRPr lang="fr-FR"/>
        </a:p>
      </dgm:t>
    </dgm:pt>
    <dgm:pt modelId="{62B2D6B5-A27A-46EC-87DD-5AA14A13591A}" type="pres">
      <dgm:prSet presAssocID="{F0DB2A3C-D487-488A-8A34-F1732EA7BE7E}" presName="sibTrans" presStyleLbl="sibTrans1D1" presStyleIdx="2" presStyleCnt="4"/>
      <dgm:spPr/>
      <dgm:t>
        <a:bodyPr/>
        <a:lstStyle/>
        <a:p>
          <a:endParaRPr lang="fr-FR"/>
        </a:p>
      </dgm:t>
    </dgm:pt>
    <dgm:pt modelId="{FA3D7963-D195-4041-B20D-116AE356C2C3}" type="pres">
      <dgm:prSet presAssocID="{416796E0-D4FB-40E0-8AF3-058D7A21BCB4}" presName="node" presStyleLbl="node1" presStyleIdx="3" presStyleCnt="4">
        <dgm:presLayoutVars>
          <dgm:bulletEnabled val="1"/>
        </dgm:presLayoutVars>
      </dgm:prSet>
      <dgm:spPr/>
      <dgm:t>
        <a:bodyPr/>
        <a:lstStyle/>
        <a:p>
          <a:endParaRPr lang="fr-FR"/>
        </a:p>
      </dgm:t>
    </dgm:pt>
    <dgm:pt modelId="{9BA62202-9419-4AA2-9657-23D2ADB63007}" type="pres">
      <dgm:prSet presAssocID="{416796E0-D4FB-40E0-8AF3-058D7A21BCB4}" presName="spNode" presStyleCnt="0"/>
      <dgm:spPr/>
      <dgm:t>
        <a:bodyPr/>
        <a:lstStyle/>
        <a:p>
          <a:endParaRPr lang="fr-FR"/>
        </a:p>
      </dgm:t>
    </dgm:pt>
    <dgm:pt modelId="{2C23D4C5-B62E-44B7-BB5B-299026D4AEE9}" type="pres">
      <dgm:prSet presAssocID="{88C43541-F3B0-420D-8F45-678AAC865C47}" presName="sibTrans" presStyleLbl="sibTrans1D1" presStyleIdx="3" presStyleCnt="4"/>
      <dgm:spPr/>
      <dgm:t>
        <a:bodyPr/>
        <a:lstStyle/>
        <a:p>
          <a:endParaRPr lang="fr-FR"/>
        </a:p>
      </dgm:t>
    </dgm:pt>
  </dgm:ptLst>
  <dgm:cxnLst>
    <dgm:cxn modelId="{A202A216-CF98-40B1-9D56-A004A6B8D00A}" type="presOf" srcId="{3587FD97-6335-4D34-9B9D-01A776720725}" destId="{E8AD1DCD-0D84-49EF-BFF5-F387BCDE25A5}" srcOrd="0" destOrd="0" presId="urn:microsoft.com/office/officeart/2005/8/layout/cycle5"/>
    <dgm:cxn modelId="{0C630131-8485-4E38-B79A-8A5CB3CD87BD}" type="presOf" srcId="{DFC80964-B112-4B20-AA50-A3064D64F09D}" destId="{66DA5EF2-B731-4514-8532-1A72CB589FC0}" srcOrd="0" destOrd="0" presId="urn:microsoft.com/office/officeart/2005/8/layout/cycle5"/>
    <dgm:cxn modelId="{A3392A83-30DE-4E22-BF6A-802EB30E2DC6}" type="presOf" srcId="{88C43541-F3B0-420D-8F45-678AAC865C47}" destId="{2C23D4C5-B62E-44B7-BB5B-299026D4AEE9}" srcOrd="0" destOrd="0" presId="urn:microsoft.com/office/officeart/2005/8/layout/cycle5"/>
    <dgm:cxn modelId="{1AC40AB8-225B-4F6C-A3C9-0514EF436F83}" srcId="{FDBBDBDD-D63E-4655-829E-AFE325F7EF4B}" destId="{DFC80964-B112-4B20-AA50-A3064D64F09D}" srcOrd="1" destOrd="0" parTransId="{56B53542-85ED-4651-B176-6D40B614DEAE}" sibTransId="{31EF4C60-6C8D-4A27-B0B3-475FD9BF663D}"/>
    <dgm:cxn modelId="{83FA2E6B-EE22-45EB-B306-969E46BAD010}" type="presOf" srcId="{CAE93530-7F06-43A9-AF35-A6A684B5C084}" destId="{78DFA22B-BB98-4861-A425-E4FA4601A143}" srcOrd="0" destOrd="0" presId="urn:microsoft.com/office/officeart/2005/8/layout/cycle5"/>
    <dgm:cxn modelId="{CEC93C1D-C110-4593-9E04-6CA9CE492AB1}" srcId="{FDBBDBDD-D63E-4655-829E-AFE325F7EF4B}" destId="{416796E0-D4FB-40E0-8AF3-058D7A21BCB4}" srcOrd="3" destOrd="0" parTransId="{D7DD13A9-7555-47CD-8B81-FF16C804CE76}" sibTransId="{88C43541-F3B0-420D-8F45-678AAC865C47}"/>
    <dgm:cxn modelId="{13433DBE-D5C3-40AA-9E21-BEB195513AAC}" srcId="{FDBBDBDD-D63E-4655-829E-AFE325F7EF4B}" destId="{CAE93530-7F06-43A9-AF35-A6A684B5C084}" srcOrd="2" destOrd="0" parTransId="{495A39F5-01AA-4C3F-8525-7F815514DEB1}" sibTransId="{F0DB2A3C-D487-488A-8A34-F1732EA7BE7E}"/>
    <dgm:cxn modelId="{3F1EB0BE-6331-43E3-8201-9FDC3C8432E0}" srcId="{FDBBDBDD-D63E-4655-829E-AFE325F7EF4B}" destId="{3587FD97-6335-4D34-9B9D-01A776720725}" srcOrd="0" destOrd="0" parTransId="{01D3EC64-6208-4EFE-96B3-37F2505C0376}" sibTransId="{ED4E7A9D-F77B-4C49-8A4C-111E5A3222F2}"/>
    <dgm:cxn modelId="{1844C54B-89B8-4906-BEE8-7554650A7F04}" type="presOf" srcId="{31EF4C60-6C8D-4A27-B0B3-475FD9BF663D}" destId="{0874B91E-EFA7-45A9-A10D-94699E769401}" srcOrd="0" destOrd="0" presId="urn:microsoft.com/office/officeart/2005/8/layout/cycle5"/>
    <dgm:cxn modelId="{ED2F805F-8881-4F53-A324-E7AC5BB3402A}" type="presOf" srcId="{ED4E7A9D-F77B-4C49-8A4C-111E5A3222F2}" destId="{0DB15524-0EF9-41A1-9117-414B10D6B801}" srcOrd="0" destOrd="0" presId="urn:microsoft.com/office/officeart/2005/8/layout/cycle5"/>
    <dgm:cxn modelId="{C9883CE7-A958-4EA2-9052-5079DF8F2FA4}" type="presOf" srcId="{F0DB2A3C-D487-488A-8A34-F1732EA7BE7E}" destId="{62B2D6B5-A27A-46EC-87DD-5AA14A13591A}" srcOrd="0" destOrd="0" presId="urn:microsoft.com/office/officeart/2005/8/layout/cycle5"/>
    <dgm:cxn modelId="{EF34795B-CDCE-449E-9786-4C6F040076D3}" type="presOf" srcId="{FDBBDBDD-D63E-4655-829E-AFE325F7EF4B}" destId="{583D7F9A-1F6A-49BE-A382-A198858FDE57}" srcOrd="0" destOrd="0" presId="urn:microsoft.com/office/officeart/2005/8/layout/cycle5"/>
    <dgm:cxn modelId="{FAC2B29C-9E52-424F-880B-E58B79435239}" type="presOf" srcId="{416796E0-D4FB-40E0-8AF3-058D7A21BCB4}" destId="{FA3D7963-D195-4041-B20D-116AE356C2C3}" srcOrd="0" destOrd="0" presId="urn:microsoft.com/office/officeart/2005/8/layout/cycle5"/>
    <dgm:cxn modelId="{29E7D13D-9B65-4926-8F0A-F2632478D252}" type="presParOf" srcId="{583D7F9A-1F6A-49BE-A382-A198858FDE57}" destId="{E8AD1DCD-0D84-49EF-BFF5-F387BCDE25A5}" srcOrd="0" destOrd="0" presId="urn:microsoft.com/office/officeart/2005/8/layout/cycle5"/>
    <dgm:cxn modelId="{622C17D3-6875-4AA4-AC4C-CD2A68982C32}" type="presParOf" srcId="{583D7F9A-1F6A-49BE-A382-A198858FDE57}" destId="{59D57DBC-B2B5-4144-AC25-AE5DEB148E55}" srcOrd="1" destOrd="0" presId="urn:microsoft.com/office/officeart/2005/8/layout/cycle5"/>
    <dgm:cxn modelId="{DAE4DF15-99CB-40FC-8D7D-B7B269429AF3}" type="presParOf" srcId="{583D7F9A-1F6A-49BE-A382-A198858FDE57}" destId="{0DB15524-0EF9-41A1-9117-414B10D6B801}" srcOrd="2" destOrd="0" presId="urn:microsoft.com/office/officeart/2005/8/layout/cycle5"/>
    <dgm:cxn modelId="{E0C09D42-CB5E-4DE6-A1EC-97C92ECFB2B7}" type="presParOf" srcId="{583D7F9A-1F6A-49BE-A382-A198858FDE57}" destId="{66DA5EF2-B731-4514-8532-1A72CB589FC0}" srcOrd="3" destOrd="0" presId="urn:microsoft.com/office/officeart/2005/8/layout/cycle5"/>
    <dgm:cxn modelId="{5FE7D88B-FDB1-4A70-941B-A09C66271538}" type="presParOf" srcId="{583D7F9A-1F6A-49BE-A382-A198858FDE57}" destId="{C5D694FD-857D-4960-A09D-4BCF6A362DD9}" srcOrd="4" destOrd="0" presId="urn:microsoft.com/office/officeart/2005/8/layout/cycle5"/>
    <dgm:cxn modelId="{16ECC1E7-2139-4BAE-9BB9-5BC704E555F8}" type="presParOf" srcId="{583D7F9A-1F6A-49BE-A382-A198858FDE57}" destId="{0874B91E-EFA7-45A9-A10D-94699E769401}" srcOrd="5" destOrd="0" presId="urn:microsoft.com/office/officeart/2005/8/layout/cycle5"/>
    <dgm:cxn modelId="{1526B66B-D679-4001-9D9A-762B0A89832C}" type="presParOf" srcId="{583D7F9A-1F6A-49BE-A382-A198858FDE57}" destId="{78DFA22B-BB98-4861-A425-E4FA4601A143}" srcOrd="6" destOrd="0" presId="urn:microsoft.com/office/officeart/2005/8/layout/cycle5"/>
    <dgm:cxn modelId="{69AC7CAB-C6BD-4914-AEB2-11703F87ECBD}" type="presParOf" srcId="{583D7F9A-1F6A-49BE-A382-A198858FDE57}" destId="{7960D395-FB00-476B-AD5C-1DE649C0D174}" srcOrd="7" destOrd="0" presId="urn:microsoft.com/office/officeart/2005/8/layout/cycle5"/>
    <dgm:cxn modelId="{8E31F8DE-751A-4064-92A8-A025481916EE}" type="presParOf" srcId="{583D7F9A-1F6A-49BE-A382-A198858FDE57}" destId="{62B2D6B5-A27A-46EC-87DD-5AA14A13591A}" srcOrd="8" destOrd="0" presId="urn:microsoft.com/office/officeart/2005/8/layout/cycle5"/>
    <dgm:cxn modelId="{6D891019-20DC-4977-9C78-FD2413230065}" type="presParOf" srcId="{583D7F9A-1F6A-49BE-A382-A198858FDE57}" destId="{FA3D7963-D195-4041-B20D-116AE356C2C3}" srcOrd="9" destOrd="0" presId="urn:microsoft.com/office/officeart/2005/8/layout/cycle5"/>
    <dgm:cxn modelId="{A0386650-9EB8-4CD6-84E3-B7D661F255CC}" type="presParOf" srcId="{583D7F9A-1F6A-49BE-A382-A198858FDE57}" destId="{9BA62202-9419-4AA2-9657-23D2ADB63007}" srcOrd="10" destOrd="0" presId="urn:microsoft.com/office/officeart/2005/8/layout/cycle5"/>
    <dgm:cxn modelId="{73957A66-62BA-401C-BA09-374E08219C32}" type="presParOf" srcId="{583D7F9A-1F6A-49BE-A382-A198858FDE57}" destId="{2C23D4C5-B62E-44B7-BB5B-299026D4AEE9}" srcOrd="11"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28856E-876B-4EAE-B8BB-22AA39DA336C}" type="doc">
      <dgm:prSet loTypeId="urn:microsoft.com/office/officeart/2005/8/layout/hProcess9" loCatId="process" qsTypeId="urn:microsoft.com/office/officeart/2005/8/quickstyle/simple1" qsCatId="simple" csTypeId="urn:microsoft.com/office/officeart/2005/8/colors/accent1_2" csCatId="accent1" phldr="1"/>
      <dgm:spPr/>
    </dgm:pt>
    <dgm:pt modelId="{240FBD71-91CB-4F0F-9178-4DD7B61DCAEC}">
      <dgm:prSet phldrT="[Texte]"/>
      <dgm:spPr>
        <a:solidFill>
          <a:schemeClr val="accent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fr-FR" dirty="0" smtClean="0"/>
            <a:t>Objectifs individuels</a:t>
          </a:r>
          <a:endParaRPr lang="fr-FR" dirty="0"/>
        </a:p>
      </dgm:t>
    </dgm:pt>
    <dgm:pt modelId="{0BB8F739-2118-4BE4-A3B1-BFA469013781}" type="parTrans" cxnId="{105550F4-AAA4-4EC2-94AB-764345E829A0}">
      <dgm:prSet/>
      <dgm:spPr/>
      <dgm:t>
        <a:bodyPr/>
        <a:lstStyle/>
        <a:p>
          <a:endParaRPr lang="fr-FR"/>
        </a:p>
      </dgm:t>
    </dgm:pt>
    <dgm:pt modelId="{D59FBD07-7509-43CA-8C5C-C8152CCCCBCB}" type="sibTrans" cxnId="{105550F4-AAA4-4EC2-94AB-764345E829A0}">
      <dgm:prSet/>
      <dgm:spPr/>
      <dgm:t>
        <a:bodyPr/>
        <a:lstStyle/>
        <a:p>
          <a:endParaRPr lang="fr-FR"/>
        </a:p>
      </dgm:t>
    </dgm:pt>
    <dgm:pt modelId="{49D29BB1-F62C-439A-B100-2633AF88F7BA}">
      <dgm:prSet phldrT="[Texte]"/>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fr-FR" dirty="0" smtClean="0"/>
            <a:t>Objectifs d’équipe</a:t>
          </a:r>
          <a:endParaRPr lang="fr-FR" dirty="0"/>
        </a:p>
      </dgm:t>
    </dgm:pt>
    <dgm:pt modelId="{85083074-EF34-4638-8E21-6F56EB7CD37D}" type="parTrans" cxnId="{D7D5A8F0-45F2-4B42-B236-17CF0263660D}">
      <dgm:prSet/>
      <dgm:spPr/>
      <dgm:t>
        <a:bodyPr/>
        <a:lstStyle/>
        <a:p>
          <a:endParaRPr lang="fr-FR"/>
        </a:p>
      </dgm:t>
    </dgm:pt>
    <dgm:pt modelId="{F68D3C3E-7AF0-49D9-8BC2-CEF04B9783BC}" type="sibTrans" cxnId="{D7D5A8F0-45F2-4B42-B236-17CF0263660D}">
      <dgm:prSet/>
      <dgm:spPr/>
      <dgm:t>
        <a:bodyPr/>
        <a:lstStyle/>
        <a:p>
          <a:endParaRPr lang="fr-FR"/>
        </a:p>
      </dgm:t>
    </dgm:pt>
    <dgm:pt modelId="{E8622F8F-E938-4D71-BFA5-0F10B61FC082}">
      <dgm:prSet phldrT="[Texte]"/>
      <dgm:spPr>
        <a:solidFill>
          <a:srgbClr val="6666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fr-FR" dirty="0" smtClean="0"/>
            <a:t>Objectifs du Groupe AGPM</a:t>
          </a:r>
          <a:endParaRPr lang="fr-FR" dirty="0"/>
        </a:p>
      </dgm:t>
    </dgm:pt>
    <dgm:pt modelId="{DD75EE9E-30E9-43CA-BF35-D44595B27ABD}" type="parTrans" cxnId="{2DFD4F3D-4F5A-4624-8FF2-B95E02EBD6D2}">
      <dgm:prSet/>
      <dgm:spPr/>
      <dgm:t>
        <a:bodyPr/>
        <a:lstStyle/>
        <a:p>
          <a:endParaRPr lang="fr-FR"/>
        </a:p>
      </dgm:t>
    </dgm:pt>
    <dgm:pt modelId="{3F43871C-FD96-4576-8203-2765DB24CA3B}" type="sibTrans" cxnId="{2DFD4F3D-4F5A-4624-8FF2-B95E02EBD6D2}">
      <dgm:prSet/>
      <dgm:spPr/>
      <dgm:t>
        <a:bodyPr/>
        <a:lstStyle/>
        <a:p>
          <a:endParaRPr lang="fr-FR"/>
        </a:p>
      </dgm:t>
    </dgm:pt>
    <dgm:pt modelId="{BFDB62E6-E3AE-40FD-BC92-BF7B6210FE9F}" type="pres">
      <dgm:prSet presAssocID="{3C28856E-876B-4EAE-B8BB-22AA39DA336C}" presName="CompostProcess" presStyleCnt="0">
        <dgm:presLayoutVars>
          <dgm:dir/>
          <dgm:resizeHandles val="exact"/>
        </dgm:presLayoutVars>
      </dgm:prSet>
      <dgm:spPr/>
    </dgm:pt>
    <dgm:pt modelId="{2A10D18C-E20B-4DE5-BD2C-4810E6CADEFF}" type="pres">
      <dgm:prSet presAssocID="{3C28856E-876B-4EAE-B8BB-22AA39DA336C}" presName="arrow" presStyleLbl="bgShp" presStyleIdx="0" presStyleCnt="1" custLinFactNeighborX="-10830" custLinFactNeighborY="3299"/>
      <dgm:spPr/>
    </dgm:pt>
    <dgm:pt modelId="{7A6F7374-8C75-4A14-8A41-068A21020F36}" type="pres">
      <dgm:prSet presAssocID="{3C28856E-876B-4EAE-B8BB-22AA39DA336C}" presName="linearProcess" presStyleCnt="0"/>
      <dgm:spPr/>
    </dgm:pt>
    <dgm:pt modelId="{203A722F-7ED7-4FE3-B3BB-CE0F82059273}" type="pres">
      <dgm:prSet presAssocID="{240FBD71-91CB-4F0F-9178-4DD7B61DCAEC}" presName="textNode" presStyleLbl="node1" presStyleIdx="0" presStyleCnt="3">
        <dgm:presLayoutVars>
          <dgm:bulletEnabled val="1"/>
        </dgm:presLayoutVars>
      </dgm:prSet>
      <dgm:spPr/>
      <dgm:t>
        <a:bodyPr/>
        <a:lstStyle/>
        <a:p>
          <a:endParaRPr lang="fr-FR"/>
        </a:p>
      </dgm:t>
    </dgm:pt>
    <dgm:pt modelId="{5CB60A31-38D1-42AF-B13D-958301E28D27}" type="pres">
      <dgm:prSet presAssocID="{D59FBD07-7509-43CA-8C5C-C8152CCCCBCB}" presName="sibTrans" presStyleCnt="0"/>
      <dgm:spPr/>
    </dgm:pt>
    <dgm:pt modelId="{033AA36C-F0A9-4BA7-9FF4-ADEEF3C63753}" type="pres">
      <dgm:prSet presAssocID="{49D29BB1-F62C-439A-B100-2633AF88F7BA}" presName="textNode" presStyleLbl="node1" presStyleIdx="1" presStyleCnt="3">
        <dgm:presLayoutVars>
          <dgm:bulletEnabled val="1"/>
        </dgm:presLayoutVars>
      </dgm:prSet>
      <dgm:spPr/>
      <dgm:t>
        <a:bodyPr/>
        <a:lstStyle/>
        <a:p>
          <a:endParaRPr lang="fr-FR"/>
        </a:p>
      </dgm:t>
    </dgm:pt>
    <dgm:pt modelId="{B92F1A9A-8BE9-46AF-8E5A-C69DB0540DC0}" type="pres">
      <dgm:prSet presAssocID="{F68D3C3E-7AF0-49D9-8BC2-CEF04B9783BC}" presName="sibTrans" presStyleCnt="0"/>
      <dgm:spPr/>
    </dgm:pt>
    <dgm:pt modelId="{1A310A5E-09CA-4D8E-9E33-ED3AB43B2457}" type="pres">
      <dgm:prSet presAssocID="{E8622F8F-E938-4D71-BFA5-0F10B61FC082}" presName="textNode" presStyleLbl="node1" presStyleIdx="2" presStyleCnt="3">
        <dgm:presLayoutVars>
          <dgm:bulletEnabled val="1"/>
        </dgm:presLayoutVars>
      </dgm:prSet>
      <dgm:spPr/>
      <dgm:t>
        <a:bodyPr/>
        <a:lstStyle/>
        <a:p>
          <a:endParaRPr lang="fr-FR"/>
        </a:p>
      </dgm:t>
    </dgm:pt>
  </dgm:ptLst>
  <dgm:cxnLst>
    <dgm:cxn modelId="{5F19FDFC-652D-4FE8-9285-B66B1D639C37}" type="presOf" srcId="{E8622F8F-E938-4D71-BFA5-0F10B61FC082}" destId="{1A310A5E-09CA-4D8E-9E33-ED3AB43B2457}" srcOrd="0" destOrd="0" presId="urn:microsoft.com/office/officeart/2005/8/layout/hProcess9"/>
    <dgm:cxn modelId="{D7D5A8F0-45F2-4B42-B236-17CF0263660D}" srcId="{3C28856E-876B-4EAE-B8BB-22AA39DA336C}" destId="{49D29BB1-F62C-439A-B100-2633AF88F7BA}" srcOrd="1" destOrd="0" parTransId="{85083074-EF34-4638-8E21-6F56EB7CD37D}" sibTransId="{F68D3C3E-7AF0-49D9-8BC2-CEF04B9783BC}"/>
    <dgm:cxn modelId="{C5CFFF3C-36EB-4275-8F3E-C20D1672FC1C}" type="presOf" srcId="{49D29BB1-F62C-439A-B100-2633AF88F7BA}" destId="{033AA36C-F0A9-4BA7-9FF4-ADEEF3C63753}" srcOrd="0" destOrd="0" presId="urn:microsoft.com/office/officeart/2005/8/layout/hProcess9"/>
    <dgm:cxn modelId="{D6B399B0-BD26-46A7-963A-D38D8C713B05}" type="presOf" srcId="{3C28856E-876B-4EAE-B8BB-22AA39DA336C}" destId="{BFDB62E6-E3AE-40FD-BC92-BF7B6210FE9F}" srcOrd="0" destOrd="0" presId="urn:microsoft.com/office/officeart/2005/8/layout/hProcess9"/>
    <dgm:cxn modelId="{2DFD4F3D-4F5A-4624-8FF2-B95E02EBD6D2}" srcId="{3C28856E-876B-4EAE-B8BB-22AA39DA336C}" destId="{E8622F8F-E938-4D71-BFA5-0F10B61FC082}" srcOrd="2" destOrd="0" parTransId="{DD75EE9E-30E9-43CA-BF35-D44595B27ABD}" sibTransId="{3F43871C-FD96-4576-8203-2765DB24CA3B}"/>
    <dgm:cxn modelId="{874E7362-55D5-47A2-8EBE-B8E082093579}" type="presOf" srcId="{240FBD71-91CB-4F0F-9178-4DD7B61DCAEC}" destId="{203A722F-7ED7-4FE3-B3BB-CE0F82059273}" srcOrd="0" destOrd="0" presId="urn:microsoft.com/office/officeart/2005/8/layout/hProcess9"/>
    <dgm:cxn modelId="{105550F4-AAA4-4EC2-94AB-764345E829A0}" srcId="{3C28856E-876B-4EAE-B8BB-22AA39DA336C}" destId="{240FBD71-91CB-4F0F-9178-4DD7B61DCAEC}" srcOrd="0" destOrd="0" parTransId="{0BB8F739-2118-4BE4-A3B1-BFA469013781}" sibTransId="{D59FBD07-7509-43CA-8C5C-C8152CCCCBCB}"/>
    <dgm:cxn modelId="{A0508FFE-DD7C-4D5D-985B-AF96985791B6}" type="presParOf" srcId="{BFDB62E6-E3AE-40FD-BC92-BF7B6210FE9F}" destId="{2A10D18C-E20B-4DE5-BD2C-4810E6CADEFF}" srcOrd="0" destOrd="0" presId="urn:microsoft.com/office/officeart/2005/8/layout/hProcess9"/>
    <dgm:cxn modelId="{79A9CB62-8C02-432E-A7C4-E805ECCB353B}" type="presParOf" srcId="{BFDB62E6-E3AE-40FD-BC92-BF7B6210FE9F}" destId="{7A6F7374-8C75-4A14-8A41-068A21020F36}" srcOrd="1" destOrd="0" presId="urn:microsoft.com/office/officeart/2005/8/layout/hProcess9"/>
    <dgm:cxn modelId="{ACAD70D9-58F7-495C-8627-23C4F7686461}" type="presParOf" srcId="{7A6F7374-8C75-4A14-8A41-068A21020F36}" destId="{203A722F-7ED7-4FE3-B3BB-CE0F82059273}" srcOrd="0" destOrd="0" presId="urn:microsoft.com/office/officeart/2005/8/layout/hProcess9"/>
    <dgm:cxn modelId="{2BD4B840-A791-465D-9499-7B6A141BC980}" type="presParOf" srcId="{7A6F7374-8C75-4A14-8A41-068A21020F36}" destId="{5CB60A31-38D1-42AF-B13D-958301E28D27}" srcOrd="1" destOrd="0" presId="urn:microsoft.com/office/officeart/2005/8/layout/hProcess9"/>
    <dgm:cxn modelId="{C4644ABF-68D9-4A46-BEE1-0E100BD25B8F}" type="presParOf" srcId="{7A6F7374-8C75-4A14-8A41-068A21020F36}" destId="{033AA36C-F0A9-4BA7-9FF4-ADEEF3C63753}" srcOrd="2" destOrd="0" presId="urn:microsoft.com/office/officeart/2005/8/layout/hProcess9"/>
    <dgm:cxn modelId="{B174E6F6-FABC-4924-A644-B5370F1A8DFA}" type="presParOf" srcId="{7A6F7374-8C75-4A14-8A41-068A21020F36}" destId="{B92F1A9A-8BE9-46AF-8E5A-C69DB0540DC0}" srcOrd="3" destOrd="0" presId="urn:microsoft.com/office/officeart/2005/8/layout/hProcess9"/>
    <dgm:cxn modelId="{F52C8E7A-9623-4D33-BCCB-8ABF8CFBF2A8}" type="presParOf" srcId="{7A6F7374-8C75-4A14-8A41-068A21020F36}" destId="{1A310A5E-09CA-4D8E-9E33-ED3AB43B2457}"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56E4AE09-E890-43A3-9C82-5D69DD64BCE4}" type="doc">
      <dgm:prSet loTypeId="urn:microsoft.com/office/officeart/2005/8/layout/chevron2" loCatId="process" qsTypeId="urn:microsoft.com/office/officeart/2005/8/quickstyle/simple1" qsCatId="simple" csTypeId="urn:microsoft.com/office/officeart/2005/8/colors/colorful5" csCatId="colorful" phldr="1"/>
      <dgm:spPr/>
      <dgm:t>
        <a:bodyPr/>
        <a:lstStyle/>
        <a:p>
          <a:endParaRPr lang="fr-FR"/>
        </a:p>
      </dgm:t>
    </dgm:pt>
    <dgm:pt modelId="{C9BCA273-4EAD-4BBE-B00C-A3FB3FA14341}">
      <dgm:prSet phldrT="[Texte]"/>
      <dgm:spPr/>
      <dgm:t>
        <a:bodyPr/>
        <a:lstStyle/>
        <a:p>
          <a:r>
            <a:rPr lang="fr-FR" dirty="0" smtClean="0"/>
            <a:t>Objectifs stratégiques</a:t>
          </a:r>
          <a:endParaRPr lang="fr-FR" dirty="0"/>
        </a:p>
      </dgm:t>
    </dgm:pt>
    <dgm:pt modelId="{E3FBD518-BB45-49AB-90BF-AB5CEDC6F702}" type="parTrans" cxnId="{E4E2845E-FE1C-47BE-9FDB-91A8F5F5A030}">
      <dgm:prSet/>
      <dgm:spPr/>
      <dgm:t>
        <a:bodyPr/>
        <a:lstStyle/>
        <a:p>
          <a:endParaRPr lang="fr-FR"/>
        </a:p>
      </dgm:t>
    </dgm:pt>
    <dgm:pt modelId="{2E713125-26F7-4C52-9E5C-F0B249AFDF9E}" type="sibTrans" cxnId="{E4E2845E-FE1C-47BE-9FDB-91A8F5F5A030}">
      <dgm:prSet/>
      <dgm:spPr/>
      <dgm:t>
        <a:bodyPr/>
        <a:lstStyle/>
        <a:p>
          <a:endParaRPr lang="fr-FR"/>
        </a:p>
      </dgm:t>
    </dgm:pt>
    <dgm:pt modelId="{C9DF5BFD-AD02-42BC-9E7F-5B127FA25DC3}">
      <dgm:prSet phldrT="[Texte]" custT="1"/>
      <dgm:spPr/>
      <dgm:t>
        <a:bodyPr/>
        <a:lstStyle/>
        <a:p>
          <a:pPr>
            <a:spcAft>
              <a:spcPts val="600"/>
            </a:spcAft>
          </a:pPr>
          <a:r>
            <a:rPr lang="fr-FR" sz="1500" dirty="0" smtClean="0"/>
            <a:t>Vision à long terme</a:t>
          </a:r>
          <a:endParaRPr lang="fr-FR" sz="1500" dirty="0"/>
        </a:p>
      </dgm:t>
    </dgm:pt>
    <dgm:pt modelId="{4F4D4FBA-AAD1-4154-88FA-563EE79C6BFC}" type="parTrans" cxnId="{9768B109-8627-41A3-A5C1-BE4FADB93311}">
      <dgm:prSet/>
      <dgm:spPr/>
      <dgm:t>
        <a:bodyPr/>
        <a:lstStyle/>
        <a:p>
          <a:endParaRPr lang="fr-FR"/>
        </a:p>
      </dgm:t>
    </dgm:pt>
    <dgm:pt modelId="{B4103FB2-63B3-45D8-ACD0-25993016F1EC}" type="sibTrans" cxnId="{9768B109-8627-41A3-A5C1-BE4FADB93311}">
      <dgm:prSet/>
      <dgm:spPr/>
      <dgm:t>
        <a:bodyPr/>
        <a:lstStyle/>
        <a:p>
          <a:endParaRPr lang="fr-FR"/>
        </a:p>
      </dgm:t>
    </dgm:pt>
    <dgm:pt modelId="{68ACA076-2E90-4250-A053-0F3450597BF9}">
      <dgm:prSet phldrT="[Texte]"/>
      <dgm:spPr>
        <a:solidFill>
          <a:srgbClr val="43BB8D"/>
        </a:solidFill>
      </dgm:spPr>
      <dgm:t>
        <a:bodyPr/>
        <a:lstStyle/>
        <a:p>
          <a:r>
            <a:rPr lang="fr-FR" dirty="0" smtClean="0"/>
            <a:t>Objectifs d’équipe</a:t>
          </a:r>
          <a:endParaRPr lang="fr-FR" dirty="0"/>
        </a:p>
      </dgm:t>
    </dgm:pt>
    <dgm:pt modelId="{E2AB6F8F-EC5F-44F2-9909-DBCD05D4B3F2}" type="parTrans" cxnId="{02CD7CBA-87A3-4661-8E7B-23D7823627C3}">
      <dgm:prSet/>
      <dgm:spPr/>
      <dgm:t>
        <a:bodyPr/>
        <a:lstStyle/>
        <a:p>
          <a:endParaRPr lang="fr-FR"/>
        </a:p>
      </dgm:t>
    </dgm:pt>
    <dgm:pt modelId="{CACA6F18-2DDB-4C3B-8FD3-4BF52C73208F}" type="sibTrans" cxnId="{02CD7CBA-87A3-4661-8E7B-23D7823627C3}">
      <dgm:prSet/>
      <dgm:spPr/>
      <dgm:t>
        <a:bodyPr/>
        <a:lstStyle/>
        <a:p>
          <a:endParaRPr lang="fr-FR"/>
        </a:p>
      </dgm:t>
    </dgm:pt>
    <dgm:pt modelId="{BF3C5A0A-3FC8-42F5-964C-9A7CE1425F68}">
      <dgm:prSet phldrT="[Texte]" custT="1"/>
      <dgm:spPr/>
      <dgm:t>
        <a:bodyPr/>
        <a:lstStyle/>
        <a:p>
          <a:pPr>
            <a:spcAft>
              <a:spcPts val="600"/>
            </a:spcAft>
          </a:pPr>
          <a:r>
            <a:rPr lang="fr-FR" sz="1500" dirty="0" smtClean="0"/>
            <a:t>Définis conformément au périmètre d’action de l’équipe</a:t>
          </a:r>
          <a:endParaRPr lang="fr-FR" sz="1500" dirty="0"/>
        </a:p>
      </dgm:t>
    </dgm:pt>
    <dgm:pt modelId="{0F88C19E-E2CB-402B-B0EF-8E91DDA6AAC7}" type="parTrans" cxnId="{DE3DF190-FBEB-4CA6-84B2-8268C14DD850}">
      <dgm:prSet/>
      <dgm:spPr/>
      <dgm:t>
        <a:bodyPr/>
        <a:lstStyle/>
        <a:p>
          <a:endParaRPr lang="fr-FR"/>
        </a:p>
      </dgm:t>
    </dgm:pt>
    <dgm:pt modelId="{E2E048B2-845F-4C1C-B4B4-E79F1C4E54A1}" type="sibTrans" cxnId="{DE3DF190-FBEB-4CA6-84B2-8268C14DD850}">
      <dgm:prSet/>
      <dgm:spPr/>
      <dgm:t>
        <a:bodyPr/>
        <a:lstStyle/>
        <a:p>
          <a:endParaRPr lang="fr-FR"/>
        </a:p>
      </dgm:t>
    </dgm:pt>
    <dgm:pt modelId="{6203BB23-1D11-4270-A1C3-3F74F2BBA9A9}">
      <dgm:prSet phldrT="[Texte]"/>
      <dgm:spPr/>
      <dgm:t>
        <a:bodyPr/>
        <a:lstStyle/>
        <a:p>
          <a:r>
            <a:rPr lang="fr-FR" dirty="0" smtClean="0"/>
            <a:t>Objectifs individuels</a:t>
          </a:r>
          <a:endParaRPr lang="fr-FR" dirty="0"/>
        </a:p>
      </dgm:t>
    </dgm:pt>
    <dgm:pt modelId="{86D34F69-A4E0-4E21-9D6F-8C1EF2EE86C1}" type="parTrans" cxnId="{E845A0B3-B515-48D8-9574-78F1531CAE4F}">
      <dgm:prSet/>
      <dgm:spPr/>
      <dgm:t>
        <a:bodyPr/>
        <a:lstStyle/>
        <a:p>
          <a:endParaRPr lang="fr-FR"/>
        </a:p>
      </dgm:t>
    </dgm:pt>
    <dgm:pt modelId="{8051049F-26AC-489B-98B6-3C34A099E2EB}" type="sibTrans" cxnId="{E845A0B3-B515-48D8-9574-78F1531CAE4F}">
      <dgm:prSet/>
      <dgm:spPr/>
      <dgm:t>
        <a:bodyPr/>
        <a:lstStyle/>
        <a:p>
          <a:endParaRPr lang="fr-FR"/>
        </a:p>
      </dgm:t>
    </dgm:pt>
    <dgm:pt modelId="{6967D89B-BB0C-424E-BBDD-A56AEF82B9F7}">
      <dgm:prSet phldrT="[Texte]" custT="1"/>
      <dgm:spPr/>
      <dgm:t>
        <a:bodyPr/>
        <a:lstStyle/>
        <a:p>
          <a:pPr>
            <a:spcAft>
              <a:spcPts val="600"/>
            </a:spcAft>
          </a:pPr>
          <a:r>
            <a:rPr lang="fr-FR" sz="1500" dirty="0" smtClean="0"/>
            <a:t>Clairs et précis : chaque collaborateur doit comprendre ce qui est attendu de lui</a:t>
          </a:r>
          <a:endParaRPr lang="fr-FR" sz="1500" dirty="0"/>
        </a:p>
      </dgm:t>
    </dgm:pt>
    <dgm:pt modelId="{2FE4D080-34F1-41E3-AFB5-088FBECAF737}" type="parTrans" cxnId="{BF4F2A07-EEC2-4F69-8AF8-05F9061541AB}">
      <dgm:prSet/>
      <dgm:spPr/>
      <dgm:t>
        <a:bodyPr/>
        <a:lstStyle/>
        <a:p>
          <a:endParaRPr lang="fr-FR"/>
        </a:p>
      </dgm:t>
    </dgm:pt>
    <dgm:pt modelId="{09623C93-124A-4F45-BA5D-3F51D533D846}" type="sibTrans" cxnId="{BF4F2A07-EEC2-4F69-8AF8-05F9061541AB}">
      <dgm:prSet/>
      <dgm:spPr/>
      <dgm:t>
        <a:bodyPr/>
        <a:lstStyle/>
        <a:p>
          <a:endParaRPr lang="fr-FR"/>
        </a:p>
      </dgm:t>
    </dgm:pt>
    <dgm:pt modelId="{5215C1E9-DB9B-4CB7-86AF-1DB1987A64E6}">
      <dgm:prSet phldrT="[Texte]" custT="1"/>
      <dgm:spPr/>
      <dgm:t>
        <a:bodyPr/>
        <a:lstStyle/>
        <a:p>
          <a:pPr>
            <a:spcAft>
              <a:spcPts val="600"/>
            </a:spcAft>
          </a:pPr>
          <a:r>
            <a:rPr lang="fr-FR" sz="1500" dirty="0" smtClean="0"/>
            <a:t>Mesurables : intégrés dans une évaluation régulière de performance</a:t>
          </a:r>
          <a:endParaRPr lang="fr-FR" sz="1500" dirty="0"/>
        </a:p>
      </dgm:t>
    </dgm:pt>
    <dgm:pt modelId="{E5467156-5C7D-4AC4-A84A-AF595779A6DB}" type="parTrans" cxnId="{5A63EA88-AEFE-4C3C-B185-B936150A95DF}">
      <dgm:prSet/>
      <dgm:spPr/>
      <dgm:t>
        <a:bodyPr/>
        <a:lstStyle/>
        <a:p>
          <a:endParaRPr lang="fr-FR"/>
        </a:p>
      </dgm:t>
    </dgm:pt>
    <dgm:pt modelId="{460CE5E3-F29A-455F-88CE-2DE0DC18DAB2}" type="sibTrans" cxnId="{5A63EA88-AEFE-4C3C-B185-B936150A95DF}">
      <dgm:prSet/>
      <dgm:spPr/>
      <dgm:t>
        <a:bodyPr/>
        <a:lstStyle/>
        <a:p>
          <a:endParaRPr lang="fr-FR"/>
        </a:p>
      </dgm:t>
    </dgm:pt>
    <dgm:pt modelId="{8106D657-9DDF-42AB-9048-A464164C5398}">
      <dgm:prSet phldrT="[Texte]" custT="1"/>
      <dgm:spPr/>
      <dgm:t>
        <a:bodyPr/>
        <a:lstStyle/>
        <a:p>
          <a:pPr>
            <a:spcAft>
              <a:spcPts val="600"/>
            </a:spcAft>
          </a:pPr>
          <a:r>
            <a:rPr lang="fr-FR" sz="1500" dirty="0" smtClean="0"/>
            <a:t>Prendre en compte les ressources disponibles</a:t>
          </a:r>
          <a:endParaRPr lang="fr-FR" sz="1500" dirty="0"/>
        </a:p>
      </dgm:t>
    </dgm:pt>
    <dgm:pt modelId="{535A75B4-D565-491A-9CC1-5E6B50A4C59B}" type="parTrans" cxnId="{154420AC-0D8F-489F-9732-400B28FC2F9E}">
      <dgm:prSet/>
      <dgm:spPr/>
      <dgm:t>
        <a:bodyPr/>
        <a:lstStyle/>
        <a:p>
          <a:endParaRPr lang="fr-FR"/>
        </a:p>
      </dgm:t>
    </dgm:pt>
    <dgm:pt modelId="{7C963F12-AA77-4436-98BE-DBBF5312C06A}" type="sibTrans" cxnId="{154420AC-0D8F-489F-9732-400B28FC2F9E}">
      <dgm:prSet/>
      <dgm:spPr/>
      <dgm:t>
        <a:bodyPr/>
        <a:lstStyle/>
        <a:p>
          <a:endParaRPr lang="fr-FR"/>
        </a:p>
      </dgm:t>
    </dgm:pt>
    <dgm:pt modelId="{720360BE-9409-424A-9522-BB9485BF0814}">
      <dgm:prSet phldrT="[Texte]" custT="1"/>
      <dgm:spPr/>
      <dgm:t>
        <a:bodyPr/>
        <a:lstStyle/>
        <a:p>
          <a:pPr>
            <a:spcAft>
              <a:spcPts val="600"/>
            </a:spcAft>
          </a:pPr>
          <a:r>
            <a:rPr lang="fr-FR" sz="1500" dirty="0" smtClean="0"/>
            <a:t>Etre mesurable et atteignables, dans un horizon temporel défini</a:t>
          </a:r>
          <a:endParaRPr lang="fr-FR" sz="1500" dirty="0"/>
        </a:p>
      </dgm:t>
    </dgm:pt>
    <dgm:pt modelId="{2DF1BC1A-AF35-4FC2-A9E0-1FF40580C69F}" type="parTrans" cxnId="{3D91CDFA-852D-441B-9EE7-49DD3BDD510D}">
      <dgm:prSet/>
      <dgm:spPr/>
      <dgm:t>
        <a:bodyPr/>
        <a:lstStyle/>
        <a:p>
          <a:endParaRPr lang="fr-FR"/>
        </a:p>
      </dgm:t>
    </dgm:pt>
    <dgm:pt modelId="{BBEC1A34-C7F9-4C0B-B010-AF7D823D0F16}" type="sibTrans" cxnId="{3D91CDFA-852D-441B-9EE7-49DD3BDD510D}">
      <dgm:prSet/>
      <dgm:spPr/>
      <dgm:t>
        <a:bodyPr/>
        <a:lstStyle/>
        <a:p>
          <a:endParaRPr lang="fr-FR"/>
        </a:p>
      </dgm:t>
    </dgm:pt>
    <dgm:pt modelId="{4FFDE037-4717-4802-ACB8-6AC9636DA62C}">
      <dgm:prSet phldrT="[Texte]" custT="1"/>
      <dgm:spPr/>
      <dgm:t>
        <a:bodyPr/>
        <a:lstStyle/>
        <a:p>
          <a:pPr>
            <a:spcAft>
              <a:spcPts val="600"/>
            </a:spcAft>
          </a:pPr>
          <a:r>
            <a:rPr lang="fr-FR" sz="1500" dirty="0" smtClean="0"/>
            <a:t>Motivants : adaptés aux compétences et aux aspirations du collaborateur</a:t>
          </a:r>
          <a:endParaRPr lang="fr-FR" sz="1500" dirty="0"/>
        </a:p>
      </dgm:t>
    </dgm:pt>
    <dgm:pt modelId="{11A86C15-9840-4CD0-BC5F-020ACD4A6036}" type="parTrans" cxnId="{6003D374-8322-4E76-A855-9B5FCEFA300C}">
      <dgm:prSet/>
      <dgm:spPr/>
      <dgm:t>
        <a:bodyPr/>
        <a:lstStyle/>
        <a:p>
          <a:endParaRPr lang="fr-FR"/>
        </a:p>
      </dgm:t>
    </dgm:pt>
    <dgm:pt modelId="{0581B522-AA80-49CC-87EB-2DA025B20B30}" type="sibTrans" cxnId="{6003D374-8322-4E76-A855-9B5FCEFA300C}">
      <dgm:prSet/>
      <dgm:spPr/>
      <dgm:t>
        <a:bodyPr/>
        <a:lstStyle/>
        <a:p>
          <a:endParaRPr lang="fr-FR"/>
        </a:p>
      </dgm:t>
    </dgm:pt>
    <dgm:pt modelId="{A9DA6D69-6D4F-492A-BF31-F496E404A80B}" type="pres">
      <dgm:prSet presAssocID="{56E4AE09-E890-43A3-9C82-5D69DD64BCE4}" presName="linearFlow" presStyleCnt="0">
        <dgm:presLayoutVars>
          <dgm:dir/>
          <dgm:animLvl val="lvl"/>
          <dgm:resizeHandles val="exact"/>
        </dgm:presLayoutVars>
      </dgm:prSet>
      <dgm:spPr/>
      <dgm:t>
        <a:bodyPr/>
        <a:lstStyle/>
        <a:p>
          <a:endParaRPr lang="fr-FR"/>
        </a:p>
      </dgm:t>
    </dgm:pt>
    <dgm:pt modelId="{60B2B89E-CC76-4CBB-8899-4EE9D189FAE3}" type="pres">
      <dgm:prSet presAssocID="{C9BCA273-4EAD-4BBE-B00C-A3FB3FA14341}" presName="composite" presStyleCnt="0"/>
      <dgm:spPr/>
    </dgm:pt>
    <dgm:pt modelId="{01016B0A-203C-4766-9F75-23E714D186DA}" type="pres">
      <dgm:prSet presAssocID="{C9BCA273-4EAD-4BBE-B00C-A3FB3FA14341}" presName="parentText" presStyleLbl="alignNode1" presStyleIdx="0" presStyleCnt="3">
        <dgm:presLayoutVars>
          <dgm:chMax val="1"/>
          <dgm:bulletEnabled val="1"/>
        </dgm:presLayoutVars>
      </dgm:prSet>
      <dgm:spPr/>
      <dgm:t>
        <a:bodyPr/>
        <a:lstStyle/>
        <a:p>
          <a:endParaRPr lang="fr-FR"/>
        </a:p>
      </dgm:t>
    </dgm:pt>
    <dgm:pt modelId="{E789F597-6620-46A2-AC12-D992C36208B4}" type="pres">
      <dgm:prSet presAssocID="{C9BCA273-4EAD-4BBE-B00C-A3FB3FA14341}" presName="descendantText" presStyleLbl="alignAcc1" presStyleIdx="0" presStyleCnt="3">
        <dgm:presLayoutVars>
          <dgm:bulletEnabled val="1"/>
        </dgm:presLayoutVars>
      </dgm:prSet>
      <dgm:spPr/>
      <dgm:t>
        <a:bodyPr/>
        <a:lstStyle/>
        <a:p>
          <a:endParaRPr lang="fr-FR"/>
        </a:p>
      </dgm:t>
    </dgm:pt>
    <dgm:pt modelId="{17C0D612-D5DE-49E8-B86C-086095880BBA}" type="pres">
      <dgm:prSet presAssocID="{2E713125-26F7-4C52-9E5C-F0B249AFDF9E}" presName="sp" presStyleCnt="0"/>
      <dgm:spPr/>
    </dgm:pt>
    <dgm:pt modelId="{04D78528-95A5-4A20-8EED-2256A35E5B56}" type="pres">
      <dgm:prSet presAssocID="{68ACA076-2E90-4250-A053-0F3450597BF9}" presName="composite" presStyleCnt="0"/>
      <dgm:spPr/>
    </dgm:pt>
    <dgm:pt modelId="{526A305F-0291-4871-A5CB-373277B9C010}" type="pres">
      <dgm:prSet presAssocID="{68ACA076-2E90-4250-A053-0F3450597BF9}" presName="parentText" presStyleLbl="alignNode1" presStyleIdx="1" presStyleCnt="3">
        <dgm:presLayoutVars>
          <dgm:chMax val="1"/>
          <dgm:bulletEnabled val="1"/>
        </dgm:presLayoutVars>
      </dgm:prSet>
      <dgm:spPr/>
      <dgm:t>
        <a:bodyPr/>
        <a:lstStyle/>
        <a:p>
          <a:endParaRPr lang="fr-FR"/>
        </a:p>
      </dgm:t>
    </dgm:pt>
    <dgm:pt modelId="{EFA5A351-6545-4D9A-BA63-11BDF097AAC7}" type="pres">
      <dgm:prSet presAssocID="{68ACA076-2E90-4250-A053-0F3450597BF9}" presName="descendantText" presStyleLbl="alignAcc1" presStyleIdx="1" presStyleCnt="3">
        <dgm:presLayoutVars>
          <dgm:bulletEnabled val="1"/>
        </dgm:presLayoutVars>
      </dgm:prSet>
      <dgm:spPr/>
      <dgm:t>
        <a:bodyPr/>
        <a:lstStyle/>
        <a:p>
          <a:endParaRPr lang="fr-FR"/>
        </a:p>
      </dgm:t>
    </dgm:pt>
    <dgm:pt modelId="{27C42F67-6E00-4004-BEDC-0E5E7F1EAD0D}" type="pres">
      <dgm:prSet presAssocID="{CACA6F18-2DDB-4C3B-8FD3-4BF52C73208F}" presName="sp" presStyleCnt="0"/>
      <dgm:spPr/>
    </dgm:pt>
    <dgm:pt modelId="{E78128F3-D9BA-4AE7-AE46-78D67F7D5CDF}" type="pres">
      <dgm:prSet presAssocID="{6203BB23-1D11-4270-A1C3-3F74F2BBA9A9}" presName="composite" presStyleCnt="0"/>
      <dgm:spPr/>
    </dgm:pt>
    <dgm:pt modelId="{69DA1C37-454B-4261-B837-BFB0AE11CB42}" type="pres">
      <dgm:prSet presAssocID="{6203BB23-1D11-4270-A1C3-3F74F2BBA9A9}" presName="parentText" presStyleLbl="alignNode1" presStyleIdx="2" presStyleCnt="3" custLinFactNeighborY="0">
        <dgm:presLayoutVars>
          <dgm:chMax val="1"/>
          <dgm:bulletEnabled val="1"/>
        </dgm:presLayoutVars>
      </dgm:prSet>
      <dgm:spPr/>
      <dgm:t>
        <a:bodyPr/>
        <a:lstStyle/>
        <a:p>
          <a:endParaRPr lang="fr-FR"/>
        </a:p>
      </dgm:t>
    </dgm:pt>
    <dgm:pt modelId="{CBA0327B-AEF1-4E32-8490-5272EB0FCFE9}" type="pres">
      <dgm:prSet presAssocID="{6203BB23-1D11-4270-A1C3-3F74F2BBA9A9}" presName="descendantText" presStyleLbl="alignAcc1" presStyleIdx="2" presStyleCnt="3">
        <dgm:presLayoutVars>
          <dgm:bulletEnabled val="1"/>
        </dgm:presLayoutVars>
      </dgm:prSet>
      <dgm:spPr/>
      <dgm:t>
        <a:bodyPr/>
        <a:lstStyle/>
        <a:p>
          <a:endParaRPr lang="fr-FR"/>
        </a:p>
      </dgm:t>
    </dgm:pt>
  </dgm:ptLst>
  <dgm:cxnLst>
    <dgm:cxn modelId="{BF4F2A07-EEC2-4F69-8AF8-05F9061541AB}" srcId="{6203BB23-1D11-4270-A1C3-3F74F2BBA9A9}" destId="{6967D89B-BB0C-424E-BBDD-A56AEF82B9F7}" srcOrd="0" destOrd="0" parTransId="{2FE4D080-34F1-41E3-AFB5-088FBECAF737}" sibTransId="{09623C93-124A-4F45-BA5D-3F51D533D846}"/>
    <dgm:cxn modelId="{CD77AE0A-429D-4287-9877-C0622C62F55A}" type="presOf" srcId="{68ACA076-2E90-4250-A053-0F3450597BF9}" destId="{526A305F-0291-4871-A5CB-373277B9C010}" srcOrd="0" destOrd="0" presId="urn:microsoft.com/office/officeart/2005/8/layout/chevron2"/>
    <dgm:cxn modelId="{F3734B87-520F-4916-A555-A1E8512E4878}" type="presOf" srcId="{6967D89B-BB0C-424E-BBDD-A56AEF82B9F7}" destId="{CBA0327B-AEF1-4E32-8490-5272EB0FCFE9}" srcOrd="0" destOrd="0" presId="urn:microsoft.com/office/officeart/2005/8/layout/chevron2"/>
    <dgm:cxn modelId="{3FE8688A-79FF-4AF1-B20B-540602B6A80A}" type="presOf" srcId="{C9DF5BFD-AD02-42BC-9E7F-5B127FA25DC3}" destId="{E789F597-6620-46A2-AC12-D992C36208B4}" srcOrd="0" destOrd="0" presId="urn:microsoft.com/office/officeart/2005/8/layout/chevron2"/>
    <dgm:cxn modelId="{02CD7CBA-87A3-4661-8E7B-23D7823627C3}" srcId="{56E4AE09-E890-43A3-9C82-5D69DD64BCE4}" destId="{68ACA076-2E90-4250-A053-0F3450597BF9}" srcOrd="1" destOrd="0" parTransId="{E2AB6F8F-EC5F-44F2-9909-DBCD05D4B3F2}" sibTransId="{CACA6F18-2DDB-4C3B-8FD3-4BF52C73208F}"/>
    <dgm:cxn modelId="{88E15AD0-6584-4533-BA92-967F7CE1C350}" type="presOf" srcId="{6203BB23-1D11-4270-A1C3-3F74F2BBA9A9}" destId="{69DA1C37-454B-4261-B837-BFB0AE11CB42}" srcOrd="0" destOrd="0" presId="urn:microsoft.com/office/officeart/2005/8/layout/chevron2"/>
    <dgm:cxn modelId="{6003D374-8322-4E76-A855-9B5FCEFA300C}" srcId="{6203BB23-1D11-4270-A1C3-3F74F2BBA9A9}" destId="{4FFDE037-4717-4802-ACB8-6AC9636DA62C}" srcOrd="1" destOrd="0" parTransId="{11A86C15-9840-4CD0-BC5F-020ACD4A6036}" sibTransId="{0581B522-AA80-49CC-87EB-2DA025B20B30}"/>
    <dgm:cxn modelId="{EC842FB2-8683-4446-9BC8-9E7E28DE6A5F}" type="presOf" srcId="{56E4AE09-E890-43A3-9C82-5D69DD64BCE4}" destId="{A9DA6D69-6D4F-492A-BF31-F496E404A80B}" srcOrd="0" destOrd="0" presId="urn:microsoft.com/office/officeart/2005/8/layout/chevron2"/>
    <dgm:cxn modelId="{3D91CDFA-852D-441B-9EE7-49DD3BDD510D}" srcId="{68ACA076-2E90-4250-A053-0F3450597BF9}" destId="{720360BE-9409-424A-9522-BB9485BF0814}" srcOrd="2" destOrd="0" parTransId="{2DF1BC1A-AF35-4FC2-A9E0-1FF40580C69F}" sibTransId="{BBEC1A34-C7F9-4C0B-B010-AF7D823D0F16}"/>
    <dgm:cxn modelId="{DE3DF190-FBEB-4CA6-84B2-8268C14DD850}" srcId="{68ACA076-2E90-4250-A053-0F3450597BF9}" destId="{BF3C5A0A-3FC8-42F5-964C-9A7CE1425F68}" srcOrd="0" destOrd="0" parTransId="{0F88C19E-E2CB-402B-B0EF-8E91DDA6AAC7}" sibTransId="{E2E048B2-845F-4C1C-B4B4-E79F1C4E54A1}"/>
    <dgm:cxn modelId="{9768B109-8627-41A3-A5C1-BE4FADB93311}" srcId="{C9BCA273-4EAD-4BBE-B00C-A3FB3FA14341}" destId="{C9DF5BFD-AD02-42BC-9E7F-5B127FA25DC3}" srcOrd="0" destOrd="0" parTransId="{4F4D4FBA-AAD1-4154-88FA-563EE79C6BFC}" sibTransId="{B4103FB2-63B3-45D8-ACD0-25993016F1EC}"/>
    <dgm:cxn modelId="{ABE988AF-94A8-4CE3-8308-092A30497C7C}" type="presOf" srcId="{5215C1E9-DB9B-4CB7-86AF-1DB1987A64E6}" destId="{CBA0327B-AEF1-4E32-8490-5272EB0FCFE9}" srcOrd="0" destOrd="2" presId="urn:microsoft.com/office/officeart/2005/8/layout/chevron2"/>
    <dgm:cxn modelId="{E4E2845E-FE1C-47BE-9FDB-91A8F5F5A030}" srcId="{56E4AE09-E890-43A3-9C82-5D69DD64BCE4}" destId="{C9BCA273-4EAD-4BBE-B00C-A3FB3FA14341}" srcOrd="0" destOrd="0" parTransId="{E3FBD518-BB45-49AB-90BF-AB5CEDC6F702}" sibTransId="{2E713125-26F7-4C52-9E5C-F0B249AFDF9E}"/>
    <dgm:cxn modelId="{6EDDA8BC-61F2-4E9C-90F0-4AC60BC47F7A}" type="presOf" srcId="{BF3C5A0A-3FC8-42F5-964C-9A7CE1425F68}" destId="{EFA5A351-6545-4D9A-BA63-11BDF097AAC7}" srcOrd="0" destOrd="0" presId="urn:microsoft.com/office/officeart/2005/8/layout/chevron2"/>
    <dgm:cxn modelId="{61D9CC2F-1A86-4C68-9CB2-A25D1E17023F}" type="presOf" srcId="{C9BCA273-4EAD-4BBE-B00C-A3FB3FA14341}" destId="{01016B0A-203C-4766-9F75-23E714D186DA}" srcOrd="0" destOrd="0" presId="urn:microsoft.com/office/officeart/2005/8/layout/chevron2"/>
    <dgm:cxn modelId="{5A63EA88-AEFE-4C3C-B185-B936150A95DF}" srcId="{6203BB23-1D11-4270-A1C3-3F74F2BBA9A9}" destId="{5215C1E9-DB9B-4CB7-86AF-1DB1987A64E6}" srcOrd="2" destOrd="0" parTransId="{E5467156-5C7D-4AC4-A84A-AF595779A6DB}" sibTransId="{460CE5E3-F29A-455F-88CE-2DE0DC18DAB2}"/>
    <dgm:cxn modelId="{FC22CA52-EB48-48E9-8C04-17CA8DCECE70}" type="presOf" srcId="{720360BE-9409-424A-9522-BB9485BF0814}" destId="{EFA5A351-6545-4D9A-BA63-11BDF097AAC7}" srcOrd="0" destOrd="2" presId="urn:microsoft.com/office/officeart/2005/8/layout/chevron2"/>
    <dgm:cxn modelId="{4783B463-A3B4-4290-83EF-64A7AA5DB0C8}" type="presOf" srcId="{8106D657-9DDF-42AB-9048-A464164C5398}" destId="{EFA5A351-6545-4D9A-BA63-11BDF097AAC7}" srcOrd="0" destOrd="1" presId="urn:microsoft.com/office/officeart/2005/8/layout/chevron2"/>
    <dgm:cxn modelId="{154420AC-0D8F-489F-9732-400B28FC2F9E}" srcId="{68ACA076-2E90-4250-A053-0F3450597BF9}" destId="{8106D657-9DDF-42AB-9048-A464164C5398}" srcOrd="1" destOrd="0" parTransId="{535A75B4-D565-491A-9CC1-5E6B50A4C59B}" sibTransId="{7C963F12-AA77-4436-98BE-DBBF5312C06A}"/>
    <dgm:cxn modelId="{470F48B1-5A60-4FB5-B968-3F48C66881CA}" type="presOf" srcId="{4FFDE037-4717-4802-ACB8-6AC9636DA62C}" destId="{CBA0327B-AEF1-4E32-8490-5272EB0FCFE9}" srcOrd="0" destOrd="1" presId="urn:microsoft.com/office/officeart/2005/8/layout/chevron2"/>
    <dgm:cxn modelId="{E845A0B3-B515-48D8-9574-78F1531CAE4F}" srcId="{56E4AE09-E890-43A3-9C82-5D69DD64BCE4}" destId="{6203BB23-1D11-4270-A1C3-3F74F2BBA9A9}" srcOrd="2" destOrd="0" parTransId="{86D34F69-A4E0-4E21-9D6F-8C1EF2EE86C1}" sibTransId="{8051049F-26AC-489B-98B6-3C34A099E2EB}"/>
    <dgm:cxn modelId="{FFEF53CD-2523-4699-91B7-DBFFB64FE7E6}" type="presParOf" srcId="{A9DA6D69-6D4F-492A-BF31-F496E404A80B}" destId="{60B2B89E-CC76-4CBB-8899-4EE9D189FAE3}" srcOrd="0" destOrd="0" presId="urn:microsoft.com/office/officeart/2005/8/layout/chevron2"/>
    <dgm:cxn modelId="{3E5EDAE3-C932-435B-A721-839211C522CB}" type="presParOf" srcId="{60B2B89E-CC76-4CBB-8899-4EE9D189FAE3}" destId="{01016B0A-203C-4766-9F75-23E714D186DA}" srcOrd="0" destOrd="0" presId="urn:microsoft.com/office/officeart/2005/8/layout/chevron2"/>
    <dgm:cxn modelId="{C813C77E-856C-4223-9D32-B4747D49B0D0}" type="presParOf" srcId="{60B2B89E-CC76-4CBB-8899-4EE9D189FAE3}" destId="{E789F597-6620-46A2-AC12-D992C36208B4}" srcOrd="1" destOrd="0" presId="urn:microsoft.com/office/officeart/2005/8/layout/chevron2"/>
    <dgm:cxn modelId="{6B5E79CC-5879-4861-B6B9-95FC48008AF6}" type="presParOf" srcId="{A9DA6D69-6D4F-492A-BF31-F496E404A80B}" destId="{17C0D612-D5DE-49E8-B86C-086095880BBA}" srcOrd="1" destOrd="0" presId="urn:microsoft.com/office/officeart/2005/8/layout/chevron2"/>
    <dgm:cxn modelId="{94B84E42-8141-4E8F-A108-AF941588FC3F}" type="presParOf" srcId="{A9DA6D69-6D4F-492A-BF31-F496E404A80B}" destId="{04D78528-95A5-4A20-8EED-2256A35E5B56}" srcOrd="2" destOrd="0" presId="urn:microsoft.com/office/officeart/2005/8/layout/chevron2"/>
    <dgm:cxn modelId="{E005628C-0981-4AD9-8AED-AA887845BBD4}" type="presParOf" srcId="{04D78528-95A5-4A20-8EED-2256A35E5B56}" destId="{526A305F-0291-4871-A5CB-373277B9C010}" srcOrd="0" destOrd="0" presId="urn:microsoft.com/office/officeart/2005/8/layout/chevron2"/>
    <dgm:cxn modelId="{DF86244F-F23B-4572-A441-6501DA2C16A9}" type="presParOf" srcId="{04D78528-95A5-4A20-8EED-2256A35E5B56}" destId="{EFA5A351-6545-4D9A-BA63-11BDF097AAC7}" srcOrd="1" destOrd="0" presId="urn:microsoft.com/office/officeart/2005/8/layout/chevron2"/>
    <dgm:cxn modelId="{CB314F25-3E22-4DBA-886D-5AA43DDB6788}" type="presParOf" srcId="{A9DA6D69-6D4F-492A-BF31-F496E404A80B}" destId="{27C42F67-6E00-4004-BEDC-0E5E7F1EAD0D}" srcOrd="3" destOrd="0" presId="urn:microsoft.com/office/officeart/2005/8/layout/chevron2"/>
    <dgm:cxn modelId="{5FAEB9CE-A2D7-42C8-A325-F8E9CEB8AECB}" type="presParOf" srcId="{A9DA6D69-6D4F-492A-BF31-F496E404A80B}" destId="{E78128F3-D9BA-4AE7-AE46-78D67F7D5CDF}" srcOrd="4" destOrd="0" presId="urn:microsoft.com/office/officeart/2005/8/layout/chevron2"/>
    <dgm:cxn modelId="{4B778CD4-AB81-426A-A1E0-12124E270A37}" type="presParOf" srcId="{E78128F3-D9BA-4AE7-AE46-78D67F7D5CDF}" destId="{69DA1C37-454B-4261-B837-BFB0AE11CB42}" srcOrd="0" destOrd="0" presId="urn:microsoft.com/office/officeart/2005/8/layout/chevron2"/>
    <dgm:cxn modelId="{48E5E55E-1AD8-4B5E-A831-85EDB19C55B6}" type="presParOf" srcId="{E78128F3-D9BA-4AE7-AE46-78D67F7D5CDF}" destId="{CBA0327B-AEF1-4E32-8490-5272EB0FCFE9}"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58EC4356-BB07-47F7-BF90-945BA54E0655}" type="doc">
      <dgm:prSet loTypeId="urn:microsoft.com/office/officeart/2005/8/layout/radial6" loCatId="cycle" qsTypeId="urn:microsoft.com/office/officeart/2005/8/quickstyle/simple1" qsCatId="simple" csTypeId="urn:microsoft.com/office/officeart/2005/8/colors/colorful1" csCatId="colorful" phldr="1"/>
      <dgm:spPr/>
      <dgm:t>
        <a:bodyPr/>
        <a:lstStyle/>
        <a:p>
          <a:endParaRPr lang="fr-FR"/>
        </a:p>
      </dgm:t>
    </dgm:pt>
    <dgm:pt modelId="{5B4FFE16-B158-4634-B460-0913428A5A28}">
      <dgm:prSet phldrT="[Texte]" custT="1"/>
      <dgm:spPr>
        <a:solidFill>
          <a:schemeClr val="accent6"/>
        </a:solidFill>
      </dgm:spPr>
      <dgm:t>
        <a:bodyPr/>
        <a:lstStyle/>
        <a:p>
          <a:r>
            <a:rPr lang="fr-FR" sz="1400" dirty="0" smtClean="0"/>
            <a:t>Co-construction des objectifs</a:t>
          </a:r>
          <a:endParaRPr lang="fr-FR" sz="1400" dirty="0"/>
        </a:p>
      </dgm:t>
    </dgm:pt>
    <dgm:pt modelId="{2D170EB3-15C7-4692-A74E-9C3791DEBD23}" type="parTrans" cxnId="{14D9FB71-91B1-4EC1-BE90-F2139514DF4A}">
      <dgm:prSet/>
      <dgm:spPr/>
      <dgm:t>
        <a:bodyPr/>
        <a:lstStyle/>
        <a:p>
          <a:endParaRPr lang="fr-FR"/>
        </a:p>
      </dgm:t>
    </dgm:pt>
    <dgm:pt modelId="{EA20CA29-3AAC-40C6-BD4B-524C8D5DD673}" type="sibTrans" cxnId="{14D9FB71-91B1-4EC1-BE90-F2139514DF4A}">
      <dgm:prSet/>
      <dgm:spPr>
        <a:solidFill>
          <a:schemeClr val="accent6"/>
        </a:solidFill>
      </dgm:spPr>
      <dgm:t>
        <a:bodyPr/>
        <a:lstStyle/>
        <a:p>
          <a:endParaRPr lang="fr-FR"/>
        </a:p>
      </dgm:t>
    </dgm:pt>
    <dgm:pt modelId="{3C881788-D644-4A35-AFA5-D14D2672C7BD}">
      <dgm:prSet phldrT="[Texte]" custT="1"/>
      <dgm:spPr/>
      <dgm:t>
        <a:bodyPr/>
        <a:lstStyle/>
        <a:p>
          <a:r>
            <a:rPr lang="fr-FR" sz="1400" dirty="0" smtClean="0"/>
            <a:t>Donner  les moyens d’atteindre les objectifs</a:t>
          </a:r>
          <a:endParaRPr lang="fr-FR" sz="1400" dirty="0"/>
        </a:p>
      </dgm:t>
    </dgm:pt>
    <dgm:pt modelId="{28CF05F1-2556-498A-9C73-43326190EA5B}" type="parTrans" cxnId="{5BD75B2C-0B90-486D-BA78-A713925BF5DE}">
      <dgm:prSet/>
      <dgm:spPr/>
      <dgm:t>
        <a:bodyPr/>
        <a:lstStyle/>
        <a:p>
          <a:endParaRPr lang="fr-FR"/>
        </a:p>
      </dgm:t>
    </dgm:pt>
    <dgm:pt modelId="{BFBA1C3E-4B11-4B64-A548-1CF2A833DBEB}" type="sibTrans" cxnId="{5BD75B2C-0B90-486D-BA78-A713925BF5DE}">
      <dgm:prSet/>
      <dgm:spPr/>
      <dgm:t>
        <a:bodyPr/>
        <a:lstStyle/>
        <a:p>
          <a:endParaRPr lang="fr-FR"/>
        </a:p>
      </dgm:t>
    </dgm:pt>
    <dgm:pt modelId="{E606D4FC-F945-4ECA-A195-0AD9300361B4}">
      <dgm:prSet phldrT="[Texte]" custT="1"/>
      <dgm:spPr>
        <a:solidFill>
          <a:srgbClr val="00CCFF"/>
        </a:solidFill>
      </dgm:spPr>
      <dgm:t>
        <a:bodyPr/>
        <a:lstStyle/>
        <a:p>
          <a:r>
            <a:rPr lang="fr-FR" sz="1200" dirty="0" smtClean="0"/>
            <a:t>Reconnaissance et valorisation des réussites</a:t>
          </a:r>
          <a:endParaRPr lang="fr-FR" sz="1200" dirty="0"/>
        </a:p>
      </dgm:t>
    </dgm:pt>
    <dgm:pt modelId="{39DE2AAB-B23E-40DC-A9B5-16864A8B690C}" type="parTrans" cxnId="{A8A35B0D-A442-4995-9828-B9CE0C4811CC}">
      <dgm:prSet/>
      <dgm:spPr/>
      <dgm:t>
        <a:bodyPr/>
        <a:lstStyle/>
        <a:p>
          <a:endParaRPr lang="fr-FR"/>
        </a:p>
      </dgm:t>
    </dgm:pt>
    <dgm:pt modelId="{2BEBF45E-F695-4C9C-AEF7-8D450D68DB4F}" type="sibTrans" cxnId="{A8A35B0D-A442-4995-9828-B9CE0C4811CC}">
      <dgm:prSet/>
      <dgm:spPr>
        <a:solidFill>
          <a:srgbClr val="00CCFF"/>
        </a:solidFill>
      </dgm:spPr>
      <dgm:t>
        <a:bodyPr/>
        <a:lstStyle/>
        <a:p>
          <a:endParaRPr lang="fr-FR"/>
        </a:p>
      </dgm:t>
    </dgm:pt>
    <dgm:pt modelId="{A4CFFA62-F887-41A7-B2EF-5DF72FD55089}">
      <dgm:prSet phldrT="[Texte]" custT="1"/>
      <dgm:spPr>
        <a:solidFill>
          <a:srgbClr val="3366FF"/>
        </a:solidFill>
        <a:ln>
          <a:solidFill>
            <a:srgbClr val="6666FF"/>
          </a:solidFill>
        </a:ln>
      </dgm:spPr>
      <dgm:t>
        <a:bodyPr/>
        <a:lstStyle/>
        <a:p>
          <a:r>
            <a:rPr lang="fr-FR" sz="1400" dirty="0" smtClean="0"/>
            <a:t>Explication du Pourquoi</a:t>
          </a:r>
          <a:endParaRPr lang="fr-FR" sz="1400" dirty="0"/>
        </a:p>
      </dgm:t>
    </dgm:pt>
    <dgm:pt modelId="{58F62A1A-2631-4496-B100-968F7D380D47}" type="parTrans" cxnId="{246CBF56-33C2-4B0C-8C0B-9D35E019F7F8}">
      <dgm:prSet/>
      <dgm:spPr/>
      <dgm:t>
        <a:bodyPr/>
        <a:lstStyle/>
        <a:p>
          <a:endParaRPr lang="fr-FR"/>
        </a:p>
      </dgm:t>
    </dgm:pt>
    <dgm:pt modelId="{7E3684AE-5690-43F1-AF2C-BED8F4EA7410}" type="sibTrans" cxnId="{246CBF56-33C2-4B0C-8C0B-9D35E019F7F8}">
      <dgm:prSet/>
      <dgm:spPr>
        <a:solidFill>
          <a:srgbClr val="3366FF"/>
        </a:solidFill>
      </dgm:spPr>
      <dgm:t>
        <a:bodyPr/>
        <a:lstStyle/>
        <a:p>
          <a:endParaRPr lang="fr-FR"/>
        </a:p>
      </dgm:t>
    </dgm:pt>
    <dgm:pt modelId="{B34B58E4-0B8B-41D6-9C90-36A6153A8FC8}">
      <dgm:prSet phldrT="[Texte]" custT="1"/>
      <dgm:spPr>
        <a:noFill/>
      </dgm:spPr>
      <dgm:t>
        <a:bodyPr>
          <a:prstTxWarp prst="textArchUp">
            <a:avLst/>
          </a:prstTxWarp>
          <a:scene3d>
            <a:camera prst="orthographicFront"/>
            <a:lightRig rig="soft" dir="t">
              <a:rot lat="0" lon="0" rev="15600000"/>
            </a:lightRig>
          </a:scene3d>
          <a:sp3d extrusionH="57150" prstMaterial="softEdge">
            <a:bevelT w="25400" h="38100"/>
          </a:sp3d>
        </a:bodyPr>
        <a:lstStyle/>
        <a:p>
          <a:endParaRPr lang="fr-FR" sz="8000" b="1" cap="none" spc="0" dirty="0">
            <a:ln/>
            <a:solidFill>
              <a:schemeClr val="bg1"/>
            </a:solidFill>
            <a:effectLst/>
          </a:endParaRPr>
        </a:p>
      </dgm:t>
    </dgm:pt>
    <dgm:pt modelId="{50F9C5FC-B22E-4E7D-8BA1-6AFC6F7113AC}" type="sibTrans" cxnId="{AB9E7B01-9A17-43EC-9E1D-2A58978CD9AD}">
      <dgm:prSet/>
      <dgm:spPr/>
      <dgm:t>
        <a:bodyPr/>
        <a:lstStyle/>
        <a:p>
          <a:endParaRPr lang="fr-FR"/>
        </a:p>
      </dgm:t>
    </dgm:pt>
    <dgm:pt modelId="{F8E5380C-7F75-427A-A7E8-4AD6781747AC}" type="parTrans" cxnId="{AB9E7B01-9A17-43EC-9E1D-2A58978CD9AD}">
      <dgm:prSet/>
      <dgm:spPr/>
      <dgm:t>
        <a:bodyPr/>
        <a:lstStyle/>
        <a:p>
          <a:endParaRPr lang="fr-FR"/>
        </a:p>
      </dgm:t>
    </dgm:pt>
    <dgm:pt modelId="{36EC8012-5261-48FF-822A-5596CF9B1126}" type="pres">
      <dgm:prSet presAssocID="{58EC4356-BB07-47F7-BF90-945BA54E0655}" presName="Name0" presStyleCnt="0">
        <dgm:presLayoutVars>
          <dgm:chMax val="1"/>
          <dgm:dir/>
          <dgm:animLvl val="ctr"/>
          <dgm:resizeHandles val="exact"/>
        </dgm:presLayoutVars>
      </dgm:prSet>
      <dgm:spPr/>
      <dgm:t>
        <a:bodyPr/>
        <a:lstStyle/>
        <a:p>
          <a:endParaRPr lang="fr-FR"/>
        </a:p>
      </dgm:t>
    </dgm:pt>
    <dgm:pt modelId="{1962CDCD-03C4-4947-BE08-92C882972406}" type="pres">
      <dgm:prSet presAssocID="{B34B58E4-0B8B-41D6-9C90-36A6153A8FC8}" presName="centerShape" presStyleLbl="node0" presStyleIdx="0" presStyleCnt="1" custScaleX="121500" custScaleY="109142" custLinFactNeighborY="-353"/>
      <dgm:spPr/>
      <dgm:t>
        <a:bodyPr/>
        <a:lstStyle/>
        <a:p>
          <a:endParaRPr lang="fr-FR"/>
        </a:p>
      </dgm:t>
    </dgm:pt>
    <dgm:pt modelId="{5628B7F2-A63D-4450-BF50-0167D0B9727D}" type="pres">
      <dgm:prSet presAssocID="{5B4FFE16-B158-4634-B460-0913428A5A28}" presName="node" presStyleLbl="node1" presStyleIdx="0" presStyleCnt="4" custScaleX="98432" custScaleY="93227">
        <dgm:presLayoutVars>
          <dgm:bulletEnabled val="1"/>
        </dgm:presLayoutVars>
      </dgm:prSet>
      <dgm:spPr/>
      <dgm:t>
        <a:bodyPr/>
        <a:lstStyle/>
        <a:p>
          <a:endParaRPr lang="fr-FR"/>
        </a:p>
      </dgm:t>
    </dgm:pt>
    <dgm:pt modelId="{B540E3A6-5248-4ABA-90A1-2C85ED895DAF}" type="pres">
      <dgm:prSet presAssocID="{5B4FFE16-B158-4634-B460-0913428A5A28}" presName="dummy" presStyleCnt="0"/>
      <dgm:spPr/>
    </dgm:pt>
    <dgm:pt modelId="{1BFEA38B-C61C-4D38-B2A2-3F047CEC8527}" type="pres">
      <dgm:prSet presAssocID="{EA20CA29-3AAC-40C6-BD4B-524C8D5DD673}" presName="sibTrans" presStyleLbl="sibTrans2D1" presStyleIdx="0" presStyleCnt="4" custLinFactNeighborX="-689"/>
      <dgm:spPr/>
      <dgm:t>
        <a:bodyPr/>
        <a:lstStyle/>
        <a:p>
          <a:endParaRPr lang="fr-FR"/>
        </a:p>
      </dgm:t>
    </dgm:pt>
    <dgm:pt modelId="{FF6BFD94-FF94-475A-B46A-7944C7794D7D}" type="pres">
      <dgm:prSet presAssocID="{3C881788-D644-4A35-AFA5-D14D2672C7BD}" presName="node" presStyleLbl="node1" presStyleIdx="1" presStyleCnt="4">
        <dgm:presLayoutVars>
          <dgm:bulletEnabled val="1"/>
        </dgm:presLayoutVars>
      </dgm:prSet>
      <dgm:spPr/>
      <dgm:t>
        <a:bodyPr/>
        <a:lstStyle/>
        <a:p>
          <a:endParaRPr lang="fr-FR"/>
        </a:p>
      </dgm:t>
    </dgm:pt>
    <dgm:pt modelId="{A10839A5-EE4D-4D96-9E13-3EA314C0004B}" type="pres">
      <dgm:prSet presAssocID="{3C881788-D644-4A35-AFA5-D14D2672C7BD}" presName="dummy" presStyleCnt="0"/>
      <dgm:spPr/>
    </dgm:pt>
    <dgm:pt modelId="{B23E6723-E403-4479-93BC-C4CE7DB27A90}" type="pres">
      <dgm:prSet presAssocID="{BFBA1C3E-4B11-4B64-A548-1CF2A833DBEB}" presName="sibTrans" presStyleLbl="sibTrans2D1" presStyleIdx="1" presStyleCnt="4"/>
      <dgm:spPr/>
      <dgm:t>
        <a:bodyPr/>
        <a:lstStyle/>
        <a:p>
          <a:endParaRPr lang="fr-FR"/>
        </a:p>
      </dgm:t>
    </dgm:pt>
    <dgm:pt modelId="{74CE134E-FBC4-4994-B5EC-0DC546FE8A0B}" type="pres">
      <dgm:prSet presAssocID="{E606D4FC-F945-4ECA-A195-0AD9300361B4}" presName="node" presStyleLbl="node1" presStyleIdx="2" presStyleCnt="4" custScaleX="106467">
        <dgm:presLayoutVars>
          <dgm:bulletEnabled val="1"/>
        </dgm:presLayoutVars>
      </dgm:prSet>
      <dgm:spPr/>
      <dgm:t>
        <a:bodyPr/>
        <a:lstStyle/>
        <a:p>
          <a:endParaRPr lang="fr-FR"/>
        </a:p>
      </dgm:t>
    </dgm:pt>
    <dgm:pt modelId="{1CADBEEC-4799-41E4-B6EF-B5085470259B}" type="pres">
      <dgm:prSet presAssocID="{E606D4FC-F945-4ECA-A195-0AD9300361B4}" presName="dummy" presStyleCnt="0"/>
      <dgm:spPr/>
    </dgm:pt>
    <dgm:pt modelId="{BEFD0025-12B9-4C53-9EFC-A7A98FABD74D}" type="pres">
      <dgm:prSet presAssocID="{2BEBF45E-F695-4C9C-AEF7-8D450D68DB4F}" presName="sibTrans" presStyleLbl="sibTrans2D1" presStyleIdx="2" presStyleCnt="4"/>
      <dgm:spPr/>
      <dgm:t>
        <a:bodyPr/>
        <a:lstStyle/>
        <a:p>
          <a:endParaRPr lang="fr-FR"/>
        </a:p>
      </dgm:t>
    </dgm:pt>
    <dgm:pt modelId="{79F1EA76-16F4-43F6-B156-3D2AE8141AE4}" type="pres">
      <dgm:prSet presAssocID="{A4CFFA62-F887-41A7-B2EF-5DF72FD55089}" presName="node" presStyleLbl="node1" presStyleIdx="3" presStyleCnt="4">
        <dgm:presLayoutVars>
          <dgm:bulletEnabled val="1"/>
        </dgm:presLayoutVars>
      </dgm:prSet>
      <dgm:spPr/>
      <dgm:t>
        <a:bodyPr/>
        <a:lstStyle/>
        <a:p>
          <a:endParaRPr lang="fr-FR"/>
        </a:p>
      </dgm:t>
    </dgm:pt>
    <dgm:pt modelId="{FB8472CA-AC83-4358-9E0B-B73AB6972344}" type="pres">
      <dgm:prSet presAssocID="{A4CFFA62-F887-41A7-B2EF-5DF72FD55089}" presName="dummy" presStyleCnt="0"/>
      <dgm:spPr/>
    </dgm:pt>
    <dgm:pt modelId="{8BA9CA1D-989D-40B6-B6A8-2381D42BED96}" type="pres">
      <dgm:prSet presAssocID="{7E3684AE-5690-43F1-AF2C-BED8F4EA7410}" presName="sibTrans" presStyleLbl="sibTrans2D1" presStyleIdx="3" presStyleCnt="4"/>
      <dgm:spPr/>
      <dgm:t>
        <a:bodyPr/>
        <a:lstStyle/>
        <a:p>
          <a:endParaRPr lang="fr-FR"/>
        </a:p>
      </dgm:t>
    </dgm:pt>
  </dgm:ptLst>
  <dgm:cxnLst>
    <dgm:cxn modelId="{AB9E7B01-9A17-43EC-9E1D-2A58978CD9AD}" srcId="{58EC4356-BB07-47F7-BF90-945BA54E0655}" destId="{B34B58E4-0B8B-41D6-9C90-36A6153A8FC8}" srcOrd="0" destOrd="0" parTransId="{F8E5380C-7F75-427A-A7E8-4AD6781747AC}" sibTransId="{50F9C5FC-B22E-4E7D-8BA1-6AFC6F7113AC}"/>
    <dgm:cxn modelId="{1F54CD49-4EE2-4877-B306-7C0B9D51C94A}" type="presOf" srcId="{EA20CA29-3AAC-40C6-BD4B-524C8D5DD673}" destId="{1BFEA38B-C61C-4D38-B2A2-3F047CEC8527}" srcOrd="0" destOrd="0" presId="urn:microsoft.com/office/officeart/2005/8/layout/radial6"/>
    <dgm:cxn modelId="{0A1E77A7-03AA-4438-817E-C973A136C368}" type="presOf" srcId="{B34B58E4-0B8B-41D6-9C90-36A6153A8FC8}" destId="{1962CDCD-03C4-4947-BE08-92C882972406}" srcOrd="0" destOrd="0" presId="urn:microsoft.com/office/officeart/2005/8/layout/radial6"/>
    <dgm:cxn modelId="{14D9FB71-91B1-4EC1-BE90-F2139514DF4A}" srcId="{B34B58E4-0B8B-41D6-9C90-36A6153A8FC8}" destId="{5B4FFE16-B158-4634-B460-0913428A5A28}" srcOrd="0" destOrd="0" parTransId="{2D170EB3-15C7-4692-A74E-9C3791DEBD23}" sibTransId="{EA20CA29-3AAC-40C6-BD4B-524C8D5DD673}"/>
    <dgm:cxn modelId="{24F98FC8-D66A-4661-8F03-A988AABB8F68}" type="presOf" srcId="{58EC4356-BB07-47F7-BF90-945BA54E0655}" destId="{36EC8012-5261-48FF-822A-5596CF9B1126}" srcOrd="0" destOrd="0" presId="urn:microsoft.com/office/officeart/2005/8/layout/radial6"/>
    <dgm:cxn modelId="{246CBF56-33C2-4B0C-8C0B-9D35E019F7F8}" srcId="{B34B58E4-0B8B-41D6-9C90-36A6153A8FC8}" destId="{A4CFFA62-F887-41A7-B2EF-5DF72FD55089}" srcOrd="3" destOrd="0" parTransId="{58F62A1A-2631-4496-B100-968F7D380D47}" sibTransId="{7E3684AE-5690-43F1-AF2C-BED8F4EA7410}"/>
    <dgm:cxn modelId="{72EC7FC9-DD88-4EFE-931F-73FA40496439}" type="presOf" srcId="{3C881788-D644-4A35-AFA5-D14D2672C7BD}" destId="{FF6BFD94-FF94-475A-B46A-7944C7794D7D}" srcOrd="0" destOrd="0" presId="urn:microsoft.com/office/officeart/2005/8/layout/radial6"/>
    <dgm:cxn modelId="{8C5E1C65-ADFC-4405-A4C2-800197ED141C}" type="presOf" srcId="{2BEBF45E-F695-4C9C-AEF7-8D450D68DB4F}" destId="{BEFD0025-12B9-4C53-9EFC-A7A98FABD74D}" srcOrd="0" destOrd="0" presId="urn:microsoft.com/office/officeart/2005/8/layout/radial6"/>
    <dgm:cxn modelId="{81CFA283-0E5C-4D6F-BF76-ED3A640E71F8}" type="presOf" srcId="{E606D4FC-F945-4ECA-A195-0AD9300361B4}" destId="{74CE134E-FBC4-4994-B5EC-0DC546FE8A0B}" srcOrd="0" destOrd="0" presId="urn:microsoft.com/office/officeart/2005/8/layout/radial6"/>
    <dgm:cxn modelId="{8509F025-6643-4099-9B1B-6800B5A34D80}" type="presOf" srcId="{BFBA1C3E-4B11-4B64-A548-1CF2A833DBEB}" destId="{B23E6723-E403-4479-93BC-C4CE7DB27A90}" srcOrd="0" destOrd="0" presId="urn:microsoft.com/office/officeart/2005/8/layout/radial6"/>
    <dgm:cxn modelId="{5BD75B2C-0B90-486D-BA78-A713925BF5DE}" srcId="{B34B58E4-0B8B-41D6-9C90-36A6153A8FC8}" destId="{3C881788-D644-4A35-AFA5-D14D2672C7BD}" srcOrd="1" destOrd="0" parTransId="{28CF05F1-2556-498A-9C73-43326190EA5B}" sibTransId="{BFBA1C3E-4B11-4B64-A548-1CF2A833DBEB}"/>
    <dgm:cxn modelId="{6CC46B1F-A573-42F4-90F4-6A3807BD7036}" type="presOf" srcId="{A4CFFA62-F887-41A7-B2EF-5DF72FD55089}" destId="{79F1EA76-16F4-43F6-B156-3D2AE8141AE4}" srcOrd="0" destOrd="0" presId="urn:microsoft.com/office/officeart/2005/8/layout/radial6"/>
    <dgm:cxn modelId="{D88EEAF7-7EAF-4645-9DD0-CB81F9E83372}" type="presOf" srcId="{5B4FFE16-B158-4634-B460-0913428A5A28}" destId="{5628B7F2-A63D-4450-BF50-0167D0B9727D}" srcOrd="0" destOrd="0" presId="urn:microsoft.com/office/officeart/2005/8/layout/radial6"/>
    <dgm:cxn modelId="{A8A35B0D-A442-4995-9828-B9CE0C4811CC}" srcId="{B34B58E4-0B8B-41D6-9C90-36A6153A8FC8}" destId="{E606D4FC-F945-4ECA-A195-0AD9300361B4}" srcOrd="2" destOrd="0" parTransId="{39DE2AAB-B23E-40DC-A9B5-16864A8B690C}" sibTransId="{2BEBF45E-F695-4C9C-AEF7-8D450D68DB4F}"/>
    <dgm:cxn modelId="{9DB045D8-2ACD-41E7-A475-EFCCEE1633F9}" type="presOf" srcId="{7E3684AE-5690-43F1-AF2C-BED8F4EA7410}" destId="{8BA9CA1D-989D-40B6-B6A8-2381D42BED96}" srcOrd="0" destOrd="0" presId="urn:microsoft.com/office/officeart/2005/8/layout/radial6"/>
    <dgm:cxn modelId="{E9E2F11E-BB7D-4CDA-BCB0-8E4A8BBFCF91}" type="presParOf" srcId="{36EC8012-5261-48FF-822A-5596CF9B1126}" destId="{1962CDCD-03C4-4947-BE08-92C882972406}" srcOrd="0" destOrd="0" presId="urn:microsoft.com/office/officeart/2005/8/layout/radial6"/>
    <dgm:cxn modelId="{D09C4954-8881-46B0-96AD-5CE9D07037F4}" type="presParOf" srcId="{36EC8012-5261-48FF-822A-5596CF9B1126}" destId="{5628B7F2-A63D-4450-BF50-0167D0B9727D}" srcOrd="1" destOrd="0" presId="urn:microsoft.com/office/officeart/2005/8/layout/radial6"/>
    <dgm:cxn modelId="{67649A5A-EDA2-4ACD-A57C-6C1D05FA0286}" type="presParOf" srcId="{36EC8012-5261-48FF-822A-5596CF9B1126}" destId="{B540E3A6-5248-4ABA-90A1-2C85ED895DAF}" srcOrd="2" destOrd="0" presId="urn:microsoft.com/office/officeart/2005/8/layout/radial6"/>
    <dgm:cxn modelId="{7DBDCAAA-1F6B-44A3-8734-BD9AB092237E}" type="presParOf" srcId="{36EC8012-5261-48FF-822A-5596CF9B1126}" destId="{1BFEA38B-C61C-4D38-B2A2-3F047CEC8527}" srcOrd="3" destOrd="0" presId="urn:microsoft.com/office/officeart/2005/8/layout/radial6"/>
    <dgm:cxn modelId="{035EA1D9-FD74-478A-86C9-6E6140C27BE3}" type="presParOf" srcId="{36EC8012-5261-48FF-822A-5596CF9B1126}" destId="{FF6BFD94-FF94-475A-B46A-7944C7794D7D}" srcOrd="4" destOrd="0" presId="urn:microsoft.com/office/officeart/2005/8/layout/radial6"/>
    <dgm:cxn modelId="{566FF572-7F29-47B0-81A0-3F1B36F4F7D0}" type="presParOf" srcId="{36EC8012-5261-48FF-822A-5596CF9B1126}" destId="{A10839A5-EE4D-4D96-9E13-3EA314C0004B}" srcOrd="5" destOrd="0" presId="urn:microsoft.com/office/officeart/2005/8/layout/radial6"/>
    <dgm:cxn modelId="{0A244671-0640-4FDF-9327-1F340B3DFEBD}" type="presParOf" srcId="{36EC8012-5261-48FF-822A-5596CF9B1126}" destId="{B23E6723-E403-4479-93BC-C4CE7DB27A90}" srcOrd="6" destOrd="0" presId="urn:microsoft.com/office/officeart/2005/8/layout/radial6"/>
    <dgm:cxn modelId="{F0F2D4E0-4575-4F45-81EB-CEFB69BD51FA}" type="presParOf" srcId="{36EC8012-5261-48FF-822A-5596CF9B1126}" destId="{74CE134E-FBC4-4994-B5EC-0DC546FE8A0B}" srcOrd="7" destOrd="0" presId="urn:microsoft.com/office/officeart/2005/8/layout/radial6"/>
    <dgm:cxn modelId="{0F7906A9-42D4-483D-B7E7-20190488529A}" type="presParOf" srcId="{36EC8012-5261-48FF-822A-5596CF9B1126}" destId="{1CADBEEC-4799-41E4-B6EF-B5085470259B}" srcOrd="8" destOrd="0" presId="urn:microsoft.com/office/officeart/2005/8/layout/radial6"/>
    <dgm:cxn modelId="{6ACB5E10-69CB-468E-B010-3083E03F5A68}" type="presParOf" srcId="{36EC8012-5261-48FF-822A-5596CF9B1126}" destId="{BEFD0025-12B9-4C53-9EFC-A7A98FABD74D}" srcOrd="9" destOrd="0" presId="urn:microsoft.com/office/officeart/2005/8/layout/radial6"/>
    <dgm:cxn modelId="{AB84BAAE-D07F-4707-843B-B44F96473E44}" type="presParOf" srcId="{36EC8012-5261-48FF-822A-5596CF9B1126}" destId="{79F1EA76-16F4-43F6-B156-3D2AE8141AE4}" srcOrd="10" destOrd="0" presId="urn:microsoft.com/office/officeart/2005/8/layout/radial6"/>
    <dgm:cxn modelId="{2FC23914-31A6-4916-80A7-7F1D5DFB76F3}" type="presParOf" srcId="{36EC8012-5261-48FF-822A-5596CF9B1126}" destId="{FB8472CA-AC83-4358-9E0B-B73AB6972344}" srcOrd="11" destOrd="0" presId="urn:microsoft.com/office/officeart/2005/8/layout/radial6"/>
    <dgm:cxn modelId="{4279C950-EDAD-473C-B584-98455393BE0A}" type="presParOf" srcId="{36EC8012-5261-48FF-822A-5596CF9B1126}" destId="{8BA9CA1D-989D-40B6-B6A8-2381D42BED96}" srcOrd="12"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FC3AE2A-CBC7-4013-A4F3-E4F7AADD1F1E}" type="doc">
      <dgm:prSet loTypeId="urn:microsoft.com/office/officeart/2005/8/layout/arrow6" loCatId="process" qsTypeId="urn:microsoft.com/office/officeart/2005/8/quickstyle/simple2" qsCatId="simple" csTypeId="urn:microsoft.com/office/officeart/2005/8/colors/colorful5" csCatId="colorful" phldr="1"/>
      <dgm:spPr/>
      <dgm:t>
        <a:bodyPr/>
        <a:lstStyle/>
        <a:p>
          <a:endParaRPr lang="fr-FR"/>
        </a:p>
      </dgm:t>
    </dgm:pt>
    <dgm:pt modelId="{CCB44340-50EA-4CCA-BF65-D8761515CF5C}">
      <dgm:prSet phldrT="[Texte]"/>
      <dgm:spPr/>
      <dgm:t>
        <a:bodyPr/>
        <a:lstStyle/>
        <a:p>
          <a:r>
            <a:rPr lang="fr-FR" dirty="0" smtClean="0">
              <a:solidFill>
                <a:srgbClr val="3366FF"/>
              </a:solidFill>
            </a:rPr>
            <a:t>,</a:t>
          </a:r>
          <a:endParaRPr lang="fr-FR" dirty="0">
            <a:solidFill>
              <a:srgbClr val="3366FF"/>
            </a:solidFill>
          </a:endParaRPr>
        </a:p>
      </dgm:t>
    </dgm:pt>
    <dgm:pt modelId="{D827A33F-523C-41D6-9B01-0E2B8CB27684}" type="parTrans" cxnId="{84580CE2-D48C-49FA-B222-C28AB049A86E}">
      <dgm:prSet/>
      <dgm:spPr/>
      <dgm:t>
        <a:bodyPr/>
        <a:lstStyle/>
        <a:p>
          <a:endParaRPr lang="fr-FR"/>
        </a:p>
      </dgm:t>
    </dgm:pt>
    <dgm:pt modelId="{4A463005-C9A3-49E2-B646-94D261C5E75B}" type="sibTrans" cxnId="{84580CE2-D48C-49FA-B222-C28AB049A86E}">
      <dgm:prSet/>
      <dgm:spPr/>
      <dgm:t>
        <a:bodyPr/>
        <a:lstStyle/>
        <a:p>
          <a:endParaRPr lang="fr-FR"/>
        </a:p>
      </dgm:t>
    </dgm:pt>
    <dgm:pt modelId="{0902DEB5-02A0-4DFF-890D-50719FBA9AF3}">
      <dgm:prSet phldrT="[Texte]"/>
      <dgm:spPr/>
      <dgm:t>
        <a:bodyPr/>
        <a:lstStyle/>
        <a:p>
          <a:r>
            <a:rPr lang="fr-FR" dirty="0" smtClean="0">
              <a:solidFill>
                <a:srgbClr val="3366FF"/>
              </a:solidFill>
            </a:rPr>
            <a:t>,</a:t>
          </a:r>
          <a:endParaRPr lang="fr-FR" dirty="0">
            <a:solidFill>
              <a:srgbClr val="3366FF"/>
            </a:solidFill>
          </a:endParaRPr>
        </a:p>
      </dgm:t>
    </dgm:pt>
    <dgm:pt modelId="{9311F8D3-BF88-4367-9AEF-C6F59F3B7EE3}" type="parTrans" cxnId="{40AF775A-815E-4D58-BF72-959C69C5B46B}">
      <dgm:prSet/>
      <dgm:spPr/>
      <dgm:t>
        <a:bodyPr/>
        <a:lstStyle/>
        <a:p>
          <a:endParaRPr lang="fr-FR"/>
        </a:p>
      </dgm:t>
    </dgm:pt>
    <dgm:pt modelId="{BA000A7E-F212-4BAC-96C1-4EE2966203CA}" type="sibTrans" cxnId="{40AF775A-815E-4D58-BF72-959C69C5B46B}">
      <dgm:prSet/>
      <dgm:spPr/>
      <dgm:t>
        <a:bodyPr/>
        <a:lstStyle/>
        <a:p>
          <a:endParaRPr lang="fr-FR"/>
        </a:p>
      </dgm:t>
    </dgm:pt>
    <dgm:pt modelId="{345D2AA3-0DFD-404D-B9DC-00328986DA73}" type="pres">
      <dgm:prSet presAssocID="{3FC3AE2A-CBC7-4013-A4F3-E4F7AADD1F1E}" presName="compositeShape" presStyleCnt="0">
        <dgm:presLayoutVars>
          <dgm:chMax val="2"/>
          <dgm:dir/>
          <dgm:resizeHandles val="exact"/>
        </dgm:presLayoutVars>
      </dgm:prSet>
      <dgm:spPr/>
      <dgm:t>
        <a:bodyPr/>
        <a:lstStyle/>
        <a:p>
          <a:endParaRPr lang="fr-FR"/>
        </a:p>
      </dgm:t>
    </dgm:pt>
    <dgm:pt modelId="{C15A1E90-FF73-4EEE-A7EE-D3B1F699ABE5}" type="pres">
      <dgm:prSet presAssocID="{3FC3AE2A-CBC7-4013-A4F3-E4F7AADD1F1E}" presName="ribbon" presStyleLbl="node1" presStyleIdx="0" presStyleCnt="1" custScaleX="205712" custLinFactNeighborX="-171" custLinFactNeighborY="-4167"/>
      <dgm:spPr>
        <a:solidFill>
          <a:srgbClr val="3366FF"/>
        </a:solidFill>
      </dgm:spPr>
    </dgm:pt>
    <dgm:pt modelId="{6B17213C-4A14-4240-9F02-FBA95C590C98}" type="pres">
      <dgm:prSet presAssocID="{3FC3AE2A-CBC7-4013-A4F3-E4F7AADD1F1E}" presName="leftArrowText" presStyleLbl="node1" presStyleIdx="0" presStyleCnt="1">
        <dgm:presLayoutVars>
          <dgm:chMax val="0"/>
          <dgm:bulletEnabled val="1"/>
        </dgm:presLayoutVars>
      </dgm:prSet>
      <dgm:spPr/>
      <dgm:t>
        <a:bodyPr/>
        <a:lstStyle/>
        <a:p>
          <a:endParaRPr lang="fr-FR"/>
        </a:p>
      </dgm:t>
    </dgm:pt>
    <dgm:pt modelId="{4A1896D2-6109-4E74-93C9-55BB8BC5D459}" type="pres">
      <dgm:prSet presAssocID="{3FC3AE2A-CBC7-4013-A4F3-E4F7AADD1F1E}" presName="rightArrowText" presStyleLbl="node1" presStyleIdx="0" presStyleCnt="1">
        <dgm:presLayoutVars>
          <dgm:chMax val="0"/>
          <dgm:bulletEnabled val="1"/>
        </dgm:presLayoutVars>
      </dgm:prSet>
      <dgm:spPr/>
      <dgm:t>
        <a:bodyPr/>
        <a:lstStyle/>
        <a:p>
          <a:endParaRPr lang="fr-FR"/>
        </a:p>
      </dgm:t>
    </dgm:pt>
  </dgm:ptLst>
  <dgm:cxnLst>
    <dgm:cxn modelId="{40AF775A-815E-4D58-BF72-959C69C5B46B}" srcId="{3FC3AE2A-CBC7-4013-A4F3-E4F7AADD1F1E}" destId="{0902DEB5-02A0-4DFF-890D-50719FBA9AF3}" srcOrd="1" destOrd="0" parTransId="{9311F8D3-BF88-4367-9AEF-C6F59F3B7EE3}" sibTransId="{BA000A7E-F212-4BAC-96C1-4EE2966203CA}"/>
    <dgm:cxn modelId="{84580CE2-D48C-49FA-B222-C28AB049A86E}" srcId="{3FC3AE2A-CBC7-4013-A4F3-E4F7AADD1F1E}" destId="{CCB44340-50EA-4CCA-BF65-D8761515CF5C}" srcOrd="0" destOrd="0" parTransId="{D827A33F-523C-41D6-9B01-0E2B8CB27684}" sibTransId="{4A463005-C9A3-49E2-B646-94D261C5E75B}"/>
    <dgm:cxn modelId="{F5F2664B-9355-4825-8AA1-466FCB9BC08F}" type="presOf" srcId="{3FC3AE2A-CBC7-4013-A4F3-E4F7AADD1F1E}" destId="{345D2AA3-0DFD-404D-B9DC-00328986DA73}" srcOrd="0" destOrd="0" presId="urn:microsoft.com/office/officeart/2005/8/layout/arrow6"/>
    <dgm:cxn modelId="{3DA461D4-BEAF-4F1A-A849-FB45620FBB34}" type="presOf" srcId="{0902DEB5-02A0-4DFF-890D-50719FBA9AF3}" destId="{4A1896D2-6109-4E74-93C9-55BB8BC5D459}" srcOrd="0" destOrd="0" presId="urn:microsoft.com/office/officeart/2005/8/layout/arrow6"/>
    <dgm:cxn modelId="{8FD3EF74-C05C-4CC8-B799-4873EC185D68}" type="presOf" srcId="{CCB44340-50EA-4CCA-BF65-D8761515CF5C}" destId="{6B17213C-4A14-4240-9F02-FBA95C590C98}" srcOrd="0" destOrd="0" presId="urn:microsoft.com/office/officeart/2005/8/layout/arrow6"/>
    <dgm:cxn modelId="{8331FAAC-AECA-4C5C-B987-8A51220204D3}" type="presParOf" srcId="{345D2AA3-0DFD-404D-B9DC-00328986DA73}" destId="{C15A1E90-FF73-4EEE-A7EE-D3B1F699ABE5}" srcOrd="0" destOrd="0" presId="urn:microsoft.com/office/officeart/2005/8/layout/arrow6"/>
    <dgm:cxn modelId="{83C0CDCA-014D-4D03-91BB-D61605E96100}" type="presParOf" srcId="{345D2AA3-0DFD-404D-B9DC-00328986DA73}" destId="{6B17213C-4A14-4240-9F02-FBA95C590C98}" srcOrd="1" destOrd="0" presId="urn:microsoft.com/office/officeart/2005/8/layout/arrow6"/>
    <dgm:cxn modelId="{1162E744-BFE4-474F-97DE-5E26F603EDFE}" type="presParOf" srcId="{345D2AA3-0DFD-404D-B9DC-00328986DA73}" destId="{4A1896D2-6109-4E74-93C9-55BB8BC5D459}"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AD1DCD-0D84-49EF-BFF5-F387BCDE25A5}">
      <dsp:nvSpPr>
        <dsp:cNvPr id="0" name=""/>
        <dsp:cNvSpPr/>
      </dsp:nvSpPr>
      <dsp:spPr>
        <a:xfrm>
          <a:off x="3177310" y="3041"/>
          <a:ext cx="1864048" cy="121163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kern="1200" dirty="0" smtClean="0"/>
            <a:t>Implication</a:t>
          </a:r>
          <a:endParaRPr lang="fr-FR" sz="2000" b="1" kern="1200" dirty="0"/>
        </a:p>
      </dsp:txBody>
      <dsp:txXfrm>
        <a:off x="3236457" y="62188"/>
        <a:ext cx="1745754" cy="1093337"/>
      </dsp:txXfrm>
    </dsp:sp>
    <dsp:sp modelId="{0DB15524-0EF9-41A1-9117-414B10D6B801}">
      <dsp:nvSpPr>
        <dsp:cNvPr id="0" name=""/>
        <dsp:cNvSpPr/>
      </dsp:nvSpPr>
      <dsp:spPr>
        <a:xfrm>
          <a:off x="2108707" y="608857"/>
          <a:ext cx="4001255" cy="4001255"/>
        </a:xfrm>
        <a:custGeom>
          <a:avLst/>
          <a:gdLst/>
          <a:ahLst/>
          <a:cxnLst/>
          <a:rect l="0" t="0" r="0" b="0"/>
          <a:pathLst>
            <a:path>
              <a:moveTo>
                <a:pt x="3189638" y="391663"/>
              </a:moveTo>
              <a:arcTo wR="2000627" hR="2000627" stAng="18387845" swAng="1632688"/>
            </a:path>
          </a:pathLst>
        </a:custGeom>
        <a:noFill/>
        <a:ln w="6350" cap="flat" cmpd="sng" algn="ctr">
          <a:solidFill>
            <a:schemeClr val="accent1">
              <a:hueOff val="0"/>
              <a:satOff val="0"/>
              <a:lumOff val="0"/>
              <a:alphaOff val="0"/>
            </a:schemeClr>
          </a:solidFill>
          <a:prstDash val="solid"/>
          <a:miter lim="800000"/>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66DA5EF2-B731-4514-8532-1A72CB589FC0}">
      <dsp:nvSpPr>
        <dsp:cNvPr id="0" name=""/>
        <dsp:cNvSpPr/>
      </dsp:nvSpPr>
      <dsp:spPr>
        <a:xfrm>
          <a:off x="5177938" y="2003669"/>
          <a:ext cx="1864048" cy="121163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kern="1200" dirty="0" smtClean="0"/>
            <a:t>Ecoute</a:t>
          </a:r>
          <a:endParaRPr lang="fr-FR" sz="2000" b="1" kern="1200" dirty="0"/>
        </a:p>
      </dsp:txBody>
      <dsp:txXfrm>
        <a:off x="5237085" y="2062816"/>
        <a:ext cx="1745754" cy="1093337"/>
      </dsp:txXfrm>
    </dsp:sp>
    <dsp:sp modelId="{0874B91E-EFA7-45A9-A10D-94699E769401}">
      <dsp:nvSpPr>
        <dsp:cNvPr id="0" name=""/>
        <dsp:cNvSpPr/>
      </dsp:nvSpPr>
      <dsp:spPr>
        <a:xfrm>
          <a:off x="2108707" y="608857"/>
          <a:ext cx="4001255" cy="4001255"/>
        </a:xfrm>
        <a:custGeom>
          <a:avLst/>
          <a:gdLst/>
          <a:ahLst/>
          <a:cxnLst/>
          <a:rect l="0" t="0" r="0" b="0"/>
          <a:pathLst>
            <a:path>
              <a:moveTo>
                <a:pt x="3793784" y="2887813"/>
              </a:moveTo>
              <a:arcTo wR="2000627" hR="2000627" stAng="1579466" swAng="1632688"/>
            </a:path>
          </a:pathLst>
        </a:custGeom>
        <a:noFill/>
        <a:ln w="6350" cap="flat" cmpd="sng" algn="ctr">
          <a:solidFill>
            <a:schemeClr val="accent1">
              <a:hueOff val="0"/>
              <a:satOff val="0"/>
              <a:lumOff val="0"/>
              <a:alphaOff val="0"/>
            </a:schemeClr>
          </a:solidFill>
          <a:prstDash val="solid"/>
          <a:miter lim="800000"/>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78DFA22B-BB98-4861-A425-E4FA4601A143}">
      <dsp:nvSpPr>
        <dsp:cNvPr id="0" name=""/>
        <dsp:cNvSpPr/>
      </dsp:nvSpPr>
      <dsp:spPr>
        <a:xfrm>
          <a:off x="3177310" y="4004296"/>
          <a:ext cx="1864048" cy="121163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kern="1200" dirty="0" smtClean="0"/>
            <a:t>Bienveillance</a:t>
          </a:r>
          <a:endParaRPr lang="fr-FR" sz="2000" b="1" kern="1200" dirty="0"/>
        </a:p>
      </dsp:txBody>
      <dsp:txXfrm>
        <a:off x="3236457" y="4063443"/>
        <a:ext cx="1745754" cy="1093337"/>
      </dsp:txXfrm>
    </dsp:sp>
    <dsp:sp modelId="{62B2D6B5-A27A-46EC-87DD-5AA14A13591A}">
      <dsp:nvSpPr>
        <dsp:cNvPr id="0" name=""/>
        <dsp:cNvSpPr/>
      </dsp:nvSpPr>
      <dsp:spPr>
        <a:xfrm>
          <a:off x="2108707" y="608857"/>
          <a:ext cx="4001255" cy="4001255"/>
        </a:xfrm>
        <a:custGeom>
          <a:avLst/>
          <a:gdLst/>
          <a:ahLst/>
          <a:cxnLst/>
          <a:rect l="0" t="0" r="0" b="0"/>
          <a:pathLst>
            <a:path>
              <a:moveTo>
                <a:pt x="811616" y="3609591"/>
              </a:moveTo>
              <a:arcTo wR="2000627" hR="2000627" stAng="7587845" swAng="1632688"/>
            </a:path>
          </a:pathLst>
        </a:custGeom>
        <a:noFill/>
        <a:ln w="6350" cap="flat" cmpd="sng" algn="ctr">
          <a:solidFill>
            <a:schemeClr val="accent1">
              <a:hueOff val="0"/>
              <a:satOff val="0"/>
              <a:lumOff val="0"/>
              <a:alphaOff val="0"/>
            </a:schemeClr>
          </a:solidFill>
          <a:prstDash val="solid"/>
          <a:miter lim="800000"/>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FA3D7963-D195-4041-B20D-116AE356C2C3}">
      <dsp:nvSpPr>
        <dsp:cNvPr id="0" name=""/>
        <dsp:cNvSpPr/>
      </dsp:nvSpPr>
      <dsp:spPr>
        <a:xfrm>
          <a:off x="1176682" y="2003669"/>
          <a:ext cx="1864048" cy="121163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kern="1200" dirty="0" smtClean="0"/>
            <a:t>Participation active</a:t>
          </a:r>
          <a:endParaRPr lang="fr-FR" sz="2000" b="1" kern="1200" dirty="0"/>
        </a:p>
      </dsp:txBody>
      <dsp:txXfrm>
        <a:off x="1235829" y="2062816"/>
        <a:ext cx="1745754" cy="1093337"/>
      </dsp:txXfrm>
    </dsp:sp>
    <dsp:sp modelId="{2C23D4C5-B62E-44B7-BB5B-299026D4AEE9}">
      <dsp:nvSpPr>
        <dsp:cNvPr id="0" name=""/>
        <dsp:cNvSpPr/>
      </dsp:nvSpPr>
      <dsp:spPr>
        <a:xfrm>
          <a:off x="2108707" y="608857"/>
          <a:ext cx="4001255" cy="4001255"/>
        </a:xfrm>
        <a:custGeom>
          <a:avLst/>
          <a:gdLst/>
          <a:ahLst/>
          <a:cxnLst/>
          <a:rect l="0" t="0" r="0" b="0"/>
          <a:pathLst>
            <a:path>
              <a:moveTo>
                <a:pt x="207470" y="1113442"/>
              </a:moveTo>
              <a:arcTo wR="2000627" hR="2000627" stAng="12379466" swAng="1632688"/>
            </a:path>
          </a:pathLst>
        </a:custGeom>
        <a:noFill/>
        <a:ln w="6350" cap="flat" cmpd="sng" algn="ctr">
          <a:solidFill>
            <a:schemeClr val="accent1">
              <a:hueOff val="0"/>
              <a:satOff val="0"/>
              <a:lumOff val="0"/>
              <a:alphaOff val="0"/>
            </a:schemeClr>
          </a:solidFill>
          <a:prstDash val="solid"/>
          <a:miter lim="800000"/>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10D18C-E20B-4DE5-BD2C-4810E6CADEFF}">
      <dsp:nvSpPr>
        <dsp:cNvPr id="0" name=""/>
        <dsp:cNvSpPr/>
      </dsp:nvSpPr>
      <dsp:spPr>
        <a:xfrm>
          <a:off x="0" y="0"/>
          <a:ext cx="6357786" cy="225618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3A722F-7ED7-4FE3-B3BB-CE0F82059273}">
      <dsp:nvSpPr>
        <dsp:cNvPr id="0" name=""/>
        <dsp:cNvSpPr/>
      </dsp:nvSpPr>
      <dsp:spPr>
        <a:xfrm>
          <a:off x="253464" y="676854"/>
          <a:ext cx="2243924" cy="902473"/>
        </a:xfrm>
        <a:prstGeom prst="roundRect">
          <a:avLst/>
        </a:prstGeom>
        <a:solidFill>
          <a:schemeClr val="accent6"/>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fr-FR" sz="2200" kern="1200" dirty="0" smtClean="0"/>
            <a:t>Objectifs individuels</a:t>
          </a:r>
          <a:endParaRPr lang="fr-FR" sz="2200" kern="1200" dirty="0"/>
        </a:p>
      </dsp:txBody>
      <dsp:txXfrm>
        <a:off x="297519" y="720909"/>
        <a:ext cx="2155814" cy="814363"/>
      </dsp:txXfrm>
    </dsp:sp>
    <dsp:sp modelId="{033AA36C-F0A9-4BA7-9FF4-ADEEF3C63753}">
      <dsp:nvSpPr>
        <dsp:cNvPr id="0" name=""/>
        <dsp:cNvSpPr/>
      </dsp:nvSpPr>
      <dsp:spPr>
        <a:xfrm>
          <a:off x="2617912" y="676854"/>
          <a:ext cx="2243924" cy="902473"/>
        </a:xfrm>
        <a:prstGeom prst="roundRect">
          <a:avLst/>
        </a:prstGeom>
        <a:solidFill>
          <a:schemeClr val="accent1">
            <a:hueOff val="0"/>
            <a:satOff val="0"/>
            <a:lumOff val="0"/>
            <a:alphaOff val="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fr-FR" sz="2200" kern="1200" dirty="0" smtClean="0"/>
            <a:t>Objectifs d’équipe</a:t>
          </a:r>
          <a:endParaRPr lang="fr-FR" sz="2200" kern="1200" dirty="0"/>
        </a:p>
      </dsp:txBody>
      <dsp:txXfrm>
        <a:off x="2661967" y="720909"/>
        <a:ext cx="2155814" cy="814363"/>
      </dsp:txXfrm>
    </dsp:sp>
    <dsp:sp modelId="{1A310A5E-09CA-4D8E-9E33-ED3AB43B2457}">
      <dsp:nvSpPr>
        <dsp:cNvPr id="0" name=""/>
        <dsp:cNvSpPr/>
      </dsp:nvSpPr>
      <dsp:spPr>
        <a:xfrm>
          <a:off x="4982360" y="676854"/>
          <a:ext cx="2243924" cy="902473"/>
        </a:xfrm>
        <a:prstGeom prst="roundRect">
          <a:avLst/>
        </a:prstGeom>
        <a:solidFill>
          <a:srgbClr val="6666FF"/>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fr-FR" sz="2200" kern="1200" dirty="0" smtClean="0"/>
            <a:t>Objectifs du Groupe AGPM</a:t>
          </a:r>
          <a:endParaRPr lang="fr-FR" sz="2200" kern="1200" dirty="0"/>
        </a:p>
      </dsp:txBody>
      <dsp:txXfrm>
        <a:off x="5026415" y="720909"/>
        <a:ext cx="2155814" cy="8143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016B0A-203C-4766-9F75-23E714D186DA}">
      <dsp:nvSpPr>
        <dsp:cNvPr id="0" name=""/>
        <dsp:cNvSpPr/>
      </dsp:nvSpPr>
      <dsp:spPr>
        <a:xfrm rot="5400000">
          <a:off x="-279006" y="282433"/>
          <a:ext cx="1860043" cy="1302030"/>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fr-FR" sz="1900" kern="1200" dirty="0" smtClean="0"/>
            <a:t>Objectifs stratégiques</a:t>
          </a:r>
          <a:endParaRPr lang="fr-FR" sz="1900" kern="1200" dirty="0"/>
        </a:p>
      </dsp:txBody>
      <dsp:txXfrm rot="-5400000">
        <a:off x="1" y="654441"/>
        <a:ext cx="1302030" cy="558013"/>
      </dsp:txXfrm>
    </dsp:sp>
    <dsp:sp modelId="{E789F597-6620-46A2-AC12-D992C36208B4}">
      <dsp:nvSpPr>
        <dsp:cNvPr id="0" name=""/>
        <dsp:cNvSpPr/>
      </dsp:nvSpPr>
      <dsp:spPr>
        <a:xfrm rot="5400000">
          <a:off x="3784718" y="-2479261"/>
          <a:ext cx="1209028" cy="6174403"/>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ts val="600"/>
            </a:spcAft>
            <a:buChar char="••"/>
          </a:pPr>
          <a:r>
            <a:rPr lang="fr-FR" sz="1500" kern="1200" dirty="0" smtClean="0"/>
            <a:t>Vision à long terme</a:t>
          </a:r>
          <a:endParaRPr lang="fr-FR" sz="1500" kern="1200" dirty="0"/>
        </a:p>
      </dsp:txBody>
      <dsp:txXfrm rot="-5400000">
        <a:off x="1302031" y="62446"/>
        <a:ext cx="6115383" cy="1090988"/>
      </dsp:txXfrm>
    </dsp:sp>
    <dsp:sp modelId="{526A305F-0291-4871-A5CB-373277B9C010}">
      <dsp:nvSpPr>
        <dsp:cNvPr id="0" name=""/>
        <dsp:cNvSpPr/>
      </dsp:nvSpPr>
      <dsp:spPr>
        <a:xfrm rot="5400000">
          <a:off x="-279006" y="1951012"/>
          <a:ext cx="1860043" cy="1302030"/>
        </a:xfrm>
        <a:prstGeom prst="chevron">
          <a:avLst/>
        </a:prstGeom>
        <a:solidFill>
          <a:srgbClr val="43BB8D"/>
        </a:soli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fr-FR" sz="1900" kern="1200" dirty="0" smtClean="0"/>
            <a:t>Objectifs d’équipe</a:t>
          </a:r>
          <a:endParaRPr lang="fr-FR" sz="1900" kern="1200" dirty="0"/>
        </a:p>
      </dsp:txBody>
      <dsp:txXfrm rot="-5400000">
        <a:off x="1" y="2323020"/>
        <a:ext cx="1302030" cy="558013"/>
      </dsp:txXfrm>
    </dsp:sp>
    <dsp:sp modelId="{EFA5A351-6545-4D9A-BA63-11BDF097AAC7}">
      <dsp:nvSpPr>
        <dsp:cNvPr id="0" name=""/>
        <dsp:cNvSpPr/>
      </dsp:nvSpPr>
      <dsp:spPr>
        <a:xfrm rot="5400000">
          <a:off x="3784718" y="-810681"/>
          <a:ext cx="1209028" cy="6174403"/>
        </a:xfrm>
        <a:prstGeom prst="round2SameRect">
          <a:avLst/>
        </a:prstGeom>
        <a:solidFill>
          <a:schemeClr val="lt1">
            <a:alpha val="90000"/>
            <a:hueOff val="0"/>
            <a:satOff val="0"/>
            <a:lumOff val="0"/>
            <a:alphaOff val="0"/>
          </a:schemeClr>
        </a:soli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ts val="600"/>
            </a:spcAft>
            <a:buChar char="••"/>
          </a:pPr>
          <a:r>
            <a:rPr lang="fr-FR" sz="1500" kern="1200" dirty="0" smtClean="0"/>
            <a:t>Définis conformément au périmètre d’action de l’équipe</a:t>
          </a:r>
          <a:endParaRPr lang="fr-FR" sz="1500" kern="1200" dirty="0"/>
        </a:p>
        <a:p>
          <a:pPr marL="114300" lvl="1" indent="-114300" algn="l" defTabSz="666750">
            <a:lnSpc>
              <a:spcPct val="90000"/>
            </a:lnSpc>
            <a:spcBef>
              <a:spcPct val="0"/>
            </a:spcBef>
            <a:spcAft>
              <a:spcPts val="600"/>
            </a:spcAft>
            <a:buChar char="••"/>
          </a:pPr>
          <a:r>
            <a:rPr lang="fr-FR" sz="1500" kern="1200" dirty="0" smtClean="0"/>
            <a:t>Prendre en compte les ressources disponibles</a:t>
          </a:r>
          <a:endParaRPr lang="fr-FR" sz="1500" kern="1200" dirty="0"/>
        </a:p>
        <a:p>
          <a:pPr marL="114300" lvl="1" indent="-114300" algn="l" defTabSz="666750">
            <a:lnSpc>
              <a:spcPct val="90000"/>
            </a:lnSpc>
            <a:spcBef>
              <a:spcPct val="0"/>
            </a:spcBef>
            <a:spcAft>
              <a:spcPts val="600"/>
            </a:spcAft>
            <a:buChar char="••"/>
          </a:pPr>
          <a:r>
            <a:rPr lang="fr-FR" sz="1500" kern="1200" dirty="0" smtClean="0"/>
            <a:t>Etre mesurable et atteignables, dans un horizon temporel défini</a:t>
          </a:r>
          <a:endParaRPr lang="fr-FR" sz="1500" kern="1200" dirty="0"/>
        </a:p>
      </dsp:txBody>
      <dsp:txXfrm rot="-5400000">
        <a:off x="1302031" y="1731026"/>
        <a:ext cx="6115383" cy="1090988"/>
      </dsp:txXfrm>
    </dsp:sp>
    <dsp:sp modelId="{69DA1C37-454B-4261-B837-BFB0AE11CB42}">
      <dsp:nvSpPr>
        <dsp:cNvPr id="0" name=""/>
        <dsp:cNvSpPr/>
      </dsp:nvSpPr>
      <dsp:spPr>
        <a:xfrm rot="5400000">
          <a:off x="-279006" y="3619591"/>
          <a:ext cx="1860043" cy="1302030"/>
        </a:xfrm>
        <a:prstGeom prst="chevron">
          <a:avLst/>
        </a:prstGeom>
        <a:solidFill>
          <a:schemeClr val="accent5">
            <a:hueOff val="-7353344"/>
            <a:satOff val="-10228"/>
            <a:lumOff val="-3922"/>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fr-FR" sz="1900" kern="1200" dirty="0" smtClean="0"/>
            <a:t>Objectifs individuels</a:t>
          </a:r>
          <a:endParaRPr lang="fr-FR" sz="1900" kern="1200" dirty="0"/>
        </a:p>
      </dsp:txBody>
      <dsp:txXfrm rot="-5400000">
        <a:off x="1" y="3991599"/>
        <a:ext cx="1302030" cy="558013"/>
      </dsp:txXfrm>
    </dsp:sp>
    <dsp:sp modelId="{CBA0327B-AEF1-4E32-8490-5272EB0FCFE9}">
      <dsp:nvSpPr>
        <dsp:cNvPr id="0" name=""/>
        <dsp:cNvSpPr/>
      </dsp:nvSpPr>
      <dsp:spPr>
        <a:xfrm rot="5400000">
          <a:off x="3784718" y="857897"/>
          <a:ext cx="1209028" cy="6174403"/>
        </a:xfrm>
        <a:prstGeom prst="round2SameRect">
          <a:avLst/>
        </a:prstGeom>
        <a:solidFill>
          <a:schemeClr val="lt1">
            <a:alpha val="90000"/>
            <a:hueOff val="0"/>
            <a:satOff val="0"/>
            <a:lumOff val="0"/>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ts val="600"/>
            </a:spcAft>
            <a:buChar char="••"/>
          </a:pPr>
          <a:r>
            <a:rPr lang="fr-FR" sz="1500" kern="1200" dirty="0" smtClean="0"/>
            <a:t>Clairs et précis : chaque collaborateur doit comprendre ce qui est attendu de lui</a:t>
          </a:r>
          <a:endParaRPr lang="fr-FR" sz="1500" kern="1200" dirty="0"/>
        </a:p>
        <a:p>
          <a:pPr marL="114300" lvl="1" indent="-114300" algn="l" defTabSz="666750">
            <a:lnSpc>
              <a:spcPct val="90000"/>
            </a:lnSpc>
            <a:spcBef>
              <a:spcPct val="0"/>
            </a:spcBef>
            <a:spcAft>
              <a:spcPts val="600"/>
            </a:spcAft>
            <a:buChar char="••"/>
          </a:pPr>
          <a:r>
            <a:rPr lang="fr-FR" sz="1500" kern="1200" dirty="0" smtClean="0"/>
            <a:t>Motivants : adaptés aux compétences et aux aspirations du collaborateur</a:t>
          </a:r>
          <a:endParaRPr lang="fr-FR" sz="1500" kern="1200" dirty="0"/>
        </a:p>
        <a:p>
          <a:pPr marL="114300" lvl="1" indent="-114300" algn="l" defTabSz="666750">
            <a:lnSpc>
              <a:spcPct val="90000"/>
            </a:lnSpc>
            <a:spcBef>
              <a:spcPct val="0"/>
            </a:spcBef>
            <a:spcAft>
              <a:spcPts val="600"/>
            </a:spcAft>
            <a:buChar char="••"/>
          </a:pPr>
          <a:r>
            <a:rPr lang="fr-FR" sz="1500" kern="1200" dirty="0" smtClean="0"/>
            <a:t>Mesurables : intégrés dans une évaluation régulière de performance</a:t>
          </a:r>
          <a:endParaRPr lang="fr-FR" sz="1500" kern="1200" dirty="0"/>
        </a:p>
      </dsp:txBody>
      <dsp:txXfrm rot="-5400000">
        <a:off x="1302031" y="3399604"/>
        <a:ext cx="6115383" cy="10909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A9CA1D-989D-40B6-B6A8-2381D42BED96}">
      <dsp:nvSpPr>
        <dsp:cNvPr id="0" name=""/>
        <dsp:cNvSpPr/>
      </dsp:nvSpPr>
      <dsp:spPr>
        <a:xfrm>
          <a:off x="3221140" y="637671"/>
          <a:ext cx="4421189" cy="4421189"/>
        </a:xfrm>
        <a:prstGeom prst="blockArc">
          <a:avLst>
            <a:gd name="adj1" fmla="val 10800000"/>
            <a:gd name="adj2" fmla="val 16200000"/>
            <a:gd name="adj3" fmla="val 4644"/>
          </a:avLst>
        </a:prstGeom>
        <a:solidFill>
          <a:srgbClr val="3366FF"/>
        </a:solidFill>
        <a:ln>
          <a:noFill/>
        </a:ln>
        <a:effectLst/>
      </dsp:spPr>
      <dsp:style>
        <a:lnRef idx="0">
          <a:scrgbClr r="0" g="0" b="0"/>
        </a:lnRef>
        <a:fillRef idx="1">
          <a:scrgbClr r="0" g="0" b="0"/>
        </a:fillRef>
        <a:effectRef idx="0">
          <a:scrgbClr r="0" g="0" b="0"/>
        </a:effectRef>
        <a:fontRef idx="minor">
          <a:schemeClr val="lt1"/>
        </a:fontRef>
      </dsp:style>
    </dsp:sp>
    <dsp:sp modelId="{BEFD0025-12B9-4C53-9EFC-A7A98FABD74D}">
      <dsp:nvSpPr>
        <dsp:cNvPr id="0" name=""/>
        <dsp:cNvSpPr/>
      </dsp:nvSpPr>
      <dsp:spPr>
        <a:xfrm>
          <a:off x="3221140" y="637671"/>
          <a:ext cx="4421189" cy="4421189"/>
        </a:xfrm>
        <a:prstGeom prst="blockArc">
          <a:avLst>
            <a:gd name="adj1" fmla="val 5400000"/>
            <a:gd name="adj2" fmla="val 10800000"/>
            <a:gd name="adj3" fmla="val 4644"/>
          </a:avLst>
        </a:prstGeom>
        <a:solidFill>
          <a:srgbClr val="00CCFF"/>
        </a:solidFill>
        <a:ln>
          <a:noFill/>
        </a:ln>
        <a:effectLst/>
      </dsp:spPr>
      <dsp:style>
        <a:lnRef idx="0">
          <a:scrgbClr r="0" g="0" b="0"/>
        </a:lnRef>
        <a:fillRef idx="1">
          <a:scrgbClr r="0" g="0" b="0"/>
        </a:fillRef>
        <a:effectRef idx="0">
          <a:scrgbClr r="0" g="0" b="0"/>
        </a:effectRef>
        <a:fontRef idx="minor">
          <a:schemeClr val="lt1"/>
        </a:fontRef>
      </dsp:style>
    </dsp:sp>
    <dsp:sp modelId="{B23E6723-E403-4479-93BC-C4CE7DB27A90}">
      <dsp:nvSpPr>
        <dsp:cNvPr id="0" name=""/>
        <dsp:cNvSpPr/>
      </dsp:nvSpPr>
      <dsp:spPr>
        <a:xfrm>
          <a:off x="3221140" y="637671"/>
          <a:ext cx="4421189" cy="4421189"/>
        </a:xfrm>
        <a:prstGeom prst="blockArc">
          <a:avLst>
            <a:gd name="adj1" fmla="val 0"/>
            <a:gd name="adj2" fmla="val 5400000"/>
            <a:gd name="adj3" fmla="val 4644"/>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BFEA38B-C61C-4D38-B2A2-3F047CEC8527}">
      <dsp:nvSpPr>
        <dsp:cNvPr id="0" name=""/>
        <dsp:cNvSpPr/>
      </dsp:nvSpPr>
      <dsp:spPr>
        <a:xfrm>
          <a:off x="3190678" y="637671"/>
          <a:ext cx="4421189" cy="4421189"/>
        </a:xfrm>
        <a:prstGeom prst="blockArc">
          <a:avLst>
            <a:gd name="adj1" fmla="val 16200000"/>
            <a:gd name="adj2" fmla="val 0"/>
            <a:gd name="adj3" fmla="val 4644"/>
          </a:avLst>
        </a:prstGeom>
        <a:solidFill>
          <a:schemeClr val="accent6"/>
        </a:solidFill>
        <a:ln>
          <a:noFill/>
        </a:ln>
        <a:effectLst/>
      </dsp:spPr>
      <dsp:style>
        <a:lnRef idx="0">
          <a:scrgbClr r="0" g="0" b="0"/>
        </a:lnRef>
        <a:fillRef idx="1">
          <a:scrgbClr r="0" g="0" b="0"/>
        </a:fillRef>
        <a:effectRef idx="0">
          <a:scrgbClr r="0" g="0" b="0"/>
        </a:effectRef>
        <a:fontRef idx="minor">
          <a:schemeClr val="lt1"/>
        </a:fontRef>
      </dsp:style>
    </dsp:sp>
    <dsp:sp modelId="{1962CDCD-03C4-4947-BE08-92C882972406}">
      <dsp:nvSpPr>
        <dsp:cNvPr id="0" name=""/>
        <dsp:cNvSpPr/>
      </dsp:nvSpPr>
      <dsp:spPr>
        <a:xfrm>
          <a:off x="4194317" y="1721464"/>
          <a:ext cx="2474834" cy="2223114"/>
        </a:xfrm>
        <a:prstGeom prst="ellipse">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prstTxWarp prst="textArchUp">
            <a:avLst/>
          </a:prstTxWarp>
          <a:noAutofit/>
          <a:scene3d>
            <a:camera prst="orthographicFront"/>
            <a:lightRig rig="soft" dir="t">
              <a:rot lat="0" lon="0" rev="15600000"/>
            </a:lightRig>
          </a:scene3d>
          <a:sp3d extrusionH="57150" prstMaterial="softEdge">
            <a:bevelT w="25400" h="38100"/>
          </a:sp3d>
        </a:bodyPr>
        <a:lstStyle/>
        <a:p>
          <a:pPr lvl="0" algn="ctr" defTabSz="3556000">
            <a:lnSpc>
              <a:spcPct val="90000"/>
            </a:lnSpc>
            <a:spcBef>
              <a:spcPct val="0"/>
            </a:spcBef>
            <a:spcAft>
              <a:spcPct val="35000"/>
            </a:spcAft>
          </a:pPr>
          <a:endParaRPr lang="fr-FR" sz="8000" b="1" kern="1200" cap="none" spc="0" dirty="0">
            <a:ln/>
            <a:solidFill>
              <a:schemeClr val="bg1"/>
            </a:solidFill>
            <a:effectLst/>
          </a:endParaRPr>
        </a:p>
      </dsp:txBody>
      <dsp:txXfrm>
        <a:off x="4556748" y="2047032"/>
        <a:ext cx="1749972" cy="1571978"/>
      </dsp:txXfrm>
    </dsp:sp>
    <dsp:sp modelId="{5628B7F2-A63D-4450-BF50-0167D0B9727D}">
      <dsp:nvSpPr>
        <dsp:cNvPr id="0" name=""/>
        <dsp:cNvSpPr/>
      </dsp:nvSpPr>
      <dsp:spPr>
        <a:xfrm>
          <a:off x="4729998" y="24371"/>
          <a:ext cx="1403473" cy="1329258"/>
        </a:xfrm>
        <a:prstGeom prst="ellips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dirty="0" smtClean="0"/>
            <a:t>Co-construction des objectifs</a:t>
          </a:r>
          <a:endParaRPr lang="fr-FR" sz="1400" kern="1200" dirty="0"/>
        </a:p>
      </dsp:txBody>
      <dsp:txXfrm>
        <a:off x="4935532" y="219036"/>
        <a:ext cx="992405" cy="939928"/>
      </dsp:txXfrm>
    </dsp:sp>
    <dsp:sp modelId="{FF6BFD94-FF94-475A-B46A-7944C7794D7D}">
      <dsp:nvSpPr>
        <dsp:cNvPr id="0" name=""/>
        <dsp:cNvSpPr/>
      </dsp:nvSpPr>
      <dsp:spPr>
        <a:xfrm>
          <a:off x="6878084" y="2135350"/>
          <a:ext cx="1425830" cy="1425830"/>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dirty="0" smtClean="0"/>
            <a:t>Donner  les moyens d’atteindre les objectifs</a:t>
          </a:r>
          <a:endParaRPr lang="fr-FR" sz="1400" kern="1200" dirty="0"/>
        </a:p>
      </dsp:txBody>
      <dsp:txXfrm>
        <a:off x="7086892" y="2344158"/>
        <a:ext cx="1008214" cy="1008214"/>
      </dsp:txXfrm>
    </dsp:sp>
    <dsp:sp modelId="{74CE134E-FBC4-4994-B5EC-0DC546FE8A0B}">
      <dsp:nvSpPr>
        <dsp:cNvPr id="0" name=""/>
        <dsp:cNvSpPr/>
      </dsp:nvSpPr>
      <dsp:spPr>
        <a:xfrm>
          <a:off x="4672715" y="4294615"/>
          <a:ext cx="1518038" cy="1425830"/>
        </a:xfrm>
        <a:prstGeom prst="ellipse">
          <a:avLst/>
        </a:prstGeom>
        <a:solidFill>
          <a:srgbClr val="00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r-FR" sz="1200" kern="1200" dirty="0" smtClean="0"/>
            <a:t>Reconnaissance et valorisation des réussites</a:t>
          </a:r>
          <a:endParaRPr lang="fr-FR" sz="1200" kern="1200" dirty="0"/>
        </a:p>
      </dsp:txBody>
      <dsp:txXfrm>
        <a:off x="4895027" y="4503423"/>
        <a:ext cx="1073414" cy="1008214"/>
      </dsp:txXfrm>
    </dsp:sp>
    <dsp:sp modelId="{79F1EA76-16F4-43F6-B156-3D2AE8141AE4}">
      <dsp:nvSpPr>
        <dsp:cNvPr id="0" name=""/>
        <dsp:cNvSpPr/>
      </dsp:nvSpPr>
      <dsp:spPr>
        <a:xfrm>
          <a:off x="2559554" y="2135350"/>
          <a:ext cx="1425830" cy="1425830"/>
        </a:xfrm>
        <a:prstGeom prst="ellipse">
          <a:avLst/>
        </a:prstGeom>
        <a:solidFill>
          <a:srgbClr val="3366FF"/>
        </a:solidFill>
        <a:ln w="12700" cap="flat" cmpd="sng" algn="ctr">
          <a:solidFill>
            <a:srgbClr val="6666F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dirty="0" smtClean="0"/>
            <a:t>Explication du Pourquoi</a:t>
          </a:r>
          <a:endParaRPr lang="fr-FR" sz="1400" kern="1200" dirty="0"/>
        </a:p>
      </dsp:txBody>
      <dsp:txXfrm>
        <a:off x="2768362" y="2344158"/>
        <a:ext cx="1008214" cy="100821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5A1E90-FF73-4EEE-A7EE-D3B1F699ABE5}">
      <dsp:nvSpPr>
        <dsp:cNvPr id="0" name=""/>
        <dsp:cNvSpPr/>
      </dsp:nvSpPr>
      <dsp:spPr>
        <a:xfrm>
          <a:off x="2108983" y="0"/>
          <a:ext cx="5643091" cy="1097280"/>
        </a:xfrm>
        <a:prstGeom prst="leftRightRibbon">
          <a:avLst/>
        </a:prstGeom>
        <a:solidFill>
          <a:srgbClr val="3366F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6B17213C-4A14-4240-9F02-FBA95C590C98}">
      <dsp:nvSpPr>
        <dsp:cNvPr id="0" name=""/>
        <dsp:cNvSpPr/>
      </dsp:nvSpPr>
      <dsp:spPr>
        <a:xfrm>
          <a:off x="3892804" y="192023"/>
          <a:ext cx="905255" cy="537667"/>
        </a:xfrm>
        <a:prstGeom prst="rect">
          <a:avLst/>
        </a:prstGeom>
        <a:noFill/>
        <a:ln w="19050" cap="flat" cmpd="sng" algn="ctr">
          <a:noFill/>
          <a:prstDash val="solid"/>
          <a:miter lim="800000"/>
        </a:ln>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88900" rIns="0" bIns="95250" numCol="1" spcCol="1270" anchor="ctr" anchorCtr="0">
          <a:noAutofit/>
        </a:bodyPr>
        <a:lstStyle/>
        <a:p>
          <a:pPr lvl="0" algn="ctr" defTabSz="1111250">
            <a:lnSpc>
              <a:spcPct val="90000"/>
            </a:lnSpc>
            <a:spcBef>
              <a:spcPct val="0"/>
            </a:spcBef>
            <a:spcAft>
              <a:spcPct val="35000"/>
            </a:spcAft>
          </a:pPr>
          <a:r>
            <a:rPr lang="fr-FR" sz="2500" kern="1200" dirty="0" smtClean="0">
              <a:solidFill>
                <a:srgbClr val="3366FF"/>
              </a:solidFill>
            </a:rPr>
            <a:t>,</a:t>
          </a:r>
          <a:endParaRPr lang="fr-FR" sz="2500" kern="1200" dirty="0">
            <a:solidFill>
              <a:srgbClr val="3366FF"/>
            </a:solidFill>
          </a:endParaRPr>
        </a:p>
      </dsp:txBody>
      <dsp:txXfrm>
        <a:off x="3892804" y="192023"/>
        <a:ext cx="905255" cy="537667"/>
      </dsp:txXfrm>
    </dsp:sp>
    <dsp:sp modelId="{4A1896D2-6109-4E74-93C9-55BB8BC5D459}">
      <dsp:nvSpPr>
        <dsp:cNvPr id="0" name=""/>
        <dsp:cNvSpPr/>
      </dsp:nvSpPr>
      <dsp:spPr>
        <a:xfrm>
          <a:off x="4935220" y="367588"/>
          <a:ext cx="1069848" cy="537667"/>
        </a:xfrm>
        <a:prstGeom prst="rect">
          <a:avLst/>
        </a:prstGeom>
        <a:noFill/>
        <a:ln w="19050" cap="flat" cmpd="sng" algn="ctr">
          <a:noFill/>
          <a:prstDash val="solid"/>
          <a:miter lim="800000"/>
        </a:ln>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88900" rIns="0" bIns="95250" numCol="1" spcCol="1270" anchor="ctr" anchorCtr="0">
          <a:noAutofit/>
        </a:bodyPr>
        <a:lstStyle/>
        <a:p>
          <a:pPr lvl="0" algn="ctr" defTabSz="1111250">
            <a:lnSpc>
              <a:spcPct val="90000"/>
            </a:lnSpc>
            <a:spcBef>
              <a:spcPct val="0"/>
            </a:spcBef>
            <a:spcAft>
              <a:spcPct val="35000"/>
            </a:spcAft>
          </a:pPr>
          <a:r>
            <a:rPr lang="fr-FR" sz="2500" kern="1200" dirty="0" smtClean="0">
              <a:solidFill>
                <a:srgbClr val="3366FF"/>
              </a:solidFill>
            </a:rPr>
            <a:t>,</a:t>
          </a:r>
          <a:endParaRPr lang="fr-FR" sz="2500" kern="1200" dirty="0">
            <a:solidFill>
              <a:srgbClr val="3366FF"/>
            </a:solidFill>
          </a:endParaRPr>
        </a:p>
      </dsp:txBody>
      <dsp:txXfrm>
        <a:off x="4935220" y="367588"/>
        <a:ext cx="1069848" cy="537667"/>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3560F6-3393-4978-BDF3-1C48950796FC}" type="datetimeFigureOut">
              <a:rPr lang="fr-FR" smtClean="0"/>
              <a:t>16/04/2025</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5270FF-0D30-40C3-9D39-2DC76FDACDD7}" type="slidenum">
              <a:rPr lang="fr-FR" smtClean="0"/>
              <a:t>‹N°›</a:t>
            </a:fld>
            <a:endParaRPr lang="fr-FR" dirty="0"/>
          </a:p>
        </p:txBody>
      </p:sp>
    </p:spTree>
    <p:extLst>
      <p:ext uri="{BB962C8B-B14F-4D97-AF65-F5344CB8AC3E}">
        <p14:creationId xmlns:p14="http://schemas.microsoft.com/office/powerpoint/2010/main" val="3194711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wizville.com/ressources/lexique/taux-satisfaction-client/"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wizville.com/ressources/lexique/taux-satisfaction-client/"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wizville.com/ressources/lexique/taux-satisfaction-client/"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wizville.com/ressources/lexique/taux-satisfaction-client/"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wizville.com/ressources/lexique/taux-satisfaction-client/"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wizville.com/ressources/lexique/taux-satisfaction-client/"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wizville.com/ressources/lexique/taux-satisfaction-client/"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wizville.com/ressources/lexique/taux-satisfaction-client/"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shs.cairn.info/revue-projectique-2017-2-page-93?lang=fr#re7no7"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www.caminteresse.fr/sciences/vous-ne-devinerez-jamais-combien-de-temps-met-votre-cerveau-pour-se-reconcentrer-apres-avoir-ete-derange-11195177/" TargetMode="External"/><Relationship Id="rId5" Type="http://schemas.openxmlformats.org/officeDocument/2006/relationships/hyperlink" Target="https://www.caminteresse.fr/societe/entreprise-en-faillite-comment-puis-je-me-faire-rembourser-une-commande-non-recue-11196462/" TargetMode="External"/><Relationship Id="rId4" Type="http://schemas.openxmlformats.org/officeDocument/2006/relationships/hyperlink" Target="https://www.caminteresse.fr/societe/quelle-est-la-difference-entre-une-societe-et-une-entreprise-11194836/"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wizville.com/ressources/lexique/taux-satisfaction-client/"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6A16EB1-0514-4DB9-B9FC-2DF966AD3603}" type="slidenum">
              <a:rPr lang="fr-FR" smtClean="0"/>
              <a:t>1</a:t>
            </a:fld>
            <a:endParaRPr lang="fr-FR" dirty="0"/>
          </a:p>
        </p:txBody>
      </p:sp>
    </p:spTree>
    <p:extLst>
      <p:ext uri="{BB962C8B-B14F-4D97-AF65-F5344CB8AC3E}">
        <p14:creationId xmlns:p14="http://schemas.microsoft.com/office/powerpoint/2010/main" val="22620328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Tx/>
              <a:buNone/>
            </a:pPr>
            <a:r>
              <a:rPr lang="fr-FR" b="1" dirty="0" smtClean="0"/>
              <a:t>PERFORMANCE</a:t>
            </a:r>
            <a:r>
              <a:rPr lang="fr-FR" b="1" baseline="0" dirty="0" smtClean="0"/>
              <a:t> FINANCIERE</a:t>
            </a:r>
            <a:endParaRPr lang="fr-FR" b="1" dirty="0" smtClean="0"/>
          </a:p>
          <a:p>
            <a:pPr marL="0" indent="0">
              <a:buFontTx/>
              <a:buNone/>
            </a:pPr>
            <a:r>
              <a:rPr lang="fr-FR" b="1" dirty="0" smtClean="0"/>
              <a:t>RENTABILITE</a:t>
            </a:r>
          </a:p>
          <a:p>
            <a:pPr marL="171450" indent="-171450">
              <a:buFontTx/>
              <a:buChar char="-"/>
            </a:pPr>
            <a:r>
              <a:rPr lang="fr-FR" b="1" dirty="0" smtClean="0"/>
              <a:t>Ratio combiné :</a:t>
            </a:r>
            <a:r>
              <a:rPr lang="fr-FR" dirty="0" smtClean="0"/>
              <a:t> C'est le ratio le plus important en assurance. Il mesure la rentabilité technique de l'activité en comparant les dépenses (sinistres + frais généraux) aux primes encaissées. Un ratio combiné inférieur à 100 % indique une rentabilité technique. </a:t>
            </a:r>
            <a:r>
              <a:rPr lang="fr-FR" b="1" dirty="0" smtClean="0"/>
              <a:t>Résultat net :</a:t>
            </a:r>
            <a:r>
              <a:rPr lang="fr-FR" dirty="0" smtClean="0"/>
              <a:t> C'est le bénéfice total de l'entreprise après déduction de tous les coûts et impôts. Il reflète la capacité de l'entreprise à générer des profits. </a:t>
            </a:r>
            <a:r>
              <a:rPr lang="fr-FR" b="1" dirty="0" smtClean="0"/>
              <a:t>Retour sur investissement (ROI) :</a:t>
            </a:r>
            <a:r>
              <a:rPr lang="fr-FR" dirty="0" smtClean="0"/>
              <a:t> Il mesure la rentabilité des capitaux propres investis dans l'entreprise. Un ROI élevé indique une utilisation efficace des fonds propres.</a:t>
            </a:r>
          </a:p>
          <a:p>
            <a:pPr marL="0" indent="0">
              <a:buFontTx/>
              <a:buNone/>
            </a:pPr>
            <a:r>
              <a:rPr lang="fr-FR" b="1" dirty="0" smtClean="0"/>
              <a:t>EFFICACITE</a:t>
            </a:r>
            <a:r>
              <a:rPr lang="fr-FR" b="1" baseline="0" dirty="0" smtClean="0"/>
              <a:t> OPERATIONNELLE :</a:t>
            </a:r>
          </a:p>
          <a:p>
            <a:pPr marL="0" indent="0">
              <a:buFontTx/>
              <a:buNone/>
            </a:pPr>
            <a:r>
              <a:rPr lang="fr-FR" b="1" dirty="0" smtClean="0"/>
              <a:t>Ratio de frais généraux :</a:t>
            </a:r>
            <a:r>
              <a:rPr lang="fr-FR" dirty="0" smtClean="0"/>
              <a:t> Il mesure les coûts administratifs et de gestion par rapport aux primes encaissées. Un ratio de frais généraux bas indique une gestion efficace des coûts. </a:t>
            </a:r>
            <a:r>
              <a:rPr lang="fr-FR" b="1" dirty="0" smtClean="0"/>
              <a:t>Taux de rétention :</a:t>
            </a:r>
            <a:r>
              <a:rPr lang="fr-FR" dirty="0" smtClean="0"/>
              <a:t> Il mesure la capacité de l'entreprise à fidéliser ses clients. Un taux de rétention élevé est essentiel pour assurer la stabilité et la croissance des revenus. </a:t>
            </a:r>
            <a:r>
              <a:rPr lang="fr-FR" b="1" dirty="0" smtClean="0"/>
              <a:t>Productivité des employés :</a:t>
            </a:r>
            <a:r>
              <a:rPr lang="fr-FR" dirty="0" smtClean="0"/>
              <a:t> Elle mesure l'efficacité des employés à réaliser les tâches et à atteindre les objectifs fixés.</a:t>
            </a:r>
          </a:p>
          <a:p>
            <a:pPr marL="0" indent="0">
              <a:buFontTx/>
              <a:buNone/>
            </a:pPr>
            <a:r>
              <a:rPr lang="fr-FR" b="1" dirty="0" smtClean="0"/>
              <a:t>MAITRISE DES RISQUES :</a:t>
            </a:r>
          </a:p>
          <a:p>
            <a:pPr marL="0" indent="0">
              <a:buFontTx/>
              <a:buNone/>
            </a:pPr>
            <a:r>
              <a:rPr lang="fr-FR" b="1" dirty="0" smtClean="0"/>
              <a:t>Ratio de sinistralité :</a:t>
            </a:r>
            <a:r>
              <a:rPr lang="fr-FR" dirty="0" smtClean="0"/>
              <a:t> Il mesure le coût des sinistres par rapport aux primes encaissées. Un ratio de sinistralité élevé peut indiquer une mauvaise gestion des risques ou une tarification inadéquate. </a:t>
            </a:r>
            <a:r>
              <a:rPr lang="fr-FR" b="1" dirty="0" smtClean="0"/>
              <a:t>Ratio de solvabilité :</a:t>
            </a:r>
            <a:r>
              <a:rPr lang="fr-FR" dirty="0" smtClean="0"/>
              <a:t> Il mesure la capacité de l'entreprise à faire face à ses obligations financières en cas de chocs importants (catastrophes naturelles, etc.). Un ratio de solvabilité élevé est essentiel pour garantir la stabilité financière de l'entreprise.</a:t>
            </a:r>
          </a:p>
          <a:p>
            <a:pPr marL="0" indent="0">
              <a:buFontTx/>
              <a:buNone/>
            </a:pPr>
            <a:r>
              <a:rPr lang="fr-FR" b="1" dirty="0" smtClean="0"/>
              <a:t>LA CROISSANCE : </a:t>
            </a:r>
          </a:p>
          <a:p>
            <a:pPr marL="0" indent="0">
              <a:buFontTx/>
              <a:buNone/>
            </a:pPr>
            <a:r>
              <a:rPr lang="fr-FR" b="1" dirty="0" smtClean="0"/>
              <a:t>Croissance des primes :</a:t>
            </a:r>
            <a:r>
              <a:rPr lang="fr-FR" dirty="0" smtClean="0"/>
              <a:t> Elle mesure l'augmentation du chiffre d'affaires de l'entreprise au fil du temps. Une croissance soutenue des primes est essentielle pour assurer le développement de l'entreprise. </a:t>
            </a:r>
            <a:r>
              <a:rPr lang="fr-FR" b="1" dirty="0" smtClean="0"/>
              <a:t>Part de marché :</a:t>
            </a:r>
            <a:r>
              <a:rPr lang="fr-FR" dirty="0" smtClean="0"/>
              <a:t> Elle mesure la position de l'entreprise par rapport à ses concurrents. Une part de marché importante peut indiquer une forte compétitivité.</a:t>
            </a:r>
          </a:p>
          <a:p>
            <a:pPr marL="0" indent="0">
              <a:buFontTx/>
              <a:buNone/>
            </a:pPr>
            <a:endParaRPr lang="fr-FR" dirty="0" smtClean="0"/>
          </a:p>
          <a:p>
            <a:pPr marL="0" indent="0">
              <a:buFontTx/>
              <a:buNone/>
            </a:pPr>
            <a:endParaRPr lang="fr-FR" dirty="0" smtClean="0"/>
          </a:p>
          <a:p>
            <a:pPr marL="0" indent="0">
              <a:buFontTx/>
              <a:buNone/>
            </a:pPr>
            <a:r>
              <a:rPr lang="fr-FR" b="1" dirty="0" smtClean="0"/>
              <a:t>PERFORMANCE OPERATIONNELLE : </a:t>
            </a:r>
          </a:p>
          <a:p>
            <a:pPr marL="0" indent="0">
              <a:buFontTx/>
              <a:buNone/>
            </a:pPr>
            <a:r>
              <a:rPr lang="fr-FR" b="1" dirty="0" smtClean="0"/>
              <a:t>EFFICACITE DES PROCESSUS</a:t>
            </a:r>
          </a:p>
          <a:p>
            <a:pPr marL="0" indent="0">
              <a:buFontTx/>
              <a:buNone/>
            </a:pPr>
            <a:r>
              <a:rPr lang="fr-FR" b="1" dirty="0" smtClean="0"/>
              <a:t>Taux d'automatisation :</a:t>
            </a:r>
            <a:r>
              <a:rPr lang="fr-FR" dirty="0" smtClean="0"/>
              <a:t> Il mesure la proportion de tâches réalisées automatiquement par des systèmes informatiques. Un taux d'automatisation élevé permet de réduire les coûts, d'améliorer la rapidité des traitements et de limiter les erreurs humaines. </a:t>
            </a:r>
            <a:r>
              <a:rPr lang="fr-FR" b="1" dirty="0" smtClean="0"/>
              <a:t>Durée moyenne de traitement :</a:t>
            </a:r>
            <a:r>
              <a:rPr lang="fr-FR" dirty="0" smtClean="0"/>
              <a:t> Elle mesure le temps nécessaire pour réaliser une tâche spécifique (par exemple, la souscription d'un contrat, le règlement d'un sinistre). Une durée de traitement courte est un signe d'efficacité et de satisfaction client. </a:t>
            </a:r>
            <a:r>
              <a:rPr lang="fr-FR" b="1" dirty="0" smtClean="0"/>
              <a:t>Taux de satisfaction des clients :</a:t>
            </a:r>
            <a:r>
              <a:rPr lang="fr-FR" dirty="0" smtClean="0"/>
              <a:t> Il mesure le niveau de satisfaction des clients par rapport aux services offerts. Un taux de satisfaction élevé est essentiel pour fidéliser les clients et attirer de nouveaux prospects.</a:t>
            </a:r>
          </a:p>
          <a:p>
            <a:pPr marL="0" indent="0">
              <a:buFontTx/>
              <a:buNone/>
            </a:pPr>
            <a:r>
              <a:rPr lang="fr-FR" b="1" dirty="0" smtClean="0"/>
              <a:t>QUALITE DE SERVICE </a:t>
            </a:r>
            <a:r>
              <a:rPr lang="fr-FR" dirty="0" smtClean="0"/>
              <a:t>: </a:t>
            </a:r>
          </a:p>
          <a:p>
            <a:pPr marL="0" indent="0">
              <a:buFontTx/>
              <a:buNone/>
            </a:pPr>
            <a:r>
              <a:rPr lang="fr-FR" b="1" dirty="0" smtClean="0"/>
              <a:t>Taux de disponibilité des services :</a:t>
            </a:r>
            <a:r>
              <a:rPr lang="fr-FR" dirty="0" smtClean="0"/>
              <a:t> Il mesure la capacité de l'entreprise à fournir ses services aux clients (par exemple, la disponibilité des conseillers, l'accessibilité du site web). Un taux de disponibilité élevé est essentiel pour garantir la satisfaction des clients. </a:t>
            </a:r>
            <a:r>
              <a:rPr lang="fr-FR" b="1" dirty="0" smtClean="0"/>
              <a:t>Taux de réclamation :</a:t>
            </a:r>
            <a:r>
              <a:rPr lang="fr-FR" dirty="0" smtClean="0"/>
              <a:t> Il mesure le nombre de réclamations reçues par rapport au nombre de clients. Un faible taux de réclamation indique une bonne qualité de service et une gestion efficace des problèmes. </a:t>
            </a:r>
            <a:r>
              <a:rPr lang="fr-FR" b="1" dirty="0" smtClean="0"/>
              <a:t>Délai de règlement des sinistres :</a:t>
            </a:r>
            <a:r>
              <a:rPr lang="fr-FR" dirty="0" smtClean="0"/>
              <a:t> Il mesure le temps nécessaire pour régler un sinistre. Un délai de règlement court est un signe d'efficacité et de satisfaction client.</a:t>
            </a:r>
          </a:p>
          <a:p>
            <a:pPr marL="0" indent="0">
              <a:buFontTx/>
              <a:buNone/>
            </a:pPr>
            <a:endParaRPr lang="fr-FR" dirty="0" smtClean="0"/>
          </a:p>
          <a:p>
            <a:pPr marL="0" indent="0">
              <a:buFontTx/>
              <a:buNone/>
            </a:pPr>
            <a:r>
              <a:rPr lang="fr-FR" b="1" dirty="0" smtClean="0"/>
              <a:t>LA PERFORMANCE</a:t>
            </a:r>
            <a:r>
              <a:rPr lang="fr-FR" b="1" baseline="0" dirty="0" smtClean="0"/>
              <a:t> CLIENT :</a:t>
            </a:r>
          </a:p>
          <a:p>
            <a:r>
              <a:rPr lang="fr-FR" b="1" dirty="0" smtClean="0"/>
              <a:t>Satisfaction client :</a:t>
            </a:r>
            <a:endParaRPr lang="fr-FR" dirty="0" smtClean="0"/>
          </a:p>
          <a:p>
            <a:r>
              <a:rPr lang="fr-FR" b="1" dirty="0" smtClean="0"/>
              <a:t>Taux de satisfaction client (CSAT) :</a:t>
            </a:r>
            <a:r>
              <a:rPr lang="fr-FR" dirty="0" smtClean="0"/>
              <a:t> Il mesure le niveau de satisfaction des clients par rapport aux produits, aux services et à l'expérience globale offerte par l'entreprise. Il est généralement mesuré à travers des enquêtes ou des questionnaires.</a:t>
            </a:r>
          </a:p>
          <a:p>
            <a:r>
              <a:rPr lang="fr-FR" b="1" dirty="0" smtClean="0"/>
              <a:t>Net Promoter Score (NPS) :</a:t>
            </a:r>
            <a:r>
              <a:rPr lang="fr-FR" dirty="0" smtClean="0"/>
              <a:t> Il mesure la probabilité que les clients recommandent l'entreprise à leur entourage. Il est basé sur une question simple : "Sur une échelle de 0 à 10, quelle est la probabilité que vous recommandiez notre entreprise à un ami ou</a:t>
            </a:r>
            <a:r>
              <a:rPr lang="fr-FR" baseline="30000" dirty="0" smtClean="0"/>
              <a:t> 1 </a:t>
            </a:r>
            <a:r>
              <a:rPr lang="fr-FR" dirty="0" smtClean="0"/>
              <a:t>un collègue ?".   </a:t>
            </a:r>
            <a:r>
              <a:rPr lang="fr-FR" dirty="0" smtClean="0">
                <a:hlinkClick r:id="rId3"/>
              </a:rPr>
              <a:t>1. www.wizville.com </a:t>
            </a:r>
          </a:p>
          <a:p>
            <a:r>
              <a:rPr lang="fr-FR" dirty="0" smtClean="0">
                <a:hlinkClick r:id="rId3"/>
              </a:rPr>
              <a:t>www.wizville.com</a:t>
            </a:r>
          </a:p>
          <a:p>
            <a:r>
              <a:rPr lang="fr-FR" b="1" dirty="0" smtClean="0"/>
              <a:t>Customer Effort Score (CES) :</a:t>
            </a:r>
            <a:r>
              <a:rPr lang="fr-FR" dirty="0" smtClean="0"/>
              <a:t> Il mesure l'effort que les clients doivent déployer pour obtenir un service ou résoudre un problème. Un CES faible indique une expérience client fluide et facile.</a:t>
            </a:r>
          </a:p>
          <a:p>
            <a:r>
              <a:rPr lang="fr-FR" b="1" dirty="0" smtClean="0"/>
              <a:t>Fidélité client :</a:t>
            </a:r>
            <a:endParaRPr lang="fr-FR" dirty="0" smtClean="0"/>
          </a:p>
          <a:p>
            <a:r>
              <a:rPr lang="fr-FR" b="1" dirty="0" smtClean="0"/>
              <a:t>Taux de rétention client :</a:t>
            </a:r>
            <a:r>
              <a:rPr lang="fr-FR" dirty="0" smtClean="0"/>
              <a:t> Il mesure la capacité de l'entreprise à conserver ses clients existants sur une période donnée. Un taux de rétention élevé est un signe de satisfaction et de confiance.</a:t>
            </a:r>
          </a:p>
          <a:p>
            <a:r>
              <a:rPr lang="fr-FR" b="1" dirty="0" smtClean="0"/>
              <a:t>Taux d'attrition client (churn rate) :</a:t>
            </a:r>
            <a:r>
              <a:rPr lang="fr-FR" dirty="0" smtClean="0"/>
              <a:t> Il mesure le pourcentage de clients qui quittent l'entreprise sur une période donnée. Un taux d'attrition élevé peut indiquer des problèmes de satisfaction ou de qualité de service.</a:t>
            </a:r>
          </a:p>
          <a:p>
            <a:r>
              <a:rPr lang="fr-FR" b="1" dirty="0" smtClean="0"/>
              <a:t>Valeur vie client (CLV) :</a:t>
            </a:r>
            <a:r>
              <a:rPr lang="fr-FR" dirty="0" smtClean="0"/>
              <a:t> Elle mesure le chiffre d'affaires total qu'un client est susceptible de générer pour l'entreprise tout au long de sa relation.</a:t>
            </a:r>
          </a:p>
          <a:p>
            <a:r>
              <a:rPr lang="fr-FR" b="1" dirty="0" smtClean="0"/>
              <a:t>Engagement client :</a:t>
            </a:r>
            <a:endParaRPr lang="fr-FR" dirty="0" smtClean="0"/>
          </a:p>
          <a:p>
            <a:r>
              <a:rPr lang="fr-FR" b="1" dirty="0" smtClean="0"/>
              <a:t>Taux de participation aux programmes de fidélité :</a:t>
            </a:r>
            <a:r>
              <a:rPr lang="fr-FR" dirty="0" smtClean="0"/>
              <a:t> Il mesure le nombre de clients qui participent activement aux programmes de fidélité proposés par l'entreprise.</a:t>
            </a:r>
          </a:p>
          <a:p>
            <a:r>
              <a:rPr lang="fr-FR" b="1" dirty="0" smtClean="0"/>
              <a:t>Nombre d'interactions avec l'entreprise :</a:t>
            </a:r>
            <a:r>
              <a:rPr lang="fr-FR" dirty="0" smtClean="0"/>
              <a:t> Il mesure le nombre de fois que les clients interagissent avec l'entreprise (par exemple, visites sur le site web, appels au service client, interactions sur les réseaux sociaux).</a:t>
            </a:r>
          </a:p>
          <a:p>
            <a:r>
              <a:rPr lang="fr-FR" b="1" dirty="0" smtClean="0"/>
              <a:t>Taux de recommandation client :</a:t>
            </a:r>
            <a:r>
              <a:rPr lang="fr-FR" dirty="0" smtClean="0"/>
              <a:t> Il mesure le nombre de clients qui recommandent activement l'entreprise à leur entourage.</a:t>
            </a:r>
          </a:p>
          <a:p>
            <a:endParaRPr lang="fr-FR" dirty="0" smtClean="0"/>
          </a:p>
          <a:p>
            <a:r>
              <a:rPr lang="fr-FR" dirty="0" smtClean="0"/>
              <a:t>AUTRES DE DOMAINES DE PERFORMANCE</a:t>
            </a:r>
            <a:r>
              <a:rPr lang="fr-FR" baseline="0" dirty="0" smtClean="0"/>
              <a:t> PERTINENTS DANS LE SECTEUR ASSURANTIEL : la performance en matière de risques et de conformité, la performance des ressources humaines, la performance en matière d’innovation, la performance environnementale…</a:t>
            </a: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A16EB1-0514-4DB9-B9FC-2DF966AD360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42613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Tx/>
              <a:buNone/>
            </a:pPr>
            <a:endParaRPr lang="fr-FR" b="1" dirty="0" smtClean="0"/>
          </a:p>
          <a:p>
            <a:pPr marL="0" indent="0">
              <a:buFontTx/>
              <a:buNone/>
            </a:pPr>
            <a:r>
              <a:rPr lang="fr-FR" b="1" dirty="0" smtClean="0"/>
              <a:t>EFFICACITE DES PROCESSUS</a:t>
            </a:r>
          </a:p>
          <a:p>
            <a:pPr marL="0" indent="0">
              <a:buFontTx/>
              <a:buNone/>
            </a:pPr>
            <a:r>
              <a:rPr lang="fr-FR" b="1" dirty="0" smtClean="0"/>
              <a:t>Taux d'automatisation :</a:t>
            </a:r>
            <a:r>
              <a:rPr lang="fr-FR" dirty="0" smtClean="0"/>
              <a:t> Il mesure la proportion de tâches réalisées automatiquement par des systèmes informatiques. Un taux d'automatisation élevé permet de réduire les coûts, d'améliorer la rapidité des traitements et de limiter les erreurs humaines. </a:t>
            </a:r>
            <a:r>
              <a:rPr lang="fr-FR" b="1" dirty="0" smtClean="0"/>
              <a:t>Durée moyenne de traitement :</a:t>
            </a:r>
            <a:r>
              <a:rPr lang="fr-FR" dirty="0" smtClean="0"/>
              <a:t> Elle mesure le temps nécessaire pour réaliser une tâche spécifique (par exemple, la souscription d'un contrat, le règlement d'un sinistre). Une durée de traitement courte est un signe d'efficacité et de satisfaction client. </a:t>
            </a:r>
            <a:r>
              <a:rPr lang="fr-FR" b="1" dirty="0" smtClean="0"/>
              <a:t>Taux de satisfaction des clients :</a:t>
            </a:r>
            <a:r>
              <a:rPr lang="fr-FR" dirty="0" smtClean="0"/>
              <a:t> Il mesure le niveau de satisfaction des clients par rapport aux services offerts. Un taux de satisfaction élevé est essentiel pour fidéliser les clients et attirer de nouveaux prospects.</a:t>
            </a:r>
          </a:p>
          <a:p>
            <a:pPr marL="0" indent="0">
              <a:buFontTx/>
              <a:buNone/>
            </a:pPr>
            <a:r>
              <a:rPr lang="fr-FR" b="1" dirty="0" smtClean="0"/>
              <a:t>QUALITE DE SERVICE </a:t>
            </a:r>
            <a:r>
              <a:rPr lang="fr-FR" dirty="0" smtClean="0"/>
              <a:t>: </a:t>
            </a:r>
          </a:p>
          <a:p>
            <a:pPr marL="0" indent="0">
              <a:buFontTx/>
              <a:buNone/>
            </a:pPr>
            <a:r>
              <a:rPr lang="fr-FR" b="1" dirty="0" smtClean="0"/>
              <a:t>Taux de disponibilité des services :</a:t>
            </a:r>
            <a:r>
              <a:rPr lang="fr-FR" dirty="0" smtClean="0"/>
              <a:t> Il mesure la capacité de l'entreprise à fournir ses services aux clients (par exemple, la disponibilité des conseillers, l'accessibilité du site web). Un taux de disponibilité élevé est essentiel pour garantir la satisfaction des clients. </a:t>
            </a:r>
            <a:r>
              <a:rPr lang="fr-FR" b="1" dirty="0" smtClean="0"/>
              <a:t>Taux de réclamation :</a:t>
            </a:r>
            <a:r>
              <a:rPr lang="fr-FR" dirty="0" smtClean="0"/>
              <a:t> Il mesure le nombre de réclamations reçues par rapport au nombre de clients. Un faible taux de réclamation indique une bonne qualité de service et une gestion efficace des problèmes. </a:t>
            </a:r>
            <a:r>
              <a:rPr lang="fr-FR" b="1" dirty="0" smtClean="0"/>
              <a:t>Délai de règlement des sinistres :</a:t>
            </a:r>
            <a:r>
              <a:rPr lang="fr-FR" dirty="0" smtClean="0"/>
              <a:t> Il mesure le temps nécessaire pour régler un sinistre. Un délai de règlement court est un signe d'efficacité et de satisfaction client.</a:t>
            </a:r>
          </a:p>
          <a:p>
            <a:pPr marL="0" indent="0">
              <a:buFontTx/>
              <a:buNone/>
            </a:pPr>
            <a:endParaRPr lang="fr-FR" dirty="0" smtClean="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A16EB1-0514-4DB9-B9FC-2DF966AD360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19021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Tx/>
              <a:buNone/>
            </a:pPr>
            <a:endParaRPr lang="fr-FR" b="1" dirty="0" smtClean="0"/>
          </a:p>
          <a:p>
            <a:pPr marL="0" indent="0">
              <a:buFontTx/>
              <a:buNone/>
            </a:pPr>
            <a:r>
              <a:rPr lang="fr-FR" b="1" dirty="0" smtClean="0"/>
              <a:t>EFFICACITE DES PROCESSUS</a:t>
            </a:r>
          </a:p>
          <a:p>
            <a:pPr marL="0" indent="0">
              <a:buFontTx/>
              <a:buNone/>
            </a:pPr>
            <a:r>
              <a:rPr lang="fr-FR" b="1" dirty="0" smtClean="0"/>
              <a:t>Taux d'automatisation :</a:t>
            </a:r>
            <a:r>
              <a:rPr lang="fr-FR" dirty="0" smtClean="0"/>
              <a:t> Il mesure la proportion de tâches réalisées automatiquement par des systèmes informatiques. Un taux d'automatisation élevé permet de réduire les coûts, d'améliorer la rapidité des traitements et de limiter les erreurs humaines. </a:t>
            </a:r>
            <a:r>
              <a:rPr lang="fr-FR" b="1" dirty="0" smtClean="0"/>
              <a:t>Durée moyenne de traitement :</a:t>
            </a:r>
            <a:r>
              <a:rPr lang="fr-FR" dirty="0" smtClean="0"/>
              <a:t> Elle mesure le temps nécessaire pour réaliser une tâche spécifique (par exemple, la souscription d'un contrat, le règlement d'un sinistre). Une durée de traitement courte est un signe d'efficacité et de satisfaction client. </a:t>
            </a:r>
            <a:r>
              <a:rPr lang="fr-FR" b="1" dirty="0" smtClean="0"/>
              <a:t>Taux de satisfaction des clients :</a:t>
            </a:r>
            <a:r>
              <a:rPr lang="fr-FR" dirty="0" smtClean="0"/>
              <a:t> Il mesure le niveau de satisfaction des clients par rapport aux services offerts. Un taux de satisfaction élevé est essentiel pour fidéliser les clients et attirer de nouveaux prospects.</a:t>
            </a:r>
          </a:p>
          <a:p>
            <a:pPr marL="0" indent="0">
              <a:buFontTx/>
              <a:buNone/>
            </a:pPr>
            <a:r>
              <a:rPr lang="fr-FR" b="1" dirty="0" smtClean="0"/>
              <a:t>QUALITE DE SERVICE </a:t>
            </a:r>
            <a:r>
              <a:rPr lang="fr-FR" dirty="0" smtClean="0"/>
              <a:t>: </a:t>
            </a:r>
          </a:p>
          <a:p>
            <a:pPr marL="0" indent="0">
              <a:buFontTx/>
              <a:buNone/>
            </a:pPr>
            <a:r>
              <a:rPr lang="fr-FR" b="1" dirty="0" smtClean="0"/>
              <a:t>Taux de disponibilité des services :</a:t>
            </a:r>
            <a:r>
              <a:rPr lang="fr-FR" dirty="0" smtClean="0"/>
              <a:t> Il mesure la capacité de l'entreprise à fournir ses services aux clients (par exemple, la disponibilité des conseillers, l'accessibilité du site web). Un taux de disponibilité élevé est essentiel pour garantir la satisfaction des clients. </a:t>
            </a:r>
            <a:r>
              <a:rPr lang="fr-FR" b="1" dirty="0" smtClean="0"/>
              <a:t>Taux de réclamation :</a:t>
            </a:r>
            <a:r>
              <a:rPr lang="fr-FR" dirty="0" smtClean="0"/>
              <a:t> Il mesure le nombre de réclamations reçues par rapport au nombre de clients. Un faible taux de réclamation indique une bonne qualité de service et une gestion efficace des problèmes. </a:t>
            </a:r>
            <a:r>
              <a:rPr lang="fr-FR" b="1" dirty="0" smtClean="0"/>
              <a:t>Délai de règlement des sinistres :</a:t>
            </a:r>
            <a:r>
              <a:rPr lang="fr-FR" dirty="0" smtClean="0"/>
              <a:t> Il mesure le temps nécessaire pour régler un sinistre. Un délai de règlement court est un signe d'efficacité et de satisfaction client.</a:t>
            </a:r>
          </a:p>
          <a:p>
            <a:pPr marL="0" indent="0">
              <a:buFontTx/>
              <a:buNone/>
            </a:pPr>
            <a:endParaRPr lang="fr-FR" dirty="0" smtClean="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A16EB1-0514-4DB9-B9FC-2DF966AD360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6633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Tx/>
              <a:buNone/>
            </a:pPr>
            <a:endParaRPr lang="fr-FR" dirty="0" smtClean="0"/>
          </a:p>
          <a:p>
            <a:pPr marL="0" indent="0">
              <a:buFontTx/>
              <a:buNone/>
            </a:pPr>
            <a:r>
              <a:rPr lang="fr-FR" b="1" dirty="0" smtClean="0"/>
              <a:t>LA PERFORMANCE</a:t>
            </a:r>
            <a:r>
              <a:rPr lang="fr-FR" b="1" baseline="0" dirty="0" smtClean="0"/>
              <a:t> CLIENT :</a:t>
            </a:r>
          </a:p>
          <a:p>
            <a:r>
              <a:rPr lang="fr-FR" b="1" dirty="0" smtClean="0"/>
              <a:t>Satisfaction client :</a:t>
            </a:r>
            <a:endParaRPr lang="fr-FR" dirty="0" smtClean="0"/>
          </a:p>
          <a:p>
            <a:r>
              <a:rPr lang="fr-FR" b="1" dirty="0" smtClean="0"/>
              <a:t>Taux de satisfaction client (CSAT) :</a:t>
            </a:r>
            <a:r>
              <a:rPr lang="fr-FR" dirty="0" smtClean="0"/>
              <a:t> Il mesure le niveau de satisfaction des clients par rapport aux produits, aux services et à l'expérience globale offerte par l'entreprise. Il est généralement mesuré à travers des enquêtes ou des questionnaires.</a:t>
            </a:r>
          </a:p>
          <a:p>
            <a:r>
              <a:rPr lang="fr-FR" b="1" dirty="0" smtClean="0"/>
              <a:t>Net Promoter Score (NPS) :</a:t>
            </a:r>
            <a:r>
              <a:rPr lang="fr-FR" dirty="0" smtClean="0"/>
              <a:t> Il mesure la probabilité que les clients recommandent l'entreprise à leur entourage. Il est basé sur une question simple : "Sur une échelle de 0 à 10, quelle est la probabilité que vous recommandiez notre entreprise à un ami ou</a:t>
            </a:r>
            <a:r>
              <a:rPr lang="fr-FR" baseline="30000" dirty="0" smtClean="0"/>
              <a:t> 1 </a:t>
            </a:r>
            <a:r>
              <a:rPr lang="fr-FR" dirty="0" smtClean="0"/>
              <a:t>un collègue ?".   </a:t>
            </a:r>
            <a:r>
              <a:rPr lang="fr-FR" dirty="0" smtClean="0">
                <a:hlinkClick r:id="rId3"/>
              </a:rPr>
              <a:t>1. www.wizville.com </a:t>
            </a:r>
          </a:p>
          <a:p>
            <a:r>
              <a:rPr lang="fr-FR" dirty="0" smtClean="0">
                <a:hlinkClick r:id="rId3"/>
              </a:rPr>
              <a:t>www.wizville.com</a:t>
            </a:r>
          </a:p>
          <a:p>
            <a:r>
              <a:rPr lang="fr-FR" b="1" dirty="0" smtClean="0"/>
              <a:t>Customer Effort Score (CES) :</a:t>
            </a:r>
            <a:r>
              <a:rPr lang="fr-FR" dirty="0" smtClean="0"/>
              <a:t> Il mesure l'effort que les clients doivent déployer pour obtenir un service ou résoudre un problème. Un CES faible indique une expérience client fluide et facile.</a:t>
            </a:r>
          </a:p>
          <a:p>
            <a:r>
              <a:rPr lang="fr-FR" b="1" dirty="0" smtClean="0"/>
              <a:t>Fidélité client :</a:t>
            </a:r>
            <a:endParaRPr lang="fr-FR" dirty="0" smtClean="0"/>
          </a:p>
          <a:p>
            <a:r>
              <a:rPr lang="fr-FR" b="1" dirty="0" smtClean="0"/>
              <a:t>Taux de rétention client :</a:t>
            </a:r>
            <a:r>
              <a:rPr lang="fr-FR" dirty="0" smtClean="0"/>
              <a:t> Il mesure la capacité de l'entreprise à conserver ses clients existants sur une période donnée. Un taux de rétention élevé est un signe de satisfaction et de confiance.</a:t>
            </a:r>
          </a:p>
          <a:p>
            <a:r>
              <a:rPr lang="fr-FR" b="1" dirty="0" smtClean="0"/>
              <a:t>Taux d'attrition client (churn rate) :</a:t>
            </a:r>
            <a:r>
              <a:rPr lang="fr-FR" dirty="0" smtClean="0"/>
              <a:t> Il mesure le pourcentage de clients qui quittent l'entreprise sur une période donnée. Un taux d'attrition élevé peut indiquer des problèmes de satisfaction ou de qualité de service.</a:t>
            </a:r>
          </a:p>
          <a:p>
            <a:r>
              <a:rPr lang="fr-FR" b="1" dirty="0" smtClean="0"/>
              <a:t>Valeur vie client (CLV) :</a:t>
            </a:r>
            <a:r>
              <a:rPr lang="fr-FR" dirty="0" smtClean="0"/>
              <a:t> Elle mesure le chiffre d'affaires total qu'un client est susceptible de générer pour l'entreprise tout au long de sa relation.</a:t>
            </a:r>
          </a:p>
          <a:p>
            <a:r>
              <a:rPr lang="fr-FR" b="1" dirty="0" smtClean="0"/>
              <a:t>Engagement client :</a:t>
            </a:r>
            <a:endParaRPr lang="fr-FR" dirty="0" smtClean="0"/>
          </a:p>
          <a:p>
            <a:r>
              <a:rPr lang="fr-FR" b="1" dirty="0" smtClean="0"/>
              <a:t>Taux de participation aux programmes de fidélité :</a:t>
            </a:r>
            <a:r>
              <a:rPr lang="fr-FR" dirty="0" smtClean="0"/>
              <a:t> Il mesure le nombre de clients qui participent activement aux programmes de fidélité proposés par l'entreprise.</a:t>
            </a:r>
          </a:p>
          <a:p>
            <a:r>
              <a:rPr lang="fr-FR" b="1" dirty="0" smtClean="0"/>
              <a:t>Nombre d'interactions avec l'entreprise :</a:t>
            </a:r>
            <a:r>
              <a:rPr lang="fr-FR" dirty="0" smtClean="0"/>
              <a:t> Il mesure le nombre de fois que les clients interagissent avec l'entreprise (par exemple, visites sur le site web, appels au service client, interactions sur les réseaux sociaux).</a:t>
            </a:r>
          </a:p>
          <a:p>
            <a:r>
              <a:rPr lang="fr-FR" b="1" dirty="0" smtClean="0"/>
              <a:t>Taux de recommandation client :</a:t>
            </a:r>
            <a:r>
              <a:rPr lang="fr-FR" dirty="0" smtClean="0"/>
              <a:t> Il mesure le nombre de clients qui recommandent activement l'entreprise à leur entourage.</a:t>
            </a:r>
          </a:p>
          <a:p>
            <a:endParaRPr lang="fr-FR" dirty="0" smtClean="0"/>
          </a:p>
          <a:p>
            <a:r>
              <a:rPr lang="fr-FR" dirty="0" smtClean="0"/>
              <a:t>AUTRES DE DOMAINES DE PERFORMANCE</a:t>
            </a:r>
            <a:r>
              <a:rPr lang="fr-FR" baseline="0" dirty="0" smtClean="0"/>
              <a:t> PERTINENTS DANS LE SECTEUR ASSURANTIEL : la performance en matière de risques et de conformité, la performance des ressources humaines, la performance en matière d’innovation, la performance environnementale…</a:t>
            </a: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A16EB1-0514-4DB9-B9FC-2DF966AD360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02629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Tx/>
              <a:buNone/>
            </a:pPr>
            <a:endParaRPr lang="fr-FR" dirty="0" smtClean="0"/>
          </a:p>
          <a:p>
            <a:pPr marL="0" indent="0">
              <a:buFontTx/>
              <a:buNone/>
            </a:pPr>
            <a:r>
              <a:rPr lang="fr-FR" b="1" dirty="0" smtClean="0"/>
              <a:t>LA PERFORMANCE</a:t>
            </a:r>
            <a:r>
              <a:rPr lang="fr-FR" b="1" baseline="0" dirty="0" smtClean="0"/>
              <a:t> CLIENT :</a:t>
            </a:r>
          </a:p>
          <a:p>
            <a:r>
              <a:rPr lang="fr-FR" b="1" dirty="0" smtClean="0"/>
              <a:t>Satisfaction client :</a:t>
            </a:r>
            <a:endParaRPr lang="fr-FR" dirty="0" smtClean="0"/>
          </a:p>
          <a:p>
            <a:r>
              <a:rPr lang="fr-FR" b="1" dirty="0" smtClean="0"/>
              <a:t>Taux de satisfaction client (CSAT) :</a:t>
            </a:r>
            <a:r>
              <a:rPr lang="fr-FR" dirty="0" smtClean="0"/>
              <a:t> Il mesure le niveau de satisfaction des clients par rapport aux produits, aux services et à l'expérience globale offerte par l'entreprise. Il est généralement mesuré à travers des enquêtes ou des questionnaires.</a:t>
            </a:r>
          </a:p>
          <a:p>
            <a:r>
              <a:rPr lang="fr-FR" b="1" dirty="0" smtClean="0"/>
              <a:t>Net Promoter Score (NPS) :</a:t>
            </a:r>
            <a:r>
              <a:rPr lang="fr-FR" dirty="0" smtClean="0"/>
              <a:t> Il mesure la probabilité que les clients recommandent l'entreprise à leur entourage. Il est basé sur une question simple : "Sur une échelle de 0 à 10, quelle est la probabilité que vous recommandiez notre entreprise à un ami ou</a:t>
            </a:r>
            <a:r>
              <a:rPr lang="fr-FR" baseline="30000" dirty="0" smtClean="0"/>
              <a:t> 1 </a:t>
            </a:r>
            <a:r>
              <a:rPr lang="fr-FR" dirty="0" smtClean="0"/>
              <a:t>un collègue ?".   </a:t>
            </a:r>
            <a:r>
              <a:rPr lang="fr-FR" dirty="0" smtClean="0">
                <a:hlinkClick r:id="rId3"/>
              </a:rPr>
              <a:t>1. www.wizville.com </a:t>
            </a:r>
          </a:p>
          <a:p>
            <a:r>
              <a:rPr lang="fr-FR" dirty="0" smtClean="0">
                <a:hlinkClick r:id="rId3"/>
              </a:rPr>
              <a:t>www.wizville.com</a:t>
            </a:r>
          </a:p>
          <a:p>
            <a:r>
              <a:rPr lang="fr-FR" b="1" dirty="0" smtClean="0"/>
              <a:t>Customer Effort Score (CES) :</a:t>
            </a:r>
            <a:r>
              <a:rPr lang="fr-FR" dirty="0" smtClean="0"/>
              <a:t> Il mesure l'effort que les clients doivent déployer pour obtenir un service ou résoudre un problème. Un CES faible indique une expérience client fluide et facile.</a:t>
            </a:r>
          </a:p>
          <a:p>
            <a:r>
              <a:rPr lang="fr-FR" b="1" dirty="0" smtClean="0"/>
              <a:t>Fidélité client :</a:t>
            </a:r>
            <a:endParaRPr lang="fr-FR" dirty="0" smtClean="0"/>
          </a:p>
          <a:p>
            <a:r>
              <a:rPr lang="fr-FR" b="1" dirty="0" smtClean="0"/>
              <a:t>Taux de rétention client :</a:t>
            </a:r>
            <a:r>
              <a:rPr lang="fr-FR" dirty="0" smtClean="0"/>
              <a:t> Il mesure la capacité de l'entreprise à conserver ses clients existants sur une période donnée. Un taux de rétention élevé est un signe de satisfaction et de confiance.</a:t>
            </a:r>
          </a:p>
          <a:p>
            <a:r>
              <a:rPr lang="fr-FR" b="1" dirty="0" smtClean="0"/>
              <a:t>Taux d'attrition client (churn rate) :</a:t>
            </a:r>
            <a:r>
              <a:rPr lang="fr-FR" dirty="0" smtClean="0"/>
              <a:t> Il mesure le pourcentage de clients qui quittent l'entreprise sur une période donnée. Un taux d'attrition élevé peut indiquer des problèmes de satisfaction ou de qualité de service.</a:t>
            </a:r>
          </a:p>
          <a:p>
            <a:r>
              <a:rPr lang="fr-FR" b="1" dirty="0" smtClean="0"/>
              <a:t>Valeur vie client (CLV) :</a:t>
            </a:r>
            <a:r>
              <a:rPr lang="fr-FR" dirty="0" smtClean="0"/>
              <a:t> Elle mesure le chiffre d'affaires total qu'un client est susceptible de générer pour l'entreprise tout au long de sa relation.</a:t>
            </a:r>
          </a:p>
          <a:p>
            <a:r>
              <a:rPr lang="fr-FR" b="1" dirty="0" smtClean="0"/>
              <a:t>Engagement client :</a:t>
            </a:r>
            <a:endParaRPr lang="fr-FR" dirty="0" smtClean="0"/>
          </a:p>
          <a:p>
            <a:r>
              <a:rPr lang="fr-FR" b="1" dirty="0" smtClean="0"/>
              <a:t>Taux de participation aux programmes de fidélité :</a:t>
            </a:r>
            <a:r>
              <a:rPr lang="fr-FR" dirty="0" smtClean="0"/>
              <a:t> Il mesure le nombre de clients qui participent activement aux programmes de fidélité proposés par l'entreprise.</a:t>
            </a:r>
          </a:p>
          <a:p>
            <a:r>
              <a:rPr lang="fr-FR" b="1" dirty="0" smtClean="0"/>
              <a:t>Nombre d'interactions avec l'entreprise :</a:t>
            </a:r>
            <a:r>
              <a:rPr lang="fr-FR" dirty="0" smtClean="0"/>
              <a:t> Il mesure le nombre de fois que les clients interagissent avec l'entreprise (par exemple, visites sur le site web, appels au service client, interactions sur les réseaux sociaux).</a:t>
            </a:r>
          </a:p>
          <a:p>
            <a:r>
              <a:rPr lang="fr-FR" b="1" dirty="0" smtClean="0"/>
              <a:t>Taux de recommandation client :</a:t>
            </a:r>
            <a:r>
              <a:rPr lang="fr-FR" dirty="0" smtClean="0"/>
              <a:t> Il mesure le nombre de clients qui recommandent activement l'entreprise à leur entourage.</a:t>
            </a:r>
          </a:p>
          <a:p>
            <a:endParaRPr lang="fr-FR" dirty="0" smtClean="0"/>
          </a:p>
          <a:p>
            <a:r>
              <a:rPr lang="fr-FR" dirty="0" smtClean="0"/>
              <a:t>AUTRES DE DOMAINES DE PERFORMANCE</a:t>
            </a:r>
            <a:r>
              <a:rPr lang="fr-FR" baseline="0" dirty="0" smtClean="0"/>
              <a:t> PERTINENTS DANS LE SECTEUR ASSURANTIEL : la performance en matière de risques et de conformité, la performance des ressources humaines, la performance en matière d’innovation, la performance environnementale…</a:t>
            </a: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A16EB1-0514-4DB9-B9FC-2DF966AD360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67023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smtClean="0"/>
          </a:p>
          <a:p>
            <a:r>
              <a:rPr lang="fr-FR" dirty="0" smtClean="0"/>
              <a:t>AUTRES DE DOMAINES DE PERFORMANCE</a:t>
            </a:r>
            <a:r>
              <a:rPr lang="fr-FR" baseline="0" dirty="0" smtClean="0"/>
              <a:t> PERTINENTS DANS LE SECTEUR ASSURANTIEL : la performance en matière de risques et de conformité, la performance des ressources humaines, la performance en matière d’innovation, la performance environnementale…</a:t>
            </a:r>
          </a:p>
          <a:p>
            <a:endParaRPr lang="fr-FR" baseline="0" dirty="0" smtClean="0"/>
          </a:p>
          <a:p>
            <a:r>
              <a:rPr lang="fr-FR" baseline="0" dirty="0" smtClean="0"/>
              <a:t>Ex d’indicateurs RH : Turnover, taux de satisfaction des collaborateurs, absentéisme</a:t>
            </a:r>
          </a:p>
          <a:p>
            <a:endParaRPr lang="fr-FR" baseline="0" dirty="0" smtClean="0"/>
          </a:p>
          <a:p>
            <a:r>
              <a:rPr lang="fr-FR" baseline="0" dirty="0" smtClean="0"/>
              <a:t>Ex d’indicateurs en matière de conformité : respect de la réglementation, lutte contre la fraude, capacité à anticiper les risques, plan de prévention des risques….</a:t>
            </a: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A16EB1-0514-4DB9-B9FC-2DF966AD360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53566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Tx/>
              <a:buNone/>
            </a:pPr>
            <a:r>
              <a:rPr lang="fr-FR" b="1" dirty="0" smtClean="0"/>
              <a:t>PERFORMANCE</a:t>
            </a:r>
            <a:r>
              <a:rPr lang="fr-FR" b="1" baseline="0" dirty="0" smtClean="0"/>
              <a:t> FINANCIERE</a:t>
            </a:r>
            <a:endParaRPr lang="fr-FR" b="1" dirty="0" smtClean="0"/>
          </a:p>
          <a:p>
            <a:pPr marL="0" indent="0">
              <a:buFontTx/>
              <a:buNone/>
            </a:pPr>
            <a:r>
              <a:rPr lang="fr-FR" b="1" dirty="0" smtClean="0"/>
              <a:t>RENTABILITE</a:t>
            </a:r>
          </a:p>
          <a:p>
            <a:pPr marL="171450" indent="-171450">
              <a:buFontTx/>
              <a:buChar char="-"/>
            </a:pPr>
            <a:r>
              <a:rPr lang="fr-FR" b="1" dirty="0" smtClean="0"/>
              <a:t>Ratio combiné :</a:t>
            </a:r>
            <a:r>
              <a:rPr lang="fr-FR" dirty="0" smtClean="0"/>
              <a:t> C'est le ratio le plus important en assurance. Il mesure la rentabilité technique de l'activité en comparant les dépenses (sinistres + frais généraux) aux primes encaissées. Un ratio combiné inférieur à 100 % indique une rentabilité technique. </a:t>
            </a:r>
            <a:r>
              <a:rPr lang="fr-FR" b="1" dirty="0" smtClean="0"/>
              <a:t>Résultat net :</a:t>
            </a:r>
            <a:r>
              <a:rPr lang="fr-FR" dirty="0" smtClean="0"/>
              <a:t> C'est le bénéfice total de l'entreprise après déduction de tous les coûts et impôts. Il reflète la capacité de l'entreprise à générer des profits pour ses actionnaires. </a:t>
            </a:r>
            <a:r>
              <a:rPr lang="fr-FR" b="1" dirty="0" smtClean="0"/>
              <a:t>Retour sur investissement (ROI) :</a:t>
            </a:r>
            <a:r>
              <a:rPr lang="fr-FR" dirty="0" smtClean="0"/>
              <a:t> Il mesure la rentabilité des capitaux propres investis dans l'entreprise. Un ROI élevé indique une utilisation efficace des fonds propres.</a:t>
            </a:r>
          </a:p>
          <a:p>
            <a:pPr marL="0" indent="0">
              <a:buFontTx/>
              <a:buNone/>
            </a:pPr>
            <a:r>
              <a:rPr lang="fr-FR" b="1" dirty="0" smtClean="0"/>
              <a:t>EFFICACITE</a:t>
            </a:r>
            <a:r>
              <a:rPr lang="fr-FR" b="1" baseline="0" dirty="0" smtClean="0"/>
              <a:t> OPERATIONNELLE :</a:t>
            </a:r>
          </a:p>
          <a:p>
            <a:pPr marL="0" indent="0">
              <a:buFontTx/>
              <a:buNone/>
            </a:pPr>
            <a:r>
              <a:rPr lang="fr-FR" b="1" dirty="0" smtClean="0"/>
              <a:t>Ratio de frais généraux :</a:t>
            </a:r>
            <a:r>
              <a:rPr lang="fr-FR" dirty="0" smtClean="0"/>
              <a:t> Il mesure les coûts administratifs et de gestion par rapport aux primes encaissées. Un ratio de frais généraux bas indique une gestion efficace des coûts. </a:t>
            </a:r>
            <a:r>
              <a:rPr lang="fr-FR" b="1" dirty="0" smtClean="0"/>
              <a:t>Taux de rétention :</a:t>
            </a:r>
            <a:r>
              <a:rPr lang="fr-FR" dirty="0" smtClean="0"/>
              <a:t> Il mesure la capacité de l'entreprise à fidéliser ses clients. Un taux de rétention élevé est essentiel pour assurer la stabilité et la croissance des revenus. </a:t>
            </a:r>
            <a:r>
              <a:rPr lang="fr-FR" b="1" dirty="0" smtClean="0"/>
              <a:t>Productivité des employés :</a:t>
            </a:r>
            <a:r>
              <a:rPr lang="fr-FR" dirty="0" smtClean="0"/>
              <a:t> Elle mesure l'efficacité des employés à réaliser les tâches et à atteindre les objectifs fixés.</a:t>
            </a:r>
          </a:p>
          <a:p>
            <a:pPr marL="0" indent="0">
              <a:buFontTx/>
              <a:buNone/>
            </a:pPr>
            <a:r>
              <a:rPr lang="fr-FR" b="1" dirty="0" smtClean="0"/>
              <a:t>MAITRISE DES RISQUES :</a:t>
            </a:r>
          </a:p>
          <a:p>
            <a:pPr marL="0" indent="0">
              <a:buFontTx/>
              <a:buNone/>
            </a:pPr>
            <a:r>
              <a:rPr lang="fr-FR" b="1" dirty="0" smtClean="0"/>
              <a:t>Ratio de sinistralité :</a:t>
            </a:r>
            <a:r>
              <a:rPr lang="fr-FR" dirty="0" smtClean="0"/>
              <a:t> Il mesure le coût des sinistres par rapport aux primes encaissées. Un ratio de sinistralité élevé peut indiquer une mauvaise gestion des risques ou une tarification inadéquate. </a:t>
            </a:r>
            <a:r>
              <a:rPr lang="fr-FR" b="1" dirty="0" smtClean="0"/>
              <a:t>Ratio de solvabilité :</a:t>
            </a:r>
            <a:r>
              <a:rPr lang="fr-FR" dirty="0" smtClean="0"/>
              <a:t> Il mesure la capacité de l'entreprise à faire face à ses obligations financières en cas de chocs importants (catastrophes naturelles, etc.). Un ratio de solvabilité élevé est essentiel pour garantir la stabilité financière de l'entreprise.</a:t>
            </a:r>
          </a:p>
          <a:p>
            <a:pPr marL="0" indent="0">
              <a:buFontTx/>
              <a:buNone/>
            </a:pPr>
            <a:r>
              <a:rPr lang="fr-FR" b="1" dirty="0" smtClean="0"/>
              <a:t>LA CROISSANCE : </a:t>
            </a:r>
          </a:p>
          <a:p>
            <a:pPr marL="0" indent="0">
              <a:buFontTx/>
              <a:buNone/>
            </a:pPr>
            <a:r>
              <a:rPr lang="fr-FR" b="1" dirty="0" smtClean="0"/>
              <a:t>Croissance des primes :</a:t>
            </a:r>
            <a:r>
              <a:rPr lang="fr-FR" dirty="0" smtClean="0"/>
              <a:t> Elle mesure l'augmentation du chiffre d'affaires de l'entreprise au fil du temps. Une croissance soutenue des primes est essentielle pour assurer le développement de l'entreprise. </a:t>
            </a:r>
            <a:r>
              <a:rPr lang="fr-FR" b="1" dirty="0" smtClean="0"/>
              <a:t>Part de marché :</a:t>
            </a:r>
            <a:r>
              <a:rPr lang="fr-FR" dirty="0" smtClean="0"/>
              <a:t> Elle mesure la position de l'entreprise par rapport à ses concurrents. Une part de marché importante peut indiquer une forte compétitivité.</a:t>
            </a:r>
          </a:p>
          <a:p>
            <a:pPr marL="0" indent="0">
              <a:buFontTx/>
              <a:buNone/>
            </a:pPr>
            <a:endParaRPr lang="fr-FR" dirty="0" smtClean="0"/>
          </a:p>
          <a:p>
            <a:pPr marL="0" indent="0">
              <a:buFontTx/>
              <a:buNone/>
            </a:pPr>
            <a:endParaRPr lang="fr-FR" dirty="0" smtClean="0"/>
          </a:p>
          <a:p>
            <a:pPr marL="0" indent="0">
              <a:buFontTx/>
              <a:buNone/>
            </a:pPr>
            <a:r>
              <a:rPr lang="fr-FR" b="1" dirty="0" smtClean="0"/>
              <a:t>PERFORMANCE OPERATIONNELLE : </a:t>
            </a:r>
          </a:p>
          <a:p>
            <a:pPr marL="0" indent="0">
              <a:buFontTx/>
              <a:buNone/>
            </a:pPr>
            <a:r>
              <a:rPr lang="fr-FR" b="1" dirty="0" smtClean="0"/>
              <a:t>EFFICACITE DES PROCESSUS</a:t>
            </a:r>
          </a:p>
          <a:p>
            <a:pPr marL="0" indent="0">
              <a:buFontTx/>
              <a:buNone/>
            </a:pPr>
            <a:r>
              <a:rPr lang="fr-FR" b="1" dirty="0" smtClean="0"/>
              <a:t>Taux d'automatisation :</a:t>
            </a:r>
            <a:r>
              <a:rPr lang="fr-FR" dirty="0" smtClean="0"/>
              <a:t> Il mesure la proportion de tâches réalisées automatiquement par des systèmes informatiques. Un taux d'automatisation élevé permet de réduire les coûts, d'améliorer la rapidité des traitements et de limiter les erreurs humaines. </a:t>
            </a:r>
            <a:r>
              <a:rPr lang="fr-FR" b="1" dirty="0" smtClean="0"/>
              <a:t>Durée moyenne de traitement :</a:t>
            </a:r>
            <a:r>
              <a:rPr lang="fr-FR" dirty="0" smtClean="0"/>
              <a:t> Elle mesure le temps nécessaire pour réaliser une tâche spécifique (par exemple, la souscription d'un contrat, le règlement d'un sinistre). Une durée de traitement courte est un signe d'efficacité et de satisfaction client. </a:t>
            </a:r>
            <a:r>
              <a:rPr lang="fr-FR" b="1" dirty="0" smtClean="0"/>
              <a:t>Taux de satisfaction des clients :</a:t>
            </a:r>
            <a:r>
              <a:rPr lang="fr-FR" dirty="0" smtClean="0"/>
              <a:t> Il mesure le niveau de satisfaction des clients par rapport aux services offerts. Un taux de satisfaction élevé est essentiel pour fidéliser les clients et attirer de nouveaux prospects.</a:t>
            </a:r>
          </a:p>
          <a:p>
            <a:pPr marL="0" indent="0">
              <a:buFontTx/>
              <a:buNone/>
            </a:pPr>
            <a:r>
              <a:rPr lang="fr-FR" b="1" dirty="0" smtClean="0"/>
              <a:t>QUALITE DE SERVICE </a:t>
            </a:r>
            <a:r>
              <a:rPr lang="fr-FR" dirty="0" smtClean="0"/>
              <a:t>: </a:t>
            </a:r>
          </a:p>
          <a:p>
            <a:pPr marL="0" indent="0">
              <a:buFontTx/>
              <a:buNone/>
            </a:pPr>
            <a:r>
              <a:rPr lang="fr-FR" b="1" dirty="0" smtClean="0"/>
              <a:t>Taux de disponibilité des services :</a:t>
            </a:r>
            <a:r>
              <a:rPr lang="fr-FR" dirty="0" smtClean="0"/>
              <a:t> Il mesure la capacité de l'entreprise à fournir ses services aux clients (par exemple, la disponibilité des conseillers, l'accessibilité du site web). Un taux de disponibilité élevé est essentiel pour garantir la satisfaction des clients. </a:t>
            </a:r>
            <a:r>
              <a:rPr lang="fr-FR" b="1" dirty="0" smtClean="0"/>
              <a:t>Taux de réclamation :</a:t>
            </a:r>
            <a:r>
              <a:rPr lang="fr-FR" dirty="0" smtClean="0"/>
              <a:t> Il mesure le nombre de réclamations reçues par rapport au nombre de clients. Un faible taux de réclamation indique une bonne qualité de service et une gestion efficace des problèmes. </a:t>
            </a:r>
            <a:r>
              <a:rPr lang="fr-FR" b="1" dirty="0" smtClean="0"/>
              <a:t>Délai de règlement des sinistres :</a:t>
            </a:r>
            <a:r>
              <a:rPr lang="fr-FR" dirty="0" smtClean="0"/>
              <a:t> Il mesure le temps nécessaire pour régler un sinistre. Un délai de règlement court est un signe d'efficacité et de satisfaction client.</a:t>
            </a:r>
          </a:p>
          <a:p>
            <a:pPr marL="0" indent="0">
              <a:buFontTx/>
              <a:buNone/>
            </a:pPr>
            <a:endParaRPr lang="fr-FR" dirty="0" smtClean="0"/>
          </a:p>
          <a:p>
            <a:pPr marL="0" indent="0">
              <a:buFontTx/>
              <a:buNone/>
            </a:pPr>
            <a:r>
              <a:rPr lang="fr-FR" b="1" dirty="0" smtClean="0"/>
              <a:t>LA PERFORMANCE</a:t>
            </a:r>
            <a:r>
              <a:rPr lang="fr-FR" b="1" baseline="0" dirty="0" smtClean="0"/>
              <a:t> CLIENT :</a:t>
            </a:r>
          </a:p>
          <a:p>
            <a:r>
              <a:rPr lang="fr-FR" b="1" dirty="0" smtClean="0"/>
              <a:t>Satisfaction client :</a:t>
            </a:r>
            <a:endParaRPr lang="fr-FR" dirty="0" smtClean="0"/>
          </a:p>
          <a:p>
            <a:r>
              <a:rPr lang="fr-FR" b="1" dirty="0" smtClean="0"/>
              <a:t>Taux de satisfaction client (CSAT) :</a:t>
            </a:r>
            <a:r>
              <a:rPr lang="fr-FR" dirty="0" smtClean="0"/>
              <a:t> Il mesure le niveau de satisfaction des clients par rapport aux produits, aux services et à l'expérience globale offerte par l'entreprise. Il est généralement mesuré à travers des enquêtes ou des questionnaires.</a:t>
            </a:r>
          </a:p>
          <a:p>
            <a:r>
              <a:rPr lang="fr-FR" b="1" dirty="0" smtClean="0"/>
              <a:t>Net Promoter Score (NPS) :</a:t>
            </a:r>
            <a:r>
              <a:rPr lang="fr-FR" dirty="0" smtClean="0"/>
              <a:t> Il mesure la probabilité que les clients recommandent l'entreprise à leur entourage. Il est basé sur une question simple : "Sur une échelle de 0 à 10, quelle est la probabilité que vous recommandiez notre entreprise à un ami ou</a:t>
            </a:r>
            <a:r>
              <a:rPr lang="fr-FR" baseline="30000" dirty="0" smtClean="0"/>
              <a:t> 1 </a:t>
            </a:r>
            <a:r>
              <a:rPr lang="fr-FR" dirty="0" smtClean="0"/>
              <a:t>un collègue ?".   </a:t>
            </a:r>
            <a:r>
              <a:rPr lang="fr-FR" dirty="0" smtClean="0">
                <a:hlinkClick r:id="rId3"/>
              </a:rPr>
              <a:t>1. www.wizville.com </a:t>
            </a:r>
          </a:p>
          <a:p>
            <a:r>
              <a:rPr lang="fr-FR" dirty="0" smtClean="0">
                <a:hlinkClick r:id="rId3"/>
              </a:rPr>
              <a:t>www.wizville.com</a:t>
            </a:r>
          </a:p>
          <a:p>
            <a:r>
              <a:rPr lang="fr-FR" b="1" dirty="0" smtClean="0"/>
              <a:t>Customer Effort Score (CES) :</a:t>
            </a:r>
            <a:r>
              <a:rPr lang="fr-FR" dirty="0" smtClean="0"/>
              <a:t> Il mesure l'effort que les clients doivent déployer pour obtenir un service ou résoudre un problème. Un CES faible indique une expérience client fluide et facile.</a:t>
            </a:r>
          </a:p>
          <a:p>
            <a:r>
              <a:rPr lang="fr-FR" b="1" dirty="0" smtClean="0"/>
              <a:t>Fidélité client :</a:t>
            </a:r>
            <a:endParaRPr lang="fr-FR" dirty="0" smtClean="0"/>
          </a:p>
          <a:p>
            <a:r>
              <a:rPr lang="fr-FR" b="1" dirty="0" smtClean="0"/>
              <a:t>Taux de rétention client :</a:t>
            </a:r>
            <a:r>
              <a:rPr lang="fr-FR" dirty="0" smtClean="0"/>
              <a:t> Il mesure la capacité de l'entreprise à conserver ses clients existants sur une période donnée. Un taux de rétention élevé est un signe de satisfaction et de confiance.</a:t>
            </a:r>
          </a:p>
          <a:p>
            <a:r>
              <a:rPr lang="fr-FR" b="1" dirty="0" smtClean="0"/>
              <a:t>Taux d'attrition client (churn rate) :</a:t>
            </a:r>
            <a:r>
              <a:rPr lang="fr-FR" dirty="0" smtClean="0"/>
              <a:t> Il mesure le pourcentage de clients qui quittent l'entreprise sur une période donnée. Un taux d'attrition élevé peut indiquer des problèmes de satisfaction ou de qualité de service.</a:t>
            </a:r>
          </a:p>
          <a:p>
            <a:r>
              <a:rPr lang="fr-FR" b="1" dirty="0" smtClean="0"/>
              <a:t>Valeur vie client (CLV) :</a:t>
            </a:r>
            <a:r>
              <a:rPr lang="fr-FR" dirty="0" smtClean="0"/>
              <a:t> Elle mesure le chiffre d'affaires total qu'un client est susceptible de générer pour l'entreprise tout au long de sa relation.</a:t>
            </a:r>
          </a:p>
          <a:p>
            <a:r>
              <a:rPr lang="fr-FR" b="1" dirty="0" smtClean="0"/>
              <a:t>Engagement client :</a:t>
            </a:r>
            <a:endParaRPr lang="fr-FR" dirty="0" smtClean="0"/>
          </a:p>
          <a:p>
            <a:r>
              <a:rPr lang="fr-FR" b="1" dirty="0" smtClean="0"/>
              <a:t>Taux de participation aux programmes de fidélité :</a:t>
            </a:r>
            <a:r>
              <a:rPr lang="fr-FR" dirty="0" smtClean="0"/>
              <a:t> Il mesure le nombre de clients qui participent activement aux programmes de fidélité proposés par l'entreprise.</a:t>
            </a:r>
          </a:p>
          <a:p>
            <a:r>
              <a:rPr lang="fr-FR" b="1" dirty="0" smtClean="0"/>
              <a:t>Nombre d'interactions avec l'entreprise :</a:t>
            </a:r>
            <a:r>
              <a:rPr lang="fr-FR" dirty="0" smtClean="0"/>
              <a:t> Il mesure le nombre de fois que les clients interagissent avec l'entreprise (par exemple, visites sur le site web, appels au service client, interactions sur les réseaux sociaux).</a:t>
            </a:r>
          </a:p>
          <a:p>
            <a:r>
              <a:rPr lang="fr-FR" b="1" dirty="0" smtClean="0"/>
              <a:t>Taux de recommandation client :</a:t>
            </a:r>
            <a:r>
              <a:rPr lang="fr-FR" dirty="0" smtClean="0"/>
              <a:t> Il mesure le nombre de clients qui recommandent activement l'entreprise à leur entourage.</a:t>
            </a:r>
          </a:p>
          <a:p>
            <a:endParaRPr lang="fr-FR" dirty="0" smtClean="0"/>
          </a:p>
          <a:p>
            <a:r>
              <a:rPr lang="fr-FR" dirty="0" smtClean="0"/>
              <a:t>AUTRES DE DOMAINES DE PERFORMANCE</a:t>
            </a:r>
            <a:r>
              <a:rPr lang="fr-FR" baseline="0" dirty="0" smtClean="0"/>
              <a:t> PERTINENTS DANS LE SECTEUR ASSURANTIEL : la performance en matière de risques et de conformité, la performance des ressources humaines, la performance en matière d’innovation, la performance environnementale…</a:t>
            </a: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A16EB1-0514-4DB9-B9FC-2DF966AD360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94713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Variante si besoin : pour vous, c’est</a:t>
            </a:r>
            <a:r>
              <a:rPr lang="fr-FR" baseline="0" dirty="0" smtClean="0"/>
              <a:t> quoi la définition de la performance?</a:t>
            </a: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5270FF-0D30-40C3-9D39-2DC76FDACDD7}"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7831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Tx/>
              <a:buNone/>
            </a:pPr>
            <a:r>
              <a:rPr lang="fr-FR" b="1" dirty="0" smtClean="0"/>
              <a:t>PERFORMANCE</a:t>
            </a:r>
            <a:r>
              <a:rPr lang="fr-FR" b="1" baseline="0" dirty="0" smtClean="0"/>
              <a:t> FINANCIERE</a:t>
            </a:r>
            <a:endParaRPr lang="fr-FR" b="1" dirty="0" smtClean="0"/>
          </a:p>
          <a:p>
            <a:pPr marL="0" indent="0">
              <a:buFontTx/>
              <a:buNone/>
            </a:pPr>
            <a:r>
              <a:rPr lang="fr-FR" b="1" dirty="0" smtClean="0"/>
              <a:t>RENTABILITE</a:t>
            </a:r>
          </a:p>
          <a:p>
            <a:pPr marL="171450" indent="-171450">
              <a:buFontTx/>
              <a:buChar char="-"/>
            </a:pPr>
            <a:r>
              <a:rPr lang="fr-FR" b="1" dirty="0" smtClean="0"/>
              <a:t>Ratio combiné :</a:t>
            </a:r>
            <a:r>
              <a:rPr lang="fr-FR" dirty="0" smtClean="0"/>
              <a:t> C'est le ratio le plus important en assurance. Il mesure la rentabilité technique de l'activité en comparant les dépenses (sinistres + frais généraux) aux primes encaissées. Un ratio combiné inférieur à 100 % indique une rentabilité technique. </a:t>
            </a:r>
            <a:r>
              <a:rPr lang="fr-FR" b="1" dirty="0" smtClean="0"/>
              <a:t>Résultat net :</a:t>
            </a:r>
            <a:r>
              <a:rPr lang="fr-FR" dirty="0" smtClean="0"/>
              <a:t> C'est le bénéfice total de l'entreprise après déduction de tous les coûts et impôts. Il reflète la capacité de l'entreprise à générer des profits pour ses actionnaires. </a:t>
            </a:r>
            <a:r>
              <a:rPr lang="fr-FR" b="1" dirty="0" smtClean="0"/>
              <a:t>Retour sur investissement (ROI) :</a:t>
            </a:r>
            <a:r>
              <a:rPr lang="fr-FR" dirty="0" smtClean="0"/>
              <a:t> Il mesure la rentabilité des capitaux propres investis dans l'entreprise. Un ROI élevé indique une utilisation efficace des fonds propres.</a:t>
            </a:r>
          </a:p>
          <a:p>
            <a:pPr marL="0" indent="0">
              <a:buFontTx/>
              <a:buNone/>
            </a:pPr>
            <a:r>
              <a:rPr lang="fr-FR" b="1" dirty="0" smtClean="0"/>
              <a:t>EFFICACITE</a:t>
            </a:r>
            <a:r>
              <a:rPr lang="fr-FR" b="1" baseline="0" dirty="0" smtClean="0"/>
              <a:t> OPERATIONNELLE :</a:t>
            </a:r>
          </a:p>
          <a:p>
            <a:pPr marL="0" indent="0">
              <a:buFontTx/>
              <a:buNone/>
            </a:pPr>
            <a:r>
              <a:rPr lang="fr-FR" b="1" dirty="0" smtClean="0"/>
              <a:t>Ratio de frais généraux :</a:t>
            </a:r>
            <a:r>
              <a:rPr lang="fr-FR" dirty="0" smtClean="0"/>
              <a:t> Il mesure les coûts administratifs et de gestion par rapport aux primes encaissées. Un ratio de frais généraux bas indique une gestion efficace des coûts. </a:t>
            </a:r>
            <a:r>
              <a:rPr lang="fr-FR" b="1" dirty="0" smtClean="0"/>
              <a:t>Taux de rétention :</a:t>
            </a:r>
            <a:r>
              <a:rPr lang="fr-FR" dirty="0" smtClean="0"/>
              <a:t> Il mesure la capacité de l'entreprise à fidéliser ses clients. Un taux de rétention élevé est essentiel pour assurer la stabilité et la croissance des revenus. </a:t>
            </a:r>
            <a:r>
              <a:rPr lang="fr-FR" b="1" dirty="0" smtClean="0"/>
              <a:t>Productivité des employés :</a:t>
            </a:r>
            <a:r>
              <a:rPr lang="fr-FR" dirty="0" smtClean="0"/>
              <a:t> Elle mesure l'efficacité des employés à réaliser les tâches et à atteindre les objectifs fixés.</a:t>
            </a:r>
          </a:p>
          <a:p>
            <a:pPr marL="0" indent="0">
              <a:buFontTx/>
              <a:buNone/>
            </a:pPr>
            <a:r>
              <a:rPr lang="fr-FR" b="1" dirty="0" smtClean="0"/>
              <a:t>MAITRISE DES RISQUES :</a:t>
            </a:r>
          </a:p>
          <a:p>
            <a:pPr marL="0" indent="0">
              <a:buFontTx/>
              <a:buNone/>
            </a:pPr>
            <a:r>
              <a:rPr lang="fr-FR" b="1" dirty="0" smtClean="0"/>
              <a:t>Ratio de sinistralité :</a:t>
            </a:r>
            <a:r>
              <a:rPr lang="fr-FR" dirty="0" smtClean="0"/>
              <a:t> Il mesure le coût des sinistres par rapport aux primes encaissées. Un ratio de sinistralité élevé peut indiquer une mauvaise gestion des risques ou une tarification inadéquate. </a:t>
            </a:r>
            <a:r>
              <a:rPr lang="fr-FR" b="1" dirty="0" smtClean="0"/>
              <a:t>Ratio de solvabilité :</a:t>
            </a:r>
            <a:r>
              <a:rPr lang="fr-FR" dirty="0" smtClean="0"/>
              <a:t> Il mesure la capacité de l'entreprise à faire face à ses obligations financières en cas de chocs importants (catastrophes naturelles, etc.). Un ratio de solvabilité élevé est essentiel pour garantir la stabilité financière de l'entreprise.</a:t>
            </a:r>
          </a:p>
          <a:p>
            <a:pPr marL="0" indent="0">
              <a:buFontTx/>
              <a:buNone/>
            </a:pPr>
            <a:r>
              <a:rPr lang="fr-FR" b="1" dirty="0" smtClean="0"/>
              <a:t>LA CROISSANCE : </a:t>
            </a:r>
          </a:p>
          <a:p>
            <a:pPr marL="0" indent="0">
              <a:buFontTx/>
              <a:buNone/>
            </a:pPr>
            <a:r>
              <a:rPr lang="fr-FR" b="1" dirty="0" smtClean="0"/>
              <a:t>Croissance des primes :</a:t>
            </a:r>
            <a:r>
              <a:rPr lang="fr-FR" dirty="0" smtClean="0"/>
              <a:t> Elle mesure l'augmentation du chiffre d'affaires de l'entreprise au fil du temps. Une croissance soutenue des primes est essentielle pour assurer le développement de l'entreprise. </a:t>
            </a:r>
            <a:r>
              <a:rPr lang="fr-FR" b="1" dirty="0" smtClean="0"/>
              <a:t>Part de marché :</a:t>
            </a:r>
            <a:r>
              <a:rPr lang="fr-FR" dirty="0" smtClean="0"/>
              <a:t> Elle mesure la position de l'entreprise par rapport à ses concurrents. Une part de marché importante peut indiquer une forte compétitivité.</a:t>
            </a:r>
          </a:p>
          <a:p>
            <a:pPr marL="0" indent="0">
              <a:buFontTx/>
              <a:buNone/>
            </a:pPr>
            <a:endParaRPr lang="fr-FR" dirty="0" smtClean="0"/>
          </a:p>
          <a:p>
            <a:pPr marL="0" indent="0">
              <a:buFontTx/>
              <a:buNone/>
            </a:pPr>
            <a:endParaRPr lang="fr-FR" dirty="0" smtClean="0"/>
          </a:p>
          <a:p>
            <a:pPr marL="0" indent="0">
              <a:buFontTx/>
              <a:buNone/>
            </a:pPr>
            <a:r>
              <a:rPr lang="fr-FR" b="1" dirty="0" smtClean="0"/>
              <a:t>PERFORMANCE OPERATIONNELLE : </a:t>
            </a:r>
          </a:p>
          <a:p>
            <a:pPr marL="0" indent="0">
              <a:buFontTx/>
              <a:buNone/>
            </a:pPr>
            <a:r>
              <a:rPr lang="fr-FR" b="1" dirty="0" smtClean="0"/>
              <a:t>EFFICACITE DES PROCESSUS</a:t>
            </a:r>
          </a:p>
          <a:p>
            <a:pPr marL="0" indent="0">
              <a:buFontTx/>
              <a:buNone/>
            </a:pPr>
            <a:r>
              <a:rPr lang="fr-FR" b="1" dirty="0" smtClean="0"/>
              <a:t>Taux d'automatisation :</a:t>
            </a:r>
            <a:r>
              <a:rPr lang="fr-FR" dirty="0" smtClean="0"/>
              <a:t> Il mesure la proportion de tâches réalisées automatiquement par des systèmes informatiques. Un taux d'automatisation élevé permet de réduire les coûts, d'améliorer la rapidité des traitements et de limiter les erreurs humaines. </a:t>
            </a:r>
            <a:r>
              <a:rPr lang="fr-FR" b="1" dirty="0" smtClean="0"/>
              <a:t>Durée moyenne de traitement :</a:t>
            </a:r>
            <a:r>
              <a:rPr lang="fr-FR" dirty="0" smtClean="0"/>
              <a:t> Elle mesure le temps nécessaire pour réaliser une tâche spécifique (par exemple, la souscription d'un contrat, le règlement d'un sinistre). Une durée de traitement courte est un signe d'efficacité et de satisfaction client. </a:t>
            </a:r>
            <a:r>
              <a:rPr lang="fr-FR" b="1" dirty="0" smtClean="0"/>
              <a:t>Taux de satisfaction des clients :</a:t>
            </a:r>
            <a:r>
              <a:rPr lang="fr-FR" dirty="0" smtClean="0"/>
              <a:t> Il mesure le niveau de satisfaction des clients par rapport aux services offerts. Un taux de satisfaction élevé est essentiel pour fidéliser les clients et attirer de nouveaux prospects.</a:t>
            </a:r>
          </a:p>
          <a:p>
            <a:pPr marL="0" indent="0">
              <a:buFontTx/>
              <a:buNone/>
            </a:pPr>
            <a:r>
              <a:rPr lang="fr-FR" b="1" dirty="0" smtClean="0"/>
              <a:t>QUALITE DE SERVICE </a:t>
            </a:r>
            <a:r>
              <a:rPr lang="fr-FR" dirty="0" smtClean="0"/>
              <a:t>: </a:t>
            </a:r>
          </a:p>
          <a:p>
            <a:pPr marL="0" indent="0">
              <a:buFontTx/>
              <a:buNone/>
            </a:pPr>
            <a:r>
              <a:rPr lang="fr-FR" b="1" dirty="0" smtClean="0"/>
              <a:t>Taux de disponibilité des services :</a:t>
            </a:r>
            <a:r>
              <a:rPr lang="fr-FR" dirty="0" smtClean="0"/>
              <a:t> Il mesure la capacité de l'entreprise à fournir ses services aux clients (par exemple, la disponibilité des conseillers, l'accessibilité du site web). Un taux de disponibilité élevé est essentiel pour garantir la satisfaction des clients. </a:t>
            </a:r>
            <a:r>
              <a:rPr lang="fr-FR" b="1" dirty="0" smtClean="0"/>
              <a:t>Taux de réclamation :</a:t>
            </a:r>
            <a:r>
              <a:rPr lang="fr-FR" dirty="0" smtClean="0"/>
              <a:t> Il mesure le nombre de réclamations reçues par rapport au nombre de clients. Un faible taux de réclamation indique une bonne qualité de service et une gestion efficace des problèmes. </a:t>
            </a:r>
            <a:r>
              <a:rPr lang="fr-FR" b="1" dirty="0" smtClean="0"/>
              <a:t>Délai de règlement des sinistres :</a:t>
            </a:r>
            <a:r>
              <a:rPr lang="fr-FR" dirty="0" smtClean="0"/>
              <a:t> Il mesure le temps nécessaire pour régler un sinistre. Un délai de règlement court est un signe d'efficacité et de satisfaction client.</a:t>
            </a:r>
          </a:p>
          <a:p>
            <a:pPr marL="0" indent="0">
              <a:buFontTx/>
              <a:buNone/>
            </a:pPr>
            <a:endParaRPr lang="fr-FR" dirty="0" smtClean="0"/>
          </a:p>
          <a:p>
            <a:pPr marL="0" indent="0">
              <a:buFontTx/>
              <a:buNone/>
            </a:pPr>
            <a:r>
              <a:rPr lang="fr-FR" b="1" dirty="0" smtClean="0"/>
              <a:t>LA PERFORMANCE</a:t>
            </a:r>
            <a:r>
              <a:rPr lang="fr-FR" b="1" baseline="0" dirty="0" smtClean="0"/>
              <a:t> CLIENT :</a:t>
            </a:r>
          </a:p>
          <a:p>
            <a:r>
              <a:rPr lang="fr-FR" b="1" dirty="0" smtClean="0"/>
              <a:t>Satisfaction client :</a:t>
            </a:r>
            <a:endParaRPr lang="fr-FR" dirty="0" smtClean="0"/>
          </a:p>
          <a:p>
            <a:r>
              <a:rPr lang="fr-FR" b="1" dirty="0" smtClean="0"/>
              <a:t>Taux de satisfaction client (CSAT) :</a:t>
            </a:r>
            <a:r>
              <a:rPr lang="fr-FR" dirty="0" smtClean="0"/>
              <a:t> Il mesure le niveau de satisfaction des clients par rapport aux produits, aux services et à l'expérience globale offerte par l'entreprise. Il est généralement mesuré à travers des enquêtes ou des questionnaires.</a:t>
            </a:r>
          </a:p>
          <a:p>
            <a:r>
              <a:rPr lang="fr-FR" b="1" dirty="0" smtClean="0"/>
              <a:t>Net Promoter Score (NPS) :</a:t>
            </a:r>
            <a:r>
              <a:rPr lang="fr-FR" dirty="0" smtClean="0"/>
              <a:t> Il mesure la probabilité que les clients recommandent l'entreprise à leur entourage. Il est basé sur une question simple : "Sur une échelle de 0 à 10, quelle est la probabilité que vous recommandiez notre entreprise à un ami ou</a:t>
            </a:r>
            <a:r>
              <a:rPr lang="fr-FR" baseline="30000" dirty="0" smtClean="0"/>
              <a:t> 1 </a:t>
            </a:r>
            <a:r>
              <a:rPr lang="fr-FR" dirty="0" smtClean="0"/>
              <a:t>un collègue ?".   </a:t>
            </a:r>
            <a:r>
              <a:rPr lang="fr-FR" dirty="0" smtClean="0">
                <a:hlinkClick r:id="rId3"/>
              </a:rPr>
              <a:t>1. www.wizville.com </a:t>
            </a:r>
          </a:p>
          <a:p>
            <a:r>
              <a:rPr lang="fr-FR" dirty="0" smtClean="0">
                <a:hlinkClick r:id="rId3"/>
              </a:rPr>
              <a:t>www.wizville.com</a:t>
            </a:r>
          </a:p>
          <a:p>
            <a:r>
              <a:rPr lang="fr-FR" b="1" dirty="0" smtClean="0"/>
              <a:t>Customer Effort Score (CES) :</a:t>
            </a:r>
            <a:r>
              <a:rPr lang="fr-FR" dirty="0" smtClean="0"/>
              <a:t> Il mesure l'effort que les clients doivent déployer pour obtenir un service ou résoudre un problème. Un CES faible indique une expérience client fluide et facile.</a:t>
            </a:r>
          </a:p>
          <a:p>
            <a:r>
              <a:rPr lang="fr-FR" b="1" dirty="0" smtClean="0"/>
              <a:t>Fidélité client :</a:t>
            </a:r>
            <a:endParaRPr lang="fr-FR" dirty="0" smtClean="0"/>
          </a:p>
          <a:p>
            <a:r>
              <a:rPr lang="fr-FR" b="1" dirty="0" smtClean="0"/>
              <a:t>Taux de rétention client :</a:t>
            </a:r>
            <a:r>
              <a:rPr lang="fr-FR" dirty="0" smtClean="0"/>
              <a:t> Il mesure la capacité de l'entreprise à conserver ses clients existants sur une période donnée. Un taux de rétention élevé est un signe de satisfaction et de confiance.</a:t>
            </a:r>
          </a:p>
          <a:p>
            <a:r>
              <a:rPr lang="fr-FR" b="1" dirty="0" smtClean="0"/>
              <a:t>Taux d'attrition client (churn rate) :</a:t>
            </a:r>
            <a:r>
              <a:rPr lang="fr-FR" dirty="0" smtClean="0"/>
              <a:t> Il mesure le pourcentage de clients qui quittent l'entreprise sur une période donnée. Un taux d'attrition élevé peut indiquer des problèmes de satisfaction ou de qualité de service.</a:t>
            </a:r>
          </a:p>
          <a:p>
            <a:r>
              <a:rPr lang="fr-FR" b="1" dirty="0" smtClean="0"/>
              <a:t>Valeur vie client (CLV) :</a:t>
            </a:r>
            <a:r>
              <a:rPr lang="fr-FR" dirty="0" smtClean="0"/>
              <a:t> Elle mesure le chiffre d'affaires total qu'un client est susceptible de générer pour l'entreprise tout au long de sa relation.</a:t>
            </a:r>
          </a:p>
          <a:p>
            <a:r>
              <a:rPr lang="fr-FR" b="1" dirty="0" smtClean="0"/>
              <a:t>Engagement client :</a:t>
            </a:r>
            <a:endParaRPr lang="fr-FR" dirty="0" smtClean="0"/>
          </a:p>
          <a:p>
            <a:r>
              <a:rPr lang="fr-FR" b="1" dirty="0" smtClean="0"/>
              <a:t>Taux de participation aux programmes de fidélité :</a:t>
            </a:r>
            <a:r>
              <a:rPr lang="fr-FR" dirty="0" smtClean="0"/>
              <a:t> Il mesure le nombre de clients qui participent activement aux programmes de fidélité proposés par l'entreprise.</a:t>
            </a:r>
          </a:p>
          <a:p>
            <a:r>
              <a:rPr lang="fr-FR" b="1" dirty="0" smtClean="0"/>
              <a:t>Nombre d'interactions avec l'entreprise :</a:t>
            </a:r>
            <a:r>
              <a:rPr lang="fr-FR" dirty="0" smtClean="0"/>
              <a:t> Il mesure le nombre de fois que les clients interagissent avec l'entreprise (par exemple, visites sur le site web, appels au service client, interactions sur les réseaux sociaux).</a:t>
            </a:r>
          </a:p>
          <a:p>
            <a:r>
              <a:rPr lang="fr-FR" b="1" dirty="0" smtClean="0"/>
              <a:t>Taux de recommandation client :</a:t>
            </a:r>
            <a:r>
              <a:rPr lang="fr-FR" dirty="0" smtClean="0"/>
              <a:t> Il mesure le nombre de clients qui recommandent activement l'entreprise à leur entourage.</a:t>
            </a:r>
          </a:p>
          <a:p>
            <a:endParaRPr lang="fr-FR" dirty="0" smtClean="0"/>
          </a:p>
          <a:p>
            <a:r>
              <a:rPr lang="fr-FR" dirty="0" smtClean="0"/>
              <a:t>AUTRES DE DOMAINES DE PERFORMANCE</a:t>
            </a:r>
            <a:r>
              <a:rPr lang="fr-FR" baseline="0" dirty="0" smtClean="0"/>
              <a:t> PERTINENTS DANS LE SECTEUR ASSURANTIEL : la performance en matière de risques et de conformité, la performance des ressources humaines, la performance en matière d’innovation, la performance environnementale…</a:t>
            </a: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A16EB1-0514-4DB9-B9FC-2DF966AD360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3936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Tx/>
              <a:buNone/>
            </a:pPr>
            <a:r>
              <a:rPr lang="fr-FR" b="1" dirty="0" smtClean="0"/>
              <a:t>PERFORMANCE</a:t>
            </a:r>
            <a:r>
              <a:rPr lang="fr-FR" b="1" baseline="0" dirty="0" smtClean="0"/>
              <a:t> FINANCIERE</a:t>
            </a:r>
            <a:endParaRPr lang="fr-FR" b="1" dirty="0" smtClean="0"/>
          </a:p>
          <a:p>
            <a:pPr marL="0" indent="0">
              <a:buFontTx/>
              <a:buNone/>
            </a:pPr>
            <a:r>
              <a:rPr lang="fr-FR" b="1" dirty="0" smtClean="0"/>
              <a:t>RENTABILITE</a:t>
            </a:r>
          </a:p>
          <a:p>
            <a:pPr marL="171450" indent="-171450">
              <a:buFontTx/>
              <a:buChar char="-"/>
            </a:pPr>
            <a:r>
              <a:rPr lang="fr-FR" b="1" dirty="0" smtClean="0"/>
              <a:t>Ratio combiné :</a:t>
            </a:r>
            <a:r>
              <a:rPr lang="fr-FR" dirty="0" smtClean="0"/>
              <a:t> C'est le ratio le plus important en assurance. Il mesure la rentabilité technique de l'activité en comparant les dépenses (sinistres + frais généraux) aux primes encaissées. Un ratio combiné inférieur à 100 % indique une rentabilité technique. </a:t>
            </a:r>
            <a:r>
              <a:rPr lang="fr-FR" b="1" dirty="0" smtClean="0"/>
              <a:t>Résultat net :</a:t>
            </a:r>
            <a:r>
              <a:rPr lang="fr-FR" dirty="0" smtClean="0"/>
              <a:t> C'est le bénéfice total de l'entreprise après déduction de tous les coûts et impôts. Il reflète la capacité de l'entreprise à générer des profits pour ses actionnaires. </a:t>
            </a:r>
            <a:r>
              <a:rPr lang="fr-FR" b="1" dirty="0" smtClean="0"/>
              <a:t>Retour sur investissement (ROI) :</a:t>
            </a:r>
            <a:r>
              <a:rPr lang="fr-FR" dirty="0" smtClean="0"/>
              <a:t> Il mesure la rentabilité des capitaux propres investis dans l'entreprise. Un ROI élevé indique une utilisation efficace des fonds propres.</a:t>
            </a:r>
          </a:p>
          <a:p>
            <a:pPr marL="0" indent="0">
              <a:buFontTx/>
              <a:buNone/>
            </a:pPr>
            <a:r>
              <a:rPr lang="fr-FR" b="1" dirty="0" smtClean="0"/>
              <a:t>EFFICACITE</a:t>
            </a:r>
            <a:r>
              <a:rPr lang="fr-FR" b="1" baseline="0" dirty="0" smtClean="0"/>
              <a:t> OPERATIONNELLE :</a:t>
            </a:r>
          </a:p>
          <a:p>
            <a:pPr marL="0" indent="0">
              <a:buFontTx/>
              <a:buNone/>
            </a:pPr>
            <a:r>
              <a:rPr lang="fr-FR" b="1" dirty="0" smtClean="0"/>
              <a:t>Ratio de frais généraux :</a:t>
            </a:r>
            <a:r>
              <a:rPr lang="fr-FR" dirty="0" smtClean="0"/>
              <a:t> Il mesure les coûts administratifs et de gestion par rapport aux primes encaissées. Un ratio de frais généraux bas indique une gestion efficace des coûts. </a:t>
            </a:r>
            <a:r>
              <a:rPr lang="fr-FR" b="1" dirty="0" smtClean="0"/>
              <a:t>Taux de rétention :</a:t>
            </a:r>
            <a:r>
              <a:rPr lang="fr-FR" dirty="0" smtClean="0"/>
              <a:t> Il mesure la capacité de l'entreprise à fidéliser ses clients. Un taux de rétention élevé est essentiel pour assurer la stabilité et la croissance des revenus. </a:t>
            </a:r>
            <a:r>
              <a:rPr lang="fr-FR" b="1" dirty="0" smtClean="0"/>
              <a:t>Productivité des employés :</a:t>
            </a:r>
            <a:r>
              <a:rPr lang="fr-FR" dirty="0" smtClean="0"/>
              <a:t> Elle mesure l'efficacité des employés à réaliser les tâches et à atteindre les objectifs fixés.</a:t>
            </a:r>
          </a:p>
          <a:p>
            <a:pPr marL="0" indent="0">
              <a:buFontTx/>
              <a:buNone/>
            </a:pPr>
            <a:r>
              <a:rPr lang="fr-FR" b="1" dirty="0" smtClean="0"/>
              <a:t>MAITRISE DES RISQUES :</a:t>
            </a:r>
          </a:p>
          <a:p>
            <a:pPr marL="0" indent="0">
              <a:buFontTx/>
              <a:buNone/>
            </a:pPr>
            <a:r>
              <a:rPr lang="fr-FR" b="1" dirty="0" smtClean="0"/>
              <a:t>Ratio de sinistralité :</a:t>
            </a:r>
            <a:r>
              <a:rPr lang="fr-FR" dirty="0" smtClean="0"/>
              <a:t> Il mesure le coût des sinistres par rapport aux primes encaissées. Un ratio de sinistralité élevé peut indiquer une mauvaise gestion des risques ou une tarification inadéquate. </a:t>
            </a:r>
            <a:r>
              <a:rPr lang="fr-FR" b="1" dirty="0" smtClean="0"/>
              <a:t>Ratio de solvabilité :</a:t>
            </a:r>
            <a:r>
              <a:rPr lang="fr-FR" dirty="0" smtClean="0"/>
              <a:t> Il mesure la capacité de l'entreprise à faire face à ses obligations financières en cas de chocs importants (catastrophes naturelles, etc.). Un ratio de solvabilité élevé est essentiel pour garantir la stabilité financière de l'entreprise.</a:t>
            </a:r>
          </a:p>
          <a:p>
            <a:pPr marL="0" indent="0">
              <a:buFontTx/>
              <a:buNone/>
            </a:pPr>
            <a:r>
              <a:rPr lang="fr-FR" b="1" dirty="0" smtClean="0"/>
              <a:t>LA CROISSANCE : </a:t>
            </a:r>
          </a:p>
          <a:p>
            <a:pPr marL="0" indent="0">
              <a:buFontTx/>
              <a:buNone/>
            </a:pPr>
            <a:r>
              <a:rPr lang="fr-FR" b="1" dirty="0" smtClean="0"/>
              <a:t>Croissance des primes :</a:t>
            </a:r>
            <a:r>
              <a:rPr lang="fr-FR" dirty="0" smtClean="0"/>
              <a:t> Elle mesure l'augmentation du chiffre d'affaires de l'entreprise au fil du temps. Une croissance soutenue des primes est essentielle pour assurer le développement de l'entreprise. </a:t>
            </a:r>
            <a:r>
              <a:rPr lang="fr-FR" b="1" dirty="0" smtClean="0"/>
              <a:t>Part de marché :</a:t>
            </a:r>
            <a:r>
              <a:rPr lang="fr-FR" dirty="0" smtClean="0"/>
              <a:t> Elle mesure la position de l'entreprise par rapport à ses concurrents. Une part de marché importante peut indiquer une forte compétitivité.</a:t>
            </a:r>
          </a:p>
          <a:p>
            <a:pPr marL="0" indent="0">
              <a:buFontTx/>
              <a:buNone/>
            </a:pPr>
            <a:endParaRPr lang="fr-FR" dirty="0" smtClean="0"/>
          </a:p>
          <a:p>
            <a:pPr marL="0" indent="0">
              <a:buFontTx/>
              <a:buNone/>
            </a:pPr>
            <a:endParaRPr lang="fr-FR" dirty="0" smtClean="0"/>
          </a:p>
          <a:p>
            <a:pPr marL="0" indent="0">
              <a:buFontTx/>
              <a:buNone/>
            </a:pPr>
            <a:r>
              <a:rPr lang="fr-FR" b="1" dirty="0" smtClean="0"/>
              <a:t>PERFORMANCE OPERATIONNELLE : </a:t>
            </a:r>
          </a:p>
          <a:p>
            <a:pPr marL="0" indent="0">
              <a:buFontTx/>
              <a:buNone/>
            </a:pPr>
            <a:r>
              <a:rPr lang="fr-FR" b="1" dirty="0" smtClean="0"/>
              <a:t>EFFICACITE DES PROCESSUS</a:t>
            </a:r>
          </a:p>
          <a:p>
            <a:pPr marL="0" indent="0">
              <a:buFontTx/>
              <a:buNone/>
            </a:pPr>
            <a:r>
              <a:rPr lang="fr-FR" b="1" dirty="0" smtClean="0"/>
              <a:t>Taux d'automatisation :</a:t>
            </a:r>
            <a:r>
              <a:rPr lang="fr-FR" dirty="0" smtClean="0"/>
              <a:t> Il mesure la proportion de tâches réalisées automatiquement par des systèmes informatiques. Un taux d'automatisation élevé permet de réduire les coûts, d'améliorer la rapidité des traitements et de limiter les erreurs humaines. </a:t>
            </a:r>
            <a:r>
              <a:rPr lang="fr-FR" b="1" dirty="0" smtClean="0"/>
              <a:t>Durée moyenne de traitement :</a:t>
            </a:r>
            <a:r>
              <a:rPr lang="fr-FR" dirty="0" smtClean="0"/>
              <a:t> Elle mesure le temps nécessaire pour réaliser une tâche spécifique (par exemple, la souscription d'un contrat, le règlement d'un sinistre). Une durée de traitement courte est un signe d'efficacité et de satisfaction client. </a:t>
            </a:r>
            <a:r>
              <a:rPr lang="fr-FR" b="1" dirty="0" smtClean="0"/>
              <a:t>Taux de satisfaction des clients :</a:t>
            </a:r>
            <a:r>
              <a:rPr lang="fr-FR" dirty="0" smtClean="0"/>
              <a:t> Il mesure le niveau de satisfaction des clients par rapport aux services offerts. Un taux de satisfaction élevé est essentiel pour fidéliser les clients et attirer de nouveaux prospects.</a:t>
            </a:r>
          </a:p>
          <a:p>
            <a:pPr marL="0" indent="0">
              <a:buFontTx/>
              <a:buNone/>
            </a:pPr>
            <a:r>
              <a:rPr lang="fr-FR" b="1" dirty="0" smtClean="0"/>
              <a:t>QUALITE DE SERVICE </a:t>
            </a:r>
            <a:r>
              <a:rPr lang="fr-FR" dirty="0" smtClean="0"/>
              <a:t>: </a:t>
            </a:r>
          </a:p>
          <a:p>
            <a:pPr marL="0" indent="0">
              <a:buFontTx/>
              <a:buNone/>
            </a:pPr>
            <a:r>
              <a:rPr lang="fr-FR" b="1" dirty="0" smtClean="0"/>
              <a:t>Taux de disponibilité des services :</a:t>
            </a:r>
            <a:r>
              <a:rPr lang="fr-FR" dirty="0" smtClean="0"/>
              <a:t> Il mesure la capacité de l'entreprise à fournir ses services aux clients (par exemple, la disponibilité des conseillers, l'accessibilité du site web). Un taux de disponibilité élevé est essentiel pour garantir la satisfaction des clients. </a:t>
            </a:r>
            <a:r>
              <a:rPr lang="fr-FR" b="1" dirty="0" smtClean="0"/>
              <a:t>Taux de réclamation :</a:t>
            </a:r>
            <a:r>
              <a:rPr lang="fr-FR" dirty="0" smtClean="0"/>
              <a:t> Il mesure le nombre de réclamations reçues par rapport au nombre de clients. Un faible taux de réclamation indique une bonne qualité de service et une gestion efficace des problèmes. </a:t>
            </a:r>
            <a:r>
              <a:rPr lang="fr-FR" b="1" dirty="0" smtClean="0"/>
              <a:t>Délai de règlement des sinistres :</a:t>
            </a:r>
            <a:r>
              <a:rPr lang="fr-FR" dirty="0" smtClean="0"/>
              <a:t> Il mesure le temps nécessaire pour régler un sinistre. Un délai de règlement court est un signe d'efficacité et de satisfaction client.</a:t>
            </a:r>
          </a:p>
          <a:p>
            <a:pPr marL="0" indent="0">
              <a:buFontTx/>
              <a:buNone/>
            </a:pPr>
            <a:endParaRPr lang="fr-FR" dirty="0" smtClean="0"/>
          </a:p>
          <a:p>
            <a:pPr marL="0" indent="0">
              <a:buFontTx/>
              <a:buNone/>
            </a:pPr>
            <a:r>
              <a:rPr lang="fr-FR" b="1" dirty="0" smtClean="0"/>
              <a:t>LA PERFORMANCE</a:t>
            </a:r>
            <a:r>
              <a:rPr lang="fr-FR" b="1" baseline="0" dirty="0" smtClean="0"/>
              <a:t> CLIENT :</a:t>
            </a:r>
          </a:p>
          <a:p>
            <a:r>
              <a:rPr lang="fr-FR" b="1" dirty="0" smtClean="0"/>
              <a:t>Satisfaction client :</a:t>
            </a:r>
            <a:endParaRPr lang="fr-FR" dirty="0" smtClean="0"/>
          </a:p>
          <a:p>
            <a:r>
              <a:rPr lang="fr-FR" b="1" dirty="0" smtClean="0"/>
              <a:t>Taux de satisfaction client (CSAT) :</a:t>
            </a:r>
            <a:r>
              <a:rPr lang="fr-FR" dirty="0" smtClean="0"/>
              <a:t> Il mesure le niveau de satisfaction des clients par rapport aux produits, aux services et à l'expérience globale offerte par l'entreprise. Il est généralement mesuré à travers des enquêtes ou des questionnaires.</a:t>
            </a:r>
          </a:p>
          <a:p>
            <a:r>
              <a:rPr lang="fr-FR" b="1" dirty="0" smtClean="0"/>
              <a:t>Net Promoter Score (NPS) :</a:t>
            </a:r>
            <a:r>
              <a:rPr lang="fr-FR" dirty="0" smtClean="0"/>
              <a:t> Il mesure la probabilité que les clients recommandent l'entreprise à leur entourage. Il est basé sur une question simple : "Sur une échelle de 0 à 10, quelle est la probabilité que vous recommandiez notre entreprise à un ami ou</a:t>
            </a:r>
            <a:r>
              <a:rPr lang="fr-FR" baseline="30000" dirty="0" smtClean="0"/>
              <a:t> 1 </a:t>
            </a:r>
            <a:r>
              <a:rPr lang="fr-FR" dirty="0" smtClean="0"/>
              <a:t>un collègue ?".   </a:t>
            </a:r>
            <a:r>
              <a:rPr lang="fr-FR" dirty="0" smtClean="0">
                <a:hlinkClick r:id="rId3"/>
              </a:rPr>
              <a:t>1. www.wizville.com </a:t>
            </a:r>
          </a:p>
          <a:p>
            <a:r>
              <a:rPr lang="fr-FR" dirty="0" smtClean="0">
                <a:hlinkClick r:id="rId3"/>
              </a:rPr>
              <a:t>www.wizville.com</a:t>
            </a:r>
          </a:p>
          <a:p>
            <a:r>
              <a:rPr lang="fr-FR" b="1" dirty="0" smtClean="0"/>
              <a:t>Customer Effort Score (CES) :</a:t>
            </a:r>
            <a:r>
              <a:rPr lang="fr-FR" dirty="0" smtClean="0"/>
              <a:t> Il mesure l'effort que les clients doivent déployer pour obtenir un service ou résoudre un problème. Un CES faible indique une expérience client fluide et facile.</a:t>
            </a:r>
          </a:p>
          <a:p>
            <a:r>
              <a:rPr lang="fr-FR" b="1" dirty="0" smtClean="0"/>
              <a:t>Fidélité client :</a:t>
            </a:r>
            <a:endParaRPr lang="fr-FR" dirty="0" smtClean="0"/>
          </a:p>
          <a:p>
            <a:r>
              <a:rPr lang="fr-FR" b="1" dirty="0" smtClean="0"/>
              <a:t>Taux de rétention client :</a:t>
            </a:r>
            <a:r>
              <a:rPr lang="fr-FR" dirty="0" smtClean="0"/>
              <a:t> Il mesure la capacité de l'entreprise à conserver ses clients existants sur une période donnée. Un taux de rétention élevé est un signe de satisfaction et de confiance.</a:t>
            </a:r>
          </a:p>
          <a:p>
            <a:r>
              <a:rPr lang="fr-FR" b="1" dirty="0" smtClean="0"/>
              <a:t>Taux d'attrition client (churn rate) :</a:t>
            </a:r>
            <a:r>
              <a:rPr lang="fr-FR" dirty="0" smtClean="0"/>
              <a:t> Il mesure le pourcentage de clients qui quittent l'entreprise sur une période donnée. Un taux d'attrition élevé peut indiquer des problèmes de satisfaction ou de qualité de service.</a:t>
            </a:r>
          </a:p>
          <a:p>
            <a:r>
              <a:rPr lang="fr-FR" b="1" dirty="0" smtClean="0"/>
              <a:t>Valeur vie client (CLV) :</a:t>
            </a:r>
            <a:r>
              <a:rPr lang="fr-FR" dirty="0" smtClean="0"/>
              <a:t> Elle mesure le chiffre d'affaires total qu'un client est susceptible de générer pour l'entreprise tout au long de sa relation.</a:t>
            </a:r>
          </a:p>
          <a:p>
            <a:r>
              <a:rPr lang="fr-FR" b="1" dirty="0" smtClean="0"/>
              <a:t>Engagement client :</a:t>
            </a:r>
            <a:endParaRPr lang="fr-FR" dirty="0" smtClean="0"/>
          </a:p>
          <a:p>
            <a:r>
              <a:rPr lang="fr-FR" b="1" dirty="0" smtClean="0"/>
              <a:t>Taux de participation aux programmes de fidélité :</a:t>
            </a:r>
            <a:r>
              <a:rPr lang="fr-FR" dirty="0" smtClean="0"/>
              <a:t> Il mesure le nombre de clients qui participent activement aux programmes de fidélité proposés par l'entreprise.</a:t>
            </a:r>
          </a:p>
          <a:p>
            <a:r>
              <a:rPr lang="fr-FR" b="1" dirty="0" smtClean="0"/>
              <a:t>Nombre d'interactions avec l'entreprise :</a:t>
            </a:r>
            <a:r>
              <a:rPr lang="fr-FR" dirty="0" smtClean="0"/>
              <a:t> Il mesure le nombre de fois que les clients interagissent avec l'entreprise (par exemple, visites sur le site web, appels au service client, interactions sur les réseaux sociaux).</a:t>
            </a:r>
          </a:p>
          <a:p>
            <a:r>
              <a:rPr lang="fr-FR" b="1" dirty="0" smtClean="0"/>
              <a:t>Taux de recommandation client :</a:t>
            </a:r>
            <a:r>
              <a:rPr lang="fr-FR" dirty="0" smtClean="0"/>
              <a:t> Il mesure le nombre de clients qui recommandent activement l'entreprise à leur entourage.</a:t>
            </a:r>
          </a:p>
          <a:p>
            <a:endParaRPr lang="fr-FR" dirty="0" smtClean="0"/>
          </a:p>
          <a:p>
            <a:r>
              <a:rPr lang="fr-FR" dirty="0" smtClean="0"/>
              <a:t>AUTRES DE DOMAINES DE PERFORMANCE</a:t>
            </a:r>
            <a:r>
              <a:rPr lang="fr-FR" baseline="0" dirty="0" smtClean="0"/>
              <a:t> PERTINENTS DANS LE SECTEUR ASSURANTIEL : la performance en matière de risques et de conformité, la performance des ressources humaines, la performance en matière d’innovation, la performance environnementale…</a:t>
            </a: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A16EB1-0514-4DB9-B9FC-2DF966AD360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6699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Tour de tables</a:t>
            </a:r>
          </a:p>
          <a:p>
            <a:r>
              <a:rPr lang="fr-FR" dirty="0" smtClean="0"/>
              <a:t>Intégration</a:t>
            </a:r>
            <a:r>
              <a:rPr lang="fr-FR" baseline="0" dirty="0" smtClean="0"/>
              <a:t> à l’AGPM/ expérience relation client préalables au téléphone/ qu’est ce qu’on attend de cette formation/ à votre avis qu’attendons nous de vous</a:t>
            </a:r>
            <a:endParaRPr lang="fr-FR" dirty="0"/>
          </a:p>
        </p:txBody>
      </p:sp>
      <p:sp>
        <p:nvSpPr>
          <p:cNvPr id="4" name="Espace réservé du numéro de diapositive 3"/>
          <p:cNvSpPr>
            <a:spLocks noGrp="1"/>
          </p:cNvSpPr>
          <p:nvPr>
            <p:ph type="sldNum" sz="quarter" idx="10"/>
          </p:nvPr>
        </p:nvSpPr>
        <p:spPr/>
        <p:txBody>
          <a:bodyPr/>
          <a:lstStyle/>
          <a:p>
            <a:fld id="{775270FF-0D30-40C3-9D39-2DC76FDACDD7}" type="slidenum">
              <a:rPr lang="fr-FR" smtClean="0"/>
              <a:t>3</a:t>
            </a:fld>
            <a:endParaRPr lang="fr-FR" dirty="0"/>
          </a:p>
        </p:txBody>
      </p:sp>
    </p:spTree>
    <p:extLst>
      <p:ext uri="{BB962C8B-B14F-4D97-AF65-F5344CB8AC3E}">
        <p14:creationId xmlns:p14="http://schemas.microsoft.com/office/powerpoint/2010/main" val="36251602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Tx/>
              <a:buNone/>
            </a:pPr>
            <a:r>
              <a:rPr lang="fr-FR" b="1" dirty="0" smtClean="0"/>
              <a:t>PERFORMANCE</a:t>
            </a:r>
            <a:r>
              <a:rPr lang="fr-FR" b="1" baseline="0" dirty="0" smtClean="0"/>
              <a:t> FINANCIERE</a:t>
            </a:r>
            <a:endParaRPr lang="fr-FR" b="1" dirty="0" smtClean="0"/>
          </a:p>
          <a:p>
            <a:pPr marL="0" indent="0">
              <a:buFontTx/>
              <a:buNone/>
            </a:pPr>
            <a:r>
              <a:rPr lang="fr-FR" b="1" dirty="0" smtClean="0"/>
              <a:t>RENTABILITE</a:t>
            </a:r>
          </a:p>
          <a:p>
            <a:pPr marL="171450" indent="-171450">
              <a:buFontTx/>
              <a:buChar char="-"/>
            </a:pPr>
            <a:r>
              <a:rPr lang="fr-FR" b="1" dirty="0" smtClean="0"/>
              <a:t>Ratio combiné :</a:t>
            </a:r>
            <a:r>
              <a:rPr lang="fr-FR" dirty="0" smtClean="0"/>
              <a:t> C'est le ratio le plus important en assurance. Il mesure la rentabilité technique de l'activité en comparant les dépenses (sinistres + frais généraux) aux primes encaissées. Un ratio combiné inférieur à 100 % indique une rentabilité technique. </a:t>
            </a:r>
            <a:r>
              <a:rPr lang="fr-FR" b="1" dirty="0" smtClean="0"/>
              <a:t>Résultat net :</a:t>
            </a:r>
            <a:r>
              <a:rPr lang="fr-FR" dirty="0" smtClean="0"/>
              <a:t> C'est le bénéfice total de l'entreprise après déduction de tous les coûts et impôts. Il reflète la capacité de l'entreprise à générer des profits pour ses actionnaires. </a:t>
            </a:r>
            <a:r>
              <a:rPr lang="fr-FR" b="1" dirty="0" smtClean="0"/>
              <a:t>Retour sur investissement (ROI) :</a:t>
            </a:r>
            <a:r>
              <a:rPr lang="fr-FR" dirty="0" smtClean="0"/>
              <a:t> Il mesure la rentabilité des capitaux propres investis dans l'entreprise. Un ROI élevé indique une utilisation efficace des fonds propres.</a:t>
            </a:r>
          </a:p>
          <a:p>
            <a:pPr marL="0" indent="0">
              <a:buFontTx/>
              <a:buNone/>
            </a:pPr>
            <a:r>
              <a:rPr lang="fr-FR" b="1" dirty="0" smtClean="0"/>
              <a:t>EFFICACITE</a:t>
            </a:r>
            <a:r>
              <a:rPr lang="fr-FR" b="1" baseline="0" dirty="0" smtClean="0"/>
              <a:t> OPERATIONNELLE :</a:t>
            </a:r>
          </a:p>
          <a:p>
            <a:pPr marL="0" indent="0">
              <a:buFontTx/>
              <a:buNone/>
            </a:pPr>
            <a:r>
              <a:rPr lang="fr-FR" b="1" dirty="0" smtClean="0"/>
              <a:t>Ratio de frais généraux :</a:t>
            </a:r>
            <a:r>
              <a:rPr lang="fr-FR" dirty="0" smtClean="0"/>
              <a:t> Il mesure les coûts administratifs et de gestion par rapport aux primes encaissées. Un ratio de frais généraux bas indique une gestion efficace des coûts. </a:t>
            </a:r>
            <a:r>
              <a:rPr lang="fr-FR" b="1" dirty="0" smtClean="0"/>
              <a:t>Taux de rétention :</a:t>
            </a:r>
            <a:r>
              <a:rPr lang="fr-FR" dirty="0" smtClean="0"/>
              <a:t> Il mesure la capacité de l'entreprise à fidéliser ses clients. Un taux de rétention élevé est essentiel pour assurer la stabilité et la croissance des revenus. </a:t>
            </a:r>
            <a:r>
              <a:rPr lang="fr-FR" b="1" dirty="0" smtClean="0"/>
              <a:t>Productivité des employés :</a:t>
            </a:r>
            <a:r>
              <a:rPr lang="fr-FR" dirty="0" smtClean="0"/>
              <a:t> Elle mesure l'efficacité des employés à réaliser les tâches et à atteindre les objectifs fixés.</a:t>
            </a:r>
          </a:p>
          <a:p>
            <a:pPr marL="0" indent="0">
              <a:buFontTx/>
              <a:buNone/>
            </a:pPr>
            <a:r>
              <a:rPr lang="fr-FR" b="1" dirty="0" smtClean="0"/>
              <a:t>MAITRISE DES RISQUES :</a:t>
            </a:r>
          </a:p>
          <a:p>
            <a:pPr marL="0" indent="0">
              <a:buFontTx/>
              <a:buNone/>
            </a:pPr>
            <a:r>
              <a:rPr lang="fr-FR" b="1" dirty="0" smtClean="0"/>
              <a:t>Ratio de sinistralité :</a:t>
            </a:r>
            <a:r>
              <a:rPr lang="fr-FR" dirty="0" smtClean="0"/>
              <a:t> Il mesure le coût des sinistres par rapport aux primes encaissées. Un ratio de sinistralité élevé peut indiquer une mauvaise gestion des risques ou une tarification inadéquate. </a:t>
            </a:r>
            <a:r>
              <a:rPr lang="fr-FR" b="1" dirty="0" smtClean="0"/>
              <a:t>Ratio de solvabilité :</a:t>
            </a:r>
            <a:r>
              <a:rPr lang="fr-FR" dirty="0" smtClean="0"/>
              <a:t> Il mesure la capacité de l'entreprise à faire face à ses obligations financières en cas de chocs importants (catastrophes naturelles, etc.). Un ratio de solvabilité élevé est essentiel pour garantir la stabilité financière de l'entreprise.</a:t>
            </a:r>
          </a:p>
          <a:p>
            <a:pPr marL="0" indent="0">
              <a:buFontTx/>
              <a:buNone/>
            </a:pPr>
            <a:r>
              <a:rPr lang="fr-FR" b="1" dirty="0" smtClean="0"/>
              <a:t>LA CROISSANCE : </a:t>
            </a:r>
          </a:p>
          <a:p>
            <a:pPr marL="0" indent="0">
              <a:buFontTx/>
              <a:buNone/>
            </a:pPr>
            <a:r>
              <a:rPr lang="fr-FR" b="1" dirty="0" smtClean="0"/>
              <a:t>Croissance des primes :</a:t>
            </a:r>
            <a:r>
              <a:rPr lang="fr-FR" dirty="0" smtClean="0"/>
              <a:t> Elle mesure l'augmentation du chiffre d'affaires de l'entreprise au fil du temps. Une croissance soutenue des primes est essentielle pour assurer le développement de l'entreprise. </a:t>
            </a:r>
            <a:r>
              <a:rPr lang="fr-FR" b="1" dirty="0" smtClean="0"/>
              <a:t>Part de marché :</a:t>
            </a:r>
            <a:r>
              <a:rPr lang="fr-FR" dirty="0" smtClean="0"/>
              <a:t> Elle mesure la position de l'entreprise par rapport à ses concurrents. Une part de marché importante peut indiquer une forte compétitivité.</a:t>
            </a:r>
          </a:p>
          <a:p>
            <a:pPr marL="0" indent="0">
              <a:buFontTx/>
              <a:buNone/>
            </a:pPr>
            <a:endParaRPr lang="fr-FR" dirty="0" smtClean="0"/>
          </a:p>
          <a:p>
            <a:pPr marL="0" indent="0">
              <a:buFontTx/>
              <a:buNone/>
            </a:pPr>
            <a:endParaRPr lang="fr-FR" dirty="0" smtClean="0"/>
          </a:p>
          <a:p>
            <a:pPr marL="0" indent="0">
              <a:buFontTx/>
              <a:buNone/>
            </a:pPr>
            <a:r>
              <a:rPr lang="fr-FR" b="1" dirty="0" smtClean="0"/>
              <a:t>PERFORMANCE OPERATIONNELLE : </a:t>
            </a:r>
          </a:p>
          <a:p>
            <a:pPr marL="0" indent="0">
              <a:buFontTx/>
              <a:buNone/>
            </a:pPr>
            <a:r>
              <a:rPr lang="fr-FR" b="1" dirty="0" smtClean="0"/>
              <a:t>EFFICACITE DES PROCESSUS</a:t>
            </a:r>
          </a:p>
          <a:p>
            <a:pPr marL="0" indent="0">
              <a:buFontTx/>
              <a:buNone/>
            </a:pPr>
            <a:r>
              <a:rPr lang="fr-FR" b="1" dirty="0" smtClean="0"/>
              <a:t>Taux d'automatisation :</a:t>
            </a:r>
            <a:r>
              <a:rPr lang="fr-FR" dirty="0" smtClean="0"/>
              <a:t> Il mesure la proportion de tâches réalisées automatiquement par des systèmes informatiques. Un taux d'automatisation élevé permet de réduire les coûts, d'améliorer la rapidité des traitements et de limiter les erreurs humaines. </a:t>
            </a:r>
            <a:r>
              <a:rPr lang="fr-FR" b="1" dirty="0" smtClean="0"/>
              <a:t>Durée moyenne de traitement :</a:t>
            </a:r>
            <a:r>
              <a:rPr lang="fr-FR" dirty="0" smtClean="0"/>
              <a:t> Elle mesure le temps nécessaire pour réaliser une tâche spécifique (par exemple, la souscription d'un contrat, le règlement d'un sinistre). Une durée de traitement courte est un signe d'efficacité et de satisfaction client. </a:t>
            </a:r>
            <a:r>
              <a:rPr lang="fr-FR" b="1" dirty="0" smtClean="0"/>
              <a:t>Taux de satisfaction des clients :</a:t>
            </a:r>
            <a:r>
              <a:rPr lang="fr-FR" dirty="0" smtClean="0"/>
              <a:t> Il mesure le niveau de satisfaction des clients par rapport aux services offerts. Un taux de satisfaction élevé est essentiel pour fidéliser les clients et attirer de nouveaux prospects.</a:t>
            </a:r>
          </a:p>
          <a:p>
            <a:pPr marL="0" indent="0">
              <a:buFontTx/>
              <a:buNone/>
            </a:pPr>
            <a:r>
              <a:rPr lang="fr-FR" b="1" dirty="0" smtClean="0"/>
              <a:t>QUALITE DE SERVICE </a:t>
            </a:r>
            <a:r>
              <a:rPr lang="fr-FR" dirty="0" smtClean="0"/>
              <a:t>: </a:t>
            </a:r>
          </a:p>
          <a:p>
            <a:pPr marL="0" indent="0">
              <a:buFontTx/>
              <a:buNone/>
            </a:pPr>
            <a:r>
              <a:rPr lang="fr-FR" b="1" dirty="0" smtClean="0"/>
              <a:t>Taux de disponibilité des services :</a:t>
            </a:r>
            <a:r>
              <a:rPr lang="fr-FR" dirty="0" smtClean="0"/>
              <a:t> Il mesure la capacité de l'entreprise à fournir ses services aux clients (par exemple, la disponibilité des conseillers, l'accessibilité du site web). Un taux de disponibilité élevé est essentiel pour garantir la satisfaction des clients. </a:t>
            </a:r>
            <a:r>
              <a:rPr lang="fr-FR" b="1" dirty="0" smtClean="0"/>
              <a:t>Taux de réclamation :</a:t>
            </a:r>
            <a:r>
              <a:rPr lang="fr-FR" dirty="0" smtClean="0"/>
              <a:t> Il mesure le nombre de réclamations reçues par rapport au nombre de clients. Un faible taux de réclamation indique une bonne qualité de service et une gestion efficace des problèmes. </a:t>
            </a:r>
            <a:r>
              <a:rPr lang="fr-FR" b="1" dirty="0" smtClean="0"/>
              <a:t>Délai de règlement des sinistres :</a:t>
            </a:r>
            <a:r>
              <a:rPr lang="fr-FR" dirty="0" smtClean="0"/>
              <a:t> Il mesure le temps nécessaire pour régler un sinistre. Un délai de règlement court est un signe d'efficacité et de satisfaction client.</a:t>
            </a:r>
          </a:p>
          <a:p>
            <a:pPr marL="0" indent="0">
              <a:buFontTx/>
              <a:buNone/>
            </a:pPr>
            <a:endParaRPr lang="fr-FR" dirty="0" smtClean="0"/>
          </a:p>
          <a:p>
            <a:pPr marL="0" indent="0">
              <a:buFontTx/>
              <a:buNone/>
            </a:pPr>
            <a:r>
              <a:rPr lang="fr-FR" b="1" dirty="0" smtClean="0"/>
              <a:t>LA PERFORMANCE</a:t>
            </a:r>
            <a:r>
              <a:rPr lang="fr-FR" b="1" baseline="0" dirty="0" smtClean="0"/>
              <a:t> CLIENT :</a:t>
            </a:r>
          </a:p>
          <a:p>
            <a:r>
              <a:rPr lang="fr-FR" b="1" dirty="0" smtClean="0"/>
              <a:t>Satisfaction client :</a:t>
            </a:r>
            <a:endParaRPr lang="fr-FR" dirty="0" smtClean="0"/>
          </a:p>
          <a:p>
            <a:r>
              <a:rPr lang="fr-FR" b="1" dirty="0" smtClean="0"/>
              <a:t>Taux de satisfaction client (CSAT) :</a:t>
            </a:r>
            <a:r>
              <a:rPr lang="fr-FR" dirty="0" smtClean="0"/>
              <a:t> Il mesure le niveau de satisfaction des clients par rapport aux produits, aux services et à l'expérience globale offerte par l'entreprise. Il est généralement mesuré à travers des enquêtes ou des questionnaires.</a:t>
            </a:r>
          </a:p>
          <a:p>
            <a:r>
              <a:rPr lang="fr-FR" b="1" dirty="0" smtClean="0"/>
              <a:t>Net Promoter Score (NPS) :</a:t>
            </a:r>
            <a:r>
              <a:rPr lang="fr-FR" dirty="0" smtClean="0"/>
              <a:t> Il mesure la probabilité que les clients recommandent l'entreprise à leur entourage. Il est basé sur une question simple : "Sur une échelle de 0 à 10, quelle est la probabilité que vous recommandiez notre entreprise à un ami ou</a:t>
            </a:r>
            <a:r>
              <a:rPr lang="fr-FR" baseline="30000" dirty="0" smtClean="0"/>
              <a:t> 1 </a:t>
            </a:r>
            <a:r>
              <a:rPr lang="fr-FR" dirty="0" smtClean="0"/>
              <a:t>un collègue ?".   </a:t>
            </a:r>
            <a:r>
              <a:rPr lang="fr-FR" dirty="0" smtClean="0">
                <a:hlinkClick r:id="rId3"/>
              </a:rPr>
              <a:t>1. www.wizville.com </a:t>
            </a:r>
          </a:p>
          <a:p>
            <a:r>
              <a:rPr lang="fr-FR" dirty="0" smtClean="0">
                <a:hlinkClick r:id="rId3"/>
              </a:rPr>
              <a:t>www.wizville.com</a:t>
            </a:r>
          </a:p>
          <a:p>
            <a:r>
              <a:rPr lang="fr-FR" b="1" dirty="0" smtClean="0"/>
              <a:t>Customer Effort Score (CES) :</a:t>
            </a:r>
            <a:r>
              <a:rPr lang="fr-FR" dirty="0" smtClean="0"/>
              <a:t> Il mesure l'effort que les clients doivent déployer pour obtenir un service ou résoudre un problème. Un CES faible indique une expérience client fluide et facile.</a:t>
            </a:r>
          </a:p>
          <a:p>
            <a:r>
              <a:rPr lang="fr-FR" b="1" dirty="0" smtClean="0"/>
              <a:t>Fidélité client :</a:t>
            </a:r>
            <a:endParaRPr lang="fr-FR" dirty="0" smtClean="0"/>
          </a:p>
          <a:p>
            <a:r>
              <a:rPr lang="fr-FR" b="1" dirty="0" smtClean="0"/>
              <a:t>Taux de rétention client :</a:t>
            </a:r>
            <a:r>
              <a:rPr lang="fr-FR" dirty="0" smtClean="0"/>
              <a:t> Il mesure la capacité de l'entreprise à conserver ses clients existants sur une période donnée. Un taux de rétention élevé est un signe de satisfaction et de confiance.</a:t>
            </a:r>
          </a:p>
          <a:p>
            <a:r>
              <a:rPr lang="fr-FR" b="1" dirty="0" smtClean="0"/>
              <a:t>Taux d'attrition client (churn rate) :</a:t>
            </a:r>
            <a:r>
              <a:rPr lang="fr-FR" dirty="0" smtClean="0"/>
              <a:t> Il mesure le pourcentage de clients qui quittent l'entreprise sur une période donnée. Un taux d'attrition élevé peut indiquer des problèmes de satisfaction ou de qualité de service.</a:t>
            </a:r>
          </a:p>
          <a:p>
            <a:r>
              <a:rPr lang="fr-FR" b="1" dirty="0" smtClean="0"/>
              <a:t>Valeur vie client (CLV) :</a:t>
            </a:r>
            <a:r>
              <a:rPr lang="fr-FR" dirty="0" smtClean="0"/>
              <a:t> Elle mesure le chiffre d'affaires total qu'un client est susceptible de générer pour l'entreprise tout au long de sa relation.</a:t>
            </a:r>
          </a:p>
          <a:p>
            <a:r>
              <a:rPr lang="fr-FR" b="1" dirty="0" smtClean="0"/>
              <a:t>Engagement client :</a:t>
            </a:r>
            <a:endParaRPr lang="fr-FR" dirty="0" smtClean="0"/>
          </a:p>
          <a:p>
            <a:r>
              <a:rPr lang="fr-FR" b="1" dirty="0" smtClean="0"/>
              <a:t>Taux de participation aux programmes de fidélité :</a:t>
            </a:r>
            <a:r>
              <a:rPr lang="fr-FR" dirty="0" smtClean="0"/>
              <a:t> Il mesure le nombre de clients qui participent activement aux programmes de fidélité proposés par l'entreprise.</a:t>
            </a:r>
          </a:p>
          <a:p>
            <a:r>
              <a:rPr lang="fr-FR" b="1" dirty="0" smtClean="0"/>
              <a:t>Nombre d'interactions avec l'entreprise :</a:t>
            </a:r>
            <a:r>
              <a:rPr lang="fr-FR" dirty="0" smtClean="0"/>
              <a:t> Il mesure le nombre de fois que les clients interagissent avec l'entreprise (par exemple, visites sur le site web, appels au service client, interactions sur les réseaux sociaux).</a:t>
            </a:r>
          </a:p>
          <a:p>
            <a:r>
              <a:rPr lang="fr-FR" b="1" dirty="0" smtClean="0"/>
              <a:t>Taux de recommandation client :</a:t>
            </a:r>
            <a:r>
              <a:rPr lang="fr-FR" dirty="0" smtClean="0"/>
              <a:t> Il mesure le nombre de clients qui recommandent activement l'entreprise à leur entourage.</a:t>
            </a:r>
          </a:p>
          <a:p>
            <a:endParaRPr lang="fr-FR" dirty="0" smtClean="0"/>
          </a:p>
          <a:p>
            <a:r>
              <a:rPr lang="fr-FR" dirty="0" smtClean="0"/>
              <a:t>AUTRES DE DOMAINES DE PERFORMANCE</a:t>
            </a:r>
            <a:r>
              <a:rPr lang="fr-FR" baseline="0" dirty="0" smtClean="0"/>
              <a:t> PERTINENTS DANS LE SECTEUR ASSURANTIEL : la performance en matière de risques et de conformité, la performance des ressources humaines, la performance en matière d’innovation, la performance environnementale…</a:t>
            </a: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A16EB1-0514-4DB9-B9FC-2DF966AD360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29598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Tx/>
              <a:buNone/>
            </a:pPr>
            <a:r>
              <a:rPr lang="fr-FR" b="1" dirty="0" smtClean="0"/>
              <a:t>PERFORMANCE</a:t>
            </a:r>
            <a:r>
              <a:rPr lang="fr-FR" b="1" baseline="0" dirty="0" smtClean="0"/>
              <a:t> FINANCIERE</a:t>
            </a:r>
            <a:endParaRPr lang="fr-FR" b="1" dirty="0" smtClean="0"/>
          </a:p>
          <a:p>
            <a:pPr marL="0" indent="0">
              <a:buFontTx/>
              <a:buNone/>
            </a:pPr>
            <a:r>
              <a:rPr lang="fr-FR" b="1" dirty="0" smtClean="0"/>
              <a:t>RENTABILITE</a:t>
            </a:r>
          </a:p>
          <a:p>
            <a:pPr marL="171450" indent="-171450">
              <a:buFontTx/>
              <a:buChar char="-"/>
            </a:pPr>
            <a:r>
              <a:rPr lang="fr-FR" b="1" dirty="0" smtClean="0"/>
              <a:t>Ratio combiné :</a:t>
            </a:r>
            <a:r>
              <a:rPr lang="fr-FR" dirty="0" smtClean="0"/>
              <a:t> C'est le ratio le plus important en assurance. Il mesure la rentabilité technique de l'activité en comparant les dépenses (sinistres + frais généraux) aux primes encaissées. Un ratio combiné inférieur à 100 % indique une rentabilité technique. </a:t>
            </a:r>
            <a:r>
              <a:rPr lang="fr-FR" b="1" dirty="0" smtClean="0"/>
              <a:t>Résultat net :</a:t>
            </a:r>
            <a:r>
              <a:rPr lang="fr-FR" dirty="0" smtClean="0"/>
              <a:t> C'est le bénéfice total de l'entreprise après déduction de tous les coûts et impôts. Il reflète la capacité de l'entreprise à générer des profits pour ses actionnaires. </a:t>
            </a:r>
            <a:r>
              <a:rPr lang="fr-FR" b="1" dirty="0" smtClean="0"/>
              <a:t>Retour sur investissement (ROI) :</a:t>
            </a:r>
            <a:r>
              <a:rPr lang="fr-FR" dirty="0" smtClean="0"/>
              <a:t> Il mesure la rentabilité des capitaux propres investis dans l'entreprise. Un ROI élevé indique une utilisation efficace des fonds propres.</a:t>
            </a:r>
          </a:p>
          <a:p>
            <a:pPr marL="0" indent="0">
              <a:buFontTx/>
              <a:buNone/>
            </a:pPr>
            <a:r>
              <a:rPr lang="fr-FR" b="1" dirty="0" smtClean="0"/>
              <a:t>EFFICACITE</a:t>
            </a:r>
            <a:r>
              <a:rPr lang="fr-FR" b="1" baseline="0" dirty="0" smtClean="0"/>
              <a:t> OPERATIONNELLE :</a:t>
            </a:r>
          </a:p>
          <a:p>
            <a:pPr marL="0" indent="0">
              <a:buFontTx/>
              <a:buNone/>
            </a:pPr>
            <a:r>
              <a:rPr lang="fr-FR" b="1" dirty="0" smtClean="0"/>
              <a:t>Ratio de frais généraux :</a:t>
            </a:r>
            <a:r>
              <a:rPr lang="fr-FR" dirty="0" smtClean="0"/>
              <a:t> Il mesure les coûts administratifs et de gestion par rapport aux primes encaissées. Un ratio de frais généraux bas indique une gestion efficace des coûts. </a:t>
            </a:r>
            <a:r>
              <a:rPr lang="fr-FR" b="1" dirty="0" smtClean="0"/>
              <a:t>Taux de rétention :</a:t>
            </a:r>
            <a:r>
              <a:rPr lang="fr-FR" dirty="0" smtClean="0"/>
              <a:t> Il mesure la capacité de l'entreprise à fidéliser ses clients. Un taux de rétention élevé est essentiel pour assurer la stabilité et la croissance des revenus. </a:t>
            </a:r>
            <a:r>
              <a:rPr lang="fr-FR" b="1" dirty="0" smtClean="0"/>
              <a:t>Productivité des employés :</a:t>
            </a:r>
            <a:r>
              <a:rPr lang="fr-FR" dirty="0" smtClean="0"/>
              <a:t> Elle mesure l'efficacité des employés à réaliser les tâches et à atteindre les objectifs fixés.</a:t>
            </a:r>
          </a:p>
          <a:p>
            <a:pPr marL="0" indent="0">
              <a:buFontTx/>
              <a:buNone/>
            </a:pPr>
            <a:r>
              <a:rPr lang="fr-FR" b="1" dirty="0" smtClean="0"/>
              <a:t>MAITRISE DES RISQUES :</a:t>
            </a:r>
          </a:p>
          <a:p>
            <a:pPr marL="0" indent="0">
              <a:buFontTx/>
              <a:buNone/>
            </a:pPr>
            <a:r>
              <a:rPr lang="fr-FR" b="1" dirty="0" smtClean="0"/>
              <a:t>Ratio de sinistralité :</a:t>
            </a:r>
            <a:r>
              <a:rPr lang="fr-FR" dirty="0" smtClean="0"/>
              <a:t> Il mesure le coût des sinistres par rapport aux primes encaissées. Un ratio de sinistralité élevé peut indiquer une mauvaise gestion des risques ou une tarification inadéquate. </a:t>
            </a:r>
            <a:r>
              <a:rPr lang="fr-FR" b="1" dirty="0" smtClean="0"/>
              <a:t>Ratio de solvabilité :</a:t>
            </a:r>
            <a:r>
              <a:rPr lang="fr-FR" dirty="0" smtClean="0"/>
              <a:t> Il mesure la capacité de l'entreprise à faire face à ses obligations financières en cas de chocs importants (catastrophes naturelles, etc.). Un ratio de solvabilité élevé est essentiel pour garantir la stabilité financière de l'entreprise.</a:t>
            </a:r>
          </a:p>
          <a:p>
            <a:pPr marL="0" indent="0">
              <a:buFontTx/>
              <a:buNone/>
            </a:pPr>
            <a:r>
              <a:rPr lang="fr-FR" b="1" dirty="0" smtClean="0"/>
              <a:t>LA CROISSANCE : </a:t>
            </a:r>
          </a:p>
          <a:p>
            <a:pPr marL="0" indent="0">
              <a:buFontTx/>
              <a:buNone/>
            </a:pPr>
            <a:r>
              <a:rPr lang="fr-FR" b="1" dirty="0" smtClean="0"/>
              <a:t>Croissance des primes :</a:t>
            </a:r>
            <a:r>
              <a:rPr lang="fr-FR" dirty="0" smtClean="0"/>
              <a:t> Elle mesure l'augmentation du chiffre d'affaires de l'entreprise au fil du temps. Une croissance soutenue des primes est essentielle pour assurer le développement de l'entreprise. </a:t>
            </a:r>
            <a:r>
              <a:rPr lang="fr-FR" b="1" dirty="0" smtClean="0"/>
              <a:t>Part de marché :</a:t>
            </a:r>
            <a:r>
              <a:rPr lang="fr-FR" dirty="0" smtClean="0"/>
              <a:t> Elle mesure la position de l'entreprise par rapport à ses concurrents. Une part de marché importante peut indiquer une forte compétitivité.</a:t>
            </a:r>
          </a:p>
          <a:p>
            <a:pPr marL="0" indent="0">
              <a:buFontTx/>
              <a:buNone/>
            </a:pPr>
            <a:endParaRPr lang="fr-FR" dirty="0" smtClean="0"/>
          </a:p>
          <a:p>
            <a:pPr marL="0" indent="0">
              <a:buFontTx/>
              <a:buNone/>
            </a:pPr>
            <a:endParaRPr lang="fr-FR" dirty="0" smtClean="0"/>
          </a:p>
          <a:p>
            <a:pPr marL="0" indent="0">
              <a:buFontTx/>
              <a:buNone/>
            </a:pPr>
            <a:r>
              <a:rPr lang="fr-FR" b="1" dirty="0" smtClean="0"/>
              <a:t>PERFORMANCE OPERATIONNELLE : </a:t>
            </a:r>
          </a:p>
          <a:p>
            <a:pPr marL="0" indent="0">
              <a:buFontTx/>
              <a:buNone/>
            </a:pPr>
            <a:r>
              <a:rPr lang="fr-FR" b="1" dirty="0" smtClean="0"/>
              <a:t>EFFICACITE DES PROCESSUS</a:t>
            </a:r>
          </a:p>
          <a:p>
            <a:pPr marL="0" indent="0">
              <a:buFontTx/>
              <a:buNone/>
            </a:pPr>
            <a:r>
              <a:rPr lang="fr-FR" b="1" dirty="0" smtClean="0"/>
              <a:t>Taux d'automatisation :</a:t>
            </a:r>
            <a:r>
              <a:rPr lang="fr-FR" dirty="0" smtClean="0"/>
              <a:t> Il mesure la proportion de tâches réalisées automatiquement par des systèmes informatiques. Un taux d'automatisation élevé permet de réduire les coûts, d'améliorer la rapidité des traitements et de limiter les erreurs humaines. </a:t>
            </a:r>
            <a:r>
              <a:rPr lang="fr-FR" b="1" dirty="0" smtClean="0"/>
              <a:t>Durée moyenne de traitement :</a:t>
            </a:r>
            <a:r>
              <a:rPr lang="fr-FR" dirty="0" smtClean="0"/>
              <a:t> Elle mesure le temps nécessaire pour réaliser une tâche spécifique (par exemple, la souscription d'un contrat, le règlement d'un sinistre). Une durée de traitement courte est un signe d'efficacité et de satisfaction client. </a:t>
            </a:r>
            <a:r>
              <a:rPr lang="fr-FR" b="1" dirty="0" smtClean="0"/>
              <a:t>Taux de satisfaction des clients :</a:t>
            </a:r>
            <a:r>
              <a:rPr lang="fr-FR" dirty="0" smtClean="0"/>
              <a:t> Il mesure le niveau de satisfaction des clients par rapport aux services offerts. Un taux de satisfaction élevé est essentiel pour fidéliser les clients et attirer de nouveaux prospects.</a:t>
            </a:r>
          </a:p>
          <a:p>
            <a:pPr marL="0" indent="0">
              <a:buFontTx/>
              <a:buNone/>
            </a:pPr>
            <a:r>
              <a:rPr lang="fr-FR" b="1" dirty="0" smtClean="0"/>
              <a:t>QUALITE DE SERVICE </a:t>
            </a:r>
            <a:r>
              <a:rPr lang="fr-FR" dirty="0" smtClean="0"/>
              <a:t>: </a:t>
            </a:r>
          </a:p>
          <a:p>
            <a:pPr marL="0" indent="0">
              <a:buFontTx/>
              <a:buNone/>
            </a:pPr>
            <a:r>
              <a:rPr lang="fr-FR" b="1" dirty="0" smtClean="0"/>
              <a:t>Taux de disponibilité des services :</a:t>
            </a:r>
            <a:r>
              <a:rPr lang="fr-FR" dirty="0" smtClean="0"/>
              <a:t> Il mesure la capacité de l'entreprise à fournir ses services aux clients (par exemple, la disponibilité des conseillers, l'accessibilité du site web). Un taux de disponibilité élevé est essentiel pour garantir la satisfaction des clients. </a:t>
            </a:r>
            <a:r>
              <a:rPr lang="fr-FR" b="1" dirty="0" smtClean="0"/>
              <a:t>Taux de réclamation :</a:t>
            </a:r>
            <a:r>
              <a:rPr lang="fr-FR" dirty="0" smtClean="0"/>
              <a:t> Il mesure le nombre de réclamations reçues par rapport au nombre de clients. Un faible taux de réclamation indique une bonne qualité de service et une gestion efficace des problèmes. </a:t>
            </a:r>
            <a:r>
              <a:rPr lang="fr-FR" b="1" dirty="0" smtClean="0"/>
              <a:t>Délai de règlement des sinistres :</a:t>
            </a:r>
            <a:r>
              <a:rPr lang="fr-FR" dirty="0" smtClean="0"/>
              <a:t> Il mesure le temps nécessaire pour régler un sinistre. Un délai de règlement court est un signe d'efficacité et de satisfaction client.</a:t>
            </a:r>
          </a:p>
          <a:p>
            <a:pPr marL="0" indent="0">
              <a:buFontTx/>
              <a:buNone/>
            </a:pPr>
            <a:endParaRPr lang="fr-FR" dirty="0" smtClean="0"/>
          </a:p>
          <a:p>
            <a:pPr marL="0" indent="0">
              <a:buFontTx/>
              <a:buNone/>
            </a:pPr>
            <a:r>
              <a:rPr lang="fr-FR" b="1" dirty="0" smtClean="0"/>
              <a:t>LA PERFORMANCE</a:t>
            </a:r>
            <a:r>
              <a:rPr lang="fr-FR" b="1" baseline="0" dirty="0" smtClean="0"/>
              <a:t> CLIENT :</a:t>
            </a:r>
          </a:p>
          <a:p>
            <a:r>
              <a:rPr lang="fr-FR" b="1" dirty="0" smtClean="0"/>
              <a:t>Satisfaction client :</a:t>
            </a:r>
            <a:endParaRPr lang="fr-FR" dirty="0" smtClean="0"/>
          </a:p>
          <a:p>
            <a:r>
              <a:rPr lang="fr-FR" b="1" dirty="0" smtClean="0"/>
              <a:t>Taux de satisfaction client (CSAT) :</a:t>
            </a:r>
            <a:r>
              <a:rPr lang="fr-FR" dirty="0" smtClean="0"/>
              <a:t> Il mesure le niveau de satisfaction des clients par rapport aux produits, aux services et à l'expérience globale offerte par l'entreprise. Il est généralement mesuré à travers des enquêtes ou des questionnaires.</a:t>
            </a:r>
          </a:p>
          <a:p>
            <a:r>
              <a:rPr lang="fr-FR" b="1" dirty="0" smtClean="0"/>
              <a:t>Net Promoter Score (NPS) :</a:t>
            </a:r>
            <a:r>
              <a:rPr lang="fr-FR" dirty="0" smtClean="0"/>
              <a:t> Il mesure la probabilité que les clients recommandent l'entreprise à leur entourage. Il est basé sur une question simple : "Sur une échelle de 0 à 10, quelle est la probabilité que vous recommandiez notre entreprise à un ami ou</a:t>
            </a:r>
            <a:r>
              <a:rPr lang="fr-FR" baseline="30000" dirty="0" smtClean="0"/>
              <a:t> 1 </a:t>
            </a:r>
            <a:r>
              <a:rPr lang="fr-FR" dirty="0" smtClean="0"/>
              <a:t>un collègue ?".   </a:t>
            </a:r>
            <a:r>
              <a:rPr lang="fr-FR" dirty="0" smtClean="0">
                <a:hlinkClick r:id="rId3"/>
              </a:rPr>
              <a:t>1. www.wizville.com </a:t>
            </a:r>
          </a:p>
          <a:p>
            <a:r>
              <a:rPr lang="fr-FR" dirty="0" smtClean="0">
                <a:hlinkClick r:id="rId3"/>
              </a:rPr>
              <a:t>www.wizville.com</a:t>
            </a:r>
          </a:p>
          <a:p>
            <a:r>
              <a:rPr lang="fr-FR" b="1" dirty="0" smtClean="0"/>
              <a:t>Customer Effort Score (CES) :</a:t>
            </a:r>
            <a:r>
              <a:rPr lang="fr-FR" dirty="0" smtClean="0"/>
              <a:t> Il mesure l'effort que les clients doivent déployer pour obtenir un service ou résoudre un problème. Un CES faible indique une expérience client fluide et facile.</a:t>
            </a:r>
          </a:p>
          <a:p>
            <a:r>
              <a:rPr lang="fr-FR" b="1" dirty="0" smtClean="0"/>
              <a:t>Fidélité client :</a:t>
            </a:r>
            <a:endParaRPr lang="fr-FR" dirty="0" smtClean="0"/>
          </a:p>
          <a:p>
            <a:r>
              <a:rPr lang="fr-FR" b="1" dirty="0" smtClean="0"/>
              <a:t>Taux de rétention client :</a:t>
            </a:r>
            <a:r>
              <a:rPr lang="fr-FR" dirty="0" smtClean="0"/>
              <a:t> Il mesure la capacité de l'entreprise à conserver ses clients existants sur une période donnée. Un taux de rétention élevé est un signe de satisfaction et de confiance.</a:t>
            </a:r>
          </a:p>
          <a:p>
            <a:r>
              <a:rPr lang="fr-FR" b="1" dirty="0" smtClean="0"/>
              <a:t>Taux d'attrition client (churn rate) :</a:t>
            </a:r>
            <a:r>
              <a:rPr lang="fr-FR" dirty="0" smtClean="0"/>
              <a:t> Il mesure le pourcentage de clients qui quittent l'entreprise sur une période donnée. Un taux d'attrition élevé peut indiquer des problèmes de satisfaction ou de qualité de service.</a:t>
            </a:r>
          </a:p>
          <a:p>
            <a:r>
              <a:rPr lang="fr-FR" b="1" dirty="0" smtClean="0"/>
              <a:t>Valeur vie client (CLV) :</a:t>
            </a:r>
            <a:r>
              <a:rPr lang="fr-FR" dirty="0" smtClean="0"/>
              <a:t> Elle mesure le chiffre d'affaires total qu'un client est susceptible de générer pour l'entreprise tout au long de sa relation.</a:t>
            </a:r>
          </a:p>
          <a:p>
            <a:r>
              <a:rPr lang="fr-FR" b="1" dirty="0" smtClean="0"/>
              <a:t>Engagement client :</a:t>
            </a:r>
            <a:endParaRPr lang="fr-FR" dirty="0" smtClean="0"/>
          </a:p>
          <a:p>
            <a:r>
              <a:rPr lang="fr-FR" b="1" dirty="0" smtClean="0"/>
              <a:t>Taux de participation aux programmes de fidélité :</a:t>
            </a:r>
            <a:r>
              <a:rPr lang="fr-FR" dirty="0" smtClean="0"/>
              <a:t> Il mesure le nombre de clients qui participent activement aux programmes de fidélité proposés par l'entreprise.</a:t>
            </a:r>
          </a:p>
          <a:p>
            <a:r>
              <a:rPr lang="fr-FR" b="1" dirty="0" smtClean="0"/>
              <a:t>Nombre d'interactions avec l'entreprise :</a:t>
            </a:r>
            <a:r>
              <a:rPr lang="fr-FR" dirty="0" smtClean="0"/>
              <a:t> Il mesure le nombre de fois que les clients interagissent avec l'entreprise (par exemple, visites sur le site web, appels au service client, interactions sur les réseaux sociaux).</a:t>
            </a:r>
          </a:p>
          <a:p>
            <a:r>
              <a:rPr lang="fr-FR" b="1" dirty="0" smtClean="0"/>
              <a:t>Taux de recommandation client :</a:t>
            </a:r>
            <a:r>
              <a:rPr lang="fr-FR" dirty="0" smtClean="0"/>
              <a:t> Il mesure le nombre de clients qui recommandent activement l'entreprise à leur entourage.</a:t>
            </a:r>
          </a:p>
          <a:p>
            <a:endParaRPr lang="fr-FR" dirty="0" smtClean="0"/>
          </a:p>
          <a:p>
            <a:r>
              <a:rPr lang="fr-FR" dirty="0" smtClean="0"/>
              <a:t>AUTRES DE DOMAINES DE PERFORMANCE</a:t>
            </a:r>
            <a:r>
              <a:rPr lang="fr-FR" baseline="0" dirty="0" smtClean="0"/>
              <a:t> PERTINENTS DANS LE SECTEUR ASSURANTIEL : la performance en matière de risques et de conformité, la performance des ressources humaines, la performance en matière d’innovation, la performance environnementale…</a:t>
            </a: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A16EB1-0514-4DB9-B9FC-2DF966AD360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69804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Variante si besoin : pour vous, c’est</a:t>
            </a:r>
            <a:r>
              <a:rPr lang="fr-FR" baseline="0" dirty="0" smtClean="0"/>
              <a:t> quoi la définition de la performance?</a:t>
            </a: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5270FF-0D30-40C3-9D39-2DC76FDACDD7}"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87310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Variante si besoin : pour vous, c’est</a:t>
            </a:r>
            <a:r>
              <a:rPr lang="fr-FR" baseline="0" dirty="0" smtClean="0"/>
              <a:t> quoi la définition de la performance?</a:t>
            </a: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5270FF-0D30-40C3-9D39-2DC76FDACDD7}"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75633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Variante si besoin : pour vous, c’est</a:t>
            </a:r>
            <a:r>
              <a:rPr lang="fr-FR" baseline="0" dirty="0" smtClean="0"/>
              <a:t> quoi la définition de la performance?</a:t>
            </a: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5270FF-0D30-40C3-9D39-2DC76FDACDD7}"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0417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Variante si besoin : pour vous, c’est</a:t>
            </a:r>
            <a:r>
              <a:rPr lang="fr-FR" baseline="0" dirty="0" smtClean="0"/>
              <a:t> quoi la définition de la performance?</a:t>
            </a: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5270FF-0D30-40C3-9D39-2DC76FDACDD7}"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20805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Variante si besoin : pour vous, c’est</a:t>
            </a:r>
            <a:r>
              <a:rPr lang="fr-FR" baseline="0" dirty="0" smtClean="0"/>
              <a:t> quoi la définition de la performance?</a:t>
            </a: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5270FF-0D30-40C3-9D39-2DC76FDACDD7}"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56477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58E12F3-5F3A-4B36-BC4A-E94CC7A1EB0E}" type="slidenum">
              <a:rPr lang="fr-FR" smtClean="0"/>
              <a:t>33</a:t>
            </a:fld>
            <a:endParaRPr lang="fr-FR" dirty="0"/>
          </a:p>
        </p:txBody>
      </p:sp>
    </p:spTree>
    <p:extLst>
      <p:ext uri="{BB962C8B-B14F-4D97-AF65-F5344CB8AC3E}">
        <p14:creationId xmlns:p14="http://schemas.microsoft.com/office/powerpoint/2010/main" val="21540829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Selon vous, quels serez les moyens de donner du</a:t>
            </a:r>
            <a:r>
              <a:rPr lang="fr-FR" baseline="0" dirty="0" smtClean="0"/>
              <a:t> sens à la répartition des objectifs individuels, au profit d’une dynamique collective</a:t>
            </a:r>
          </a:p>
          <a:p>
            <a:r>
              <a:rPr lang="fr-FR" baseline="0" dirty="0" smtClean="0"/>
              <a:t>C’est l’individu au service du collectif et pas l’inverse</a:t>
            </a:r>
            <a:endParaRPr lang="fr-FR" dirty="0"/>
          </a:p>
        </p:txBody>
      </p:sp>
      <p:sp>
        <p:nvSpPr>
          <p:cNvPr id="4" name="Espace réservé du numéro de diapositive 3"/>
          <p:cNvSpPr>
            <a:spLocks noGrp="1"/>
          </p:cNvSpPr>
          <p:nvPr>
            <p:ph type="sldNum" sz="quarter" idx="10"/>
          </p:nvPr>
        </p:nvSpPr>
        <p:spPr/>
        <p:txBody>
          <a:bodyPr/>
          <a:lstStyle/>
          <a:p>
            <a:fld id="{758E12F3-5F3A-4B36-BC4A-E94CC7A1EB0E}" type="slidenum">
              <a:rPr lang="fr-FR" smtClean="0"/>
              <a:t>34</a:t>
            </a:fld>
            <a:endParaRPr lang="fr-FR" dirty="0"/>
          </a:p>
        </p:txBody>
      </p:sp>
    </p:spTree>
    <p:extLst>
      <p:ext uri="{BB962C8B-B14F-4D97-AF65-F5344CB8AC3E}">
        <p14:creationId xmlns:p14="http://schemas.microsoft.com/office/powerpoint/2010/main" val="18495823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smtClean="0">
                <a:solidFill>
                  <a:schemeClr val="tx1"/>
                </a:solidFill>
                <a:effectLst/>
                <a:latin typeface="+mn-lt"/>
                <a:ea typeface="+mn-ea"/>
                <a:cs typeface="+mn-cs"/>
              </a:rPr>
              <a:t>Exemple</a:t>
            </a:r>
            <a:r>
              <a:rPr lang="fr-FR" sz="1200" kern="1200" dirty="0" smtClean="0">
                <a:solidFill>
                  <a:schemeClr val="tx1"/>
                </a:solidFill>
                <a:effectLst/>
                <a:latin typeface="+mn-lt"/>
                <a:ea typeface="+mn-ea"/>
                <a:cs typeface="+mn-cs"/>
              </a:rPr>
              <a:t> :</a:t>
            </a:r>
          </a:p>
          <a:p>
            <a:pPr lvl="0"/>
            <a:r>
              <a:rPr lang="fr-FR" sz="1200" kern="1200" dirty="0" smtClean="0">
                <a:solidFill>
                  <a:schemeClr val="tx1"/>
                </a:solidFill>
                <a:effectLst/>
                <a:latin typeface="+mn-lt"/>
                <a:ea typeface="+mn-ea"/>
                <a:cs typeface="+mn-cs"/>
              </a:rPr>
              <a:t>Objectif stratégique : Augmenter la satisfaction client de 10 % d’ici un an.</a:t>
            </a:r>
          </a:p>
          <a:p>
            <a:pPr lvl="0"/>
            <a:r>
              <a:rPr lang="fr-FR" sz="1200" kern="1200" dirty="0" smtClean="0">
                <a:solidFill>
                  <a:schemeClr val="tx1"/>
                </a:solidFill>
                <a:effectLst/>
                <a:latin typeface="+mn-lt"/>
                <a:ea typeface="+mn-ea"/>
                <a:cs typeface="+mn-cs"/>
              </a:rPr>
              <a:t>Objectif de l’équipe service client : Réduire le délai de réponse aux demandes clients de 48h à 24h.</a:t>
            </a:r>
          </a:p>
          <a:p>
            <a:pPr lvl="0"/>
            <a:r>
              <a:rPr lang="fr-FR" sz="1200" kern="1200" dirty="0" smtClean="0">
                <a:solidFill>
                  <a:schemeClr val="tx1"/>
                </a:solidFill>
                <a:effectLst/>
                <a:latin typeface="+mn-lt"/>
                <a:ea typeface="+mn-ea"/>
                <a:cs typeface="+mn-cs"/>
              </a:rPr>
              <a:t>Objectif de l’équipe IT : Automatiser 30 % des demandes récurrentes via un chatbot.</a:t>
            </a:r>
          </a:p>
          <a:p>
            <a:endParaRPr lang="fr-FR" dirty="0" smtClean="0"/>
          </a:p>
          <a:p>
            <a:r>
              <a:rPr lang="fr-FR" sz="1200" b="1" kern="1200" dirty="0" smtClean="0">
                <a:solidFill>
                  <a:schemeClr val="tx1"/>
                </a:solidFill>
                <a:effectLst/>
                <a:latin typeface="+mn-lt"/>
                <a:ea typeface="+mn-ea"/>
                <a:cs typeface="+mn-cs"/>
              </a:rPr>
              <a:t>Exemple d’objectifs individuels</a:t>
            </a:r>
            <a:r>
              <a:rPr lang="fr-FR" sz="1200" kern="1200" dirty="0" smtClean="0">
                <a:solidFill>
                  <a:schemeClr val="tx1"/>
                </a:solidFill>
                <a:effectLst/>
                <a:latin typeface="+mn-lt"/>
                <a:ea typeface="+mn-ea"/>
                <a:cs typeface="+mn-cs"/>
              </a:rPr>
              <a:t> :</a:t>
            </a:r>
          </a:p>
          <a:p>
            <a:pPr lvl="0"/>
            <a:r>
              <a:rPr lang="fr-FR" sz="1200" kern="1200" dirty="0" smtClean="0">
                <a:solidFill>
                  <a:schemeClr val="tx1"/>
                </a:solidFill>
                <a:effectLst/>
                <a:latin typeface="+mn-lt"/>
                <a:ea typeface="+mn-ea"/>
                <a:cs typeface="+mn-cs"/>
              </a:rPr>
              <a:t>Objectif d’équipe : Réduire le délai de réponse aux demandes clients à 24h.</a:t>
            </a:r>
          </a:p>
          <a:p>
            <a:pPr lvl="0"/>
            <a:r>
              <a:rPr lang="fr-FR" sz="1200" kern="1200" dirty="0" smtClean="0">
                <a:solidFill>
                  <a:schemeClr val="tx1"/>
                </a:solidFill>
                <a:effectLst/>
                <a:latin typeface="+mn-lt"/>
                <a:ea typeface="+mn-ea"/>
                <a:cs typeface="+mn-cs"/>
              </a:rPr>
              <a:t>Objectif individuel (conseiller clientèle) : Répondre à au moins 90 % des tickets clients en moins de 24h.</a:t>
            </a:r>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758E12F3-5F3A-4B36-BC4A-E94CC7A1EB0E}" type="slidenum">
              <a:rPr lang="fr-FR" smtClean="0"/>
              <a:t>35</a:t>
            </a:fld>
            <a:endParaRPr lang="fr-FR" dirty="0"/>
          </a:p>
        </p:txBody>
      </p:sp>
    </p:spTree>
    <p:extLst>
      <p:ext uri="{BB962C8B-B14F-4D97-AF65-F5344CB8AC3E}">
        <p14:creationId xmlns:p14="http://schemas.microsoft.com/office/powerpoint/2010/main" val="1603475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75270FF-0D30-40C3-9D39-2DC76FDACDD7}" type="slidenum">
              <a:rPr lang="fr-FR" smtClean="0"/>
              <a:t>4</a:t>
            </a:fld>
            <a:endParaRPr lang="fr-FR" dirty="0"/>
          </a:p>
        </p:txBody>
      </p:sp>
    </p:spTree>
    <p:extLst>
      <p:ext uri="{BB962C8B-B14F-4D97-AF65-F5344CB8AC3E}">
        <p14:creationId xmlns:p14="http://schemas.microsoft.com/office/powerpoint/2010/main" val="17427882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342900" lvl="0" indent="-342900">
              <a:spcAft>
                <a:spcPts val="0"/>
              </a:spcAft>
              <a:buSzPts val="1000"/>
              <a:buFont typeface="Symbol" panose="05050102010706020507" pitchFamily="18" charset="2"/>
              <a:buChar char=""/>
              <a:tabLst>
                <a:tab pos="457200" algn="l"/>
              </a:tabLst>
            </a:pPr>
            <a:r>
              <a:rPr lang="fr-FR" sz="1200" b="1" dirty="0" smtClean="0">
                <a:effectLst/>
                <a:latin typeface="Times New Roman" panose="02020603050405020304" pitchFamily="18" charset="0"/>
                <a:ea typeface="Times New Roman" panose="02020603050405020304" pitchFamily="18" charset="0"/>
              </a:rPr>
              <a:t>Co-construction des objectifs</a:t>
            </a:r>
            <a:r>
              <a:rPr lang="fr-FR" sz="1200" dirty="0" smtClean="0">
                <a:effectLst/>
                <a:latin typeface="Times New Roman" panose="02020603050405020304" pitchFamily="18" charset="0"/>
                <a:ea typeface="Times New Roman" panose="02020603050405020304" pitchFamily="18" charset="0"/>
              </a:rPr>
              <a:t> avec les collaborateurs.</a:t>
            </a:r>
            <a:endParaRPr lang="fr-FR" sz="1200" dirty="0" smtClean="0">
              <a:effectLst/>
              <a:latin typeface="Times New Roman" panose="02020603050405020304" pitchFamily="18" charset="0"/>
              <a:ea typeface="Calibri" panose="020F0502020204030204" pitchFamily="34" charset="0"/>
            </a:endParaRPr>
          </a:p>
          <a:p>
            <a:pPr marL="342900" lvl="0" indent="-342900">
              <a:spcAft>
                <a:spcPts val="0"/>
              </a:spcAft>
              <a:buSzPts val="1000"/>
              <a:buFont typeface="Symbol" panose="05050102010706020507" pitchFamily="18" charset="2"/>
              <a:buChar char=""/>
              <a:tabLst>
                <a:tab pos="457200" algn="l"/>
              </a:tabLst>
            </a:pPr>
            <a:r>
              <a:rPr lang="fr-FR" sz="1200" b="1" dirty="0" smtClean="0">
                <a:effectLst/>
                <a:latin typeface="Times New Roman" panose="02020603050405020304" pitchFamily="18" charset="0"/>
                <a:ea typeface="Times New Roman" panose="02020603050405020304" pitchFamily="18" charset="0"/>
              </a:rPr>
              <a:t>Explication du "Pourquoi"</a:t>
            </a:r>
            <a:r>
              <a:rPr lang="fr-FR" sz="1200" dirty="0" smtClean="0">
                <a:effectLst/>
                <a:latin typeface="Times New Roman" panose="02020603050405020304" pitchFamily="18" charset="0"/>
                <a:ea typeface="Times New Roman" panose="02020603050405020304" pitchFamily="18" charset="0"/>
              </a:rPr>
              <a:t> : montrer en quoi ces objectifs sont importants.</a:t>
            </a:r>
            <a:endParaRPr lang="fr-FR" sz="1200" dirty="0" smtClean="0">
              <a:effectLst/>
              <a:latin typeface="Times New Roman" panose="02020603050405020304" pitchFamily="18" charset="0"/>
              <a:ea typeface="Calibri" panose="020F0502020204030204" pitchFamily="34" charset="0"/>
            </a:endParaRPr>
          </a:p>
          <a:p>
            <a:pPr marL="342900" lvl="0" indent="-342900">
              <a:spcAft>
                <a:spcPts val="0"/>
              </a:spcAft>
              <a:buSzPts val="1000"/>
              <a:buFont typeface="Symbol" panose="05050102010706020507" pitchFamily="18" charset="2"/>
              <a:buChar char=""/>
              <a:tabLst>
                <a:tab pos="457200" algn="l"/>
              </a:tabLst>
            </a:pPr>
            <a:r>
              <a:rPr lang="fr-FR" sz="1200" b="1" dirty="0" smtClean="0">
                <a:effectLst/>
                <a:latin typeface="Times New Roman" panose="02020603050405020304" pitchFamily="18" charset="0"/>
                <a:ea typeface="Times New Roman" panose="02020603050405020304" pitchFamily="18" charset="0"/>
              </a:rPr>
              <a:t>Reconnaissance et valorisation des réussites</a:t>
            </a:r>
            <a:r>
              <a:rPr lang="fr-FR" sz="1200" dirty="0" smtClean="0">
                <a:effectLst/>
                <a:latin typeface="Times New Roman" panose="02020603050405020304" pitchFamily="18" charset="0"/>
                <a:ea typeface="Times New Roman" panose="02020603050405020304" pitchFamily="18" charset="0"/>
              </a:rPr>
              <a:t> : célébrer les succès pour renforcer la motivation.</a:t>
            </a:r>
            <a:endParaRPr lang="fr-FR" sz="1200" dirty="0" smtClean="0">
              <a:effectLst/>
              <a:latin typeface="Times New Roman" panose="02020603050405020304" pitchFamily="18" charset="0"/>
              <a:ea typeface="Calibri" panose="020F0502020204030204" pitchFamily="34" charset="0"/>
            </a:endParaRPr>
          </a:p>
          <a:p>
            <a:pPr marL="342900" lvl="0" indent="-342900">
              <a:spcAft>
                <a:spcPts val="0"/>
              </a:spcAft>
              <a:buSzPts val="1000"/>
              <a:buFont typeface="Symbol" panose="05050102010706020507" pitchFamily="18" charset="2"/>
              <a:buChar char=""/>
              <a:tabLst>
                <a:tab pos="457200" algn="l"/>
              </a:tabLst>
            </a:pPr>
            <a:r>
              <a:rPr lang="fr-FR" sz="1200" b="1" dirty="0" smtClean="0">
                <a:effectLst/>
                <a:latin typeface="Times New Roman" panose="02020603050405020304" pitchFamily="18" charset="0"/>
                <a:ea typeface="Times New Roman" panose="02020603050405020304" pitchFamily="18" charset="0"/>
              </a:rPr>
              <a:t>Accompagnement et formation</a:t>
            </a:r>
            <a:r>
              <a:rPr lang="fr-FR" sz="1200" dirty="0" smtClean="0">
                <a:effectLst/>
                <a:latin typeface="Times New Roman" panose="02020603050405020304" pitchFamily="18" charset="0"/>
                <a:ea typeface="Times New Roman" panose="02020603050405020304" pitchFamily="18" charset="0"/>
              </a:rPr>
              <a:t> pour donner les moyens d’atteindre les objectifs.</a:t>
            </a:r>
          </a:p>
          <a:p>
            <a:pPr marL="342900" lvl="0" indent="-342900">
              <a:spcAft>
                <a:spcPts val="0"/>
              </a:spcAft>
              <a:buSzPts val="1000"/>
              <a:buFont typeface="Symbol" panose="05050102010706020507" pitchFamily="18" charset="2"/>
              <a:buChar char=""/>
              <a:tabLst>
                <a:tab pos="457200" algn="l"/>
              </a:tabLst>
            </a:pPr>
            <a:endParaRPr lang="fr-FR" sz="1200" dirty="0" smtClean="0">
              <a:effectLst/>
              <a:latin typeface="Times New Roman" panose="02020603050405020304" pitchFamily="18" charset="0"/>
              <a:ea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Pts val="1000"/>
              <a:buFont typeface="Symbol" panose="05050102010706020507" pitchFamily="18" charset="2"/>
              <a:buChar char=""/>
              <a:tabLst>
                <a:tab pos="457200" algn="l"/>
              </a:tabLst>
              <a:defRPr/>
            </a:pPr>
            <a:r>
              <a:rPr lang="fr-FR" sz="1200" kern="1200" dirty="0" smtClean="0">
                <a:solidFill>
                  <a:schemeClr val="tx1"/>
                </a:solidFill>
                <a:effectLst/>
                <a:latin typeface="+mn-lt"/>
                <a:ea typeface="+mn-ea"/>
                <a:cs typeface="+mn-cs"/>
              </a:rPr>
              <a:t>Pour cela, le manager doit donner du sens au travail des collaborateurs et leur fait comprendre en quoi leurs actions quotidiennes participent à la réussite de l’entreprise. Un management qui implique davantage les collaborateurs dans la prise de décision. Le management de la performance est collaboratif et donne des buts à atteindre partagés par tous. Mais pour valoriser les salariés et qu’ils acceptent un tel management, il faut aussi leur donner les moyens de développer leurs compétences. Le manager doit aussi veiller à faire des retours réguliers à ses collaborateurs, leur faire comprendre ce qui a été bien et mal fait pour corriger les erreurs.</a:t>
            </a:r>
          </a:p>
          <a:p>
            <a:pPr marL="342900" lvl="0" indent="-342900">
              <a:spcAft>
                <a:spcPts val="0"/>
              </a:spcAft>
              <a:buSzPts val="1000"/>
              <a:buFont typeface="Symbol" panose="05050102010706020507" pitchFamily="18" charset="2"/>
              <a:buChar char=""/>
              <a:tabLst>
                <a:tab pos="457200" algn="l"/>
              </a:tabLst>
            </a:pPr>
            <a:endParaRPr lang="fr-FR" sz="1200" dirty="0">
              <a:effectLst/>
              <a:latin typeface="Times New Roman" panose="02020603050405020304" pitchFamily="18" charset="0"/>
              <a:ea typeface="Calibri" panose="020F0502020204030204" pitchFamily="34" charset="0"/>
            </a:endParaRPr>
          </a:p>
        </p:txBody>
      </p:sp>
      <p:sp>
        <p:nvSpPr>
          <p:cNvPr id="4" name="Espace réservé du numéro de diapositive 3"/>
          <p:cNvSpPr>
            <a:spLocks noGrp="1"/>
          </p:cNvSpPr>
          <p:nvPr>
            <p:ph type="sldNum" sz="quarter" idx="10"/>
          </p:nvPr>
        </p:nvSpPr>
        <p:spPr/>
        <p:txBody>
          <a:bodyPr/>
          <a:lstStyle/>
          <a:p>
            <a:fld id="{758E12F3-5F3A-4B36-BC4A-E94CC7A1EB0E}" type="slidenum">
              <a:rPr lang="fr-FR" smtClean="0"/>
              <a:t>36</a:t>
            </a:fld>
            <a:endParaRPr lang="fr-FR" dirty="0"/>
          </a:p>
        </p:txBody>
      </p:sp>
    </p:spTree>
    <p:extLst>
      <p:ext uri="{BB962C8B-B14F-4D97-AF65-F5344CB8AC3E}">
        <p14:creationId xmlns:p14="http://schemas.microsoft.com/office/powerpoint/2010/main" val="26222655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5270FF-0D30-40C3-9D39-2DC76FDACDD7}"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95877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Variante si besoin : pour vous, c’est</a:t>
            </a:r>
            <a:r>
              <a:rPr lang="fr-FR" baseline="0" dirty="0" smtClean="0"/>
              <a:t> quoi la définition de la performance?</a:t>
            </a: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5270FF-0D30-40C3-9D39-2DC76FDACDD7}"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11709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Variante si besoin : pour vous, c’est</a:t>
            </a:r>
            <a:r>
              <a:rPr lang="fr-FR" baseline="0" dirty="0" smtClean="0"/>
              <a:t> quoi la définition de la performance?</a:t>
            </a: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5270FF-0D30-40C3-9D39-2DC76FDACDD7}"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88896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58E12F3-5F3A-4B36-BC4A-E94CC7A1EB0E}" type="slidenum">
              <a:rPr lang="fr-FR" smtClean="0"/>
              <a:t>41</a:t>
            </a:fld>
            <a:endParaRPr lang="fr-FR" dirty="0"/>
          </a:p>
        </p:txBody>
      </p:sp>
    </p:spTree>
    <p:extLst>
      <p:ext uri="{BB962C8B-B14F-4D97-AF65-F5344CB8AC3E}">
        <p14:creationId xmlns:p14="http://schemas.microsoft.com/office/powerpoint/2010/main" val="15420002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Pour démontrer</a:t>
            </a:r>
            <a:r>
              <a:rPr lang="fr-FR" baseline="0" dirty="0" smtClean="0"/>
              <a:t> le caractère indissociable des différents indicateurs, on peut prendre l’exemple du turn over: avoir une donnée chiffrée (taux d’absentéisme ne suffit) même si elle est suivie, Pour identifier des leviers d’action, il faudra mettre en place des entretiens/questionnaires avec les salariés démissionnaires pour les repérer.</a:t>
            </a: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8E12F3-5F3A-4B36-BC4A-E94CC7A1EB0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15243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Pour démontrer</a:t>
            </a:r>
            <a:r>
              <a:rPr lang="fr-FR" baseline="0" dirty="0" smtClean="0"/>
              <a:t> le caractère indissociable des différents indicateurs, on peut prendre l’exemple du turn over: avoir une donnée chiffrée (taux d’absentéisme ne suffit) même si elle est suivie, Pour identifier des leviers d’action, il faudra mettre en place des entretiens/questionnaires avec les salariés démissionnaires pour les repérer.</a:t>
            </a: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8E12F3-5F3A-4B36-BC4A-E94CC7A1EB0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60421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smtClean="0">
                <a:solidFill>
                  <a:schemeClr val="tx1"/>
                </a:solidFill>
                <a:effectLst/>
                <a:latin typeface="+mn-lt"/>
                <a:ea typeface="+mn-ea"/>
                <a:cs typeface="+mn-cs"/>
              </a:rPr>
              <a:t>ATTENTION</a:t>
            </a:r>
            <a:r>
              <a:rPr lang="fr-FR" sz="1200" kern="1200" baseline="0" dirty="0" smtClean="0">
                <a:solidFill>
                  <a:schemeClr val="tx1"/>
                </a:solidFill>
                <a:effectLst/>
                <a:latin typeface="+mn-lt"/>
                <a:ea typeface="+mn-ea"/>
                <a:cs typeface="+mn-cs"/>
              </a:rPr>
              <a:t> : d</a:t>
            </a:r>
            <a:r>
              <a:rPr lang="fr-FR" sz="1200" kern="1200" dirty="0" smtClean="0">
                <a:solidFill>
                  <a:schemeClr val="tx1"/>
                </a:solidFill>
                <a:effectLst/>
                <a:latin typeface="+mn-lt"/>
                <a:ea typeface="+mn-ea"/>
                <a:cs typeface="+mn-cs"/>
              </a:rPr>
              <a:t>ans la sélection des indicateurs, utilisez ceux sur lesquels on a du prisme</a:t>
            </a:r>
            <a:endParaRPr lang="fr-FR" dirty="0"/>
          </a:p>
        </p:txBody>
      </p:sp>
      <p:sp>
        <p:nvSpPr>
          <p:cNvPr id="4" name="Espace réservé du numéro de diapositive 3"/>
          <p:cNvSpPr>
            <a:spLocks noGrp="1"/>
          </p:cNvSpPr>
          <p:nvPr>
            <p:ph type="sldNum" sz="quarter" idx="10"/>
          </p:nvPr>
        </p:nvSpPr>
        <p:spPr/>
        <p:txBody>
          <a:bodyPr/>
          <a:lstStyle/>
          <a:p>
            <a:fld id="{758E12F3-5F3A-4B36-BC4A-E94CC7A1EB0E}" type="slidenum">
              <a:rPr lang="fr-FR" smtClean="0"/>
              <a:t>44</a:t>
            </a:fld>
            <a:endParaRPr lang="fr-FR" dirty="0"/>
          </a:p>
        </p:txBody>
      </p:sp>
    </p:spTree>
    <p:extLst>
      <p:ext uri="{BB962C8B-B14F-4D97-AF65-F5344CB8AC3E}">
        <p14:creationId xmlns:p14="http://schemas.microsoft.com/office/powerpoint/2010/main" val="5283666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8E12F3-5F3A-4B36-BC4A-E94CC7A1EB0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87662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Variante si besoin : pour vous, c’est</a:t>
            </a:r>
            <a:r>
              <a:rPr lang="fr-FR" baseline="0" dirty="0" smtClean="0"/>
              <a:t> quoi la définition de la performance?</a:t>
            </a: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5270FF-0D30-40C3-9D39-2DC76FDACDD7}"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8544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Variante si besoin : pour vous, c’est</a:t>
            </a:r>
            <a:r>
              <a:rPr lang="fr-FR" baseline="0" dirty="0" smtClean="0"/>
              <a:t> quoi la définition de la performance?</a:t>
            </a:r>
            <a:endParaRPr lang="fr-FR" dirty="0"/>
          </a:p>
        </p:txBody>
      </p:sp>
      <p:sp>
        <p:nvSpPr>
          <p:cNvPr id="4" name="Espace réservé du numéro de diapositive 3"/>
          <p:cNvSpPr>
            <a:spLocks noGrp="1"/>
          </p:cNvSpPr>
          <p:nvPr>
            <p:ph type="sldNum" sz="quarter" idx="10"/>
          </p:nvPr>
        </p:nvSpPr>
        <p:spPr/>
        <p:txBody>
          <a:bodyPr/>
          <a:lstStyle/>
          <a:p>
            <a:fld id="{775270FF-0D30-40C3-9D39-2DC76FDACDD7}" type="slidenum">
              <a:rPr lang="fr-FR" smtClean="0"/>
              <a:t>7</a:t>
            </a:fld>
            <a:endParaRPr lang="fr-FR" dirty="0"/>
          </a:p>
        </p:txBody>
      </p:sp>
    </p:spTree>
    <p:extLst>
      <p:ext uri="{BB962C8B-B14F-4D97-AF65-F5344CB8AC3E}">
        <p14:creationId xmlns:p14="http://schemas.microsoft.com/office/powerpoint/2010/main" val="8244062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Variante si besoin : pour vous, c’est</a:t>
            </a:r>
            <a:r>
              <a:rPr lang="fr-FR" baseline="0" dirty="0" smtClean="0"/>
              <a:t> quoi la définition de la performance?</a:t>
            </a: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5270FF-0D30-40C3-9D39-2DC76FDACDD7}"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34885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75270FF-0D30-40C3-9D39-2DC76FDACDD7}" type="slidenum">
              <a:rPr lang="fr-FR" smtClean="0"/>
              <a:t>49</a:t>
            </a:fld>
            <a:endParaRPr lang="fr-FR" dirty="0"/>
          </a:p>
        </p:txBody>
      </p:sp>
    </p:spTree>
    <p:extLst>
      <p:ext uri="{BB962C8B-B14F-4D97-AF65-F5344CB8AC3E}">
        <p14:creationId xmlns:p14="http://schemas.microsoft.com/office/powerpoint/2010/main" val="3333455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58E12F3-5F3A-4B36-BC4A-E94CC7A1EB0E}" type="slidenum">
              <a:rPr lang="fr-FR" smtClean="0"/>
              <a:t>50</a:t>
            </a:fld>
            <a:endParaRPr lang="fr-FR" dirty="0"/>
          </a:p>
        </p:txBody>
      </p:sp>
    </p:spTree>
    <p:extLst>
      <p:ext uri="{BB962C8B-B14F-4D97-AF65-F5344CB8AC3E}">
        <p14:creationId xmlns:p14="http://schemas.microsoft.com/office/powerpoint/2010/main" val="684993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Production total = montant C.A au sens primes</a:t>
            </a:r>
            <a:r>
              <a:rPr lang="fr-FR" baseline="0" dirty="0" smtClean="0"/>
              <a:t> annuelles HT x 12</a:t>
            </a:r>
          </a:p>
          <a:p>
            <a:r>
              <a:rPr lang="fr-FR" baseline="0" dirty="0" smtClean="0"/>
              <a:t>Notion de primes temporaires = valeur sur tps du contrat et/ou mission</a:t>
            </a:r>
          </a:p>
          <a:p>
            <a:endParaRPr lang="fr-FR" dirty="0" smtClean="0"/>
          </a:p>
          <a:p>
            <a:r>
              <a:rPr lang="fr-FR" dirty="0" smtClean="0"/>
              <a:t>Production =  qu’est ce que le collaborateur</a:t>
            </a:r>
            <a:r>
              <a:rPr lang="fr-FR" baseline="0" dirty="0" smtClean="0"/>
              <a:t> fait lui seul / granularité contrat</a:t>
            </a:r>
          </a:p>
          <a:p>
            <a:r>
              <a:rPr lang="fr-FR" baseline="0" dirty="0" smtClean="0"/>
              <a:t>Développement orienté portefeuille = production </a:t>
            </a:r>
            <a:r>
              <a:rPr lang="fr-FR" baseline="0" dirty="0" err="1" smtClean="0"/>
              <a:t>omi</a:t>
            </a:r>
            <a:r>
              <a:rPr lang="fr-FR" baseline="0" dirty="0" smtClean="0"/>
              <a:t> canal </a:t>
            </a:r>
          </a:p>
          <a:p>
            <a:r>
              <a:rPr lang="fr-FR" baseline="0" dirty="0" smtClean="0"/>
              <a:t>Portefeuille client : suivi des nouveaux clients, ceux qui partent, attrition, branche ou </a:t>
            </a:r>
            <a:r>
              <a:rPr lang="fr-FR" baseline="0" dirty="0" err="1" smtClean="0"/>
              <a:t>xti</a:t>
            </a:r>
            <a:r>
              <a:rPr lang="fr-FR" baseline="0" dirty="0" smtClean="0"/>
              <a:t> branches , croissance des primes et nombre de contrats</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8E12F3-5F3A-4B36-BC4A-E94CC7A1EB0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4655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8E12F3-5F3A-4B36-BC4A-E94CC7A1EB0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5658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8E12F3-5F3A-4B36-BC4A-E94CC7A1EB0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26270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Variante si besoin : pour vous, c’est</a:t>
            </a:r>
            <a:r>
              <a:rPr lang="fr-FR" baseline="0" dirty="0" smtClean="0"/>
              <a:t> quoi la définition de la performance?</a:t>
            </a: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5270FF-0D30-40C3-9D39-2DC76FDACDD7}"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92885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Variante si besoin : pour vous, c’est</a:t>
            </a:r>
            <a:r>
              <a:rPr lang="fr-FR" baseline="0" dirty="0" smtClean="0"/>
              <a:t> quoi la définition de la performance?</a:t>
            </a: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5270FF-0D30-40C3-9D39-2DC76FDACDD7}"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809181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75270FF-0D30-40C3-9D39-2DC76FDACDD7}" type="slidenum">
              <a:rPr lang="fr-FR" smtClean="0"/>
              <a:t>56</a:t>
            </a:fld>
            <a:endParaRPr lang="fr-FR" dirty="0"/>
          </a:p>
        </p:txBody>
      </p:sp>
    </p:spTree>
    <p:extLst>
      <p:ext uri="{BB962C8B-B14F-4D97-AF65-F5344CB8AC3E}">
        <p14:creationId xmlns:p14="http://schemas.microsoft.com/office/powerpoint/2010/main" val="34292302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5270FF-0D30-40C3-9D39-2DC76FDACDD7}"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2166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58E12F3-5F3A-4B36-BC4A-E94CC7A1EB0E}" type="slidenum">
              <a:rPr lang="fr-FR" smtClean="0"/>
              <a:t>8</a:t>
            </a:fld>
            <a:endParaRPr lang="fr-FR" dirty="0"/>
          </a:p>
        </p:txBody>
      </p:sp>
    </p:spTree>
    <p:extLst>
      <p:ext uri="{BB962C8B-B14F-4D97-AF65-F5344CB8AC3E}">
        <p14:creationId xmlns:p14="http://schemas.microsoft.com/office/powerpoint/2010/main" val="24065262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spcAft>
                <a:spcPts val="0"/>
              </a:spcAft>
              <a:buSzPts val="1000"/>
              <a:buFont typeface="Symbol" panose="05050102010706020507" pitchFamily="18" charset="2"/>
              <a:buNone/>
              <a:tabLst>
                <a:tab pos="457200" algn="l"/>
              </a:tabLst>
            </a:pPr>
            <a:r>
              <a:rPr lang="fr-FR" sz="1200" dirty="0" smtClean="0">
                <a:effectLst/>
                <a:latin typeface="Times New Roman" panose="02020603050405020304" pitchFamily="18" charset="0"/>
                <a:ea typeface="Times New Roman" panose="02020603050405020304" pitchFamily="18" charset="0"/>
              </a:rPr>
              <a:t>.</a:t>
            </a:r>
            <a:endParaRPr lang="fr-FR" sz="1200" dirty="0">
              <a:effectLst/>
              <a:latin typeface="Times New Roman" panose="02020603050405020304" pitchFamily="18" charset="0"/>
              <a:ea typeface="Calibri" panose="020F0502020204030204" pitchFamily="34" charset="0"/>
            </a:endParaRPr>
          </a:p>
        </p:txBody>
      </p:sp>
      <p:sp>
        <p:nvSpPr>
          <p:cNvPr id="4" name="Espace réservé du numéro de diapositive 3"/>
          <p:cNvSpPr>
            <a:spLocks noGrp="1"/>
          </p:cNvSpPr>
          <p:nvPr>
            <p:ph type="sldNum" sz="quarter" idx="10"/>
          </p:nvPr>
        </p:nvSpPr>
        <p:spPr/>
        <p:txBody>
          <a:bodyPr/>
          <a:lstStyle/>
          <a:p>
            <a:fld id="{758E12F3-5F3A-4B36-BC4A-E94CC7A1EB0E}" type="slidenum">
              <a:rPr lang="fr-FR" smtClean="0"/>
              <a:t>58</a:t>
            </a:fld>
            <a:endParaRPr lang="fr-FR" dirty="0"/>
          </a:p>
        </p:txBody>
      </p:sp>
    </p:spTree>
    <p:extLst>
      <p:ext uri="{BB962C8B-B14F-4D97-AF65-F5344CB8AC3E}">
        <p14:creationId xmlns:p14="http://schemas.microsoft.com/office/powerpoint/2010/main" val="285921344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342900" lvl="0" indent="-342900">
              <a:spcAft>
                <a:spcPts val="0"/>
              </a:spcAft>
              <a:buSzPts val="1000"/>
              <a:buFont typeface="Symbol" panose="05050102010706020507" pitchFamily="18" charset="2"/>
              <a:buChar char=""/>
              <a:tabLst>
                <a:tab pos="457200" algn="l"/>
              </a:tabLst>
            </a:pPr>
            <a:endParaRPr lang="fr-FR" sz="1200" dirty="0">
              <a:effectLst/>
              <a:latin typeface="Times New Roman" panose="02020603050405020304" pitchFamily="18" charset="0"/>
              <a:ea typeface="Calibri" panose="020F0502020204030204" pitchFamily="34" charset="0"/>
            </a:endParaRPr>
          </a:p>
        </p:txBody>
      </p:sp>
      <p:sp>
        <p:nvSpPr>
          <p:cNvPr id="4" name="Espace réservé du numéro de diapositive 3"/>
          <p:cNvSpPr>
            <a:spLocks noGrp="1"/>
          </p:cNvSpPr>
          <p:nvPr>
            <p:ph type="sldNum" sz="quarter" idx="10"/>
          </p:nvPr>
        </p:nvSpPr>
        <p:spPr/>
        <p:txBody>
          <a:bodyPr/>
          <a:lstStyle/>
          <a:p>
            <a:fld id="{758E12F3-5F3A-4B36-BC4A-E94CC7A1EB0E}" type="slidenum">
              <a:rPr lang="fr-FR" smtClean="0"/>
              <a:t>59</a:t>
            </a:fld>
            <a:endParaRPr lang="fr-FR" dirty="0"/>
          </a:p>
        </p:txBody>
      </p:sp>
    </p:spTree>
    <p:extLst>
      <p:ext uri="{BB962C8B-B14F-4D97-AF65-F5344CB8AC3E}">
        <p14:creationId xmlns:p14="http://schemas.microsoft.com/office/powerpoint/2010/main" val="106672908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342900" lvl="0" indent="-342900">
              <a:spcAft>
                <a:spcPts val="0"/>
              </a:spcAft>
              <a:buSzPts val="1000"/>
              <a:buFont typeface="Symbol" panose="05050102010706020507" pitchFamily="18" charset="2"/>
              <a:buChar char=""/>
              <a:tabLst>
                <a:tab pos="457200" algn="l"/>
              </a:tabLst>
            </a:pPr>
            <a:endParaRPr lang="fr-FR" sz="1200" dirty="0">
              <a:effectLst/>
              <a:latin typeface="Times New Roman" panose="02020603050405020304" pitchFamily="18" charset="0"/>
              <a:ea typeface="Calibri" panose="020F0502020204030204" pitchFamily="34" charset="0"/>
            </a:endParaRP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8E12F3-5F3A-4B36-BC4A-E94CC7A1EB0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328298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Identification à partir de techniques diverses : le SWOT,</a:t>
            </a:r>
            <a:r>
              <a:rPr lang="fr-FR" baseline="0" dirty="0" smtClean="0"/>
              <a:t> méthodes des 5 P par exemple</a:t>
            </a:r>
            <a:endParaRPr lang="fr-FR" dirty="0"/>
          </a:p>
        </p:txBody>
      </p:sp>
      <p:sp>
        <p:nvSpPr>
          <p:cNvPr id="4" name="Espace réservé du numéro de diapositive 3"/>
          <p:cNvSpPr>
            <a:spLocks noGrp="1"/>
          </p:cNvSpPr>
          <p:nvPr>
            <p:ph type="sldNum" sz="quarter" idx="10"/>
          </p:nvPr>
        </p:nvSpPr>
        <p:spPr/>
        <p:txBody>
          <a:bodyPr/>
          <a:lstStyle/>
          <a:p>
            <a:fld id="{775270FF-0D30-40C3-9D39-2DC76FDACDD7}" type="slidenum">
              <a:rPr lang="fr-FR" smtClean="0"/>
              <a:t>61</a:t>
            </a:fld>
            <a:endParaRPr lang="fr-FR" dirty="0"/>
          </a:p>
        </p:txBody>
      </p:sp>
    </p:spTree>
    <p:extLst>
      <p:ext uri="{BB962C8B-B14F-4D97-AF65-F5344CB8AC3E}">
        <p14:creationId xmlns:p14="http://schemas.microsoft.com/office/powerpoint/2010/main" val="251802583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75270FF-0D30-40C3-9D39-2DC76FDACDD7}" type="slidenum">
              <a:rPr lang="fr-FR" smtClean="0"/>
              <a:t>62</a:t>
            </a:fld>
            <a:endParaRPr lang="fr-FR" dirty="0"/>
          </a:p>
        </p:txBody>
      </p:sp>
    </p:spTree>
    <p:extLst>
      <p:ext uri="{BB962C8B-B14F-4D97-AF65-F5344CB8AC3E}">
        <p14:creationId xmlns:p14="http://schemas.microsoft.com/office/powerpoint/2010/main" val="4045181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58E12F3-5F3A-4B36-BC4A-E94CC7A1EB0E}" type="slidenum">
              <a:rPr lang="fr-FR" smtClean="0"/>
              <a:t>9</a:t>
            </a:fld>
            <a:endParaRPr lang="fr-FR" dirty="0"/>
          </a:p>
        </p:txBody>
      </p:sp>
    </p:spTree>
    <p:extLst>
      <p:ext uri="{BB962C8B-B14F-4D97-AF65-F5344CB8AC3E}">
        <p14:creationId xmlns:p14="http://schemas.microsoft.com/office/powerpoint/2010/main" val="3873360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prstClr val="black"/>
                </a:solidFill>
                <a:effectLst/>
                <a:uLnTx/>
                <a:uFillTx/>
                <a:latin typeface="+mn-lt"/>
                <a:ea typeface="+mn-ea"/>
                <a:cs typeface="+mn-cs"/>
              </a:rPr>
              <a:t>La naissance d’un environnement économique plus a eu pour conséquence la prise de conscience que le pilotage de l’entreprise ne se réduit pas au seul aspect financier. Cette nouvelle réalité a entraîné l’abandon de l’approche unidimensionnelle de la notion de performance, au profit d’une vision plus large.</a:t>
            </a:r>
            <a:endParaRPr kumimoji="0" lang="fr-FR" sz="1800" b="0" i="0" u="none" strike="noStrike" kern="1200" cap="none" spc="0" normalizeH="0" baseline="0" noProof="0" dirty="0" smtClean="0">
              <a:ln>
                <a:noFill/>
              </a:ln>
              <a:solidFill>
                <a:srgbClr val="000000"/>
              </a:solidFill>
              <a:effectLst/>
              <a:uLnTx/>
              <a:uFillTx/>
              <a:latin typeface="+mn-lt"/>
              <a:ea typeface="+mn-ea"/>
              <a:cs typeface="+mn-cs"/>
            </a:endParaRPr>
          </a:p>
          <a:p>
            <a:pPr algn="l"/>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6A16EB1-0514-4DB9-B9FC-2DF966AD360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1445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smtClean="0">
                <a:solidFill>
                  <a:schemeClr val="tx1"/>
                </a:solidFill>
                <a:effectLst/>
                <a:latin typeface="+mn-lt"/>
                <a:ea typeface="+mn-ea"/>
                <a:cs typeface="+mn-cs"/>
              </a:rPr>
              <a:t>Cependant, la fin des années quatre-vingt a consacré la mise en évidence du caractère complexe et multiforme du concept (J.-C. Mathé et V. Chagué, 1999). </a:t>
            </a:r>
          </a:p>
          <a:p>
            <a:r>
              <a:rPr lang="fr-FR" sz="1200" kern="1200" dirty="0" smtClean="0">
                <a:solidFill>
                  <a:schemeClr val="tx1"/>
                </a:solidFill>
                <a:effectLst/>
                <a:latin typeface="+mn-lt"/>
                <a:ea typeface="+mn-ea"/>
                <a:cs typeface="+mn-cs"/>
              </a:rPr>
              <a:t>P. Barillot (2001) </a:t>
            </a:r>
            <a:r>
              <a:rPr lang="fr-FR" sz="1200" b="1" u="sng" kern="1200" dirty="0" smtClean="0">
                <a:solidFill>
                  <a:schemeClr val="tx1"/>
                </a:solidFill>
                <a:effectLst/>
                <a:latin typeface="+mn-lt"/>
                <a:ea typeface="+mn-ea"/>
                <a:cs typeface="+mn-cs"/>
                <a:hlinkClick r:id="rId3"/>
              </a:rPr>
              <a:t>[7]</a:t>
            </a:r>
            <a:r>
              <a:rPr lang="fr-FR" sz="1200" kern="1200" dirty="0" smtClean="0">
                <a:solidFill>
                  <a:schemeClr val="tx1"/>
                </a:solidFill>
                <a:effectLst/>
                <a:latin typeface="+mn-lt"/>
                <a:ea typeface="+mn-ea"/>
                <a:cs typeface="+mn-cs"/>
              </a:rPr>
              <a:t> explique en effet que la naissance d’un environnement économique plus complexe au cours de la période quatre-vingt et quatre-vingt-dix, a eu pour conséquence la prise de conscience que le pilotage de l’entreprise ne se réduit pas au seul aspect financier. cette nouvelle réalité a entraîné l’abandon de l’approche unidimensionnelle de la notion de performance, au profit d’une vision plus large.</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EFFICACITE</a:t>
            </a:r>
            <a:r>
              <a:rPr lang="fr-FR" sz="1200" kern="1200" baseline="0" dirty="0" smtClean="0">
                <a:solidFill>
                  <a:schemeClr val="tx1"/>
                </a:solidFill>
                <a:effectLst/>
                <a:latin typeface="+mn-lt"/>
                <a:ea typeface="+mn-ea"/>
                <a:cs typeface="+mn-cs"/>
              </a:rPr>
              <a:t> : </a:t>
            </a:r>
            <a:r>
              <a:rPr lang="fr-FR" sz="1200" b="0" i="0" kern="1200" dirty="0" smtClean="0">
                <a:solidFill>
                  <a:schemeClr val="tx1"/>
                </a:solidFill>
                <a:effectLst/>
                <a:latin typeface="+mn-lt"/>
                <a:ea typeface="+mn-ea"/>
                <a:cs typeface="+mn-cs"/>
                <a:hlinkClick r:id="rId4"/>
              </a:rPr>
              <a:t>Dans le langage de l’entreprise</a:t>
            </a:r>
            <a:r>
              <a:rPr lang="fr-FR" sz="1200" b="0" i="0" kern="1200" dirty="0" smtClean="0">
                <a:solidFill>
                  <a:schemeClr val="tx1"/>
                </a:solidFill>
                <a:effectLst/>
                <a:latin typeface="+mn-lt"/>
                <a:ea typeface="+mn-ea"/>
                <a:cs typeface="+mn-cs"/>
              </a:rPr>
              <a:t>, </a:t>
            </a:r>
            <a:r>
              <a:rPr lang="fr-FR" sz="1200" b="1" i="0" kern="1200" dirty="0" smtClean="0">
                <a:solidFill>
                  <a:schemeClr val="tx1"/>
                </a:solidFill>
                <a:effectLst/>
                <a:latin typeface="+mn-lt"/>
                <a:ea typeface="+mn-ea"/>
                <a:cs typeface="+mn-cs"/>
              </a:rPr>
              <a:t>le concept d’efficacité équivaut à la capacité de la part d’un employé ou d’une équipe à accomplir les objectifs qui lui ont été fixés</a:t>
            </a:r>
            <a:r>
              <a:rPr lang="fr-FR" sz="1200" b="0" i="0" kern="1200" dirty="0" smtClean="0">
                <a:solidFill>
                  <a:schemeClr val="tx1"/>
                </a:solidFill>
                <a:effectLst/>
                <a:latin typeface="+mn-lt"/>
                <a:ea typeface="+mn-ea"/>
                <a:cs typeface="+mn-cs"/>
              </a:rPr>
              <a:t>, et ce quels que soient les délais et les moyens qui lui ont été alloués. Être efficace, c’est être capable de trouver les ressources pour accomplir la mission et les résultats fixés au départ. Cependant, le concept ne prend en compte que la finalité de l’action, et pas les modalités qui y ont conduit. Une </a:t>
            </a:r>
            <a:r>
              <a:rPr lang="fr-FR" sz="1200" b="0" i="0" kern="1200" dirty="0" smtClean="0">
                <a:solidFill>
                  <a:schemeClr val="tx1"/>
                </a:solidFill>
                <a:effectLst/>
                <a:latin typeface="+mn-lt"/>
                <a:ea typeface="+mn-ea"/>
                <a:cs typeface="+mn-cs"/>
                <a:hlinkClick r:id="rId5"/>
              </a:rPr>
              <a:t>entreprise</a:t>
            </a:r>
            <a:r>
              <a:rPr lang="fr-FR" sz="1200" b="0" i="0" kern="1200" dirty="0" smtClean="0">
                <a:solidFill>
                  <a:schemeClr val="tx1"/>
                </a:solidFill>
                <a:effectLst/>
                <a:latin typeface="+mn-lt"/>
                <a:ea typeface="+mn-ea"/>
                <a:cs typeface="+mn-cs"/>
              </a:rPr>
              <a:t> peut donc être efficace tout en ne respectant pas forcément sa feuille de route initiale, tant qu’elle parvient à ses objectifs.</a:t>
            </a:r>
          </a:p>
          <a:p>
            <a:endParaRPr lang="fr-FR" sz="1200" b="0" i="0" kern="1200" dirty="0" smtClean="0">
              <a:solidFill>
                <a:schemeClr val="tx1"/>
              </a:solidFill>
              <a:effectLst/>
              <a:latin typeface="+mn-lt"/>
              <a:ea typeface="+mn-ea"/>
              <a:cs typeface="+mn-cs"/>
            </a:endParaRPr>
          </a:p>
          <a:p>
            <a:r>
              <a:rPr lang="fr-FR" dirty="0" smtClean="0"/>
              <a:t>EFFICIENCE</a:t>
            </a:r>
            <a:r>
              <a:rPr lang="fr-FR" baseline="0" dirty="0" smtClean="0"/>
              <a:t> : </a:t>
            </a:r>
            <a:r>
              <a:rPr lang="fr-FR" sz="1200" b="0" i="0" kern="1200" dirty="0" smtClean="0">
                <a:solidFill>
                  <a:schemeClr val="tx1"/>
                </a:solidFill>
                <a:effectLst/>
                <a:latin typeface="+mn-lt"/>
                <a:ea typeface="+mn-ea"/>
                <a:cs typeface="+mn-cs"/>
              </a:rPr>
              <a:t>En conséquence, ici, il s’agit moins de parvenir à ses fins à tout prix que de </a:t>
            </a:r>
            <a:r>
              <a:rPr lang="fr-FR" sz="1200" b="1" i="0" kern="1200" dirty="0" smtClean="0">
                <a:solidFill>
                  <a:schemeClr val="tx1"/>
                </a:solidFill>
                <a:effectLst/>
                <a:latin typeface="+mn-lt"/>
                <a:ea typeface="+mn-ea"/>
                <a:cs typeface="+mn-cs"/>
              </a:rPr>
              <a:t>trouver la </a:t>
            </a:r>
            <a:r>
              <a:rPr lang="fr-FR" sz="1200" b="1" i="0" kern="1200" dirty="0" smtClean="0">
                <a:solidFill>
                  <a:schemeClr val="tx1"/>
                </a:solidFill>
                <a:effectLst/>
                <a:latin typeface="+mn-lt"/>
                <a:ea typeface="+mn-ea"/>
                <a:cs typeface="+mn-cs"/>
                <a:hlinkClick r:id="rId6"/>
              </a:rPr>
              <a:t>meilleure manière de travailler</a:t>
            </a:r>
            <a:r>
              <a:rPr lang="fr-FR" sz="1200" b="1" i="0" kern="1200" dirty="0" smtClean="0">
                <a:solidFill>
                  <a:schemeClr val="tx1"/>
                </a:solidFill>
                <a:effectLst/>
                <a:latin typeface="+mn-lt"/>
                <a:ea typeface="+mn-ea"/>
                <a:cs typeface="+mn-cs"/>
              </a:rPr>
              <a:t> en vue d’améliorer ses performances</a:t>
            </a:r>
            <a:r>
              <a:rPr lang="fr-FR" sz="1200" b="0" i="0" kern="1200" dirty="0" smtClean="0">
                <a:solidFill>
                  <a:schemeClr val="tx1"/>
                </a:solidFill>
                <a:effectLst/>
                <a:latin typeface="+mn-lt"/>
                <a:ea typeface="+mn-ea"/>
                <a:cs typeface="+mn-cs"/>
              </a:rPr>
              <a:t>. Une entreprise efficiente sera dans la très grande majorité des cas efficace, alors que l’inverse n’ est pas toujours vrai.</a:t>
            </a: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6A16EB1-0514-4DB9-B9FC-2DF966AD360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1510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Tx/>
              <a:buNone/>
            </a:pPr>
            <a:r>
              <a:rPr lang="fr-FR" b="1" dirty="0" smtClean="0"/>
              <a:t>PERFORMANCE</a:t>
            </a:r>
            <a:r>
              <a:rPr lang="fr-FR" b="1" baseline="0" dirty="0" smtClean="0"/>
              <a:t> FINANCIERE</a:t>
            </a:r>
            <a:endParaRPr lang="fr-FR" b="1" dirty="0" smtClean="0"/>
          </a:p>
          <a:p>
            <a:pPr marL="0" indent="0">
              <a:buFontTx/>
              <a:buNone/>
            </a:pPr>
            <a:r>
              <a:rPr lang="fr-FR" b="1" dirty="0" smtClean="0"/>
              <a:t>RENTABILITE</a:t>
            </a:r>
          </a:p>
          <a:p>
            <a:pPr marL="171450" indent="-171450">
              <a:buFontTx/>
              <a:buChar char="-"/>
            </a:pPr>
            <a:r>
              <a:rPr lang="fr-FR" b="1" dirty="0" smtClean="0"/>
              <a:t>Ratio combiné :</a:t>
            </a:r>
            <a:r>
              <a:rPr lang="fr-FR" dirty="0" smtClean="0"/>
              <a:t> C'est le ratio le plus important en assurance. Il mesure la rentabilité technique de l'activité en comparant les dépenses (sinistres + frais généraux) aux primes encaissées. Un ratio combiné inférieur à 100 % indique une rentabilité technique. </a:t>
            </a:r>
            <a:r>
              <a:rPr lang="fr-FR" b="1" dirty="0" smtClean="0"/>
              <a:t>Résultat net :</a:t>
            </a:r>
            <a:r>
              <a:rPr lang="fr-FR" dirty="0" smtClean="0"/>
              <a:t> C'est le bénéfice total de l'entreprise après déduction de tous les coûts et impôts. Il reflète la capacité de l'entreprise à générer des profits. </a:t>
            </a:r>
            <a:r>
              <a:rPr lang="fr-FR" b="1" dirty="0" smtClean="0"/>
              <a:t>Retour sur investissement (ROI) :</a:t>
            </a:r>
            <a:r>
              <a:rPr lang="fr-FR" dirty="0" smtClean="0"/>
              <a:t> Il mesure la rentabilité des capitaux propres investis dans l'entreprise. Un ROI élevé indique une utilisation efficace des fonds propres.</a:t>
            </a:r>
          </a:p>
          <a:p>
            <a:pPr marL="0" indent="0">
              <a:buFontTx/>
              <a:buNone/>
            </a:pPr>
            <a:r>
              <a:rPr lang="fr-FR" b="1" dirty="0" smtClean="0"/>
              <a:t>EFFICACITE</a:t>
            </a:r>
            <a:r>
              <a:rPr lang="fr-FR" b="1" baseline="0" dirty="0" smtClean="0"/>
              <a:t> OPERATIONNELLE :</a:t>
            </a:r>
          </a:p>
          <a:p>
            <a:pPr marL="0" indent="0">
              <a:buFontTx/>
              <a:buNone/>
            </a:pPr>
            <a:r>
              <a:rPr lang="fr-FR" b="1" dirty="0" smtClean="0"/>
              <a:t>Ratio de frais généraux :</a:t>
            </a:r>
            <a:r>
              <a:rPr lang="fr-FR" dirty="0" smtClean="0"/>
              <a:t> Il mesure les coûts administratifs et de gestion par rapport aux primes encaissées. Un ratio de frais généraux bas indique une gestion efficace des coûts. </a:t>
            </a:r>
            <a:r>
              <a:rPr lang="fr-FR" b="1" dirty="0" smtClean="0"/>
              <a:t>Taux de rétention :</a:t>
            </a:r>
            <a:r>
              <a:rPr lang="fr-FR" dirty="0" smtClean="0"/>
              <a:t> Il mesure la capacité de l'entreprise à fidéliser ses clients. Un taux de rétention élevé est essentiel pour assurer la stabilité et la croissance des revenus. </a:t>
            </a:r>
            <a:r>
              <a:rPr lang="fr-FR" b="1" dirty="0" smtClean="0"/>
              <a:t>Productivité des employés :</a:t>
            </a:r>
            <a:r>
              <a:rPr lang="fr-FR" dirty="0" smtClean="0"/>
              <a:t> Elle mesure l'efficacité des employés à réaliser les tâches et à atteindre les objectifs fixés.</a:t>
            </a:r>
          </a:p>
          <a:p>
            <a:pPr marL="0" indent="0">
              <a:buFontTx/>
              <a:buNone/>
            </a:pPr>
            <a:r>
              <a:rPr lang="fr-FR" b="1" dirty="0" smtClean="0"/>
              <a:t>MAITRISE DES RISQUES :</a:t>
            </a:r>
          </a:p>
          <a:p>
            <a:pPr marL="0" indent="0">
              <a:buFontTx/>
              <a:buNone/>
            </a:pPr>
            <a:r>
              <a:rPr lang="fr-FR" b="1" dirty="0" smtClean="0"/>
              <a:t>Ratio de sinistralité :</a:t>
            </a:r>
            <a:r>
              <a:rPr lang="fr-FR" dirty="0" smtClean="0"/>
              <a:t> Il mesure le coût des sinistres par rapport aux primes encaissées. Un ratio de sinistralité élevé peut indiquer une mauvaise gestion des risques ou une tarification inadéquate. </a:t>
            </a:r>
            <a:r>
              <a:rPr lang="fr-FR" b="1" dirty="0" smtClean="0"/>
              <a:t>Ratio de solvabilité :</a:t>
            </a:r>
            <a:r>
              <a:rPr lang="fr-FR" dirty="0" smtClean="0"/>
              <a:t> Il mesure la capacité de l'entreprise à faire face à ses obligations financières en cas de chocs importants (catastrophes naturelles, etc.). Un ratio de solvabilité élevé est essentiel pour garantir la stabilité financière de l'entreprise.</a:t>
            </a:r>
          </a:p>
          <a:p>
            <a:pPr marL="0" indent="0">
              <a:buFontTx/>
              <a:buNone/>
            </a:pPr>
            <a:r>
              <a:rPr lang="fr-FR" b="1" dirty="0" smtClean="0"/>
              <a:t>LA CROISSANCE : </a:t>
            </a:r>
          </a:p>
          <a:p>
            <a:pPr marL="0" indent="0">
              <a:buFontTx/>
              <a:buNone/>
            </a:pPr>
            <a:r>
              <a:rPr lang="fr-FR" b="1" dirty="0" smtClean="0"/>
              <a:t>Croissance des primes :</a:t>
            </a:r>
            <a:r>
              <a:rPr lang="fr-FR" dirty="0" smtClean="0"/>
              <a:t> Elle mesure l'augmentation du chiffre d'affaires de l'entreprise au fil du temps. Une croissance soutenue des primes est essentielle pour assurer le développement de l'entreprise. </a:t>
            </a:r>
            <a:r>
              <a:rPr lang="fr-FR" b="1" dirty="0" smtClean="0"/>
              <a:t>Part de marché :</a:t>
            </a:r>
            <a:r>
              <a:rPr lang="fr-FR" dirty="0" smtClean="0"/>
              <a:t> Elle mesure la position de l'entreprise par rapport à ses concurrents. Une part de marché importante peut indiquer une forte compétitivité.</a:t>
            </a:r>
          </a:p>
          <a:p>
            <a:pPr marL="0" indent="0">
              <a:buFontTx/>
              <a:buNone/>
            </a:pPr>
            <a:endParaRPr lang="fr-FR" dirty="0" smtClean="0"/>
          </a:p>
          <a:p>
            <a:pPr marL="0" indent="0">
              <a:buFontTx/>
              <a:buNone/>
            </a:pPr>
            <a:endParaRPr lang="fr-FR" dirty="0" smtClean="0"/>
          </a:p>
          <a:p>
            <a:pPr marL="0" indent="0">
              <a:buFontTx/>
              <a:buNone/>
            </a:pPr>
            <a:r>
              <a:rPr lang="fr-FR" b="1" dirty="0" smtClean="0"/>
              <a:t>PERFORMANCE OPERATIONNELLE : </a:t>
            </a:r>
          </a:p>
          <a:p>
            <a:pPr marL="0" indent="0">
              <a:buFontTx/>
              <a:buNone/>
            </a:pPr>
            <a:r>
              <a:rPr lang="fr-FR" b="1" dirty="0" smtClean="0"/>
              <a:t>EFFICACITE DES PROCESSUS</a:t>
            </a:r>
          </a:p>
          <a:p>
            <a:pPr marL="0" indent="0">
              <a:buFontTx/>
              <a:buNone/>
            </a:pPr>
            <a:r>
              <a:rPr lang="fr-FR" b="1" dirty="0" smtClean="0"/>
              <a:t>Taux d'automatisation :</a:t>
            </a:r>
            <a:r>
              <a:rPr lang="fr-FR" dirty="0" smtClean="0"/>
              <a:t> Il mesure la proportion de tâches réalisées automatiquement par des systèmes informatiques. Un taux d'automatisation élevé permet de réduire les coûts, d'améliorer la rapidité des traitements et de limiter les erreurs humaines. </a:t>
            </a:r>
            <a:r>
              <a:rPr lang="fr-FR" b="1" dirty="0" smtClean="0"/>
              <a:t>Durée moyenne de traitement :</a:t>
            </a:r>
            <a:r>
              <a:rPr lang="fr-FR" dirty="0" smtClean="0"/>
              <a:t> Elle mesure le temps nécessaire pour réaliser une tâche spécifique (par exemple, la souscription d'un contrat, le règlement d'un sinistre). Une durée de traitement courte est un signe d'efficacité et de satisfaction client. </a:t>
            </a:r>
            <a:r>
              <a:rPr lang="fr-FR" b="1" dirty="0" smtClean="0"/>
              <a:t>Taux de satisfaction des clients :</a:t>
            </a:r>
            <a:r>
              <a:rPr lang="fr-FR" dirty="0" smtClean="0"/>
              <a:t> Il mesure le niveau de satisfaction des clients par rapport aux services offerts. Un taux de satisfaction élevé est essentiel pour fidéliser les clients et attirer de nouveaux prospects.</a:t>
            </a:r>
          </a:p>
          <a:p>
            <a:pPr marL="0" indent="0">
              <a:buFontTx/>
              <a:buNone/>
            </a:pPr>
            <a:r>
              <a:rPr lang="fr-FR" b="1" dirty="0" smtClean="0"/>
              <a:t>QUALITE DE SERVICE </a:t>
            </a:r>
            <a:r>
              <a:rPr lang="fr-FR" dirty="0" smtClean="0"/>
              <a:t>: </a:t>
            </a:r>
          </a:p>
          <a:p>
            <a:pPr marL="0" indent="0">
              <a:buFontTx/>
              <a:buNone/>
            </a:pPr>
            <a:r>
              <a:rPr lang="fr-FR" b="1" dirty="0" smtClean="0"/>
              <a:t>Taux de disponibilité des services :</a:t>
            </a:r>
            <a:r>
              <a:rPr lang="fr-FR" dirty="0" smtClean="0"/>
              <a:t> Il mesure la capacité de l'entreprise à fournir ses services aux clients (par exemple, la disponibilité des conseillers, l'accessibilité du site web). Un taux de disponibilité élevé est essentiel pour garantir la satisfaction des clients. </a:t>
            </a:r>
            <a:r>
              <a:rPr lang="fr-FR" b="1" dirty="0" smtClean="0"/>
              <a:t>Taux de réclamation :</a:t>
            </a:r>
            <a:r>
              <a:rPr lang="fr-FR" dirty="0" smtClean="0"/>
              <a:t> Il mesure le nombre de réclamations reçues par rapport au nombre de clients. Un faible taux de réclamation indique une bonne qualité de service et une gestion efficace des problèmes. </a:t>
            </a:r>
            <a:r>
              <a:rPr lang="fr-FR" b="1" dirty="0" smtClean="0"/>
              <a:t>Délai de règlement des sinistres :</a:t>
            </a:r>
            <a:r>
              <a:rPr lang="fr-FR" dirty="0" smtClean="0"/>
              <a:t> Il mesure le temps nécessaire pour régler un sinistre. Un délai de règlement court est un signe d'efficacité et de satisfaction client.</a:t>
            </a:r>
          </a:p>
          <a:p>
            <a:pPr marL="0" indent="0">
              <a:buFontTx/>
              <a:buNone/>
            </a:pPr>
            <a:endParaRPr lang="fr-FR" dirty="0" smtClean="0"/>
          </a:p>
          <a:p>
            <a:pPr marL="0" indent="0">
              <a:buFontTx/>
              <a:buNone/>
            </a:pPr>
            <a:r>
              <a:rPr lang="fr-FR" b="1" dirty="0" smtClean="0"/>
              <a:t>LA PERFORMANCE</a:t>
            </a:r>
            <a:r>
              <a:rPr lang="fr-FR" b="1" baseline="0" dirty="0" smtClean="0"/>
              <a:t> CLIENT :</a:t>
            </a:r>
          </a:p>
          <a:p>
            <a:r>
              <a:rPr lang="fr-FR" b="1" dirty="0" smtClean="0"/>
              <a:t>Satisfaction client :</a:t>
            </a:r>
            <a:endParaRPr lang="fr-FR" dirty="0" smtClean="0"/>
          </a:p>
          <a:p>
            <a:r>
              <a:rPr lang="fr-FR" b="1" dirty="0" smtClean="0"/>
              <a:t>Taux de satisfaction client (CSAT) :</a:t>
            </a:r>
            <a:r>
              <a:rPr lang="fr-FR" dirty="0" smtClean="0"/>
              <a:t> Il mesure le niveau de satisfaction des clients par rapport aux produits, aux services et à l'expérience globale offerte par l'entreprise. Il est généralement mesuré à travers des enquêtes ou des questionnaires.</a:t>
            </a:r>
          </a:p>
          <a:p>
            <a:r>
              <a:rPr lang="fr-FR" b="1" dirty="0" smtClean="0"/>
              <a:t>Net Promoter Score (NPS) :</a:t>
            </a:r>
            <a:r>
              <a:rPr lang="fr-FR" dirty="0" smtClean="0"/>
              <a:t> Il mesure la probabilité que les clients recommandent l'entreprise à leur entourage. Il est basé sur une question simple : "Sur une échelle de 0 à 10, quelle est la probabilité que vous recommandiez notre entreprise à un ami ou</a:t>
            </a:r>
            <a:r>
              <a:rPr lang="fr-FR" baseline="30000" dirty="0" smtClean="0"/>
              <a:t> 1 </a:t>
            </a:r>
            <a:r>
              <a:rPr lang="fr-FR" dirty="0" smtClean="0"/>
              <a:t>un collègue ?".   </a:t>
            </a:r>
            <a:r>
              <a:rPr lang="fr-FR" dirty="0" smtClean="0">
                <a:hlinkClick r:id="rId3"/>
              </a:rPr>
              <a:t>1. www.wizville.com </a:t>
            </a:r>
          </a:p>
          <a:p>
            <a:r>
              <a:rPr lang="fr-FR" dirty="0" smtClean="0">
                <a:hlinkClick r:id="rId3"/>
              </a:rPr>
              <a:t>www.wizville.com</a:t>
            </a:r>
          </a:p>
          <a:p>
            <a:r>
              <a:rPr lang="fr-FR" b="1" dirty="0" smtClean="0"/>
              <a:t>Customer Effort Score (CES) :</a:t>
            </a:r>
            <a:r>
              <a:rPr lang="fr-FR" dirty="0" smtClean="0"/>
              <a:t> Il mesure l'effort que les clients doivent déployer pour obtenir un service ou résoudre un problème. Un CES faible indique une expérience client fluide et facile.</a:t>
            </a:r>
          </a:p>
          <a:p>
            <a:r>
              <a:rPr lang="fr-FR" b="1" dirty="0" smtClean="0"/>
              <a:t>Fidélité client :</a:t>
            </a:r>
            <a:endParaRPr lang="fr-FR" dirty="0" smtClean="0"/>
          </a:p>
          <a:p>
            <a:r>
              <a:rPr lang="fr-FR" b="1" dirty="0" smtClean="0"/>
              <a:t>Taux de rétention client :</a:t>
            </a:r>
            <a:r>
              <a:rPr lang="fr-FR" dirty="0" smtClean="0"/>
              <a:t> Il mesure la capacité de l'entreprise à conserver ses clients existants sur une période donnée. Un taux de rétention élevé est un signe de satisfaction et de confiance.</a:t>
            </a:r>
          </a:p>
          <a:p>
            <a:r>
              <a:rPr lang="fr-FR" b="1" dirty="0" smtClean="0"/>
              <a:t>Taux d'attrition client (churn rate) :</a:t>
            </a:r>
            <a:r>
              <a:rPr lang="fr-FR" dirty="0" smtClean="0"/>
              <a:t> Il mesure le pourcentage de clients qui quittent l'entreprise sur une période donnée. Un taux d'attrition élevé peut indiquer des problèmes de satisfaction ou de qualité de service.</a:t>
            </a:r>
          </a:p>
          <a:p>
            <a:r>
              <a:rPr lang="fr-FR" b="1" dirty="0" smtClean="0"/>
              <a:t>Valeur vie client (CLV) :</a:t>
            </a:r>
            <a:r>
              <a:rPr lang="fr-FR" dirty="0" smtClean="0"/>
              <a:t> Elle mesure le chiffre d'affaires total qu'un client est susceptible de générer pour l'entreprise tout au long de sa relation.</a:t>
            </a:r>
          </a:p>
          <a:p>
            <a:r>
              <a:rPr lang="fr-FR" b="1" dirty="0" smtClean="0"/>
              <a:t>Engagement client :</a:t>
            </a:r>
            <a:endParaRPr lang="fr-FR" dirty="0" smtClean="0"/>
          </a:p>
          <a:p>
            <a:r>
              <a:rPr lang="fr-FR" b="1" dirty="0" smtClean="0"/>
              <a:t>Taux de participation aux programmes de fidélité :</a:t>
            </a:r>
            <a:r>
              <a:rPr lang="fr-FR" dirty="0" smtClean="0"/>
              <a:t> Il mesure le nombre de clients qui participent activement aux programmes de fidélité proposés par l'entreprise.</a:t>
            </a:r>
          </a:p>
          <a:p>
            <a:r>
              <a:rPr lang="fr-FR" b="1" dirty="0" smtClean="0"/>
              <a:t>Nombre d'interactions avec l'entreprise :</a:t>
            </a:r>
            <a:r>
              <a:rPr lang="fr-FR" dirty="0" smtClean="0"/>
              <a:t> Il mesure le nombre de fois que les clients interagissent avec l'entreprise (par exemple, visites sur le site web, appels au service client, interactions sur les réseaux sociaux).</a:t>
            </a:r>
          </a:p>
          <a:p>
            <a:r>
              <a:rPr lang="fr-FR" b="1" dirty="0" smtClean="0"/>
              <a:t>Taux de recommandation client :</a:t>
            </a:r>
            <a:r>
              <a:rPr lang="fr-FR" dirty="0" smtClean="0"/>
              <a:t> Il mesure le nombre de clients qui recommandent activement l'entreprise à leur entourage.</a:t>
            </a:r>
          </a:p>
          <a:p>
            <a:endParaRPr lang="fr-FR" dirty="0" smtClean="0"/>
          </a:p>
          <a:p>
            <a:r>
              <a:rPr lang="fr-FR" dirty="0" smtClean="0"/>
              <a:t>AUTRES DE DOMAINES DE PERFORMANCE</a:t>
            </a:r>
            <a:r>
              <a:rPr lang="fr-FR" baseline="0" dirty="0" smtClean="0"/>
              <a:t> PERTINENTS DANS LE SECTEUR ASSURANTIEL : la performance en matière de risques et de conformité, la performance des ressources humaines, la performance en matière d’innovation, la performance environnementale…</a:t>
            </a: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A16EB1-0514-4DB9-B9FC-2DF966AD360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55521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UNE">
    <p:bg>
      <p:bgPr>
        <a:solidFill>
          <a:schemeClr val="bg1"/>
        </a:solidFill>
        <a:effectLst/>
      </p:bgPr>
    </p:bg>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9515B66C-7001-0845-933C-0198590ED505}"/>
              </a:ext>
            </a:extLst>
          </p:cNvPr>
          <p:cNvPicPr>
            <a:picLocks noChangeAspect="1"/>
          </p:cNvPicPr>
          <p:nvPr userDrawn="1"/>
        </p:nvPicPr>
        <p:blipFill>
          <a:blip r:embed="rId2"/>
          <a:srcRect/>
          <a:stretch/>
        </p:blipFill>
        <p:spPr>
          <a:xfrm>
            <a:off x="0" y="0"/>
            <a:ext cx="12192000" cy="6858000"/>
          </a:xfrm>
          <a:prstGeom prst="rect">
            <a:avLst/>
          </a:prstGeom>
        </p:spPr>
      </p:pic>
      <p:pic>
        <p:nvPicPr>
          <p:cNvPr id="3" name="Image 2">
            <a:extLst>
              <a:ext uri="{FF2B5EF4-FFF2-40B4-BE49-F238E27FC236}">
                <a16:creationId xmlns:a16="http://schemas.microsoft.com/office/drawing/2014/main" id="{6FB188CA-99BC-C840-9307-2C05D7D8DB66}"/>
              </a:ext>
            </a:extLst>
          </p:cNvPr>
          <p:cNvPicPr>
            <a:picLocks noChangeAspect="1"/>
          </p:cNvPicPr>
          <p:nvPr userDrawn="1"/>
        </p:nvPicPr>
        <p:blipFill>
          <a:blip r:embed="rId3"/>
          <a:srcRect/>
          <a:stretch/>
        </p:blipFill>
        <p:spPr>
          <a:xfrm>
            <a:off x="4882164" y="1885985"/>
            <a:ext cx="6854717" cy="799716"/>
          </a:xfrm>
          <a:prstGeom prst="rect">
            <a:avLst/>
          </a:prstGeom>
        </p:spPr>
      </p:pic>
    </p:spTree>
    <p:extLst>
      <p:ext uri="{BB962C8B-B14F-4D97-AF65-F5344CB8AC3E}">
        <p14:creationId xmlns:p14="http://schemas.microsoft.com/office/powerpoint/2010/main" val="2505596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ED3D2C2E-4F32-4FB5-B39D-63C11271034F}" type="datetimeFigureOut">
              <a:rPr lang="fr-FR" smtClean="0"/>
              <a:t>16/04/2025</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30733FA7-D1CC-4896-BC19-55F69F69FE80}" type="slidenum">
              <a:rPr lang="fr-FR" smtClean="0"/>
              <a:t>‹N°›</a:t>
            </a:fld>
            <a:endParaRPr lang="fr-FR" dirty="0"/>
          </a:p>
        </p:txBody>
      </p:sp>
    </p:spTree>
    <p:extLst>
      <p:ext uri="{BB962C8B-B14F-4D97-AF65-F5344CB8AC3E}">
        <p14:creationId xmlns:p14="http://schemas.microsoft.com/office/powerpoint/2010/main" val="3919907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ED3D2C2E-4F32-4FB5-B39D-63C11271034F}" type="datetimeFigureOut">
              <a:rPr lang="fr-FR" smtClean="0"/>
              <a:t>16/04/2025</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30733FA7-D1CC-4896-BC19-55F69F69FE80}" type="slidenum">
              <a:rPr lang="fr-FR" smtClean="0"/>
              <a:t>‹N°›</a:t>
            </a:fld>
            <a:endParaRPr lang="fr-FR" dirty="0"/>
          </a:p>
        </p:txBody>
      </p:sp>
    </p:spTree>
    <p:extLst>
      <p:ext uri="{BB962C8B-B14F-4D97-AF65-F5344CB8AC3E}">
        <p14:creationId xmlns:p14="http://schemas.microsoft.com/office/powerpoint/2010/main" val="1420591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D3D2C2E-4F32-4FB5-B39D-63C11271034F}" type="datetimeFigureOut">
              <a:rPr lang="fr-FR" smtClean="0"/>
              <a:t>16/04/2025</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30733FA7-D1CC-4896-BC19-55F69F69FE80}" type="slidenum">
              <a:rPr lang="fr-FR" smtClean="0"/>
              <a:t>‹N°›</a:t>
            </a:fld>
            <a:endParaRPr lang="fr-FR" dirty="0"/>
          </a:p>
        </p:txBody>
      </p:sp>
    </p:spTree>
    <p:extLst>
      <p:ext uri="{BB962C8B-B14F-4D97-AF65-F5344CB8AC3E}">
        <p14:creationId xmlns:p14="http://schemas.microsoft.com/office/powerpoint/2010/main" val="19055709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ED3D2C2E-4F32-4FB5-B39D-63C11271034F}" type="datetimeFigureOut">
              <a:rPr lang="fr-FR" smtClean="0"/>
              <a:t>16/04/2025</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30733FA7-D1CC-4896-BC19-55F69F69FE80}" type="slidenum">
              <a:rPr lang="fr-FR" smtClean="0"/>
              <a:t>‹N°›</a:t>
            </a:fld>
            <a:endParaRPr lang="fr-FR" dirty="0"/>
          </a:p>
        </p:txBody>
      </p:sp>
    </p:spTree>
    <p:extLst>
      <p:ext uri="{BB962C8B-B14F-4D97-AF65-F5344CB8AC3E}">
        <p14:creationId xmlns:p14="http://schemas.microsoft.com/office/powerpoint/2010/main" val="16397575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ED3D2C2E-4F32-4FB5-B39D-63C11271034F}" type="datetimeFigureOut">
              <a:rPr lang="fr-FR" smtClean="0"/>
              <a:t>16/04/2025</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30733FA7-D1CC-4896-BC19-55F69F69FE80}" type="slidenum">
              <a:rPr lang="fr-FR" smtClean="0"/>
              <a:t>‹N°›</a:t>
            </a:fld>
            <a:endParaRPr lang="fr-FR" dirty="0"/>
          </a:p>
        </p:txBody>
      </p:sp>
    </p:spTree>
    <p:extLst>
      <p:ext uri="{BB962C8B-B14F-4D97-AF65-F5344CB8AC3E}">
        <p14:creationId xmlns:p14="http://schemas.microsoft.com/office/powerpoint/2010/main" val="29248409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D3D2C2E-4F32-4FB5-B39D-63C11271034F}" type="datetimeFigureOut">
              <a:rPr lang="fr-FR" smtClean="0"/>
              <a:t>16/04/2025</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30733FA7-D1CC-4896-BC19-55F69F69FE80}" type="slidenum">
              <a:rPr lang="fr-FR" smtClean="0"/>
              <a:t>‹N°›</a:t>
            </a:fld>
            <a:endParaRPr lang="fr-FR" dirty="0"/>
          </a:p>
        </p:txBody>
      </p:sp>
    </p:spTree>
    <p:extLst>
      <p:ext uri="{BB962C8B-B14F-4D97-AF65-F5344CB8AC3E}">
        <p14:creationId xmlns:p14="http://schemas.microsoft.com/office/powerpoint/2010/main" val="9308701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D3D2C2E-4F32-4FB5-B39D-63C11271034F}" type="datetimeFigureOut">
              <a:rPr lang="fr-FR" smtClean="0"/>
              <a:t>16/04/2025</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30733FA7-D1CC-4896-BC19-55F69F69FE80}" type="slidenum">
              <a:rPr lang="fr-FR" smtClean="0"/>
              <a:t>‹N°›</a:t>
            </a:fld>
            <a:endParaRPr lang="fr-FR" dirty="0"/>
          </a:p>
        </p:txBody>
      </p:sp>
    </p:spTree>
    <p:extLst>
      <p:ext uri="{BB962C8B-B14F-4D97-AF65-F5344CB8AC3E}">
        <p14:creationId xmlns:p14="http://schemas.microsoft.com/office/powerpoint/2010/main" val="36525332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SOMMAIRE version n°2">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D1AEEB6F-E85D-B84E-BFE4-3BD6A1267FD9}"/>
              </a:ext>
            </a:extLst>
          </p:cNvPr>
          <p:cNvPicPr>
            <a:picLocks noChangeAspect="1"/>
          </p:cNvPicPr>
          <p:nvPr userDrawn="1"/>
        </p:nvPicPr>
        <p:blipFill>
          <a:blip r:embed="rId2"/>
          <a:srcRect/>
          <a:stretch/>
        </p:blipFill>
        <p:spPr>
          <a:xfrm>
            <a:off x="0" y="0"/>
            <a:ext cx="12192000" cy="1557867"/>
          </a:xfrm>
          <a:prstGeom prst="rect">
            <a:avLst/>
          </a:prstGeom>
        </p:spPr>
      </p:pic>
      <p:sp>
        <p:nvSpPr>
          <p:cNvPr id="10" name="Content Placeholder 2">
            <a:extLst>
              <a:ext uri="{FF2B5EF4-FFF2-40B4-BE49-F238E27FC236}">
                <a16:creationId xmlns:a16="http://schemas.microsoft.com/office/drawing/2014/main" id="{027DB3D2-A3F1-A845-BFBF-D5A3493CEB24}"/>
              </a:ext>
            </a:extLst>
          </p:cNvPr>
          <p:cNvSpPr>
            <a:spLocks noGrp="1"/>
          </p:cNvSpPr>
          <p:nvPr>
            <p:ph sz="half" idx="10" hasCustomPrompt="1"/>
          </p:nvPr>
        </p:nvSpPr>
        <p:spPr>
          <a:xfrm>
            <a:off x="1330114" y="2419828"/>
            <a:ext cx="10019453" cy="344219"/>
          </a:xfrm>
          <a:ln>
            <a:noFill/>
          </a:ln>
        </p:spPr>
        <p:txBody>
          <a:bodyPr>
            <a:noAutofit/>
          </a:bodyPr>
          <a:lstStyle>
            <a:lvl1pPr marL="304784" indent="-304784">
              <a:buFontTx/>
              <a:buBlip>
                <a:blip r:embed="rId3"/>
              </a:buBlip>
              <a:defRPr sz="2667" b="1">
                <a:solidFill>
                  <a:srgbClr val="0D2755"/>
                </a:solidFill>
              </a:defRPr>
            </a:lvl1pPr>
            <a:lvl2pPr>
              <a:defRPr sz="2133" b="1">
                <a:solidFill>
                  <a:srgbClr val="00ADAD"/>
                </a:solidFill>
              </a:defRPr>
            </a:lvl2pPr>
            <a:lvl3pPr>
              <a:defRPr sz="1867">
                <a:latin typeface="+mj-lt"/>
              </a:defRPr>
            </a:lvl3pPr>
            <a:lvl4pPr>
              <a:buClr>
                <a:srgbClr val="00B0F0"/>
              </a:buClr>
              <a:defRPr/>
            </a:lvl4pPr>
          </a:lstStyle>
          <a:p>
            <a:pPr lvl="0"/>
            <a:r>
              <a:rPr lang="fr-FR" dirty="0"/>
              <a:t> Titre du paragraphe</a:t>
            </a:r>
          </a:p>
        </p:txBody>
      </p:sp>
      <p:sp>
        <p:nvSpPr>
          <p:cNvPr id="12" name="Content Placeholder 2">
            <a:extLst>
              <a:ext uri="{FF2B5EF4-FFF2-40B4-BE49-F238E27FC236}">
                <a16:creationId xmlns:a16="http://schemas.microsoft.com/office/drawing/2014/main" id="{29ADD9E1-D715-E748-BDB0-B4490723FB40}"/>
              </a:ext>
            </a:extLst>
          </p:cNvPr>
          <p:cNvSpPr>
            <a:spLocks noGrp="1"/>
          </p:cNvSpPr>
          <p:nvPr>
            <p:ph sz="half" idx="1" hasCustomPrompt="1"/>
          </p:nvPr>
        </p:nvSpPr>
        <p:spPr>
          <a:xfrm>
            <a:off x="1544320" y="2892981"/>
            <a:ext cx="9591040" cy="344217"/>
          </a:xfrm>
        </p:spPr>
        <p:txBody>
          <a:bodyPr>
            <a:noAutofit/>
          </a:bodyPr>
          <a:lstStyle>
            <a:lvl1pPr marL="0" indent="0">
              <a:buNone/>
              <a:defRPr sz="2133" b="1">
                <a:solidFill>
                  <a:srgbClr val="00ADAD"/>
                </a:solidFill>
              </a:defRPr>
            </a:lvl1pPr>
            <a:lvl2pPr marL="609570" indent="0">
              <a:buNone/>
              <a:defRPr sz="2133" b="1">
                <a:solidFill>
                  <a:srgbClr val="00ADAD"/>
                </a:solidFill>
              </a:defRPr>
            </a:lvl2pPr>
            <a:lvl3pPr marL="1219139" indent="0">
              <a:buNone/>
              <a:defRPr/>
            </a:lvl3pPr>
            <a:lvl4pPr marL="1828709" indent="0">
              <a:buNone/>
              <a:defRPr/>
            </a:lvl4pPr>
            <a:lvl5pPr marL="2438278" indent="0">
              <a:buNone/>
              <a:defRPr/>
            </a:lvl5pPr>
          </a:lstStyle>
          <a:p>
            <a:pPr lvl="0"/>
            <a:r>
              <a:rPr lang="fr-FR" dirty="0"/>
              <a:t>Sous-titre</a:t>
            </a:r>
          </a:p>
        </p:txBody>
      </p:sp>
      <p:sp>
        <p:nvSpPr>
          <p:cNvPr id="13" name="Content Placeholder 2">
            <a:extLst>
              <a:ext uri="{FF2B5EF4-FFF2-40B4-BE49-F238E27FC236}">
                <a16:creationId xmlns:a16="http://schemas.microsoft.com/office/drawing/2014/main" id="{6FDCB233-4E52-784D-87AA-A29A85B19790}"/>
              </a:ext>
            </a:extLst>
          </p:cNvPr>
          <p:cNvSpPr>
            <a:spLocks noGrp="1"/>
          </p:cNvSpPr>
          <p:nvPr>
            <p:ph sz="half" idx="11" hasCustomPrompt="1"/>
          </p:nvPr>
        </p:nvSpPr>
        <p:spPr>
          <a:xfrm>
            <a:off x="1544320" y="3366131"/>
            <a:ext cx="9591040" cy="1700240"/>
          </a:xfrm>
        </p:spPr>
        <p:txBody>
          <a:bodyPr numCol="1">
            <a:noAutofit/>
          </a:bodyPr>
          <a:lstStyle>
            <a:lvl1pPr marL="0" indent="0" algn="l">
              <a:lnSpc>
                <a:spcPct val="50000"/>
              </a:lnSpc>
              <a:buNone/>
              <a:tabLst>
                <a:tab pos="7199640" algn="l"/>
              </a:tabLst>
              <a:defRPr sz="1867">
                <a:solidFill>
                  <a:schemeClr val="tx1"/>
                </a:solidFill>
                <a:latin typeface="+mj-lt"/>
              </a:defRPr>
            </a:lvl1pPr>
          </a:lstStyle>
          <a:p>
            <a:pPr lvl="0"/>
            <a:r>
              <a:rPr lang="fr-FR" dirty="0"/>
              <a:t>Exemple de texte</a:t>
            </a:r>
          </a:p>
        </p:txBody>
      </p:sp>
      <p:sp>
        <p:nvSpPr>
          <p:cNvPr id="8" name="Title 1">
            <a:extLst>
              <a:ext uri="{FF2B5EF4-FFF2-40B4-BE49-F238E27FC236}">
                <a16:creationId xmlns:a16="http://schemas.microsoft.com/office/drawing/2014/main" id="{1107FD07-4208-214D-A5FC-34B72B7F960D}"/>
              </a:ext>
            </a:extLst>
          </p:cNvPr>
          <p:cNvSpPr>
            <a:spLocks noGrp="1"/>
          </p:cNvSpPr>
          <p:nvPr>
            <p:ph type="title" hasCustomPrompt="1"/>
          </p:nvPr>
        </p:nvSpPr>
        <p:spPr>
          <a:xfrm>
            <a:off x="4607980" y="224389"/>
            <a:ext cx="7584016" cy="801524"/>
          </a:xfrm>
          <a:noFill/>
        </p:spPr>
        <p:txBody>
          <a:bodyPr lIns="0" tIns="36000" rIns="0" bIns="0" anchor="ctr">
            <a:normAutofit/>
          </a:bodyPr>
          <a:lstStyle>
            <a:lvl1pPr algn="ctr">
              <a:defRPr sz="4267" b="1" i="0">
                <a:solidFill>
                  <a:schemeClr val="bg1"/>
                </a:solidFill>
                <a:latin typeface="Arial Black" panose="020B0604020202020204" pitchFamily="34" charset="0"/>
                <a:cs typeface="Arial Black" panose="020B0604020202020204" pitchFamily="34" charset="0"/>
              </a:defRPr>
            </a:lvl1pPr>
          </a:lstStyle>
          <a:p>
            <a:r>
              <a:rPr lang="fr-FR" dirty="0"/>
              <a:t>SOMMAIRE</a:t>
            </a:r>
            <a:endParaRPr lang="en-US" dirty="0"/>
          </a:p>
        </p:txBody>
      </p:sp>
    </p:spTree>
    <p:extLst>
      <p:ext uri="{BB962C8B-B14F-4D97-AF65-F5344CB8AC3E}">
        <p14:creationId xmlns:p14="http://schemas.microsoft.com/office/powerpoint/2010/main" val="31116041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age UN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A4579C1-DC95-A341-9EF2-26C237841887}"/>
              </a:ext>
            </a:extLst>
          </p:cNvPr>
          <p:cNvSpPr/>
          <p:nvPr userDrawn="1"/>
        </p:nvSpPr>
        <p:spPr>
          <a:xfrm>
            <a:off x="5" y="0"/>
            <a:ext cx="8413751" cy="6867525"/>
          </a:xfrm>
          <a:prstGeom prst="rect">
            <a:avLst/>
          </a:prstGeom>
          <a:solidFill>
            <a:srgbClr val="0D2755"/>
          </a:solidFill>
          <a:ln>
            <a:solidFill>
              <a:srgbClr val="0D2755"/>
            </a:solidFill>
          </a:ln>
        </p:spPr>
        <p:style>
          <a:lnRef idx="1">
            <a:schemeClr val="accent1"/>
          </a:lnRef>
          <a:fillRef idx="3">
            <a:schemeClr val="accent1"/>
          </a:fillRef>
          <a:effectRef idx="2">
            <a:schemeClr val="accent1"/>
          </a:effectRef>
          <a:fontRef idx="minor">
            <a:schemeClr val="lt1"/>
          </a:fontRef>
        </p:style>
        <p:txBody>
          <a:bodyPr anchor="ctr"/>
          <a:lstStyle/>
          <a:p>
            <a:pPr>
              <a:defRPr/>
            </a:pPr>
            <a:endParaRPr lang="fr-FR" sz="2400" dirty="0"/>
          </a:p>
        </p:txBody>
      </p:sp>
      <p:grpSp>
        <p:nvGrpSpPr>
          <p:cNvPr id="20" name="Groupe 19">
            <a:extLst>
              <a:ext uri="{FF2B5EF4-FFF2-40B4-BE49-F238E27FC236}">
                <a16:creationId xmlns:a16="http://schemas.microsoft.com/office/drawing/2014/main" id="{1471C90D-A455-8B4D-8A84-6D5B69699F79}"/>
              </a:ext>
            </a:extLst>
          </p:cNvPr>
          <p:cNvGrpSpPr/>
          <p:nvPr userDrawn="1"/>
        </p:nvGrpSpPr>
        <p:grpSpPr>
          <a:xfrm>
            <a:off x="-2491408" y="-6893"/>
            <a:ext cx="11600904" cy="6874417"/>
            <a:chOff x="-2321763" y="622411"/>
            <a:chExt cx="9190038" cy="6222889"/>
          </a:xfrm>
        </p:grpSpPr>
        <p:pic>
          <p:nvPicPr>
            <p:cNvPr id="8" name="Image 7">
              <a:extLst>
                <a:ext uri="{FF2B5EF4-FFF2-40B4-BE49-F238E27FC236}">
                  <a16:creationId xmlns:a16="http://schemas.microsoft.com/office/drawing/2014/main" id="{34DE6E47-6FF8-7940-A07B-8FC34C1AECD3}"/>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531" b="531"/>
            <a:stretch/>
          </p:blipFill>
          <p:spPr bwMode="auto">
            <a:xfrm>
              <a:off x="1123113" y="3621088"/>
              <a:ext cx="5734050" cy="322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8">
              <a:extLst>
                <a:ext uri="{FF2B5EF4-FFF2-40B4-BE49-F238E27FC236}">
                  <a16:creationId xmlns:a16="http://schemas.microsoft.com/office/drawing/2014/main" id="{F2607B67-CC4F-F343-937A-326C84A0E03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918700" y="1758950"/>
              <a:ext cx="2949575"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 9">
              <a:extLst>
                <a:ext uri="{FF2B5EF4-FFF2-40B4-BE49-F238E27FC236}">
                  <a16:creationId xmlns:a16="http://schemas.microsoft.com/office/drawing/2014/main" id="{E6D451F7-5C95-CB40-8497-DC9763B2BE6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688955" y="622411"/>
              <a:ext cx="1636713" cy="1771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 10">
              <a:extLst>
                <a:ext uri="{FF2B5EF4-FFF2-40B4-BE49-F238E27FC236}">
                  <a16:creationId xmlns:a16="http://schemas.microsoft.com/office/drawing/2014/main" id="{49857A81-D08E-284E-9BA4-DD8FAF828BEE}"/>
                </a:ext>
              </a:extLst>
            </p:cNvPr>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t="157" b="157"/>
            <a:stretch/>
          </p:blipFill>
          <p:spPr bwMode="auto">
            <a:xfrm>
              <a:off x="-2321763" y="1819275"/>
              <a:ext cx="6192838" cy="502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Espace réservé du texte 18">
            <a:extLst>
              <a:ext uri="{FF2B5EF4-FFF2-40B4-BE49-F238E27FC236}">
                <a16:creationId xmlns:a16="http://schemas.microsoft.com/office/drawing/2014/main" id="{70DA069E-3F52-2041-9172-8E09586B0EBD}"/>
              </a:ext>
            </a:extLst>
          </p:cNvPr>
          <p:cNvSpPr>
            <a:spLocks noGrp="1"/>
          </p:cNvSpPr>
          <p:nvPr>
            <p:ph type="body" sz="quarter" idx="12" hasCustomPrompt="1"/>
          </p:nvPr>
        </p:nvSpPr>
        <p:spPr>
          <a:xfrm>
            <a:off x="498423" y="365643"/>
            <a:ext cx="4980092" cy="620176"/>
          </a:xfrm>
        </p:spPr>
        <p:txBody>
          <a:bodyPr>
            <a:noAutofit/>
          </a:bodyPr>
          <a:lstStyle>
            <a:lvl1pPr marL="0" indent="0">
              <a:buFontTx/>
              <a:buNone/>
              <a:defRPr sz="4000" b="1" i="0">
                <a:solidFill>
                  <a:schemeClr val="bg1"/>
                </a:solidFill>
                <a:latin typeface="Calibri" panose="020F0502020204030204" pitchFamily="34" charset="0"/>
                <a:cs typeface="Calibri" panose="020F0502020204030204" pitchFamily="34" charset="0"/>
              </a:defRPr>
            </a:lvl1pPr>
            <a:lvl2pPr>
              <a:defRPr b="1" i="0">
                <a:solidFill>
                  <a:srgbClr val="0D2755"/>
                </a:solidFill>
                <a:latin typeface="Calibri" panose="020F0502020204030204" pitchFamily="34" charset="0"/>
                <a:cs typeface="Calibri" panose="020F0502020204030204" pitchFamily="34" charset="0"/>
              </a:defRPr>
            </a:lvl2pPr>
            <a:lvl3pPr>
              <a:defRPr b="1" i="0">
                <a:solidFill>
                  <a:srgbClr val="0D2755"/>
                </a:solidFill>
                <a:latin typeface="Calibri" panose="020F0502020204030204" pitchFamily="34" charset="0"/>
                <a:cs typeface="Calibri" panose="020F0502020204030204" pitchFamily="34" charset="0"/>
              </a:defRPr>
            </a:lvl3pPr>
            <a:lvl4pPr>
              <a:defRPr b="1" i="0">
                <a:solidFill>
                  <a:srgbClr val="0D2755"/>
                </a:solidFill>
                <a:latin typeface="Calibri" panose="020F0502020204030204" pitchFamily="34" charset="0"/>
                <a:cs typeface="Calibri" panose="020F0502020204030204" pitchFamily="34" charset="0"/>
              </a:defRPr>
            </a:lvl4pPr>
            <a:lvl5pPr>
              <a:defRPr b="1" i="0">
                <a:solidFill>
                  <a:srgbClr val="0D2755"/>
                </a:solidFill>
                <a:latin typeface="Calibri" panose="020F0502020204030204" pitchFamily="34" charset="0"/>
                <a:cs typeface="Calibri" panose="020F0502020204030204" pitchFamily="34" charset="0"/>
              </a:defRPr>
            </a:lvl5pPr>
          </a:lstStyle>
          <a:p>
            <a:pPr lvl="0"/>
            <a:r>
              <a:rPr lang="fr-FR" dirty="0"/>
              <a:t>TITRE du document</a:t>
            </a:r>
          </a:p>
        </p:txBody>
      </p:sp>
      <p:sp>
        <p:nvSpPr>
          <p:cNvPr id="18" name="Espace réservé du texte 18">
            <a:extLst>
              <a:ext uri="{FF2B5EF4-FFF2-40B4-BE49-F238E27FC236}">
                <a16:creationId xmlns:a16="http://schemas.microsoft.com/office/drawing/2014/main" id="{0FE5E527-A69C-C144-959B-2349B859EF61}"/>
              </a:ext>
            </a:extLst>
          </p:cNvPr>
          <p:cNvSpPr>
            <a:spLocks noGrp="1"/>
          </p:cNvSpPr>
          <p:nvPr>
            <p:ph type="body" sz="quarter" idx="13" hasCustomPrompt="1"/>
          </p:nvPr>
        </p:nvSpPr>
        <p:spPr>
          <a:xfrm>
            <a:off x="498419" y="1009631"/>
            <a:ext cx="4980091" cy="443468"/>
          </a:xfrm>
        </p:spPr>
        <p:txBody>
          <a:bodyPr>
            <a:noAutofit/>
          </a:bodyPr>
          <a:lstStyle>
            <a:lvl1pPr marL="0" indent="0">
              <a:buFontTx/>
              <a:buNone/>
              <a:defRPr sz="3600" b="1" i="0">
                <a:solidFill>
                  <a:schemeClr val="bg1"/>
                </a:solidFill>
                <a:latin typeface="+mj-lt"/>
                <a:cs typeface="Calibri" panose="020F0502020204030204" pitchFamily="34" charset="0"/>
              </a:defRPr>
            </a:lvl1pPr>
            <a:lvl2pPr>
              <a:defRPr b="1" i="0">
                <a:solidFill>
                  <a:srgbClr val="0D2755"/>
                </a:solidFill>
                <a:latin typeface="Calibri" panose="020F0502020204030204" pitchFamily="34" charset="0"/>
                <a:cs typeface="Calibri" panose="020F0502020204030204" pitchFamily="34" charset="0"/>
              </a:defRPr>
            </a:lvl2pPr>
            <a:lvl3pPr>
              <a:defRPr b="1" i="0">
                <a:solidFill>
                  <a:srgbClr val="0D2755"/>
                </a:solidFill>
                <a:latin typeface="Calibri" panose="020F0502020204030204" pitchFamily="34" charset="0"/>
                <a:cs typeface="Calibri" panose="020F0502020204030204" pitchFamily="34" charset="0"/>
              </a:defRPr>
            </a:lvl3pPr>
            <a:lvl4pPr>
              <a:defRPr b="1" i="0">
                <a:solidFill>
                  <a:srgbClr val="0D2755"/>
                </a:solidFill>
                <a:latin typeface="Calibri" panose="020F0502020204030204" pitchFamily="34" charset="0"/>
                <a:cs typeface="Calibri" panose="020F0502020204030204" pitchFamily="34" charset="0"/>
              </a:defRPr>
            </a:lvl4pPr>
            <a:lvl5pPr>
              <a:defRPr b="1" i="0">
                <a:solidFill>
                  <a:srgbClr val="0D2755"/>
                </a:solidFill>
                <a:latin typeface="Calibri" panose="020F0502020204030204" pitchFamily="34" charset="0"/>
                <a:cs typeface="Calibri" panose="020F0502020204030204" pitchFamily="34" charset="0"/>
              </a:defRPr>
            </a:lvl5pPr>
          </a:lstStyle>
          <a:p>
            <a:pPr lvl="0"/>
            <a:r>
              <a:rPr lang="fr-FR" dirty="0"/>
              <a:t>Sous-titre éventuel</a:t>
            </a:r>
          </a:p>
        </p:txBody>
      </p:sp>
      <p:sp>
        <p:nvSpPr>
          <p:cNvPr id="19" name="Espace réservé du texte 18">
            <a:extLst>
              <a:ext uri="{FF2B5EF4-FFF2-40B4-BE49-F238E27FC236}">
                <a16:creationId xmlns:a16="http://schemas.microsoft.com/office/drawing/2014/main" id="{7296ACFD-E49D-BE46-828E-4D21730A8DCA}"/>
              </a:ext>
            </a:extLst>
          </p:cNvPr>
          <p:cNvSpPr>
            <a:spLocks noGrp="1"/>
          </p:cNvSpPr>
          <p:nvPr>
            <p:ph type="body" sz="quarter" idx="14" hasCustomPrompt="1"/>
          </p:nvPr>
        </p:nvSpPr>
        <p:spPr>
          <a:xfrm>
            <a:off x="498419" y="1506779"/>
            <a:ext cx="4980091" cy="443468"/>
          </a:xfrm>
        </p:spPr>
        <p:txBody>
          <a:bodyPr>
            <a:noAutofit/>
          </a:bodyPr>
          <a:lstStyle>
            <a:lvl1pPr marL="0" indent="0">
              <a:buFontTx/>
              <a:buNone/>
              <a:defRPr sz="3600" b="1" i="0">
                <a:solidFill>
                  <a:srgbClr val="00ADAD"/>
                </a:solidFill>
                <a:latin typeface="Calibri" panose="020F0502020204030204" pitchFamily="34" charset="0"/>
                <a:cs typeface="Calibri" panose="020F0502020204030204" pitchFamily="34" charset="0"/>
              </a:defRPr>
            </a:lvl1pPr>
            <a:lvl2pPr>
              <a:defRPr b="1" i="0">
                <a:solidFill>
                  <a:srgbClr val="0D2755"/>
                </a:solidFill>
                <a:latin typeface="Calibri" panose="020F0502020204030204" pitchFamily="34" charset="0"/>
                <a:cs typeface="Calibri" panose="020F0502020204030204" pitchFamily="34" charset="0"/>
              </a:defRPr>
            </a:lvl2pPr>
            <a:lvl3pPr>
              <a:defRPr b="1" i="0">
                <a:solidFill>
                  <a:srgbClr val="0D2755"/>
                </a:solidFill>
                <a:latin typeface="Calibri" panose="020F0502020204030204" pitchFamily="34" charset="0"/>
                <a:cs typeface="Calibri" panose="020F0502020204030204" pitchFamily="34" charset="0"/>
              </a:defRPr>
            </a:lvl3pPr>
            <a:lvl4pPr>
              <a:defRPr b="1" i="0">
                <a:solidFill>
                  <a:srgbClr val="0D2755"/>
                </a:solidFill>
                <a:latin typeface="Calibri" panose="020F0502020204030204" pitchFamily="34" charset="0"/>
                <a:cs typeface="Calibri" panose="020F0502020204030204" pitchFamily="34" charset="0"/>
              </a:defRPr>
            </a:lvl4pPr>
            <a:lvl5pPr>
              <a:defRPr b="1" i="0">
                <a:solidFill>
                  <a:srgbClr val="0D2755"/>
                </a:solidFill>
                <a:latin typeface="Calibri" panose="020F0502020204030204" pitchFamily="34" charset="0"/>
                <a:cs typeface="Calibri" panose="020F0502020204030204" pitchFamily="34" charset="0"/>
              </a:defRPr>
            </a:lvl5pPr>
          </a:lstStyle>
          <a:p>
            <a:pPr lvl="0"/>
            <a:r>
              <a:rPr lang="fr-FR" dirty="0"/>
              <a:t>mot en exergue</a:t>
            </a:r>
          </a:p>
        </p:txBody>
      </p:sp>
      <p:sp>
        <p:nvSpPr>
          <p:cNvPr id="25" name="Espace réservé du texte 18">
            <a:extLst>
              <a:ext uri="{FF2B5EF4-FFF2-40B4-BE49-F238E27FC236}">
                <a16:creationId xmlns:a16="http://schemas.microsoft.com/office/drawing/2014/main" id="{4E4A036E-6762-F84C-B1F5-62B2E2261DC7}"/>
              </a:ext>
            </a:extLst>
          </p:cNvPr>
          <p:cNvSpPr>
            <a:spLocks noGrp="1"/>
          </p:cNvSpPr>
          <p:nvPr>
            <p:ph type="body" sz="quarter" idx="15" hasCustomPrompt="1"/>
          </p:nvPr>
        </p:nvSpPr>
        <p:spPr>
          <a:xfrm>
            <a:off x="8477255" y="5112509"/>
            <a:ext cx="3425221" cy="1390372"/>
          </a:xfrm>
        </p:spPr>
        <p:txBody>
          <a:bodyPr>
            <a:noAutofit/>
          </a:bodyPr>
          <a:lstStyle>
            <a:lvl1pPr marL="0" indent="0" algn="r">
              <a:lnSpc>
                <a:spcPct val="50000"/>
              </a:lnSpc>
              <a:buFontTx/>
              <a:buNone/>
              <a:defRPr sz="2267" b="1" i="0">
                <a:solidFill>
                  <a:srgbClr val="0D2755"/>
                </a:solidFill>
                <a:latin typeface="+mj-lt"/>
                <a:cs typeface="Calibri" panose="020F0502020204030204" pitchFamily="34" charset="0"/>
              </a:defRPr>
            </a:lvl1pPr>
            <a:lvl2pPr>
              <a:defRPr b="1" i="0">
                <a:solidFill>
                  <a:srgbClr val="0D2755"/>
                </a:solidFill>
                <a:latin typeface="Calibri" panose="020F0502020204030204" pitchFamily="34" charset="0"/>
                <a:cs typeface="Calibri" panose="020F0502020204030204" pitchFamily="34" charset="0"/>
              </a:defRPr>
            </a:lvl2pPr>
            <a:lvl3pPr>
              <a:defRPr b="1" i="0">
                <a:solidFill>
                  <a:srgbClr val="0D2755"/>
                </a:solidFill>
                <a:latin typeface="Calibri" panose="020F0502020204030204" pitchFamily="34" charset="0"/>
                <a:cs typeface="Calibri" panose="020F0502020204030204" pitchFamily="34" charset="0"/>
              </a:defRPr>
            </a:lvl3pPr>
            <a:lvl4pPr>
              <a:defRPr b="1" i="0">
                <a:solidFill>
                  <a:srgbClr val="0D2755"/>
                </a:solidFill>
                <a:latin typeface="Calibri" panose="020F0502020204030204" pitchFamily="34" charset="0"/>
                <a:cs typeface="Calibri" panose="020F0502020204030204" pitchFamily="34" charset="0"/>
              </a:defRPr>
            </a:lvl4pPr>
            <a:lvl5pPr>
              <a:defRPr b="1" i="0">
                <a:solidFill>
                  <a:srgbClr val="0D2755"/>
                </a:solidFill>
                <a:latin typeface="Calibri" panose="020F0502020204030204" pitchFamily="34" charset="0"/>
                <a:cs typeface="Calibri" panose="020F0502020204030204" pitchFamily="34" charset="0"/>
              </a:defRPr>
            </a:lvl5pPr>
          </a:lstStyle>
          <a:p>
            <a:pPr lvl="0"/>
            <a:r>
              <a:rPr lang="fr-FR" dirty="0"/>
              <a:t>Prénom Nom</a:t>
            </a:r>
          </a:p>
          <a:p>
            <a:pPr lvl="0"/>
            <a:r>
              <a:rPr lang="fr-FR" dirty="0"/>
              <a:t>Direction xxx </a:t>
            </a:r>
            <a:r>
              <a:rPr lang="fr-FR" dirty="0" err="1"/>
              <a:t>xxxxxx</a:t>
            </a:r>
            <a:endParaRPr lang="fr-FR" dirty="0"/>
          </a:p>
          <a:p>
            <a:pPr lvl="0"/>
            <a:endParaRPr lang="fr-FR" dirty="0"/>
          </a:p>
          <a:p>
            <a:pPr lvl="0"/>
            <a:r>
              <a:rPr lang="fr-FR" dirty="0"/>
              <a:t>Prénom Nom</a:t>
            </a:r>
          </a:p>
          <a:p>
            <a:pPr lvl="0"/>
            <a:r>
              <a:rPr lang="fr-FR" dirty="0"/>
              <a:t>Direction xxx </a:t>
            </a:r>
            <a:r>
              <a:rPr lang="fr-FR" dirty="0" err="1"/>
              <a:t>xxxxxx</a:t>
            </a:r>
            <a:endParaRPr lang="fr-FR" dirty="0"/>
          </a:p>
        </p:txBody>
      </p:sp>
      <p:pic>
        <p:nvPicPr>
          <p:cNvPr id="13" name="Image 12">
            <a:extLst>
              <a:ext uri="{FF2B5EF4-FFF2-40B4-BE49-F238E27FC236}">
                <a16:creationId xmlns:a16="http://schemas.microsoft.com/office/drawing/2014/main" id="{C294ED90-5E71-234D-9896-BFD114760B6C}"/>
              </a:ext>
            </a:extLst>
          </p:cNvPr>
          <p:cNvPicPr>
            <a:picLocks noChangeAspect="1"/>
          </p:cNvPicPr>
          <p:nvPr userDrawn="1"/>
        </p:nvPicPr>
        <p:blipFill rotWithShape="1">
          <a:blip r:embed="rId6">
            <a:alphaModFix/>
          </a:blip>
          <a:srcRect l="-14026" r="-10825"/>
          <a:stretch/>
        </p:blipFill>
        <p:spPr>
          <a:xfrm>
            <a:off x="8435335" y="365643"/>
            <a:ext cx="3744000" cy="832116"/>
          </a:xfrm>
          <a:prstGeom prst="rect">
            <a:avLst/>
          </a:prstGeom>
        </p:spPr>
      </p:pic>
    </p:spTree>
    <p:extLst>
      <p:ext uri="{BB962C8B-B14F-4D97-AF65-F5344CB8AC3E}">
        <p14:creationId xmlns:p14="http://schemas.microsoft.com/office/powerpoint/2010/main" val="3614956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left)">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SOMMAIRE version n°2">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027DB3D2-A3F1-A845-BFBF-D5A3493CEB24}"/>
              </a:ext>
            </a:extLst>
          </p:cNvPr>
          <p:cNvSpPr>
            <a:spLocks noGrp="1"/>
          </p:cNvSpPr>
          <p:nvPr>
            <p:ph sz="half" idx="10" hasCustomPrompt="1"/>
          </p:nvPr>
        </p:nvSpPr>
        <p:spPr>
          <a:xfrm>
            <a:off x="1115907" y="2419828"/>
            <a:ext cx="10019453" cy="344219"/>
          </a:xfrm>
          <a:ln>
            <a:noFill/>
          </a:ln>
        </p:spPr>
        <p:txBody>
          <a:bodyPr>
            <a:noAutofit/>
          </a:bodyPr>
          <a:lstStyle>
            <a:lvl1pPr marL="304784" indent="-304784">
              <a:buFontTx/>
              <a:buBlip>
                <a:blip r:embed="rId2"/>
              </a:buBlip>
              <a:defRPr sz="2667" b="1">
                <a:solidFill>
                  <a:srgbClr val="0D2755"/>
                </a:solidFill>
              </a:defRPr>
            </a:lvl1pPr>
            <a:lvl2pPr>
              <a:defRPr sz="2133" b="1">
                <a:solidFill>
                  <a:srgbClr val="00ADAD"/>
                </a:solidFill>
              </a:defRPr>
            </a:lvl2pPr>
            <a:lvl3pPr>
              <a:defRPr sz="1867">
                <a:latin typeface="+mj-lt"/>
              </a:defRPr>
            </a:lvl3pPr>
            <a:lvl4pPr>
              <a:buClr>
                <a:srgbClr val="00B0F0"/>
              </a:buClr>
              <a:defRPr/>
            </a:lvl4pPr>
          </a:lstStyle>
          <a:p>
            <a:pPr lvl="0"/>
            <a:r>
              <a:rPr lang="fr-FR" dirty="0"/>
              <a:t> Titre du paragraphe</a:t>
            </a:r>
          </a:p>
        </p:txBody>
      </p:sp>
      <p:sp>
        <p:nvSpPr>
          <p:cNvPr id="12" name="Content Placeholder 2">
            <a:extLst>
              <a:ext uri="{FF2B5EF4-FFF2-40B4-BE49-F238E27FC236}">
                <a16:creationId xmlns:a16="http://schemas.microsoft.com/office/drawing/2014/main" id="{29ADD9E1-D715-E748-BDB0-B4490723FB40}"/>
              </a:ext>
            </a:extLst>
          </p:cNvPr>
          <p:cNvSpPr>
            <a:spLocks noGrp="1"/>
          </p:cNvSpPr>
          <p:nvPr>
            <p:ph sz="half" idx="1" hasCustomPrompt="1"/>
          </p:nvPr>
        </p:nvSpPr>
        <p:spPr>
          <a:xfrm>
            <a:off x="1544320" y="2892981"/>
            <a:ext cx="9591040" cy="344217"/>
          </a:xfrm>
        </p:spPr>
        <p:txBody>
          <a:bodyPr>
            <a:noAutofit/>
          </a:bodyPr>
          <a:lstStyle>
            <a:lvl1pPr marL="0" indent="0">
              <a:buNone/>
              <a:defRPr sz="2133" b="1">
                <a:solidFill>
                  <a:srgbClr val="00ADAD"/>
                </a:solidFill>
              </a:defRPr>
            </a:lvl1pPr>
            <a:lvl2pPr marL="609570" indent="0">
              <a:buNone/>
              <a:defRPr sz="2133" b="1">
                <a:solidFill>
                  <a:srgbClr val="00ADAD"/>
                </a:solidFill>
              </a:defRPr>
            </a:lvl2pPr>
            <a:lvl3pPr marL="1219139" indent="0">
              <a:buNone/>
              <a:defRPr/>
            </a:lvl3pPr>
            <a:lvl4pPr marL="1828709" indent="0">
              <a:buNone/>
              <a:defRPr/>
            </a:lvl4pPr>
            <a:lvl5pPr marL="2438278" indent="0">
              <a:buNone/>
              <a:defRPr/>
            </a:lvl5pPr>
          </a:lstStyle>
          <a:p>
            <a:pPr lvl="0"/>
            <a:r>
              <a:rPr lang="fr-FR" dirty="0"/>
              <a:t>Sous-titre</a:t>
            </a:r>
          </a:p>
        </p:txBody>
      </p:sp>
      <p:sp>
        <p:nvSpPr>
          <p:cNvPr id="13" name="Content Placeholder 2">
            <a:extLst>
              <a:ext uri="{FF2B5EF4-FFF2-40B4-BE49-F238E27FC236}">
                <a16:creationId xmlns:a16="http://schemas.microsoft.com/office/drawing/2014/main" id="{6FDCB233-4E52-784D-87AA-A29A85B19790}"/>
              </a:ext>
            </a:extLst>
          </p:cNvPr>
          <p:cNvSpPr>
            <a:spLocks noGrp="1"/>
          </p:cNvSpPr>
          <p:nvPr>
            <p:ph sz="half" idx="11" hasCustomPrompt="1"/>
          </p:nvPr>
        </p:nvSpPr>
        <p:spPr>
          <a:xfrm>
            <a:off x="1544320" y="3366131"/>
            <a:ext cx="9591040" cy="1700240"/>
          </a:xfrm>
        </p:spPr>
        <p:txBody>
          <a:bodyPr numCol="1">
            <a:noAutofit/>
          </a:bodyPr>
          <a:lstStyle>
            <a:lvl1pPr marL="0" indent="0" algn="l">
              <a:lnSpc>
                <a:spcPct val="50000"/>
              </a:lnSpc>
              <a:buNone/>
              <a:tabLst>
                <a:tab pos="7199640" algn="l"/>
              </a:tabLst>
              <a:defRPr sz="1867">
                <a:solidFill>
                  <a:schemeClr val="tx1"/>
                </a:solidFill>
                <a:latin typeface="+mj-lt"/>
              </a:defRPr>
            </a:lvl1pPr>
          </a:lstStyle>
          <a:p>
            <a:pPr lvl="0"/>
            <a:r>
              <a:rPr lang="fr-FR" dirty="0"/>
              <a:t>Exemple de texte</a:t>
            </a:r>
          </a:p>
        </p:txBody>
      </p:sp>
      <p:grpSp>
        <p:nvGrpSpPr>
          <p:cNvPr id="2" name="Groupe 1">
            <a:extLst>
              <a:ext uri="{FF2B5EF4-FFF2-40B4-BE49-F238E27FC236}">
                <a16:creationId xmlns:a16="http://schemas.microsoft.com/office/drawing/2014/main" id="{93FE1775-16A0-8749-8DA9-1A92DD445099}"/>
              </a:ext>
            </a:extLst>
          </p:cNvPr>
          <p:cNvGrpSpPr/>
          <p:nvPr userDrawn="1"/>
        </p:nvGrpSpPr>
        <p:grpSpPr>
          <a:xfrm>
            <a:off x="-2121" y="-4510"/>
            <a:ext cx="12194121" cy="2097553"/>
            <a:chOff x="-1591" y="-3383"/>
            <a:chExt cx="9145591" cy="1573165"/>
          </a:xfrm>
        </p:grpSpPr>
        <p:sp>
          <p:nvSpPr>
            <p:cNvPr id="9" name="Rectangle 8">
              <a:extLst>
                <a:ext uri="{FF2B5EF4-FFF2-40B4-BE49-F238E27FC236}">
                  <a16:creationId xmlns:a16="http://schemas.microsoft.com/office/drawing/2014/main" id="{A8A528CF-E1DF-AC41-A3F6-93A3411FE434}"/>
                </a:ext>
              </a:extLst>
            </p:cNvPr>
            <p:cNvSpPr/>
            <p:nvPr userDrawn="1"/>
          </p:nvSpPr>
          <p:spPr>
            <a:xfrm>
              <a:off x="3455987" y="-1260"/>
              <a:ext cx="5688013" cy="904510"/>
            </a:xfrm>
            <a:prstGeom prst="rect">
              <a:avLst/>
            </a:prstGeom>
            <a:solidFill>
              <a:srgbClr val="00206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grpSp>
          <p:nvGrpSpPr>
            <p:cNvPr id="11" name="Groupe 10">
              <a:extLst>
                <a:ext uri="{FF2B5EF4-FFF2-40B4-BE49-F238E27FC236}">
                  <a16:creationId xmlns:a16="http://schemas.microsoft.com/office/drawing/2014/main" id="{E0B453D8-4EAC-5B4B-93A3-D834D2589507}"/>
                </a:ext>
              </a:extLst>
            </p:cNvPr>
            <p:cNvGrpSpPr/>
            <p:nvPr userDrawn="1"/>
          </p:nvGrpSpPr>
          <p:grpSpPr>
            <a:xfrm>
              <a:off x="-1591" y="-3383"/>
              <a:ext cx="3457576" cy="1573165"/>
              <a:chOff x="-1591" y="3668529"/>
              <a:chExt cx="3457576" cy="1906320"/>
            </a:xfrm>
          </p:grpSpPr>
          <p:sp>
            <p:nvSpPr>
              <p:cNvPr id="14" name="Rectangle 116">
                <a:extLst>
                  <a:ext uri="{FF2B5EF4-FFF2-40B4-BE49-F238E27FC236}">
                    <a16:creationId xmlns:a16="http://schemas.microsoft.com/office/drawing/2014/main" id="{A37BA6E2-F76B-0349-9A7B-269D2632069F}"/>
                  </a:ext>
                </a:extLst>
              </p:cNvPr>
              <p:cNvSpPr/>
              <p:nvPr userDrawn="1"/>
            </p:nvSpPr>
            <p:spPr>
              <a:xfrm>
                <a:off x="-1591" y="3677133"/>
                <a:ext cx="1267052" cy="1826847"/>
              </a:xfrm>
              <a:custGeom>
                <a:avLst/>
                <a:gdLst>
                  <a:gd name="connsiteX0" fmla="*/ 0 w 2800350"/>
                  <a:gd name="connsiteY0" fmla="*/ 0 h 1657350"/>
                  <a:gd name="connsiteX1" fmla="*/ 2800350 w 2800350"/>
                  <a:gd name="connsiteY1" fmla="*/ 0 h 1657350"/>
                  <a:gd name="connsiteX2" fmla="*/ 2800350 w 2800350"/>
                  <a:gd name="connsiteY2" fmla="*/ 1657350 h 1657350"/>
                  <a:gd name="connsiteX3" fmla="*/ 0 w 2800350"/>
                  <a:gd name="connsiteY3" fmla="*/ 1657350 h 1657350"/>
                  <a:gd name="connsiteX4" fmla="*/ 0 w 2800350"/>
                  <a:gd name="connsiteY4" fmla="*/ 0 h 1657350"/>
                  <a:gd name="connsiteX0" fmla="*/ 0 w 3729038"/>
                  <a:gd name="connsiteY0" fmla="*/ 0 h 4829175"/>
                  <a:gd name="connsiteX1" fmla="*/ 3729038 w 3729038"/>
                  <a:gd name="connsiteY1" fmla="*/ 3171825 h 4829175"/>
                  <a:gd name="connsiteX2" fmla="*/ 3729038 w 3729038"/>
                  <a:gd name="connsiteY2" fmla="*/ 4829175 h 4829175"/>
                  <a:gd name="connsiteX3" fmla="*/ 928688 w 3729038"/>
                  <a:gd name="connsiteY3" fmla="*/ 4829175 h 4829175"/>
                  <a:gd name="connsiteX4" fmla="*/ 0 w 3729038"/>
                  <a:gd name="connsiteY4" fmla="*/ 0 h 4829175"/>
                  <a:gd name="connsiteX0" fmla="*/ 0 w 3729038"/>
                  <a:gd name="connsiteY0" fmla="*/ 0 h 4829175"/>
                  <a:gd name="connsiteX1" fmla="*/ 3729038 w 3729038"/>
                  <a:gd name="connsiteY1" fmla="*/ 3171825 h 4829175"/>
                  <a:gd name="connsiteX2" fmla="*/ 3729038 w 3729038"/>
                  <a:gd name="connsiteY2" fmla="*/ 4829175 h 4829175"/>
                  <a:gd name="connsiteX3" fmla="*/ 0 w 3729038"/>
                  <a:gd name="connsiteY3" fmla="*/ 1100137 h 4829175"/>
                  <a:gd name="connsiteX4" fmla="*/ 0 w 3729038"/>
                  <a:gd name="connsiteY4" fmla="*/ 0 h 4829175"/>
                  <a:gd name="connsiteX0" fmla="*/ 0 w 3729038"/>
                  <a:gd name="connsiteY0" fmla="*/ 0 h 3171825"/>
                  <a:gd name="connsiteX1" fmla="*/ 3729038 w 3729038"/>
                  <a:gd name="connsiteY1" fmla="*/ 3171825 h 3171825"/>
                  <a:gd name="connsiteX2" fmla="*/ 642675 w 3729038"/>
                  <a:gd name="connsiteY2" fmla="*/ 1571625 h 3171825"/>
                  <a:gd name="connsiteX3" fmla="*/ 0 w 3729038"/>
                  <a:gd name="connsiteY3" fmla="*/ 1100137 h 3171825"/>
                  <a:gd name="connsiteX4" fmla="*/ 0 w 3729038"/>
                  <a:gd name="connsiteY4" fmla="*/ 0 h 3171825"/>
                  <a:gd name="connsiteX0" fmla="*/ 0 w 3729038"/>
                  <a:gd name="connsiteY0" fmla="*/ 0 h 3171825"/>
                  <a:gd name="connsiteX1" fmla="*/ 3729038 w 3729038"/>
                  <a:gd name="connsiteY1" fmla="*/ 3171825 h 3171825"/>
                  <a:gd name="connsiteX2" fmla="*/ 585520 w 3729038"/>
                  <a:gd name="connsiteY2" fmla="*/ 1857375 h 3171825"/>
                  <a:gd name="connsiteX3" fmla="*/ 0 w 3729038"/>
                  <a:gd name="connsiteY3" fmla="*/ 1100137 h 3171825"/>
                  <a:gd name="connsiteX4" fmla="*/ 0 w 3729038"/>
                  <a:gd name="connsiteY4" fmla="*/ 0 h 3171825"/>
                  <a:gd name="connsiteX0" fmla="*/ 0 w 1571441"/>
                  <a:gd name="connsiteY0" fmla="*/ 0 h 1857375"/>
                  <a:gd name="connsiteX1" fmla="*/ 1571441 w 1571441"/>
                  <a:gd name="connsiteY1" fmla="*/ 1671637 h 1857375"/>
                  <a:gd name="connsiteX2" fmla="*/ 585520 w 1571441"/>
                  <a:gd name="connsiteY2" fmla="*/ 1857375 h 1857375"/>
                  <a:gd name="connsiteX3" fmla="*/ 0 w 1571441"/>
                  <a:gd name="connsiteY3" fmla="*/ 1100137 h 1857375"/>
                  <a:gd name="connsiteX4" fmla="*/ 0 w 1571441"/>
                  <a:gd name="connsiteY4" fmla="*/ 0 h 1857375"/>
                  <a:gd name="connsiteX0" fmla="*/ 0 w 2443229"/>
                  <a:gd name="connsiteY0" fmla="*/ 0 h 2500312"/>
                  <a:gd name="connsiteX1" fmla="*/ 2443229 w 2443229"/>
                  <a:gd name="connsiteY1" fmla="*/ 2500312 h 2500312"/>
                  <a:gd name="connsiteX2" fmla="*/ 585520 w 2443229"/>
                  <a:gd name="connsiteY2" fmla="*/ 1857375 h 2500312"/>
                  <a:gd name="connsiteX3" fmla="*/ 0 w 2443229"/>
                  <a:gd name="connsiteY3" fmla="*/ 1100137 h 2500312"/>
                  <a:gd name="connsiteX4" fmla="*/ 0 w 2443229"/>
                  <a:gd name="connsiteY4" fmla="*/ 0 h 2500312"/>
                  <a:gd name="connsiteX0" fmla="*/ 0 w 2443229"/>
                  <a:gd name="connsiteY0" fmla="*/ 0 h 2500312"/>
                  <a:gd name="connsiteX1" fmla="*/ 2443229 w 2443229"/>
                  <a:gd name="connsiteY1" fmla="*/ 2500312 h 2500312"/>
                  <a:gd name="connsiteX2" fmla="*/ 538565 w 2443229"/>
                  <a:gd name="connsiteY2" fmla="*/ 1844674 h 2500312"/>
                  <a:gd name="connsiteX3" fmla="*/ 0 w 2443229"/>
                  <a:gd name="connsiteY3" fmla="*/ 1100137 h 2500312"/>
                  <a:gd name="connsiteX4" fmla="*/ 0 w 2443229"/>
                  <a:gd name="connsiteY4" fmla="*/ 0 h 2500312"/>
                  <a:gd name="connsiteX0" fmla="*/ 0 w 2483761"/>
                  <a:gd name="connsiteY0" fmla="*/ 0 h 2754207"/>
                  <a:gd name="connsiteX1" fmla="*/ 2483761 w 2483761"/>
                  <a:gd name="connsiteY1" fmla="*/ 2754207 h 2754207"/>
                  <a:gd name="connsiteX2" fmla="*/ 579097 w 2483761"/>
                  <a:gd name="connsiteY2" fmla="*/ 2098569 h 2754207"/>
                  <a:gd name="connsiteX3" fmla="*/ 40532 w 2483761"/>
                  <a:gd name="connsiteY3" fmla="*/ 1354032 h 2754207"/>
                  <a:gd name="connsiteX4" fmla="*/ 0 w 2483761"/>
                  <a:gd name="connsiteY4" fmla="*/ 0 h 2754207"/>
                  <a:gd name="connsiteX0" fmla="*/ 8446 w 2443229"/>
                  <a:gd name="connsiteY0" fmla="*/ 0 h 2801406"/>
                  <a:gd name="connsiteX1" fmla="*/ 2443229 w 2443229"/>
                  <a:gd name="connsiteY1" fmla="*/ 2801406 h 2801406"/>
                  <a:gd name="connsiteX2" fmla="*/ 538565 w 2443229"/>
                  <a:gd name="connsiteY2" fmla="*/ 2145768 h 2801406"/>
                  <a:gd name="connsiteX3" fmla="*/ 0 w 2443229"/>
                  <a:gd name="connsiteY3" fmla="*/ 1401231 h 2801406"/>
                  <a:gd name="connsiteX4" fmla="*/ 8446 w 2443229"/>
                  <a:gd name="connsiteY4" fmla="*/ 0 h 2801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3229" h="2801406">
                    <a:moveTo>
                      <a:pt x="8446" y="0"/>
                    </a:moveTo>
                    <a:lnTo>
                      <a:pt x="2443229" y="2801406"/>
                    </a:lnTo>
                    <a:lnTo>
                      <a:pt x="538565" y="2145768"/>
                    </a:lnTo>
                    <a:lnTo>
                      <a:pt x="0" y="1401231"/>
                    </a:lnTo>
                    <a:cubicBezTo>
                      <a:pt x="2815" y="934154"/>
                      <a:pt x="5631" y="467077"/>
                      <a:pt x="8446"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fr-FR" sz="1467" dirty="0"/>
              </a:p>
            </p:txBody>
          </p:sp>
          <p:sp>
            <p:nvSpPr>
              <p:cNvPr id="15" name="Rectangle 117">
                <a:extLst>
                  <a:ext uri="{FF2B5EF4-FFF2-40B4-BE49-F238E27FC236}">
                    <a16:creationId xmlns:a16="http://schemas.microsoft.com/office/drawing/2014/main" id="{8B7E4CD2-765A-524B-A654-D2376336A3B5}"/>
                  </a:ext>
                </a:extLst>
              </p:cNvPr>
              <p:cNvSpPr/>
              <p:nvPr userDrawn="1"/>
            </p:nvSpPr>
            <p:spPr>
              <a:xfrm>
                <a:off x="274232" y="3731591"/>
                <a:ext cx="1993293" cy="1771308"/>
              </a:xfrm>
              <a:custGeom>
                <a:avLst/>
                <a:gdLst>
                  <a:gd name="connsiteX0" fmla="*/ 0 w 3071495"/>
                  <a:gd name="connsiteY0" fmla="*/ 0 h 1842770"/>
                  <a:gd name="connsiteX1" fmla="*/ 3071495 w 3071495"/>
                  <a:gd name="connsiteY1" fmla="*/ 0 h 1842770"/>
                  <a:gd name="connsiteX2" fmla="*/ 3071495 w 3071495"/>
                  <a:gd name="connsiteY2" fmla="*/ 1842770 h 1842770"/>
                  <a:gd name="connsiteX3" fmla="*/ 0 w 3071495"/>
                  <a:gd name="connsiteY3" fmla="*/ 1842770 h 1842770"/>
                  <a:gd name="connsiteX4" fmla="*/ 0 w 3071495"/>
                  <a:gd name="connsiteY4" fmla="*/ 0 h 1842770"/>
                  <a:gd name="connsiteX0" fmla="*/ 0 w 4785995"/>
                  <a:gd name="connsiteY0" fmla="*/ 0 h 3400107"/>
                  <a:gd name="connsiteX1" fmla="*/ 4785995 w 4785995"/>
                  <a:gd name="connsiteY1" fmla="*/ 1557337 h 3400107"/>
                  <a:gd name="connsiteX2" fmla="*/ 4785995 w 4785995"/>
                  <a:gd name="connsiteY2" fmla="*/ 3400107 h 3400107"/>
                  <a:gd name="connsiteX3" fmla="*/ 1714500 w 4785995"/>
                  <a:gd name="connsiteY3" fmla="*/ 3400107 h 3400107"/>
                  <a:gd name="connsiteX4" fmla="*/ 0 w 4785995"/>
                  <a:gd name="connsiteY4" fmla="*/ 0 h 3400107"/>
                  <a:gd name="connsiteX0" fmla="*/ 0 w 4785995"/>
                  <a:gd name="connsiteY0" fmla="*/ 2057063 h 5457170"/>
                  <a:gd name="connsiteX1" fmla="*/ 2857182 w 4785995"/>
                  <a:gd name="connsiteY1" fmla="*/ 0 h 5457170"/>
                  <a:gd name="connsiteX2" fmla="*/ 4785995 w 4785995"/>
                  <a:gd name="connsiteY2" fmla="*/ 5457170 h 5457170"/>
                  <a:gd name="connsiteX3" fmla="*/ 1714500 w 4785995"/>
                  <a:gd name="connsiteY3" fmla="*/ 5457170 h 5457170"/>
                  <a:gd name="connsiteX4" fmla="*/ 0 w 4785995"/>
                  <a:gd name="connsiteY4" fmla="*/ 2057063 h 5457170"/>
                  <a:gd name="connsiteX0" fmla="*/ 0 w 3843020"/>
                  <a:gd name="connsiteY0" fmla="*/ 2057063 h 5457170"/>
                  <a:gd name="connsiteX1" fmla="*/ 2857182 w 3843020"/>
                  <a:gd name="connsiteY1" fmla="*/ 0 h 5457170"/>
                  <a:gd name="connsiteX2" fmla="*/ 3843020 w 3843020"/>
                  <a:gd name="connsiteY2" fmla="*/ 215899 h 5457170"/>
                  <a:gd name="connsiteX3" fmla="*/ 1714500 w 3843020"/>
                  <a:gd name="connsiteY3" fmla="*/ 5457170 h 5457170"/>
                  <a:gd name="connsiteX4" fmla="*/ 0 w 3843020"/>
                  <a:gd name="connsiteY4" fmla="*/ 2057063 h 5457170"/>
                  <a:gd name="connsiteX0" fmla="*/ 0 w 3843020"/>
                  <a:gd name="connsiteY0" fmla="*/ 2057063 h 2057063"/>
                  <a:gd name="connsiteX1" fmla="*/ 2857182 w 3843020"/>
                  <a:gd name="connsiteY1" fmla="*/ 0 h 2057063"/>
                  <a:gd name="connsiteX2" fmla="*/ 3843020 w 3843020"/>
                  <a:gd name="connsiteY2" fmla="*/ 215899 h 2057063"/>
                  <a:gd name="connsiteX3" fmla="*/ 2257425 w 3843020"/>
                  <a:gd name="connsiteY3" fmla="*/ 1742434 h 2057063"/>
                  <a:gd name="connsiteX4" fmla="*/ 0 w 3843020"/>
                  <a:gd name="connsiteY4" fmla="*/ 2057063 h 2057063"/>
                  <a:gd name="connsiteX0" fmla="*/ 0 w 3843020"/>
                  <a:gd name="connsiteY0" fmla="*/ 2057063 h 2716288"/>
                  <a:gd name="connsiteX1" fmla="*/ 2857182 w 3843020"/>
                  <a:gd name="connsiteY1" fmla="*/ 0 h 2716288"/>
                  <a:gd name="connsiteX2" fmla="*/ 3843020 w 3843020"/>
                  <a:gd name="connsiteY2" fmla="*/ 215899 h 2716288"/>
                  <a:gd name="connsiteX3" fmla="*/ 1903095 w 3843020"/>
                  <a:gd name="connsiteY3" fmla="*/ 2716288 h 2716288"/>
                  <a:gd name="connsiteX4" fmla="*/ 0 w 3843020"/>
                  <a:gd name="connsiteY4" fmla="*/ 2057063 h 2716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3020" h="2716288">
                    <a:moveTo>
                      <a:pt x="0" y="2057063"/>
                    </a:moveTo>
                    <a:lnTo>
                      <a:pt x="2857182" y="0"/>
                    </a:lnTo>
                    <a:lnTo>
                      <a:pt x="3843020" y="215899"/>
                    </a:lnTo>
                    <a:lnTo>
                      <a:pt x="1903095" y="2716288"/>
                    </a:lnTo>
                    <a:lnTo>
                      <a:pt x="0" y="2057063"/>
                    </a:lnTo>
                    <a:close/>
                  </a:path>
                </a:pathLst>
              </a:custGeom>
              <a:solidFill>
                <a:srgbClr val="00206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fr-FR" sz="1467" dirty="0"/>
              </a:p>
            </p:txBody>
          </p:sp>
          <p:sp>
            <p:nvSpPr>
              <p:cNvPr id="16" name="Rectangle 118">
                <a:extLst>
                  <a:ext uri="{FF2B5EF4-FFF2-40B4-BE49-F238E27FC236}">
                    <a16:creationId xmlns:a16="http://schemas.microsoft.com/office/drawing/2014/main" id="{B3DFD71E-6B16-6346-B55D-06A4CDA9EECD}"/>
                  </a:ext>
                </a:extLst>
              </p:cNvPr>
              <p:cNvSpPr/>
              <p:nvPr userDrawn="1"/>
            </p:nvSpPr>
            <p:spPr>
              <a:xfrm>
                <a:off x="1766189" y="3731591"/>
                <a:ext cx="1031908" cy="1841882"/>
              </a:xfrm>
              <a:custGeom>
                <a:avLst/>
                <a:gdLst>
                  <a:gd name="connsiteX0" fmla="*/ 0 w 2171700"/>
                  <a:gd name="connsiteY0" fmla="*/ 0 h 1743075"/>
                  <a:gd name="connsiteX1" fmla="*/ 2171700 w 2171700"/>
                  <a:gd name="connsiteY1" fmla="*/ 0 h 1743075"/>
                  <a:gd name="connsiteX2" fmla="*/ 2171700 w 2171700"/>
                  <a:gd name="connsiteY2" fmla="*/ 1743075 h 1743075"/>
                  <a:gd name="connsiteX3" fmla="*/ 0 w 2171700"/>
                  <a:gd name="connsiteY3" fmla="*/ 1743075 h 1743075"/>
                  <a:gd name="connsiteX4" fmla="*/ 0 w 2171700"/>
                  <a:gd name="connsiteY4" fmla="*/ 0 h 1743075"/>
                  <a:gd name="connsiteX0" fmla="*/ 0 w 2300288"/>
                  <a:gd name="connsiteY0" fmla="*/ 0 h 5072062"/>
                  <a:gd name="connsiteX1" fmla="*/ 2300288 w 2300288"/>
                  <a:gd name="connsiteY1" fmla="*/ 3328987 h 5072062"/>
                  <a:gd name="connsiteX2" fmla="*/ 2300288 w 2300288"/>
                  <a:gd name="connsiteY2" fmla="*/ 5072062 h 5072062"/>
                  <a:gd name="connsiteX3" fmla="*/ 128588 w 2300288"/>
                  <a:gd name="connsiteY3" fmla="*/ 5072062 h 5072062"/>
                  <a:gd name="connsiteX4" fmla="*/ 0 w 2300288"/>
                  <a:gd name="connsiteY4" fmla="*/ 0 h 5072062"/>
                  <a:gd name="connsiteX0" fmla="*/ 0 w 2300288"/>
                  <a:gd name="connsiteY0" fmla="*/ 0 h 5072062"/>
                  <a:gd name="connsiteX1" fmla="*/ 871340 w 2300288"/>
                  <a:gd name="connsiteY1" fmla="*/ 217501 h 5072062"/>
                  <a:gd name="connsiteX2" fmla="*/ 2300288 w 2300288"/>
                  <a:gd name="connsiteY2" fmla="*/ 5072062 h 5072062"/>
                  <a:gd name="connsiteX3" fmla="*/ 128588 w 2300288"/>
                  <a:gd name="connsiteY3" fmla="*/ 5072062 h 5072062"/>
                  <a:gd name="connsiteX4" fmla="*/ 0 w 2300288"/>
                  <a:gd name="connsiteY4" fmla="*/ 0 h 5072062"/>
                  <a:gd name="connsiteX0" fmla="*/ 0 w 1771577"/>
                  <a:gd name="connsiteY0" fmla="*/ 0 h 5072062"/>
                  <a:gd name="connsiteX1" fmla="*/ 871340 w 1771577"/>
                  <a:gd name="connsiteY1" fmla="*/ 217501 h 5072062"/>
                  <a:gd name="connsiteX2" fmla="*/ 1771577 w 1771577"/>
                  <a:gd name="connsiteY2" fmla="*/ 1828596 h 5072062"/>
                  <a:gd name="connsiteX3" fmla="*/ 128588 w 1771577"/>
                  <a:gd name="connsiteY3" fmla="*/ 5072062 h 5072062"/>
                  <a:gd name="connsiteX4" fmla="*/ 0 w 1771577"/>
                  <a:gd name="connsiteY4" fmla="*/ 0 h 5072062"/>
                  <a:gd name="connsiteX0" fmla="*/ 0 w 1957374"/>
                  <a:gd name="connsiteY0" fmla="*/ 0 h 5072062"/>
                  <a:gd name="connsiteX1" fmla="*/ 871340 w 1957374"/>
                  <a:gd name="connsiteY1" fmla="*/ 217501 h 5072062"/>
                  <a:gd name="connsiteX2" fmla="*/ 1957374 w 1957374"/>
                  <a:gd name="connsiteY2" fmla="*/ 2835770 h 5072062"/>
                  <a:gd name="connsiteX3" fmla="*/ 128588 w 1957374"/>
                  <a:gd name="connsiteY3" fmla="*/ 5072062 h 5072062"/>
                  <a:gd name="connsiteX4" fmla="*/ 0 w 1957374"/>
                  <a:gd name="connsiteY4" fmla="*/ 0 h 5072062"/>
                  <a:gd name="connsiteX0" fmla="*/ 0 w 1957374"/>
                  <a:gd name="connsiteY0" fmla="*/ 0 h 2835770"/>
                  <a:gd name="connsiteX1" fmla="*/ 871340 w 1957374"/>
                  <a:gd name="connsiteY1" fmla="*/ 217501 h 2835770"/>
                  <a:gd name="connsiteX2" fmla="*/ 1957374 w 1957374"/>
                  <a:gd name="connsiteY2" fmla="*/ 2835770 h 2835770"/>
                  <a:gd name="connsiteX3" fmla="*/ 658914 w 1957374"/>
                  <a:gd name="connsiteY3" fmla="*/ 1328503 h 2835770"/>
                  <a:gd name="connsiteX4" fmla="*/ 0 w 1957374"/>
                  <a:gd name="connsiteY4" fmla="*/ 0 h 2835770"/>
                  <a:gd name="connsiteX0" fmla="*/ 0 w 1957374"/>
                  <a:gd name="connsiteY0" fmla="*/ 0 h 2835770"/>
                  <a:gd name="connsiteX1" fmla="*/ 871340 w 1957374"/>
                  <a:gd name="connsiteY1" fmla="*/ 217501 h 2835770"/>
                  <a:gd name="connsiteX2" fmla="*/ 1957374 w 1957374"/>
                  <a:gd name="connsiteY2" fmla="*/ 2835770 h 2835770"/>
                  <a:gd name="connsiteX3" fmla="*/ 158774 w 1957374"/>
                  <a:gd name="connsiteY3" fmla="*/ 1957263 h 2835770"/>
                  <a:gd name="connsiteX4" fmla="*/ 0 w 1957374"/>
                  <a:gd name="connsiteY4" fmla="*/ 0 h 2835770"/>
                  <a:gd name="connsiteX0" fmla="*/ 0 w 1957374"/>
                  <a:gd name="connsiteY0" fmla="*/ 0 h 2835770"/>
                  <a:gd name="connsiteX1" fmla="*/ 771312 w 1957374"/>
                  <a:gd name="connsiteY1" fmla="*/ 288950 h 2835770"/>
                  <a:gd name="connsiteX2" fmla="*/ 1957374 w 1957374"/>
                  <a:gd name="connsiteY2" fmla="*/ 2835770 h 2835770"/>
                  <a:gd name="connsiteX3" fmla="*/ 158774 w 1957374"/>
                  <a:gd name="connsiteY3" fmla="*/ 1957263 h 2835770"/>
                  <a:gd name="connsiteX4" fmla="*/ 0 w 1957374"/>
                  <a:gd name="connsiteY4" fmla="*/ 0 h 2835770"/>
                  <a:gd name="connsiteX0" fmla="*/ 0 w 1957374"/>
                  <a:gd name="connsiteY0" fmla="*/ 0 h 2835770"/>
                  <a:gd name="connsiteX1" fmla="*/ 958681 w 1957374"/>
                  <a:gd name="connsiteY1" fmla="*/ 215938 h 2835770"/>
                  <a:gd name="connsiteX2" fmla="*/ 1957374 w 1957374"/>
                  <a:gd name="connsiteY2" fmla="*/ 2835770 h 2835770"/>
                  <a:gd name="connsiteX3" fmla="*/ 158774 w 1957374"/>
                  <a:gd name="connsiteY3" fmla="*/ 1957263 h 2835770"/>
                  <a:gd name="connsiteX4" fmla="*/ 0 w 1957374"/>
                  <a:gd name="connsiteY4" fmla="*/ 0 h 2835770"/>
                  <a:gd name="connsiteX0" fmla="*/ 0 w 1982778"/>
                  <a:gd name="connsiteY0" fmla="*/ 0 h 2835770"/>
                  <a:gd name="connsiteX1" fmla="*/ 984085 w 1982778"/>
                  <a:gd name="connsiteY1" fmla="*/ 215938 h 2835770"/>
                  <a:gd name="connsiteX2" fmla="*/ 1982778 w 1982778"/>
                  <a:gd name="connsiteY2" fmla="*/ 2835770 h 2835770"/>
                  <a:gd name="connsiteX3" fmla="*/ 184178 w 1982778"/>
                  <a:gd name="connsiteY3" fmla="*/ 1957263 h 2835770"/>
                  <a:gd name="connsiteX4" fmla="*/ 0 w 1982778"/>
                  <a:gd name="connsiteY4" fmla="*/ 0 h 2835770"/>
                  <a:gd name="connsiteX0" fmla="*/ 0 w 1982778"/>
                  <a:gd name="connsiteY0" fmla="*/ 0 h 2835770"/>
                  <a:gd name="connsiteX1" fmla="*/ 984085 w 1982778"/>
                  <a:gd name="connsiteY1" fmla="*/ 215938 h 2835770"/>
                  <a:gd name="connsiteX2" fmla="*/ 1982778 w 1982778"/>
                  <a:gd name="connsiteY2" fmla="*/ 2835770 h 2835770"/>
                  <a:gd name="connsiteX3" fmla="*/ 219743 w 1982778"/>
                  <a:gd name="connsiteY3" fmla="*/ 1947101 h 2835770"/>
                  <a:gd name="connsiteX4" fmla="*/ 0 w 1982778"/>
                  <a:gd name="connsiteY4" fmla="*/ 0 h 2835770"/>
                  <a:gd name="connsiteX0" fmla="*/ 0 w 1982778"/>
                  <a:gd name="connsiteY0" fmla="*/ 0 h 2835770"/>
                  <a:gd name="connsiteX1" fmla="*/ 984085 w 1982778"/>
                  <a:gd name="connsiteY1" fmla="*/ 215938 h 2835770"/>
                  <a:gd name="connsiteX2" fmla="*/ 1982778 w 1982778"/>
                  <a:gd name="connsiteY2" fmla="*/ 2835770 h 2835770"/>
                  <a:gd name="connsiteX3" fmla="*/ 190530 w 1982778"/>
                  <a:gd name="connsiteY3" fmla="*/ 1959803 h 2835770"/>
                  <a:gd name="connsiteX4" fmla="*/ 0 w 1982778"/>
                  <a:gd name="connsiteY4" fmla="*/ 0 h 2835770"/>
                  <a:gd name="connsiteX0" fmla="*/ 0 w 1982778"/>
                  <a:gd name="connsiteY0" fmla="*/ 0 h 2835770"/>
                  <a:gd name="connsiteX1" fmla="*/ 984085 w 1982778"/>
                  <a:gd name="connsiteY1" fmla="*/ 215938 h 2835770"/>
                  <a:gd name="connsiteX2" fmla="*/ 1982778 w 1982778"/>
                  <a:gd name="connsiteY2" fmla="*/ 2835770 h 2835770"/>
                  <a:gd name="connsiteX3" fmla="*/ 197556 w 1982778"/>
                  <a:gd name="connsiteY3" fmla="*/ 1943044 h 2835770"/>
                  <a:gd name="connsiteX4" fmla="*/ 0 w 1982778"/>
                  <a:gd name="connsiteY4" fmla="*/ 0 h 2835770"/>
                  <a:gd name="connsiteX0" fmla="*/ 0 w 1989803"/>
                  <a:gd name="connsiteY0" fmla="*/ 0 h 2824597"/>
                  <a:gd name="connsiteX1" fmla="*/ 984085 w 1989803"/>
                  <a:gd name="connsiteY1" fmla="*/ 215938 h 2824597"/>
                  <a:gd name="connsiteX2" fmla="*/ 1989803 w 1989803"/>
                  <a:gd name="connsiteY2" fmla="*/ 2824597 h 2824597"/>
                  <a:gd name="connsiteX3" fmla="*/ 197556 w 1989803"/>
                  <a:gd name="connsiteY3" fmla="*/ 1943044 h 2824597"/>
                  <a:gd name="connsiteX4" fmla="*/ 0 w 1989803"/>
                  <a:gd name="connsiteY4" fmla="*/ 0 h 28245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9803" h="2824597">
                    <a:moveTo>
                      <a:pt x="0" y="0"/>
                    </a:moveTo>
                    <a:lnTo>
                      <a:pt x="984085" y="215938"/>
                    </a:lnTo>
                    <a:lnTo>
                      <a:pt x="1989803" y="2824597"/>
                    </a:lnTo>
                    <a:lnTo>
                      <a:pt x="197556" y="1943044"/>
                    </a:lnTo>
                    <a:lnTo>
                      <a:pt x="0" y="0"/>
                    </a:lnTo>
                    <a:close/>
                  </a:path>
                </a:pathLst>
              </a:custGeom>
              <a:solidFill>
                <a:srgbClr val="00B0F0">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fr-FR" sz="1467" dirty="0"/>
              </a:p>
            </p:txBody>
          </p:sp>
          <p:sp>
            <p:nvSpPr>
              <p:cNvPr id="17" name="Rectangle 119">
                <a:extLst>
                  <a:ext uri="{FF2B5EF4-FFF2-40B4-BE49-F238E27FC236}">
                    <a16:creationId xmlns:a16="http://schemas.microsoft.com/office/drawing/2014/main" id="{333A8AB4-73F1-4541-8CB0-005A97047C7A}"/>
                  </a:ext>
                </a:extLst>
              </p:cNvPr>
              <p:cNvSpPr/>
              <p:nvPr userDrawn="1"/>
            </p:nvSpPr>
            <p:spPr>
              <a:xfrm>
                <a:off x="1866488" y="3668529"/>
                <a:ext cx="1589497" cy="1906320"/>
              </a:xfrm>
              <a:custGeom>
                <a:avLst/>
                <a:gdLst>
                  <a:gd name="connsiteX0" fmla="*/ 0 w 3500755"/>
                  <a:gd name="connsiteY0" fmla="*/ 0 h 2114550"/>
                  <a:gd name="connsiteX1" fmla="*/ 3500755 w 3500755"/>
                  <a:gd name="connsiteY1" fmla="*/ 0 h 2114550"/>
                  <a:gd name="connsiteX2" fmla="*/ 3500755 w 3500755"/>
                  <a:gd name="connsiteY2" fmla="*/ 2114550 h 2114550"/>
                  <a:gd name="connsiteX3" fmla="*/ 0 w 3500755"/>
                  <a:gd name="connsiteY3" fmla="*/ 2114550 h 2114550"/>
                  <a:gd name="connsiteX4" fmla="*/ 0 w 3500755"/>
                  <a:gd name="connsiteY4" fmla="*/ 0 h 2114550"/>
                  <a:gd name="connsiteX0" fmla="*/ 1128712 w 3500755"/>
                  <a:gd name="connsiteY0" fmla="*/ 0 h 4000500"/>
                  <a:gd name="connsiteX1" fmla="*/ 3500755 w 3500755"/>
                  <a:gd name="connsiteY1" fmla="*/ 1885950 h 4000500"/>
                  <a:gd name="connsiteX2" fmla="*/ 3500755 w 3500755"/>
                  <a:gd name="connsiteY2" fmla="*/ 4000500 h 4000500"/>
                  <a:gd name="connsiteX3" fmla="*/ 0 w 3500755"/>
                  <a:gd name="connsiteY3" fmla="*/ 4000500 h 4000500"/>
                  <a:gd name="connsiteX4" fmla="*/ 1128712 w 3500755"/>
                  <a:gd name="connsiteY4" fmla="*/ 0 h 4000500"/>
                  <a:gd name="connsiteX0" fmla="*/ 1128712 w 4215130"/>
                  <a:gd name="connsiteY0" fmla="*/ 1998662 h 5999162"/>
                  <a:gd name="connsiteX1" fmla="*/ 4215130 w 4215130"/>
                  <a:gd name="connsiteY1" fmla="*/ 0 h 5999162"/>
                  <a:gd name="connsiteX2" fmla="*/ 3500755 w 4215130"/>
                  <a:gd name="connsiteY2" fmla="*/ 5999162 h 5999162"/>
                  <a:gd name="connsiteX3" fmla="*/ 0 w 4215130"/>
                  <a:gd name="connsiteY3" fmla="*/ 5999162 h 5999162"/>
                  <a:gd name="connsiteX4" fmla="*/ 1128712 w 4215130"/>
                  <a:gd name="connsiteY4" fmla="*/ 1998662 h 5999162"/>
                  <a:gd name="connsiteX0" fmla="*/ 1128712 w 4215130"/>
                  <a:gd name="connsiteY0" fmla="*/ 1998662 h 5999162"/>
                  <a:gd name="connsiteX1" fmla="*/ 4215130 w 4215130"/>
                  <a:gd name="connsiteY1" fmla="*/ 0 h 5999162"/>
                  <a:gd name="connsiteX2" fmla="*/ 4057967 w 4215130"/>
                  <a:gd name="connsiteY2" fmla="*/ 798237 h 5999162"/>
                  <a:gd name="connsiteX3" fmla="*/ 0 w 4215130"/>
                  <a:gd name="connsiteY3" fmla="*/ 5999162 h 5999162"/>
                  <a:gd name="connsiteX4" fmla="*/ 1128712 w 4215130"/>
                  <a:gd name="connsiteY4" fmla="*/ 1998662 h 5999162"/>
                  <a:gd name="connsiteX0" fmla="*/ 1128712 w 4215130"/>
                  <a:gd name="connsiteY0" fmla="*/ 1998662 h 5999162"/>
                  <a:gd name="connsiteX1" fmla="*/ 4215130 w 4215130"/>
                  <a:gd name="connsiteY1" fmla="*/ 0 h 5999162"/>
                  <a:gd name="connsiteX2" fmla="*/ 4215130 w 4215130"/>
                  <a:gd name="connsiteY2" fmla="*/ 1041137 h 5999162"/>
                  <a:gd name="connsiteX3" fmla="*/ 0 w 4215130"/>
                  <a:gd name="connsiteY3" fmla="*/ 5999162 h 5999162"/>
                  <a:gd name="connsiteX4" fmla="*/ 1128712 w 4215130"/>
                  <a:gd name="connsiteY4" fmla="*/ 1998662 h 5999162"/>
                  <a:gd name="connsiteX0" fmla="*/ 0 w 3086418"/>
                  <a:gd name="connsiteY0" fmla="*/ 1998662 h 2555693"/>
                  <a:gd name="connsiteX1" fmla="*/ 3086418 w 3086418"/>
                  <a:gd name="connsiteY1" fmla="*/ 0 h 2555693"/>
                  <a:gd name="connsiteX2" fmla="*/ 3086418 w 3086418"/>
                  <a:gd name="connsiteY2" fmla="*/ 1041137 h 2555693"/>
                  <a:gd name="connsiteX3" fmla="*/ 2800351 w 3086418"/>
                  <a:gd name="connsiteY3" fmla="*/ 2555693 h 2555693"/>
                  <a:gd name="connsiteX4" fmla="*/ 0 w 3086418"/>
                  <a:gd name="connsiteY4" fmla="*/ 1998662 h 2555693"/>
                  <a:gd name="connsiteX0" fmla="*/ 0 w 3086418"/>
                  <a:gd name="connsiteY0" fmla="*/ 1998662 h 2923106"/>
                  <a:gd name="connsiteX1" fmla="*/ 3086418 w 3086418"/>
                  <a:gd name="connsiteY1" fmla="*/ 0 h 2923106"/>
                  <a:gd name="connsiteX2" fmla="*/ 3086418 w 3086418"/>
                  <a:gd name="connsiteY2" fmla="*/ 1041137 h 2923106"/>
                  <a:gd name="connsiteX3" fmla="*/ 1815969 w 3086418"/>
                  <a:gd name="connsiteY3" fmla="*/ 2923106 h 2923106"/>
                  <a:gd name="connsiteX4" fmla="*/ 0 w 3086418"/>
                  <a:gd name="connsiteY4" fmla="*/ 1998662 h 2923106"/>
                  <a:gd name="connsiteX0" fmla="*/ 0 w 3065249"/>
                  <a:gd name="connsiteY0" fmla="*/ 2036765 h 2923106"/>
                  <a:gd name="connsiteX1" fmla="*/ 3065249 w 3065249"/>
                  <a:gd name="connsiteY1" fmla="*/ 0 h 2923106"/>
                  <a:gd name="connsiteX2" fmla="*/ 3065249 w 3065249"/>
                  <a:gd name="connsiteY2" fmla="*/ 1041137 h 2923106"/>
                  <a:gd name="connsiteX3" fmla="*/ 1794800 w 3065249"/>
                  <a:gd name="connsiteY3" fmla="*/ 2923106 h 2923106"/>
                  <a:gd name="connsiteX4" fmla="*/ 0 w 3065249"/>
                  <a:gd name="connsiteY4" fmla="*/ 2036765 h 2923106"/>
                  <a:gd name="connsiteX0" fmla="*/ 0 w 3065249"/>
                  <a:gd name="connsiteY0" fmla="*/ 2040998 h 2923106"/>
                  <a:gd name="connsiteX1" fmla="*/ 3065249 w 3065249"/>
                  <a:gd name="connsiteY1" fmla="*/ 0 h 2923106"/>
                  <a:gd name="connsiteX2" fmla="*/ 3065249 w 3065249"/>
                  <a:gd name="connsiteY2" fmla="*/ 1041137 h 2923106"/>
                  <a:gd name="connsiteX3" fmla="*/ 1794800 w 3065249"/>
                  <a:gd name="connsiteY3" fmla="*/ 2923106 h 2923106"/>
                  <a:gd name="connsiteX4" fmla="*/ 0 w 3065249"/>
                  <a:gd name="connsiteY4" fmla="*/ 2040998 h 2923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5249" h="2923106">
                    <a:moveTo>
                      <a:pt x="0" y="2040998"/>
                    </a:moveTo>
                    <a:lnTo>
                      <a:pt x="3065249" y="0"/>
                    </a:lnTo>
                    <a:lnTo>
                      <a:pt x="3065249" y="1041137"/>
                    </a:lnTo>
                    <a:lnTo>
                      <a:pt x="1794800" y="2923106"/>
                    </a:lnTo>
                    <a:lnTo>
                      <a:pt x="0" y="2040998"/>
                    </a:lnTo>
                    <a:close/>
                  </a:path>
                </a:pathLst>
              </a:custGeom>
              <a:solidFill>
                <a:srgbClr val="00206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fr-FR" sz="1467" dirty="0"/>
              </a:p>
            </p:txBody>
          </p:sp>
        </p:grpSp>
      </p:grpSp>
      <p:sp>
        <p:nvSpPr>
          <p:cNvPr id="8" name="Title 1">
            <a:extLst>
              <a:ext uri="{FF2B5EF4-FFF2-40B4-BE49-F238E27FC236}">
                <a16:creationId xmlns:a16="http://schemas.microsoft.com/office/drawing/2014/main" id="{1107FD07-4208-214D-A5FC-34B72B7F960D}"/>
              </a:ext>
            </a:extLst>
          </p:cNvPr>
          <p:cNvSpPr>
            <a:spLocks noGrp="1"/>
          </p:cNvSpPr>
          <p:nvPr>
            <p:ph type="title" hasCustomPrompt="1"/>
          </p:nvPr>
        </p:nvSpPr>
        <p:spPr>
          <a:xfrm>
            <a:off x="4607980" y="224389"/>
            <a:ext cx="7584016" cy="801524"/>
          </a:xfrm>
          <a:noFill/>
        </p:spPr>
        <p:txBody>
          <a:bodyPr lIns="0" tIns="36000" rIns="0" bIns="0" anchor="ctr">
            <a:normAutofit/>
          </a:bodyPr>
          <a:lstStyle>
            <a:lvl1pPr algn="ctr">
              <a:defRPr sz="4267" b="1" i="0">
                <a:solidFill>
                  <a:schemeClr val="bg1"/>
                </a:solidFill>
                <a:latin typeface="Arial Black" panose="020B0604020202020204" pitchFamily="34" charset="0"/>
                <a:cs typeface="Arial Black" panose="020B0604020202020204" pitchFamily="34" charset="0"/>
              </a:defRPr>
            </a:lvl1pPr>
          </a:lstStyle>
          <a:p>
            <a:r>
              <a:rPr lang="fr-FR" dirty="0"/>
              <a:t>SOMMAIRE</a:t>
            </a:r>
            <a:endParaRPr lang="en-US" dirty="0"/>
          </a:p>
        </p:txBody>
      </p:sp>
    </p:spTree>
    <p:extLst>
      <p:ext uri="{BB962C8B-B14F-4D97-AF65-F5344CB8AC3E}">
        <p14:creationId xmlns:p14="http://schemas.microsoft.com/office/powerpoint/2010/main" val="1015352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OMMAIRE version n°2">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D1AEEB6F-E85D-B84E-BFE4-3BD6A1267FD9}"/>
              </a:ext>
            </a:extLst>
          </p:cNvPr>
          <p:cNvPicPr>
            <a:picLocks noChangeAspect="1"/>
          </p:cNvPicPr>
          <p:nvPr userDrawn="1"/>
        </p:nvPicPr>
        <p:blipFill>
          <a:blip r:embed="rId2"/>
          <a:srcRect/>
          <a:stretch/>
        </p:blipFill>
        <p:spPr>
          <a:xfrm>
            <a:off x="0" y="0"/>
            <a:ext cx="12192000" cy="1557867"/>
          </a:xfrm>
          <a:prstGeom prst="rect">
            <a:avLst/>
          </a:prstGeom>
        </p:spPr>
      </p:pic>
      <p:sp>
        <p:nvSpPr>
          <p:cNvPr id="10" name="Content Placeholder 2">
            <a:extLst>
              <a:ext uri="{FF2B5EF4-FFF2-40B4-BE49-F238E27FC236}">
                <a16:creationId xmlns:a16="http://schemas.microsoft.com/office/drawing/2014/main" id="{027DB3D2-A3F1-A845-BFBF-D5A3493CEB24}"/>
              </a:ext>
            </a:extLst>
          </p:cNvPr>
          <p:cNvSpPr>
            <a:spLocks noGrp="1"/>
          </p:cNvSpPr>
          <p:nvPr>
            <p:ph sz="half" idx="10" hasCustomPrompt="1"/>
          </p:nvPr>
        </p:nvSpPr>
        <p:spPr>
          <a:xfrm>
            <a:off x="1330114" y="2419828"/>
            <a:ext cx="10019453" cy="344219"/>
          </a:xfrm>
          <a:ln>
            <a:noFill/>
          </a:ln>
        </p:spPr>
        <p:txBody>
          <a:bodyPr>
            <a:noAutofit/>
          </a:bodyPr>
          <a:lstStyle>
            <a:lvl1pPr marL="304784" indent="-304784">
              <a:buFontTx/>
              <a:buBlip>
                <a:blip r:embed="rId3"/>
              </a:buBlip>
              <a:defRPr sz="2667" b="1">
                <a:solidFill>
                  <a:srgbClr val="0D2755"/>
                </a:solidFill>
              </a:defRPr>
            </a:lvl1pPr>
            <a:lvl2pPr>
              <a:defRPr sz="2133" b="1">
                <a:solidFill>
                  <a:srgbClr val="00ADAD"/>
                </a:solidFill>
              </a:defRPr>
            </a:lvl2pPr>
            <a:lvl3pPr>
              <a:defRPr sz="1867">
                <a:latin typeface="+mj-lt"/>
              </a:defRPr>
            </a:lvl3pPr>
            <a:lvl4pPr>
              <a:buClr>
                <a:srgbClr val="00B0F0"/>
              </a:buClr>
              <a:defRPr/>
            </a:lvl4pPr>
          </a:lstStyle>
          <a:p>
            <a:pPr lvl="0"/>
            <a:r>
              <a:rPr lang="fr-FR" dirty="0"/>
              <a:t> Titre du paragraphe</a:t>
            </a:r>
          </a:p>
        </p:txBody>
      </p:sp>
      <p:sp>
        <p:nvSpPr>
          <p:cNvPr id="12" name="Content Placeholder 2">
            <a:extLst>
              <a:ext uri="{FF2B5EF4-FFF2-40B4-BE49-F238E27FC236}">
                <a16:creationId xmlns:a16="http://schemas.microsoft.com/office/drawing/2014/main" id="{29ADD9E1-D715-E748-BDB0-B4490723FB40}"/>
              </a:ext>
            </a:extLst>
          </p:cNvPr>
          <p:cNvSpPr>
            <a:spLocks noGrp="1"/>
          </p:cNvSpPr>
          <p:nvPr>
            <p:ph sz="half" idx="1" hasCustomPrompt="1"/>
          </p:nvPr>
        </p:nvSpPr>
        <p:spPr>
          <a:xfrm>
            <a:off x="1544320" y="2892981"/>
            <a:ext cx="9591040" cy="344217"/>
          </a:xfrm>
        </p:spPr>
        <p:txBody>
          <a:bodyPr>
            <a:noAutofit/>
          </a:bodyPr>
          <a:lstStyle>
            <a:lvl1pPr marL="0" indent="0">
              <a:buNone/>
              <a:defRPr sz="2133" b="1">
                <a:solidFill>
                  <a:srgbClr val="00ADAD"/>
                </a:solidFill>
              </a:defRPr>
            </a:lvl1pPr>
            <a:lvl2pPr marL="609570" indent="0">
              <a:buNone/>
              <a:defRPr sz="2133" b="1">
                <a:solidFill>
                  <a:srgbClr val="00ADAD"/>
                </a:solidFill>
              </a:defRPr>
            </a:lvl2pPr>
            <a:lvl3pPr marL="1219139" indent="0">
              <a:buNone/>
              <a:defRPr/>
            </a:lvl3pPr>
            <a:lvl4pPr marL="1828709" indent="0">
              <a:buNone/>
              <a:defRPr/>
            </a:lvl4pPr>
            <a:lvl5pPr marL="2438278" indent="0">
              <a:buNone/>
              <a:defRPr/>
            </a:lvl5pPr>
          </a:lstStyle>
          <a:p>
            <a:pPr lvl="0"/>
            <a:r>
              <a:rPr lang="fr-FR" dirty="0"/>
              <a:t>Sous-titre</a:t>
            </a:r>
          </a:p>
        </p:txBody>
      </p:sp>
      <p:sp>
        <p:nvSpPr>
          <p:cNvPr id="13" name="Content Placeholder 2">
            <a:extLst>
              <a:ext uri="{FF2B5EF4-FFF2-40B4-BE49-F238E27FC236}">
                <a16:creationId xmlns:a16="http://schemas.microsoft.com/office/drawing/2014/main" id="{6FDCB233-4E52-784D-87AA-A29A85B19790}"/>
              </a:ext>
            </a:extLst>
          </p:cNvPr>
          <p:cNvSpPr>
            <a:spLocks noGrp="1"/>
          </p:cNvSpPr>
          <p:nvPr>
            <p:ph sz="half" idx="11" hasCustomPrompt="1"/>
          </p:nvPr>
        </p:nvSpPr>
        <p:spPr>
          <a:xfrm>
            <a:off x="1544320" y="3366131"/>
            <a:ext cx="9591040" cy="1700240"/>
          </a:xfrm>
        </p:spPr>
        <p:txBody>
          <a:bodyPr numCol="1">
            <a:noAutofit/>
          </a:bodyPr>
          <a:lstStyle>
            <a:lvl1pPr marL="0" indent="0" algn="l">
              <a:lnSpc>
                <a:spcPct val="50000"/>
              </a:lnSpc>
              <a:buNone/>
              <a:tabLst>
                <a:tab pos="7199640" algn="l"/>
              </a:tabLst>
              <a:defRPr sz="1867">
                <a:solidFill>
                  <a:schemeClr val="tx1"/>
                </a:solidFill>
                <a:latin typeface="+mj-lt"/>
              </a:defRPr>
            </a:lvl1pPr>
          </a:lstStyle>
          <a:p>
            <a:pPr lvl="0"/>
            <a:r>
              <a:rPr lang="fr-FR" dirty="0"/>
              <a:t>Exemple de texte</a:t>
            </a:r>
          </a:p>
        </p:txBody>
      </p:sp>
      <p:sp>
        <p:nvSpPr>
          <p:cNvPr id="8" name="Title 1">
            <a:extLst>
              <a:ext uri="{FF2B5EF4-FFF2-40B4-BE49-F238E27FC236}">
                <a16:creationId xmlns:a16="http://schemas.microsoft.com/office/drawing/2014/main" id="{1107FD07-4208-214D-A5FC-34B72B7F960D}"/>
              </a:ext>
            </a:extLst>
          </p:cNvPr>
          <p:cNvSpPr>
            <a:spLocks noGrp="1"/>
          </p:cNvSpPr>
          <p:nvPr>
            <p:ph type="title" hasCustomPrompt="1"/>
          </p:nvPr>
        </p:nvSpPr>
        <p:spPr>
          <a:xfrm>
            <a:off x="4607980" y="224389"/>
            <a:ext cx="7584016" cy="801524"/>
          </a:xfrm>
          <a:noFill/>
        </p:spPr>
        <p:txBody>
          <a:bodyPr lIns="0" tIns="36000" rIns="0" bIns="0" anchor="ctr">
            <a:normAutofit/>
          </a:bodyPr>
          <a:lstStyle>
            <a:lvl1pPr algn="ctr">
              <a:defRPr sz="4267" b="1" i="0">
                <a:solidFill>
                  <a:schemeClr val="bg1"/>
                </a:solidFill>
                <a:latin typeface="Arial Black" panose="020B0604020202020204" pitchFamily="34" charset="0"/>
                <a:cs typeface="Arial Black" panose="020B0604020202020204" pitchFamily="34" charset="0"/>
              </a:defRPr>
            </a:lvl1pPr>
          </a:lstStyle>
          <a:p>
            <a:r>
              <a:rPr lang="fr-FR" dirty="0"/>
              <a:t>SOMMAIRE</a:t>
            </a:r>
            <a:endParaRPr lang="en-US" dirty="0"/>
          </a:p>
        </p:txBody>
      </p:sp>
    </p:spTree>
    <p:extLst>
      <p:ext uri="{BB962C8B-B14F-4D97-AF65-F5344CB8AC3E}">
        <p14:creationId xmlns:p14="http://schemas.microsoft.com/office/powerpoint/2010/main" val="1458645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age Titre + texte">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6FDCB233-4E52-784D-87AA-A29A85B19790}"/>
              </a:ext>
            </a:extLst>
          </p:cNvPr>
          <p:cNvSpPr>
            <a:spLocks noGrp="1"/>
          </p:cNvSpPr>
          <p:nvPr>
            <p:ph sz="half" idx="11" hasCustomPrompt="1"/>
          </p:nvPr>
        </p:nvSpPr>
        <p:spPr>
          <a:xfrm>
            <a:off x="1920000" y="3329575"/>
            <a:ext cx="9360000" cy="2518140"/>
          </a:xfrm>
        </p:spPr>
        <p:txBody>
          <a:bodyPr numCol="1">
            <a:noAutofit/>
          </a:bodyPr>
          <a:lstStyle>
            <a:lvl1pPr marL="0" indent="0" algn="just">
              <a:buNone/>
              <a:defRPr sz="2133">
                <a:latin typeface="+mj-lt"/>
              </a:defRPr>
            </a:lvl1pPr>
          </a:lstStyle>
          <a:p>
            <a:pPr lvl="0"/>
            <a:r>
              <a:rPr lang="fr-FR" dirty="0"/>
              <a:t>Texte</a:t>
            </a:r>
          </a:p>
        </p:txBody>
      </p:sp>
      <p:sp>
        <p:nvSpPr>
          <p:cNvPr id="19" name="Espace réservé du texte 18">
            <a:extLst>
              <a:ext uri="{FF2B5EF4-FFF2-40B4-BE49-F238E27FC236}">
                <a16:creationId xmlns:a16="http://schemas.microsoft.com/office/drawing/2014/main" id="{49FE7F3F-743B-4443-AA34-AFFD42154497}"/>
              </a:ext>
            </a:extLst>
          </p:cNvPr>
          <p:cNvSpPr>
            <a:spLocks noGrp="1"/>
          </p:cNvSpPr>
          <p:nvPr>
            <p:ph type="body" sz="quarter" idx="12" hasCustomPrompt="1"/>
          </p:nvPr>
        </p:nvSpPr>
        <p:spPr>
          <a:xfrm>
            <a:off x="1920005" y="2414401"/>
            <a:ext cx="4980092" cy="443468"/>
          </a:xfrm>
        </p:spPr>
        <p:txBody>
          <a:bodyPr>
            <a:noAutofit/>
          </a:bodyPr>
          <a:lstStyle>
            <a:lvl1pPr marL="304784" indent="-304784">
              <a:buFontTx/>
              <a:buBlip>
                <a:blip r:embed="rId2"/>
              </a:buBlip>
              <a:defRPr sz="2667" b="1" i="0">
                <a:solidFill>
                  <a:srgbClr val="0D2755"/>
                </a:solidFill>
                <a:latin typeface="Calibri" panose="020F0502020204030204" pitchFamily="34" charset="0"/>
                <a:cs typeface="Calibri" panose="020F0502020204030204" pitchFamily="34" charset="0"/>
              </a:defRPr>
            </a:lvl1pPr>
            <a:lvl2pPr>
              <a:defRPr b="1" i="0">
                <a:solidFill>
                  <a:srgbClr val="0D2755"/>
                </a:solidFill>
                <a:latin typeface="Calibri" panose="020F0502020204030204" pitchFamily="34" charset="0"/>
                <a:cs typeface="Calibri" panose="020F0502020204030204" pitchFamily="34" charset="0"/>
              </a:defRPr>
            </a:lvl2pPr>
            <a:lvl3pPr>
              <a:defRPr b="1" i="0">
                <a:solidFill>
                  <a:srgbClr val="0D2755"/>
                </a:solidFill>
                <a:latin typeface="Calibri" panose="020F0502020204030204" pitchFamily="34" charset="0"/>
                <a:cs typeface="Calibri" panose="020F0502020204030204" pitchFamily="34" charset="0"/>
              </a:defRPr>
            </a:lvl3pPr>
            <a:lvl4pPr>
              <a:defRPr b="1" i="0">
                <a:solidFill>
                  <a:srgbClr val="0D2755"/>
                </a:solidFill>
                <a:latin typeface="Calibri" panose="020F0502020204030204" pitchFamily="34" charset="0"/>
                <a:cs typeface="Calibri" panose="020F0502020204030204" pitchFamily="34" charset="0"/>
              </a:defRPr>
            </a:lvl4pPr>
            <a:lvl5pPr>
              <a:defRPr b="1" i="0">
                <a:solidFill>
                  <a:srgbClr val="0D2755"/>
                </a:solidFill>
                <a:latin typeface="Calibri" panose="020F0502020204030204" pitchFamily="34" charset="0"/>
                <a:cs typeface="Calibri" panose="020F0502020204030204" pitchFamily="34" charset="0"/>
              </a:defRPr>
            </a:lvl5pPr>
          </a:lstStyle>
          <a:p>
            <a:pPr lvl="0"/>
            <a:r>
              <a:rPr lang="fr-FR" dirty="0"/>
              <a:t> Modifier le titre de la partie</a:t>
            </a:r>
          </a:p>
        </p:txBody>
      </p:sp>
      <p:sp>
        <p:nvSpPr>
          <p:cNvPr id="20" name="Espace réservé du texte 18">
            <a:extLst>
              <a:ext uri="{FF2B5EF4-FFF2-40B4-BE49-F238E27FC236}">
                <a16:creationId xmlns:a16="http://schemas.microsoft.com/office/drawing/2014/main" id="{88194622-2328-3442-BC0C-A576B0F3EB3E}"/>
              </a:ext>
            </a:extLst>
          </p:cNvPr>
          <p:cNvSpPr>
            <a:spLocks noGrp="1"/>
          </p:cNvSpPr>
          <p:nvPr>
            <p:ph type="body" sz="quarter" idx="13" hasCustomPrompt="1"/>
          </p:nvPr>
        </p:nvSpPr>
        <p:spPr>
          <a:xfrm>
            <a:off x="1920000" y="2880002"/>
            <a:ext cx="4980091" cy="443468"/>
          </a:xfrm>
        </p:spPr>
        <p:txBody>
          <a:bodyPr>
            <a:noAutofit/>
          </a:bodyPr>
          <a:lstStyle>
            <a:lvl1pPr marL="0" indent="0">
              <a:buFontTx/>
              <a:buNone/>
              <a:defRPr sz="2133" b="1" i="0">
                <a:solidFill>
                  <a:srgbClr val="00ADAD"/>
                </a:solidFill>
                <a:latin typeface="Calibri" panose="020F0502020204030204" pitchFamily="34" charset="0"/>
                <a:cs typeface="Calibri" panose="020F0502020204030204" pitchFamily="34" charset="0"/>
              </a:defRPr>
            </a:lvl1pPr>
            <a:lvl2pPr>
              <a:defRPr b="1" i="0">
                <a:solidFill>
                  <a:srgbClr val="0D2755"/>
                </a:solidFill>
                <a:latin typeface="Calibri" panose="020F0502020204030204" pitchFamily="34" charset="0"/>
                <a:cs typeface="Calibri" panose="020F0502020204030204" pitchFamily="34" charset="0"/>
              </a:defRPr>
            </a:lvl2pPr>
            <a:lvl3pPr>
              <a:defRPr b="1" i="0">
                <a:solidFill>
                  <a:srgbClr val="0D2755"/>
                </a:solidFill>
                <a:latin typeface="Calibri" panose="020F0502020204030204" pitchFamily="34" charset="0"/>
                <a:cs typeface="Calibri" panose="020F0502020204030204" pitchFamily="34" charset="0"/>
              </a:defRPr>
            </a:lvl3pPr>
            <a:lvl4pPr>
              <a:defRPr b="1" i="0">
                <a:solidFill>
                  <a:srgbClr val="0D2755"/>
                </a:solidFill>
                <a:latin typeface="Calibri" panose="020F0502020204030204" pitchFamily="34" charset="0"/>
                <a:cs typeface="Calibri" panose="020F0502020204030204" pitchFamily="34" charset="0"/>
              </a:defRPr>
            </a:lvl4pPr>
            <a:lvl5pPr>
              <a:defRPr b="1" i="0">
                <a:solidFill>
                  <a:srgbClr val="0D2755"/>
                </a:solidFill>
                <a:latin typeface="Calibri" panose="020F0502020204030204" pitchFamily="34" charset="0"/>
                <a:cs typeface="Calibri" panose="020F0502020204030204" pitchFamily="34" charset="0"/>
              </a:defRPr>
            </a:lvl5pPr>
          </a:lstStyle>
          <a:p>
            <a:pPr lvl="0"/>
            <a:r>
              <a:rPr lang="fr-FR" dirty="0"/>
              <a:t>Sous-titre de la partie</a:t>
            </a:r>
          </a:p>
        </p:txBody>
      </p:sp>
      <p:grpSp>
        <p:nvGrpSpPr>
          <p:cNvPr id="27" name="Groupe 26">
            <a:extLst>
              <a:ext uri="{FF2B5EF4-FFF2-40B4-BE49-F238E27FC236}">
                <a16:creationId xmlns:a16="http://schemas.microsoft.com/office/drawing/2014/main" id="{5B66242D-2616-BD47-AE41-605698989A83}"/>
              </a:ext>
            </a:extLst>
          </p:cNvPr>
          <p:cNvGrpSpPr/>
          <p:nvPr userDrawn="1"/>
        </p:nvGrpSpPr>
        <p:grpSpPr>
          <a:xfrm>
            <a:off x="-2121" y="-4509"/>
            <a:ext cx="12194121" cy="2097553"/>
            <a:chOff x="-1591" y="-3382"/>
            <a:chExt cx="9145591" cy="1573165"/>
          </a:xfrm>
        </p:grpSpPr>
        <p:sp>
          <p:nvSpPr>
            <p:cNvPr id="28" name="Rectangle 27">
              <a:extLst>
                <a:ext uri="{FF2B5EF4-FFF2-40B4-BE49-F238E27FC236}">
                  <a16:creationId xmlns:a16="http://schemas.microsoft.com/office/drawing/2014/main" id="{7A95188E-5713-9E42-9C00-63AE857D89F1}"/>
                </a:ext>
              </a:extLst>
            </p:cNvPr>
            <p:cNvSpPr/>
            <p:nvPr userDrawn="1"/>
          </p:nvSpPr>
          <p:spPr>
            <a:xfrm>
              <a:off x="3455987" y="-1260"/>
              <a:ext cx="5688013" cy="904510"/>
            </a:xfrm>
            <a:prstGeom prst="rect">
              <a:avLst/>
            </a:prstGeom>
            <a:solidFill>
              <a:srgbClr val="00206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grpSp>
          <p:nvGrpSpPr>
            <p:cNvPr id="29" name="Groupe 28">
              <a:extLst>
                <a:ext uri="{FF2B5EF4-FFF2-40B4-BE49-F238E27FC236}">
                  <a16:creationId xmlns:a16="http://schemas.microsoft.com/office/drawing/2014/main" id="{E9B1E862-7EEA-2648-BFE5-47FF0910120E}"/>
                </a:ext>
              </a:extLst>
            </p:cNvPr>
            <p:cNvGrpSpPr/>
            <p:nvPr userDrawn="1"/>
          </p:nvGrpSpPr>
          <p:grpSpPr>
            <a:xfrm>
              <a:off x="-1591" y="-3382"/>
              <a:ext cx="3457576" cy="1573165"/>
              <a:chOff x="-1591" y="3668522"/>
              <a:chExt cx="3457576" cy="1906317"/>
            </a:xfrm>
          </p:grpSpPr>
          <p:sp>
            <p:nvSpPr>
              <p:cNvPr id="30" name="Rectangle 116">
                <a:extLst>
                  <a:ext uri="{FF2B5EF4-FFF2-40B4-BE49-F238E27FC236}">
                    <a16:creationId xmlns:a16="http://schemas.microsoft.com/office/drawing/2014/main" id="{2E4D6C80-5A22-0942-A189-3C829158C9CD}"/>
                  </a:ext>
                </a:extLst>
              </p:cNvPr>
              <p:cNvSpPr/>
              <p:nvPr userDrawn="1"/>
            </p:nvSpPr>
            <p:spPr>
              <a:xfrm>
                <a:off x="-1591" y="3677125"/>
                <a:ext cx="1267052" cy="1826844"/>
              </a:xfrm>
              <a:custGeom>
                <a:avLst/>
                <a:gdLst>
                  <a:gd name="connsiteX0" fmla="*/ 0 w 2800350"/>
                  <a:gd name="connsiteY0" fmla="*/ 0 h 1657350"/>
                  <a:gd name="connsiteX1" fmla="*/ 2800350 w 2800350"/>
                  <a:gd name="connsiteY1" fmla="*/ 0 h 1657350"/>
                  <a:gd name="connsiteX2" fmla="*/ 2800350 w 2800350"/>
                  <a:gd name="connsiteY2" fmla="*/ 1657350 h 1657350"/>
                  <a:gd name="connsiteX3" fmla="*/ 0 w 2800350"/>
                  <a:gd name="connsiteY3" fmla="*/ 1657350 h 1657350"/>
                  <a:gd name="connsiteX4" fmla="*/ 0 w 2800350"/>
                  <a:gd name="connsiteY4" fmla="*/ 0 h 1657350"/>
                  <a:gd name="connsiteX0" fmla="*/ 0 w 3729038"/>
                  <a:gd name="connsiteY0" fmla="*/ 0 h 4829175"/>
                  <a:gd name="connsiteX1" fmla="*/ 3729038 w 3729038"/>
                  <a:gd name="connsiteY1" fmla="*/ 3171825 h 4829175"/>
                  <a:gd name="connsiteX2" fmla="*/ 3729038 w 3729038"/>
                  <a:gd name="connsiteY2" fmla="*/ 4829175 h 4829175"/>
                  <a:gd name="connsiteX3" fmla="*/ 928688 w 3729038"/>
                  <a:gd name="connsiteY3" fmla="*/ 4829175 h 4829175"/>
                  <a:gd name="connsiteX4" fmla="*/ 0 w 3729038"/>
                  <a:gd name="connsiteY4" fmla="*/ 0 h 4829175"/>
                  <a:gd name="connsiteX0" fmla="*/ 0 w 3729038"/>
                  <a:gd name="connsiteY0" fmla="*/ 0 h 4829175"/>
                  <a:gd name="connsiteX1" fmla="*/ 3729038 w 3729038"/>
                  <a:gd name="connsiteY1" fmla="*/ 3171825 h 4829175"/>
                  <a:gd name="connsiteX2" fmla="*/ 3729038 w 3729038"/>
                  <a:gd name="connsiteY2" fmla="*/ 4829175 h 4829175"/>
                  <a:gd name="connsiteX3" fmla="*/ 0 w 3729038"/>
                  <a:gd name="connsiteY3" fmla="*/ 1100137 h 4829175"/>
                  <a:gd name="connsiteX4" fmla="*/ 0 w 3729038"/>
                  <a:gd name="connsiteY4" fmla="*/ 0 h 4829175"/>
                  <a:gd name="connsiteX0" fmla="*/ 0 w 3729038"/>
                  <a:gd name="connsiteY0" fmla="*/ 0 h 3171825"/>
                  <a:gd name="connsiteX1" fmla="*/ 3729038 w 3729038"/>
                  <a:gd name="connsiteY1" fmla="*/ 3171825 h 3171825"/>
                  <a:gd name="connsiteX2" fmla="*/ 642675 w 3729038"/>
                  <a:gd name="connsiteY2" fmla="*/ 1571625 h 3171825"/>
                  <a:gd name="connsiteX3" fmla="*/ 0 w 3729038"/>
                  <a:gd name="connsiteY3" fmla="*/ 1100137 h 3171825"/>
                  <a:gd name="connsiteX4" fmla="*/ 0 w 3729038"/>
                  <a:gd name="connsiteY4" fmla="*/ 0 h 3171825"/>
                  <a:gd name="connsiteX0" fmla="*/ 0 w 3729038"/>
                  <a:gd name="connsiteY0" fmla="*/ 0 h 3171825"/>
                  <a:gd name="connsiteX1" fmla="*/ 3729038 w 3729038"/>
                  <a:gd name="connsiteY1" fmla="*/ 3171825 h 3171825"/>
                  <a:gd name="connsiteX2" fmla="*/ 585520 w 3729038"/>
                  <a:gd name="connsiteY2" fmla="*/ 1857375 h 3171825"/>
                  <a:gd name="connsiteX3" fmla="*/ 0 w 3729038"/>
                  <a:gd name="connsiteY3" fmla="*/ 1100137 h 3171825"/>
                  <a:gd name="connsiteX4" fmla="*/ 0 w 3729038"/>
                  <a:gd name="connsiteY4" fmla="*/ 0 h 3171825"/>
                  <a:gd name="connsiteX0" fmla="*/ 0 w 1571441"/>
                  <a:gd name="connsiteY0" fmla="*/ 0 h 1857375"/>
                  <a:gd name="connsiteX1" fmla="*/ 1571441 w 1571441"/>
                  <a:gd name="connsiteY1" fmla="*/ 1671637 h 1857375"/>
                  <a:gd name="connsiteX2" fmla="*/ 585520 w 1571441"/>
                  <a:gd name="connsiteY2" fmla="*/ 1857375 h 1857375"/>
                  <a:gd name="connsiteX3" fmla="*/ 0 w 1571441"/>
                  <a:gd name="connsiteY3" fmla="*/ 1100137 h 1857375"/>
                  <a:gd name="connsiteX4" fmla="*/ 0 w 1571441"/>
                  <a:gd name="connsiteY4" fmla="*/ 0 h 1857375"/>
                  <a:gd name="connsiteX0" fmla="*/ 0 w 2443229"/>
                  <a:gd name="connsiteY0" fmla="*/ 0 h 2500312"/>
                  <a:gd name="connsiteX1" fmla="*/ 2443229 w 2443229"/>
                  <a:gd name="connsiteY1" fmla="*/ 2500312 h 2500312"/>
                  <a:gd name="connsiteX2" fmla="*/ 585520 w 2443229"/>
                  <a:gd name="connsiteY2" fmla="*/ 1857375 h 2500312"/>
                  <a:gd name="connsiteX3" fmla="*/ 0 w 2443229"/>
                  <a:gd name="connsiteY3" fmla="*/ 1100137 h 2500312"/>
                  <a:gd name="connsiteX4" fmla="*/ 0 w 2443229"/>
                  <a:gd name="connsiteY4" fmla="*/ 0 h 2500312"/>
                  <a:gd name="connsiteX0" fmla="*/ 0 w 2443229"/>
                  <a:gd name="connsiteY0" fmla="*/ 0 h 2500312"/>
                  <a:gd name="connsiteX1" fmla="*/ 2443229 w 2443229"/>
                  <a:gd name="connsiteY1" fmla="*/ 2500312 h 2500312"/>
                  <a:gd name="connsiteX2" fmla="*/ 538565 w 2443229"/>
                  <a:gd name="connsiteY2" fmla="*/ 1844674 h 2500312"/>
                  <a:gd name="connsiteX3" fmla="*/ 0 w 2443229"/>
                  <a:gd name="connsiteY3" fmla="*/ 1100137 h 2500312"/>
                  <a:gd name="connsiteX4" fmla="*/ 0 w 2443229"/>
                  <a:gd name="connsiteY4" fmla="*/ 0 h 2500312"/>
                  <a:gd name="connsiteX0" fmla="*/ 0 w 2483761"/>
                  <a:gd name="connsiteY0" fmla="*/ 0 h 2754207"/>
                  <a:gd name="connsiteX1" fmla="*/ 2483761 w 2483761"/>
                  <a:gd name="connsiteY1" fmla="*/ 2754207 h 2754207"/>
                  <a:gd name="connsiteX2" fmla="*/ 579097 w 2483761"/>
                  <a:gd name="connsiteY2" fmla="*/ 2098569 h 2754207"/>
                  <a:gd name="connsiteX3" fmla="*/ 40532 w 2483761"/>
                  <a:gd name="connsiteY3" fmla="*/ 1354032 h 2754207"/>
                  <a:gd name="connsiteX4" fmla="*/ 0 w 2483761"/>
                  <a:gd name="connsiteY4" fmla="*/ 0 h 2754207"/>
                  <a:gd name="connsiteX0" fmla="*/ 8446 w 2443229"/>
                  <a:gd name="connsiteY0" fmla="*/ 0 h 2801406"/>
                  <a:gd name="connsiteX1" fmla="*/ 2443229 w 2443229"/>
                  <a:gd name="connsiteY1" fmla="*/ 2801406 h 2801406"/>
                  <a:gd name="connsiteX2" fmla="*/ 538565 w 2443229"/>
                  <a:gd name="connsiteY2" fmla="*/ 2145768 h 2801406"/>
                  <a:gd name="connsiteX3" fmla="*/ 0 w 2443229"/>
                  <a:gd name="connsiteY3" fmla="*/ 1401231 h 2801406"/>
                  <a:gd name="connsiteX4" fmla="*/ 8446 w 2443229"/>
                  <a:gd name="connsiteY4" fmla="*/ 0 h 2801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3229" h="2801406">
                    <a:moveTo>
                      <a:pt x="8446" y="0"/>
                    </a:moveTo>
                    <a:lnTo>
                      <a:pt x="2443229" y="2801406"/>
                    </a:lnTo>
                    <a:lnTo>
                      <a:pt x="538565" y="2145768"/>
                    </a:lnTo>
                    <a:lnTo>
                      <a:pt x="0" y="1401231"/>
                    </a:lnTo>
                    <a:cubicBezTo>
                      <a:pt x="2815" y="934154"/>
                      <a:pt x="5631" y="467077"/>
                      <a:pt x="8446"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fr-FR" sz="1467" dirty="0"/>
              </a:p>
            </p:txBody>
          </p:sp>
          <p:sp>
            <p:nvSpPr>
              <p:cNvPr id="31" name="Rectangle 117">
                <a:extLst>
                  <a:ext uri="{FF2B5EF4-FFF2-40B4-BE49-F238E27FC236}">
                    <a16:creationId xmlns:a16="http://schemas.microsoft.com/office/drawing/2014/main" id="{E3B199B4-4D07-594F-94E2-E6F75D1313B1}"/>
                  </a:ext>
                </a:extLst>
              </p:cNvPr>
              <p:cNvSpPr/>
              <p:nvPr userDrawn="1"/>
            </p:nvSpPr>
            <p:spPr>
              <a:xfrm>
                <a:off x="274232" y="3731582"/>
                <a:ext cx="1993293" cy="1771305"/>
              </a:xfrm>
              <a:custGeom>
                <a:avLst/>
                <a:gdLst>
                  <a:gd name="connsiteX0" fmla="*/ 0 w 3071495"/>
                  <a:gd name="connsiteY0" fmla="*/ 0 h 1842770"/>
                  <a:gd name="connsiteX1" fmla="*/ 3071495 w 3071495"/>
                  <a:gd name="connsiteY1" fmla="*/ 0 h 1842770"/>
                  <a:gd name="connsiteX2" fmla="*/ 3071495 w 3071495"/>
                  <a:gd name="connsiteY2" fmla="*/ 1842770 h 1842770"/>
                  <a:gd name="connsiteX3" fmla="*/ 0 w 3071495"/>
                  <a:gd name="connsiteY3" fmla="*/ 1842770 h 1842770"/>
                  <a:gd name="connsiteX4" fmla="*/ 0 w 3071495"/>
                  <a:gd name="connsiteY4" fmla="*/ 0 h 1842770"/>
                  <a:gd name="connsiteX0" fmla="*/ 0 w 4785995"/>
                  <a:gd name="connsiteY0" fmla="*/ 0 h 3400107"/>
                  <a:gd name="connsiteX1" fmla="*/ 4785995 w 4785995"/>
                  <a:gd name="connsiteY1" fmla="*/ 1557337 h 3400107"/>
                  <a:gd name="connsiteX2" fmla="*/ 4785995 w 4785995"/>
                  <a:gd name="connsiteY2" fmla="*/ 3400107 h 3400107"/>
                  <a:gd name="connsiteX3" fmla="*/ 1714500 w 4785995"/>
                  <a:gd name="connsiteY3" fmla="*/ 3400107 h 3400107"/>
                  <a:gd name="connsiteX4" fmla="*/ 0 w 4785995"/>
                  <a:gd name="connsiteY4" fmla="*/ 0 h 3400107"/>
                  <a:gd name="connsiteX0" fmla="*/ 0 w 4785995"/>
                  <a:gd name="connsiteY0" fmla="*/ 2057063 h 5457170"/>
                  <a:gd name="connsiteX1" fmla="*/ 2857182 w 4785995"/>
                  <a:gd name="connsiteY1" fmla="*/ 0 h 5457170"/>
                  <a:gd name="connsiteX2" fmla="*/ 4785995 w 4785995"/>
                  <a:gd name="connsiteY2" fmla="*/ 5457170 h 5457170"/>
                  <a:gd name="connsiteX3" fmla="*/ 1714500 w 4785995"/>
                  <a:gd name="connsiteY3" fmla="*/ 5457170 h 5457170"/>
                  <a:gd name="connsiteX4" fmla="*/ 0 w 4785995"/>
                  <a:gd name="connsiteY4" fmla="*/ 2057063 h 5457170"/>
                  <a:gd name="connsiteX0" fmla="*/ 0 w 3843020"/>
                  <a:gd name="connsiteY0" fmla="*/ 2057063 h 5457170"/>
                  <a:gd name="connsiteX1" fmla="*/ 2857182 w 3843020"/>
                  <a:gd name="connsiteY1" fmla="*/ 0 h 5457170"/>
                  <a:gd name="connsiteX2" fmla="*/ 3843020 w 3843020"/>
                  <a:gd name="connsiteY2" fmla="*/ 215899 h 5457170"/>
                  <a:gd name="connsiteX3" fmla="*/ 1714500 w 3843020"/>
                  <a:gd name="connsiteY3" fmla="*/ 5457170 h 5457170"/>
                  <a:gd name="connsiteX4" fmla="*/ 0 w 3843020"/>
                  <a:gd name="connsiteY4" fmla="*/ 2057063 h 5457170"/>
                  <a:gd name="connsiteX0" fmla="*/ 0 w 3843020"/>
                  <a:gd name="connsiteY0" fmla="*/ 2057063 h 2057063"/>
                  <a:gd name="connsiteX1" fmla="*/ 2857182 w 3843020"/>
                  <a:gd name="connsiteY1" fmla="*/ 0 h 2057063"/>
                  <a:gd name="connsiteX2" fmla="*/ 3843020 w 3843020"/>
                  <a:gd name="connsiteY2" fmla="*/ 215899 h 2057063"/>
                  <a:gd name="connsiteX3" fmla="*/ 2257425 w 3843020"/>
                  <a:gd name="connsiteY3" fmla="*/ 1742434 h 2057063"/>
                  <a:gd name="connsiteX4" fmla="*/ 0 w 3843020"/>
                  <a:gd name="connsiteY4" fmla="*/ 2057063 h 2057063"/>
                  <a:gd name="connsiteX0" fmla="*/ 0 w 3843020"/>
                  <a:gd name="connsiteY0" fmla="*/ 2057063 h 2716288"/>
                  <a:gd name="connsiteX1" fmla="*/ 2857182 w 3843020"/>
                  <a:gd name="connsiteY1" fmla="*/ 0 h 2716288"/>
                  <a:gd name="connsiteX2" fmla="*/ 3843020 w 3843020"/>
                  <a:gd name="connsiteY2" fmla="*/ 215899 h 2716288"/>
                  <a:gd name="connsiteX3" fmla="*/ 1903095 w 3843020"/>
                  <a:gd name="connsiteY3" fmla="*/ 2716288 h 2716288"/>
                  <a:gd name="connsiteX4" fmla="*/ 0 w 3843020"/>
                  <a:gd name="connsiteY4" fmla="*/ 2057063 h 2716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3020" h="2716288">
                    <a:moveTo>
                      <a:pt x="0" y="2057063"/>
                    </a:moveTo>
                    <a:lnTo>
                      <a:pt x="2857182" y="0"/>
                    </a:lnTo>
                    <a:lnTo>
                      <a:pt x="3843020" y="215899"/>
                    </a:lnTo>
                    <a:lnTo>
                      <a:pt x="1903095" y="2716288"/>
                    </a:lnTo>
                    <a:lnTo>
                      <a:pt x="0" y="2057063"/>
                    </a:lnTo>
                    <a:close/>
                  </a:path>
                </a:pathLst>
              </a:custGeom>
              <a:solidFill>
                <a:srgbClr val="00206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fr-FR" sz="1467" dirty="0"/>
              </a:p>
            </p:txBody>
          </p:sp>
          <p:sp>
            <p:nvSpPr>
              <p:cNvPr id="32" name="Rectangle 118">
                <a:extLst>
                  <a:ext uri="{FF2B5EF4-FFF2-40B4-BE49-F238E27FC236}">
                    <a16:creationId xmlns:a16="http://schemas.microsoft.com/office/drawing/2014/main" id="{D17DADC5-E09F-D442-8DC0-ACB0E3CBB275}"/>
                  </a:ext>
                </a:extLst>
              </p:cNvPr>
              <p:cNvSpPr/>
              <p:nvPr userDrawn="1"/>
            </p:nvSpPr>
            <p:spPr>
              <a:xfrm>
                <a:off x="1766189" y="3731591"/>
                <a:ext cx="1031908" cy="1841881"/>
              </a:xfrm>
              <a:custGeom>
                <a:avLst/>
                <a:gdLst>
                  <a:gd name="connsiteX0" fmla="*/ 0 w 2171700"/>
                  <a:gd name="connsiteY0" fmla="*/ 0 h 1743075"/>
                  <a:gd name="connsiteX1" fmla="*/ 2171700 w 2171700"/>
                  <a:gd name="connsiteY1" fmla="*/ 0 h 1743075"/>
                  <a:gd name="connsiteX2" fmla="*/ 2171700 w 2171700"/>
                  <a:gd name="connsiteY2" fmla="*/ 1743075 h 1743075"/>
                  <a:gd name="connsiteX3" fmla="*/ 0 w 2171700"/>
                  <a:gd name="connsiteY3" fmla="*/ 1743075 h 1743075"/>
                  <a:gd name="connsiteX4" fmla="*/ 0 w 2171700"/>
                  <a:gd name="connsiteY4" fmla="*/ 0 h 1743075"/>
                  <a:gd name="connsiteX0" fmla="*/ 0 w 2300288"/>
                  <a:gd name="connsiteY0" fmla="*/ 0 h 5072062"/>
                  <a:gd name="connsiteX1" fmla="*/ 2300288 w 2300288"/>
                  <a:gd name="connsiteY1" fmla="*/ 3328987 h 5072062"/>
                  <a:gd name="connsiteX2" fmla="*/ 2300288 w 2300288"/>
                  <a:gd name="connsiteY2" fmla="*/ 5072062 h 5072062"/>
                  <a:gd name="connsiteX3" fmla="*/ 128588 w 2300288"/>
                  <a:gd name="connsiteY3" fmla="*/ 5072062 h 5072062"/>
                  <a:gd name="connsiteX4" fmla="*/ 0 w 2300288"/>
                  <a:gd name="connsiteY4" fmla="*/ 0 h 5072062"/>
                  <a:gd name="connsiteX0" fmla="*/ 0 w 2300288"/>
                  <a:gd name="connsiteY0" fmla="*/ 0 h 5072062"/>
                  <a:gd name="connsiteX1" fmla="*/ 871340 w 2300288"/>
                  <a:gd name="connsiteY1" fmla="*/ 217501 h 5072062"/>
                  <a:gd name="connsiteX2" fmla="*/ 2300288 w 2300288"/>
                  <a:gd name="connsiteY2" fmla="*/ 5072062 h 5072062"/>
                  <a:gd name="connsiteX3" fmla="*/ 128588 w 2300288"/>
                  <a:gd name="connsiteY3" fmla="*/ 5072062 h 5072062"/>
                  <a:gd name="connsiteX4" fmla="*/ 0 w 2300288"/>
                  <a:gd name="connsiteY4" fmla="*/ 0 h 5072062"/>
                  <a:gd name="connsiteX0" fmla="*/ 0 w 1771577"/>
                  <a:gd name="connsiteY0" fmla="*/ 0 h 5072062"/>
                  <a:gd name="connsiteX1" fmla="*/ 871340 w 1771577"/>
                  <a:gd name="connsiteY1" fmla="*/ 217501 h 5072062"/>
                  <a:gd name="connsiteX2" fmla="*/ 1771577 w 1771577"/>
                  <a:gd name="connsiteY2" fmla="*/ 1828596 h 5072062"/>
                  <a:gd name="connsiteX3" fmla="*/ 128588 w 1771577"/>
                  <a:gd name="connsiteY3" fmla="*/ 5072062 h 5072062"/>
                  <a:gd name="connsiteX4" fmla="*/ 0 w 1771577"/>
                  <a:gd name="connsiteY4" fmla="*/ 0 h 5072062"/>
                  <a:gd name="connsiteX0" fmla="*/ 0 w 1957374"/>
                  <a:gd name="connsiteY0" fmla="*/ 0 h 5072062"/>
                  <a:gd name="connsiteX1" fmla="*/ 871340 w 1957374"/>
                  <a:gd name="connsiteY1" fmla="*/ 217501 h 5072062"/>
                  <a:gd name="connsiteX2" fmla="*/ 1957374 w 1957374"/>
                  <a:gd name="connsiteY2" fmla="*/ 2835770 h 5072062"/>
                  <a:gd name="connsiteX3" fmla="*/ 128588 w 1957374"/>
                  <a:gd name="connsiteY3" fmla="*/ 5072062 h 5072062"/>
                  <a:gd name="connsiteX4" fmla="*/ 0 w 1957374"/>
                  <a:gd name="connsiteY4" fmla="*/ 0 h 5072062"/>
                  <a:gd name="connsiteX0" fmla="*/ 0 w 1957374"/>
                  <a:gd name="connsiteY0" fmla="*/ 0 h 2835770"/>
                  <a:gd name="connsiteX1" fmla="*/ 871340 w 1957374"/>
                  <a:gd name="connsiteY1" fmla="*/ 217501 h 2835770"/>
                  <a:gd name="connsiteX2" fmla="*/ 1957374 w 1957374"/>
                  <a:gd name="connsiteY2" fmla="*/ 2835770 h 2835770"/>
                  <a:gd name="connsiteX3" fmla="*/ 658914 w 1957374"/>
                  <a:gd name="connsiteY3" fmla="*/ 1328503 h 2835770"/>
                  <a:gd name="connsiteX4" fmla="*/ 0 w 1957374"/>
                  <a:gd name="connsiteY4" fmla="*/ 0 h 2835770"/>
                  <a:gd name="connsiteX0" fmla="*/ 0 w 1957374"/>
                  <a:gd name="connsiteY0" fmla="*/ 0 h 2835770"/>
                  <a:gd name="connsiteX1" fmla="*/ 871340 w 1957374"/>
                  <a:gd name="connsiteY1" fmla="*/ 217501 h 2835770"/>
                  <a:gd name="connsiteX2" fmla="*/ 1957374 w 1957374"/>
                  <a:gd name="connsiteY2" fmla="*/ 2835770 h 2835770"/>
                  <a:gd name="connsiteX3" fmla="*/ 158774 w 1957374"/>
                  <a:gd name="connsiteY3" fmla="*/ 1957263 h 2835770"/>
                  <a:gd name="connsiteX4" fmla="*/ 0 w 1957374"/>
                  <a:gd name="connsiteY4" fmla="*/ 0 h 2835770"/>
                  <a:gd name="connsiteX0" fmla="*/ 0 w 1957374"/>
                  <a:gd name="connsiteY0" fmla="*/ 0 h 2835770"/>
                  <a:gd name="connsiteX1" fmla="*/ 771312 w 1957374"/>
                  <a:gd name="connsiteY1" fmla="*/ 288950 h 2835770"/>
                  <a:gd name="connsiteX2" fmla="*/ 1957374 w 1957374"/>
                  <a:gd name="connsiteY2" fmla="*/ 2835770 h 2835770"/>
                  <a:gd name="connsiteX3" fmla="*/ 158774 w 1957374"/>
                  <a:gd name="connsiteY3" fmla="*/ 1957263 h 2835770"/>
                  <a:gd name="connsiteX4" fmla="*/ 0 w 1957374"/>
                  <a:gd name="connsiteY4" fmla="*/ 0 h 2835770"/>
                  <a:gd name="connsiteX0" fmla="*/ 0 w 1957374"/>
                  <a:gd name="connsiteY0" fmla="*/ 0 h 2835770"/>
                  <a:gd name="connsiteX1" fmla="*/ 958681 w 1957374"/>
                  <a:gd name="connsiteY1" fmla="*/ 215938 h 2835770"/>
                  <a:gd name="connsiteX2" fmla="*/ 1957374 w 1957374"/>
                  <a:gd name="connsiteY2" fmla="*/ 2835770 h 2835770"/>
                  <a:gd name="connsiteX3" fmla="*/ 158774 w 1957374"/>
                  <a:gd name="connsiteY3" fmla="*/ 1957263 h 2835770"/>
                  <a:gd name="connsiteX4" fmla="*/ 0 w 1957374"/>
                  <a:gd name="connsiteY4" fmla="*/ 0 h 2835770"/>
                  <a:gd name="connsiteX0" fmla="*/ 0 w 1982778"/>
                  <a:gd name="connsiteY0" fmla="*/ 0 h 2835770"/>
                  <a:gd name="connsiteX1" fmla="*/ 984085 w 1982778"/>
                  <a:gd name="connsiteY1" fmla="*/ 215938 h 2835770"/>
                  <a:gd name="connsiteX2" fmla="*/ 1982778 w 1982778"/>
                  <a:gd name="connsiteY2" fmla="*/ 2835770 h 2835770"/>
                  <a:gd name="connsiteX3" fmla="*/ 184178 w 1982778"/>
                  <a:gd name="connsiteY3" fmla="*/ 1957263 h 2835770"/>
                  <a:gd name="connsiteX4" fmla="*/ 0 w 1982778"/>
                  <a:gd name="connsiteY4" fmla="*/ 0 h 2835770"/>
                  <a:gd name="connsiteX0" fmla="*/ 0 w 1982778"/>
                  <a:gd name="connsiteY0" fmla="*/ 0 h 2835770"/>
                  <a:gd name="connsiteX1" fmla="*/ 984085 w 1982778"/>
                  <a:gd name="connsiteY1" fmla="*/ 215938 h 2835770"/>
                  <a:gd name="connsiteX2" fmla="*/ 1982778 w 1982778"/>
                  <a:gd name="connsiteY2" fmla="*/ 2835770 h 2835770"/>
                  <a:gd name="connsiteX3" fmla="*/ 219743 w 1982778"/>
                  <a:gd name="connsiteY3" fmla="*/ 1947101 h 2835770"/>
                  <a:gd name="connsiteX4" fmla="*/ 0 w 1982778"/>
                  <a:gd name="connsiteY4" fmla="*/ 0 h 2835770"/>
                  <a:gd name="connsiteX0" fmla="*/ 0 w 1982778"/>
                  <a:gd name="connsiteY0" fmla="*/ 0 h 2835770"/>
                  <a:gd name="connsiteX1" fmla="*/ 984085 w 1982778"/>
                  <a:gd name="connsiteY1" fmla="*/ 215938 h 2835770"/>
                  <a:gd name="connsiteX2" fmla="*/ 1982778 w 1982778"/>
                  <a:gd name="connsiteY2" fmla="*/ 2835770 h 2835770"/>
                  <a:gd name="connsiteX3" fmla="*/ 190530 w 1982778"/>
                  <a:gd name="connsiteY3" fmla="*/ 1959803 h 2835770"/>
                  <a:gd name="connsiteX4" fmla="*/ 0 w 1982778"/>
                  <a:gd name="connsiteY4" fmla="*/ 0 h 2835770"/>
                  <a:gd name="connsiteX0" fmla="*/ 0 w 1982778"/>
                  <a:gd name="connsiteY0" fmla="*/ 0 h 2835770"/>
                  <a:gd name="connsiteX1" fmla="*/ 984085 w 1982778"/>
                  <a:gd name="connsiteY1" fmla="*/ 215938 h 2835770"/>
                  <a:gd name="connsiteX2" fmla="*/ 1982778 w 1982778"/>
                  <a:gd name="connsiteY2" fmla="*/ 2835770 h 2835770"/>
                  <a:gd name="connsiteX3" fmla="*/ 197556 w 1982778"/>
                  <a:gd name="connsiteY3" fmla="*/ 1943044 h 2835770"/>
                  <a:gd name="connsiteX4" fmla="*/ 0 w 1982778"/>
                  <a:gd name="connsiteY4" fmla="*/ 0 h 2835770"/>
                  <a:gd name="connsiteX0" fmla="*/ 0 w 1989803"/>
                  <a:gd name="connsiteY0" fmla="*/ 0 h 2824597"/>
                  <a:gd name="connsiteX1" fmla="*/ 984085 w 1989803"/>
                  <a:gd name="connsiteY1" fmla="*/ 215938 h 2824597"/>
                  <a:gd name="connsiteX2" fmla="*/ 1989803 w 1989803"/>
                  <a:gd name="connsiteY2" fmla="*/ 2824597 h 2824597"/>
                  <a:gd name="connsiteX3" fmla="*/ 197556 w 1989803"/>
                  <a:gd name="connsiteY3" fmla="*/ 1943044 h 2824597"/>
                  <a:gd name="connsiteX4" fmla="*/ 0 w 1989803"/>
                  <a:gd name="connsiteY4" fmla="*/ 0 h 28245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9803" h="2824597">
                    <a:moveTo>
                      <a:pt x="0" y="0"/>
                    </a:moveTo>
                    <a:lnTo>
                      <a:pt x="984085" y="215938"/>
                    </a:lnTo>
                    <a:lnTo>
                      <a:pt x="1989803" y="2824597"/>
                    </a:lnTo>
                    <a:lnTo>
                      <a:pt x="197556" y="1943044"/>
                    </a:lnTo>
                    <a:lnTo>
                      <a:pt x="0" y="0"/>
                    </a:lnTo>
                    <a:close/>
                  </a:path>
                </a:pathLst>
              </a:custGeom>
              <a:solidFill>
                <a:srgbClr val="00B0F0">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fr-FR" sz="1467" dirty="0"/>
              </a:p>
            </p:txBody>
          </p:sp>
          <p:sp>
            <p:nvSpPr>
              <p:cNvPr id="33" name="Rectangle 119">
                <a:extLst>
                  <a:ext uri="{FF2B5EF4-FFF2-40B4-BE49-F238E27FC236}">
                    <a16:creationId xmlns:a16="http://schemas.microsoft.com/office/drawing/2014/main" id="{64013C7C-C235-FC4C-954D-638F4E1B502D}"/>
                  </a:ext>
                </a:extLst>
              </p:cNvPr>
              <p:cNvSpPr/>
              <p:nvPr userDrawn="1"/>
            </p:nvSpPr>
            <p:spPr>
              <a:xfrm>
                <a:off x="1866488" y="3668522"/>
                <a:ext cx="1589497" cy="1906317"/>
              </a:xfrm>
              <a:custGeom>
                <a:avLst/>
                <a:gdLst>
                  <a:gd name="connsiteX0" fmla="*/ 0 w 3500755"/>
                  <a:gd name="connsiteY0" fmla="*/ 0 h 2114550"/>
                  <a:gd name="connsiteX1" fmla="*/ 3500755 w 3500755"/>
                  <a:gd name="connsiteY1" fmla="*/ 0 h 2114550"/>
                  <a:gd name="connsiteX2" fmla="*/ 3500755 w 3500755"/>
                  <a:gd name="connsiteY2" fmla="*/ 2114550 h 2114550"/>
                  <a:gd name="connsiteX3" fmla="*/ 0 w 3500755"/>
                  <a:gd name="connsiteY3" fmla="*/ 2114550 h 2114550"/>
                  <a:gd name="connsiteX4" fmla="*/ 0 w 3500755"/>
                  <a:gd name="connsiteY4" fmla="*/ 0 h 2114550"/>
                  <a:gd name="connsiteX0" fmla="*/ 1128712 w 3500755"/>
                  <a:gd name="connsiteY0" fmla="*/ 0 h 4000500"/>
                  <a:gd name="connsiteX1" fmla="*/ 3500755 w 3500755"/>
                  <a:gd name="connsiteY1" fmla="*/ 1885950 h 4000500"/>
                  <a:gd name="connsiteX2" fmla="*/ 3500755 w 3500755"/>
                  <a:gd name="connsiteY2" fmla="*/ 4000500 h 4000500"/>
                  <a:gd name="connsiteX3" fmla="*/ 0 w 3500755"/>
                  <a:gd name="connsiteY3" fmla="*/ 4000500 h 4000500"/>
                  <a:gd name="connsiteX4" fmla="*/ 1128712 w 3500755"/>
                  <a:gd name="connsiteY4" fmla="*/ 0 h 4000500"/>
                  <a:gd name="connsiteX0" fmla="*/ 1128712 w 4215130"/>
                  <a:gd name="connsiteY0" fmla="*/ 1998662 h 5999162"/>
                  <a:gd name="connsiteX1" fmla="*/ 4215130 w 4215130"/>
                  <a:gd name="connsiteY1" fmla="*/ 0 h 5999162"/>
                  <a:gd name="connsiteX2" fmla="*/ 3500755 w 4215130"/>
                  <a:gd name="connsiteY2" fmla="*/ 5999162 h 5999162"/>
                  <a:gd name="connsiteX3" fmla="*/ 0 w 4215130"/>
                  <a:gd name="connsiteY3" fmla="*/ 5999162 h 5999162"/>
                  <a:gd name="connsiteX4" fmla="*/ 1128712 w 4215130"/>
                  <a:gd name="connsiteY4" fmla="*/ 1998662 h 5999162"/>
                  <a:gd name="connsiteX0" fmla="*/ 1128712 w 4215130"/>
                  <a:gd name="connsiteY0" fmla="*/ 1998662 h 5999162"/>
                  <a:gd name="connsiteX1" fmla="*/ 4215130 w 4215130"/>
                  <a:gd name="connsiteY1" fmla="*/ 0 h 5999162"/>
                  <a:gd name="connsiteX2" fmla="*/ 4057967 w 4215130"/>
                  <a:gd name="connsiteY2" fmla="*/ 798237 h 5999162"/>
                  <a:gd name="connsiteX3" fmla="*/ 0 w 4215130"/>
                  <a:gd name="connsiteY3" fmla="*/ 5999162 h 5999162"/>
                  <a:gd name="connsiteX4" fmla="*/ 1128712 w 4215130"/>
                  <a:gd name="connsiteY4" fmla="*/ 1998662 h 5999162"/>
                  <a:gd name="connsiteX0" fmla="*/ 1128712 w 4215130"/>
                  <a:gd name="connsiteY0" fmla="*/ 1998662 h 5999162"/>
                  <a:gd name="connsiteX1" fmla="*/ 4215130 w 4215130"/>
                  <a:gd name="connsiteY1" fmla="*/ 0 h 5999162"/>
                  <a:gd name="connsiteX2" fmla="*/ 4215130 w 4215130"/>
                  <a:gd name="connsiteY2" fmla="*/ 1041137 h 5999162"/>
                  <a:gd name="connsiteX3" fmla="*/ 0 w 4215130"/>
                  <a:gd name="connsiteY3" fmla="*/ 5999162 h 5999162"/>
                  <a:gd name="connsiteX4" fmla="*/ 1128712 w 4215130"/>
                  <a:gd name="connsiteY4" fmla="*/ 1998662 h 5999162"/>
                  <a:gd name="connsiteX0" fmla="*/ 0 w 3086418"/>
                  <a:gd name="connsiteY0" fmla="*/ 1998662 h 2555693"/>
                  <a:gd name="connsiteX1" fmla="*/ 3086418 w 3086418"/>
                  <a:gd name="connsiteY1" fmla="*/ 0 h 2555693"/>
                  <a:gd name="connsiteX2" fmla="*/ 3086418 w 3086418"/>
                  <a:gd name="connsiteY2" fmla="*/ 1041137 h 2555693"/>
                  <a:gd name="connsiteX3" fmla="*/ 2800351 w 3086418"/>
                  <a:gd name="connsiteY3" fmla="*/ 2555693 h 2555693"/>
                  <a:gd name="connsiteX4" fmla="*/ 0 w 3086418"/>
                  <a:gd name="connsiteY4" fmla="*/ 1998662 h 2555693"/>
                  <a:gd name="connsiteX0" fmla="*/ 0 w 3086418"/>
                  <a:gd name="connsiteY0" fmla="*/ 1998662 h 2923106"/>
                  <a:gd name="connsiteX1" fmla="*/ 3086418 w 3086418"/>
                  <a:gd name="connsiteY1" fmla="*/ 0 h 2923106"/>
                  <a:gd name="connsiteX2" fmla="*/ 3086418 w 3086418"/>
                  <a:gd name="connsiteY2" fmla="*/ 1041137 h 2923106"/>
                  <a:gd name="connsiteX3" fmla="*/ 1815969 w 3086418"/>
                  <a:gd name="connsiteY3" fmla="*/ 2923106 h 2923106"/>
                  <a:gd name="connsiteX4" fmla="*/ 0 w 3086418"/>
                  <a:gd name="connsiteY4" fmla="*/ 1998662 h 2923106"/>
                  <a:gd name="connsiteX0" fmla="*/ 0 w 3065249"/>
                  <a:gd name="connsiteY0" fmla="*/ 2036765 h 2923106"/>
                  <a:gd name="connsiteX1" fmla="*/ 3065249 w 3065249"/>
                  <a:gd name="connsiteY1" fmla="*/ 0 h 2923106"/>
                  <a:gd name="connsiteX2" fmla="*/ 3065249 w 3065249"/>
                  <a:gd name="connsiteY2" fmla="*/ 1041137 h 2923106"/>
                  <a:gd name="connsiteX3" fmla="*/ 1794800 w 3065249"/>
                  <a:gd name="connsiteY3" fmla="*/ 2923106 h 2923106"/>
                  <a:gd name="connsiteX4" fmla="*/ 0 w 3065249"/>
                  <a:gd name="connsiteY4" fmla="*/ 2036765 h 2923106"/>
                  <a:gd name="connsiteX0" fmla="*/ 0 w 3065249"/>
                  <a:gd name="connsiteY0" fmla="*/ 2040998 h 2923106"/>
                  <a:gd name="connsiteX1" fmla="*/ 3065249 w 3065249"/>
                  <a:gd name="connsiteY1" fmla="*/ 0 h 2923106"/>
                  <a:gd name="connsiteX2" fmla="*/ 3065249 w 3065249"/>
                  <a:gd name="connsiteY2" fmla="*/ 1041137 h 2923106"/>
                  <a:gd name="connsiteX3" fmla="*/ 1794800 w 3065249"/>
                  <a:gd name="connsiteY3" fmla="*/ 2923106 h 2923106"/>
                  <a:gd name="connsiteX4" fmla="*/ 0 w 3065249"/>
                  <a:gd name="connsiteY4" fmla="*/ 2040998 h 2923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5249" h="2923106">
                    <a:moveTo>
                      <a:pt x="0" y="2040998"/>
                    </a:moveTo>
                    <a:lnTo>
                      <a:pt x="3065249" y="0"/>
                    </a:lnTo>
                    <a:lnTo>
                      <a:pt x="3065249" y="1041137"/>
                    </a:lnTo>
                    <a:lnTo>
                      <a:pt x="1794800" y="2923106"/>
                    </a:lnTo>
                    <a:lnTo>
                      <a:pt x="0" y="2040998"/>
                    </a:lnTo>
                    <a:close/>
                  </a:path>
                </a:pathLst>
              </a:custGeom>
              <a:solidFill>
                <a:srgbClr val="00206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fr-FR" sz="1467" dirty="0"/>
              </a:p>
            </p:txBody>
          </p:sp>
        </p:grpSp>
      </p:grpSp>
      <p:sp>
        <p:nvSpPr>
          <p:cNvPr id="8" name="Title 1">
            <a:extLst>
              <a:ext uri="{FF2B5EF4-FFF2-40B4-BE49-F238E27FC236}">
                <a16:creationId xmlns:a16="http://schemas.microsoft.com/office/drawing/2014/main" id="{1107FD07-4208-214D-A5FC-34B72B7F960D}"/>
              </a:ext>
            </a:extLst>
          </p:cNvPr>
          <p:cNvSpPr>
            <a:spLocks noGrp="1"/>
          </p:cNvSpPr>
          <p:nvPr>
            <p:ph type="title" hasCustomPrompt="1"/>
          </p:nvPr>
        </p:nvSpPr>
        <p:spPr>
          <a:xfrm>
            <a:off x="4605020" y="267978"/>
            <a:ext cx="7599680" cy="853441"/>
          </a:xfrm>
          <a:noFill/>
        </p:spPr>
        <p:txBody>
          <a:bodyPr tIns="46800" bIns="0">
            <a:noAutofit/>
          </a:bodyPr>
          <a:lstStyle>
            <a:lvl1pPr algn="ctr">
              <a:defRPr sz="4267" b="1" i="0">
                <a:solidFill>
                  <a:schemeClr val="bg1"/>
                </a:solidFill>
                <a:latin typeface="Arial Black" panose="020B0604020202020204" pitchFamily="34" charset="0"/>
                <a:cs typeface="Arial Black" panose="020B0604020202020204" pitchFamily="34" charset="0"/>
              </a:defRPr>
            </a:lvl1pPr>
          </a:lstStyle>
          <a:p>
            <a:r>
              <a:rPr lang="fr-FR" dirty="0"/>
              <a:t>TITRE DE LA PARTIE</a:t>
            </a:r>
            <a:endParaRPr lang="en-US" dirty="0"/>
          </a:p>
        </p:txBody>
      </p:sp>
    </p:spTree>
    <p:extLst>
      <p:ext uri="{BB962C8B-B14F-4D97-AF65-F5344CB8AC3E}">
        <p14:creationId xmlns:p14="http://schemas.microsoft.com/office/powerpoint/2010/main" val="1568787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Page Titre + texte version n°2">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6FDCB233-4E52-784D-87AA-A29A85B19790}"/>
              </a:ext>
            </a:extLst>
          </p:cNvPr>
          <p:cNvSpPr>
            <a:spLocks noGrp="1"/>
          </p:cNvSpPr>
          <p:nvPr>
            <p:ph sz="half" idx="11" hasCustomPrompt="1"/>
          </p:nvPr>
        </p:nvSpPr>
        <p:spPr>
          <a:xfrm>
            <a:off x="1920000" y="3329575"/>
            <a:ext cx="9360000" cy="2518140"/>
          </a:xfrm>
        </p:spPr>
        <p:txBody>
          <a:bodyPr numCol="1">
            <a:noAutofit/>
          </a:bodyPr>
          <a:lstStyle>
            <a:lvl1pPr marL="0" indent="0" algn="just">
              <a:buNone/>
              <a:defRPr sz="2133">
                <a:latin typeface="+mj-lt"/>
              </a:defRPr>
            </a:lvl1pPr>
          </a:lstStyle>
          <a:p>
            <a:pPr lvl="0"/>
            <a:r>
              <a:rPr lang="fr-FR" dirty="0"/>
              <a:t>Texte</a:t>
            </a:r>
          </a:p>
        </p:txBody>
      </p:sp>
      <p:sp>
        <p:nvSpPr>
          <p:cNvPr id="19" name="Espace réservé du texte 18">
            <a:extLst>
              <a:ext uri="{FF2B5EF4-FFF2-40B4-BE49-F238E27FC236}">
                <a16:creationId xmlns:a16="http://schemas.microsoft.com/office/drawing/2014/main" id="{49FE7F3F-743B-4443-AA34-AFFD42154497}"/>
              </a:ext>
            </a:extLst>
          </p:cNvPr>
          <p:cNvSpPr>
            <a:spLocks noGrp="1"/>
          </p:cNvSpPr>
          <p:nvPr>
            <p:ph type="body" sz="quarter" idx="12" hasCustomPrompt="1"/>
          </p:nvPr>
        </p:nvSpPr>
        <p:spPr>
          <a:xfrm>
            <a:off x="1920005" y="2414401"/>
            <a:ext cx="4980092" cy="443468"/>
          </a:xfrm>
        </p:spPr>
        <p:txBody>
          <a:bodyPr>
            <a:noAutofit/>
          </a:bodyPr>
          <a:lstStyle>
            <a:lvl1pPr marL="304784" indent="-304784">
              <a:buFontTx/>
              <a:buBlip>
                <a:blip r:embed="rId2"/>
              </a:buBlip>
              <a:defRPr sz="2667" b="1" i="0">
                <a:solidFill>
                  <a:srgbClr val="0D2755"/>
                </a:solidFill>
                <a:latin typeface="Calibri" panose="020F0502020204030204" pitchFamily="34" charset="0"/>
                <a:cs typeface="Calibri" panose="020F0502020204030204" pitchFamily="34" charset="0"/>
              </a:defRPr>
            </a:lvl1pPr>
            <a:lvl2pPr>
              <a:defRPr b="1" i="0">
                <a:solidFill>
                  <a:srgbClr val="0D2755"/>
                </a:solidFill>
                <a:latin typeface="Calibri" panose="020F0502020204030204" pitchFamily="34" charset="0"/>
                <a:cs typeface="Calibri" panose="020F0502020204030204" pitchFamily="34" charset="0"/>
              </a:defRPr>
            </a:lvl2pPr>
            <a:lvl3pPr>
              <a:defRPr b="1" i="0">
                <a:solidFill>
                  <a:srgbClr val="0D2755"/>
                </a:solidFill>
                <a:latin typeface="Calibri" panose="020F0502020204030204" pitchFamily="34" charset="0"/>
                <a:cs typeface="Calibri" panose="020F0502020204030204" pitchFamily="34" charset="0"/>
              </a:defRPr>
            </a:lvl3pPr>
            <a:lvl4pPr>
              <a:defRPr b="1" i="0">
                <a:solidFill>
                  <a:srgbClr val="0D2755"/>
                </a:solidFill>
                <a:latin typeface="Calibri" panose="020F0502020204030204" pitchFamily="34" charset="0"/>
                <a:cs typeface="Calibri" panose="020F0502020204030204" pitchFamily="34" charset="0"/>
              </a:defRPr>
            </a:lvl4pPr>
            <a:lvl5pPr>
              <a:defRPr b="1" i="0">
                <a:solidFill>
                  <a:srgbClr val="0D2755"/>
                </a:solidFill>
                <a:latin typeface="Calibri" panose="020F0502020204030204" pitchFamily="34" charset="0"/>
                <a:cs typeface="Calibri" panose="020F0502020204030204" pitchFamily="34" charset="0"/>
              </a:defRPr>
            </a:lvl5pPr>
          </a:lstStyle>
          <a:p>
            <a:pPr lvl="0"/>
            <a:r>
              <a:rPr lang="fr-FR" dirty="0"/>
              <a:t> Modifier le titre de la partie</a:t>
            </a:r>
          </a:p>
        </p:txBody>
      </p:sp>
      <p:sp>
        <p:nvSpPr>
          <p:cNvPr id="20" name="Espace réservé du texte 18">
            <a:extLst>
              <a:ext uri="{FF2B5EF4-FFF2-40B4-BE49-F238E27FC236}">
                <a16:creationId xmlns:a16="http://schemas.microsoft.com/office/drawing/2014/main" id="{88194622-2328-3442-BC0C-A576B0F3EB3E}"/>
              </a:ext>
            </a:extLst>
          </p:cNvPr>
          <p:cNvSpPr>
            <a:spLocks noGrp="1"/>
          </p:cNvSpPr>
          <p:nvPr>
            <p:ph type="body" sz="quarter" idx="13" hasCustomPrompt="1"/>
          </p:nvPr>
        </p:nvSpPr>
        <p:spPr>
          <a:xfrm>
            <a:off x="1920000" y="2880002"/>
            <a:ext cx="4980091" cy="443468"/>
          </a:xfrm>
        </p:spPr>
        <p:txBody>
          <a:bodyPr>
            <a:noAutofit/>
          </a:bodyPr>
          <a:lstStyle>
            <a:lvl1pPr marL="0" indent="0">
              <a:buFontTx/>
              <a:buNone/>
              <a:defRPr sz="2133" b="1" i="0">
                <a:solidFill>
                  <a:srgbClr val="00ADAD"/>
                </a:solidFill>
                <a:latin typeface="Calibri" panose="020F0502020204030204" pitchFamily="34" charset="0"/>
                <a:cs typeface="Calibri" panose="020F0502020204030204" pitchFamily="34" charset="0"/>
              </a:defRPr>
            </a:lvl1pPr>
            <a:lvl2pPr>
              <a:defRPr b="1" i="0">
                <a:solidFill>
                  <a:srgbClr val="0D2755"/>
                </a:solidFill>
                <a:latin typeface="Calibri" panose="020F0502020204030204" pitchFamily="34" charset="0"/>
                <a:cs typeface="Calibri" panose="020F0502020204030204" pitchFamily="34" charset="0"/>
              </a:defRPr>
            </a:lvl2pPr>
            <a:lvl3pPr>
              <a:defRPr b="1" i="0">
                <a:solidFill>
                  <a:srgbClr val="0D2755"/>
                </a:solidFill>
                <a:latin typeface="Calibri" panose="020F0502020204030204" pitchFamily="34" charset="0"/>
                <a:cs typeface="Calibri" panose="020F0502020204030204" pitchFamily="34" charset="0"/>
              </a:defRPr>
            </a:lvl3pPr>
            <a:lvl4pPr>
              <a:defRPr b="1" i="0">
                <a:solidFill>
                  <a:srgbClr val="0D2755"/>
                </a:solidFill>
                <a:latin typeface="Calibri" panose="020F0502020204030204" pitchFamily="34" charset="0"/>
                <a:cs typeface="Calibri" panose="020F0502020204030204" pitchFamily="34" charset="0"/>
              </a:defRPr>
            </a:lvl4pPr>
            <a:lvl5pPr>
              <a:defRPr b="1" i="0">
                <a:solidFill>
                  <a:srgbClr val="0D2755"/>
                </a:solidFill>
                <a:latin typeface="Calibri" panose="020F0502020204030204" pitchFamily="34" charset="0"/>
                <a:cs typeface="Calibri" panose="020F0502020204030204" pitchFamily="34" charset="0"/>
              </a:defRPr>
            </a:lvl5pPr>
          </a:lstStyle>
          <a:p>
            <a:pPr lvl="0"/>
            <a:r>
              <a:rPr lang="fr-FR" dirty="0"/>
              <a:t>Sous-titre de la partie</a:t>
            </a:r>
          </a:p>
        </p:txBody>
      </p:sp>
      <p:grpSp>
        <p:nvGrpSpPr>
          <p:cNvPr id="12" name="Groupe 11">
            <a:extLst>
              <a:ext uri="{FF2B5EF4-FFF2-40B4-BE49-F238E27FC236}">
                <a16:creationId xmlns:a16="http://schemas.microsoft.com/office/drawing/2014/main" id="{B89EB8C4-2E96-8F4F-96F2-66EB12B6A0CE}"/>
              </a:ext>
            </a:extLst>
          </p:cNvPr>
          <p:cNvGrpSpPr/>
          <p:nvPr userDrawn="1"/>
        </p:nvGrpSpPr>
        <p:grpSpPr>
          <a:xfrm>
            <a:off x="-2121" y="-4510"/>
            <a:ext cx="12194121" cy="2097553"/>
            <a:chOff x="-1591" y="-3383"/>
            <a:chExt cx="9145591" cy="1573165"/>
          </a:xfrm>
        </p:grpSpPr>
        <p:sp>
          <p:nvSpPr>
            <p:cNvPr id="14" name="Rectangle 13">
              <a:extLst>
                <a:ext uri="{FF2B5EF4-FFF2-40B4-BE49-F238E27FC236}">
                  <a16:creationId xmlns:a16="http://schemas.microsoft.com/office/drawing/2014/main" id="{4A65C713-E51F-C74D-9D55-7A89DB5BD6B4}"/>
                </a:ext>
              </a:extLst>
            </p:cNvPr>
            <p:cNvSpPr/>
            <p:nvPr userDrawn="1"/>
          </p:nvSpPr>
          <p:spPr>
            <a:xfrm>
              <a:off x="3455987" y="-1260"/>
              <a:ext cx="5688013" cy="904510"/>
            </a:xfrm>
            <a:prstGeom prst="rect">
              <a:avLst/>
            </a:prstGeom>
            <a:solidFill>
              <a:srgbClr val="00206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grpSp>
          <p:nvGrpSpPr>
            <p:cNvPr id="15" name="Groupe 14">
              <a:extLst>
                <a:ext uri="{FF2B5EF4-FFF2-40B4-BE49-F238E27FC236}">
                  <a16:creationId xmlns:a16="http://schemas.microsoft.com/office/drawing/2014/main" id="{D1F311B2-962D-BD4C-B02F-CF87446B7FC1}"/>
                </a:ext>
              </a:extLst>
            </p:cNvPr>
            <p:cNvGrpSpPr/>
            <p:nvPr userDrawn="1"/>
          </p:nvGrpSpPr>
          <p:grpSpPr>
            <a:xfrm>
              <a:off x="-1591" y="-3383"/>
              <a:ext cx="3457576" cy="1573165"/>
              <a:chOff x="-1591" y="3668529"/>
              <a:chExt cx="3457576" cy="1906320"/>
            </a:xfrm>
          </p:grpSpPr>
          <p:sp>
            <p:nvSpPr>
              <p:cNvPr id="23" name="Rectangle 116">
                <a:extLst>
                  <a:ext uri="{FF2B5EF4-FFF2-40B4-BE49-F238E27FC236}">
                    <a16:creationId xmlns:a16="http://schemas.microsoft.com/office/drawing/2014/main" id="{9380CCDD-8ED7-B147-B21F-2F1E86580BAA}"/>
                  </a:ext>
                </a:extLst>
              </p:cNvPr>
              <p:cNvSpPr/>
              <p:nvPr userDrawn="1"/>
            </p:nvSpPr>
            <p:spPr>
              <a:xfrm>
                <a:off x="-1591" y="3677133"/>
                <a:ext cx="1267052" cy="1826847"/>
              </a:xfrm>
              <a:custGeom>
                <a:avLst/>
                <a:gdLst>
                  <a:gd name="connsiteX0" fmla="*/ 0 w 2800350"/>
                  <a:gd name="connsiteY0" fmla="*/ 0 h 1657350"/>
                  <a:gd name="connsiteX1" fmla="*/ 2800350 w 2800350"/>
                  <a:gd name="connsiteY1" fmla="*/ 0 h 1657350"/>
                  <a:gd name="connsiteX2" fmla="*/ 2800350 w 2800350"/>
                  <a:gd name="connsiteY2" fmla="*/ 1657350 h 1657350"/>
                  <a:gd name="connsiteX3" fmla="*/ 0 w 2800350"/>
                  <a:gd name="connsiteY3" fmla="*/ 1657350 h 1657350"/>
                  <a:gd name="connsiteX4" fmla="*/ 0 w 2800350"/>
                  <a:gd name="connsiteY4" fmla="*/ 0 h 1657350"/>
                  <a:gd name="connsiteX0" fmla="*/ 0 w 3729038"/>
                  <a:gd name="connsiteY0" fmla="*/ 0 h 4829175"/>
                  <a:gd name="connsiteX1" fmla="*/ 3729038 w 3729038"/>
                  <a:gd name="connsiteY1" fmla="*/ 3171825 h 4829175"/>
                  <a:gd name="connsiteX2" fmla="*/ 3729038 w 3729038"/>
                  <a:gd name="connsiteY2" fmla="*/ 4829175 h 4829175"/>
                  <a:gd name="connsiteX3" fmla="*/ 928688 w 3729038"/>
                  <a:gd name="connsiteY3" fmla="*/ 4829175 h 4829175"/>
                  <a:gd name="connsiteX4" fmla="*/ 0 w 3729038"/>
                  <a:gd name="connsiteY4" fmla="*/ 0 h 4829175"/>
                  <a:gd name="connsiteX0" fmla="*/ 0 w 3729038"/>
                  <a:gd name="connsiteY0" fmla="*/ 0 h 4829175"/>
                  <a:gd name="connsiteX1" fmla="*/ 3729038 w 3729038"/>
                  <a:gd name="connsiteY1" fmla="*/ 3171825 h 4829175"/>
                  <a:gd name="connsiteX2" fmla="*/ 3729038 w 3729038"/>
                  <a:gd name="connsiteY2" fmla="*/ 4829175 h 4829175"/>
                  <a:gd name="connsiteX3" fmla="*/ 0 w 3729038"/>
                  <a:gd name="connsiteY3" fmla="*/ 1100137 h 4829175"/>
                  <a:gd name="connsiteX4" fmla="*/ 0 w 3729038"/>
                  <a:gd name="connsiteY4" fmla="*/ 0 h 4829175"/>
                  <a:gd name="connsiteX0" fmla="*/ 0 w 3729038"/>
                  <a:gd name="connsiteY0" fmla="*/ 0 h 3171825"/>
                  <a:gd name="connsiteX1" fmla="*/ 3729038 w 3729038"/>
                  <a:gd name="connsiteY1" fmla="*/ 3171825 h 3171825"/>
                  <a:gd name="connsiteX2" fmla="*/ 642675 w 3729038"/>
                  <a:gd name="connsiteY2" fmla="*/ 1571625 h 3171825"/>
                  <a:gd name="connsiteX3" fmla="*/ 0 w 3729038"/>
                  <a:gd name="connsiteY3" fmla="*/ 1100137 h 3171825"/>
                  <a:gd name="connsiteX4" fmla="*/ 0 w 3729038"/>
                  <a:gd name="connsiteY4" fmla="*/ 0 h 3171825"/>
                  <a:gd name="connsiteX0" fmla="*/ 0 w 3729038"/>
                  <a:gd name="connsiteY0" fmla="*/ 0 h 3171825"/>
                  <a:gd name="connsiteX1" fmla="*/ 3729038 w 3729038"/>
                  <a:gd name="connsiteY1" fmla="*/ 3171825 h 3171825"/>
                  <a:gd name="connsiteX2" fmla="*/ 585520 w 3729038"/>
                  <a:gd name="connsiteY2" fmla="*/ 1857375 h 3171825"/>
                  <a:gd name="connsiteX3" fmla="*/ 0 w 3729038"/>
                  <a:gd name="connsiteY3" fmla="*/ 1100137 h 3171825"/>
                  <a:gd name="connsiteX4" fmla="*/ 0 w 3729038"/>
                  <a:gd name="connsiteY4" fmla="*/ 0 h 3171825"/>
                  <a:gd name="connsiteX0" fmla="*/ 0 w 1571441"/>
                  <a:gd name="connsiteY0" fmla="*/ 0 h 1857375"/>
                  <a:gd name="connsiteX1" fmla="*/ 1571441 w 1571441"/>
                  <a:gd name="connsiteY1" fmla="*/ 1671637 h 1857375"/>
                  <a:gd name="connsiteX2" fmla="*/ 585520 w 1571441"/>
                  <a:gd name="connsiteY2" fmla="*/ 1857375 h 1857375"/>
                  <a:gd name="connsiteX3" fmla="*/ 0 w 1571441"/>
                  <a:gd name="connsiteY3" fmla="*/ 1100137 h 1857375"/>
                  <a:gd name="connsiteX4" fmla="*/ 0 w 1571441"/>
                  <a:gd name="connsiteY4" fmla="*/ 0 h 1857375"/>
                  <a:gd name="connsiteX0" fmla="*/ 0 w 2443229"/>
                  <a:gd name="connsiteY0" fmla="*/ 0 h 2500312"/>
                  <a:gd name="connsiteX1" fmla="*/ 2443229 w 2443229"/>
                  <a:gd name="connsiteY1" fmla="*/ 2500312 h 2500312"/>
                  <a:gd name="connsiteX2" fmla="*/ 585520 w 2443229"/>
                  <a:gd name="connsiteY2" fmla="*/ 1857375 h 2500312"/>
                  <a:gd name="connsiteX3" fmla="*/ 0 w 2443229"/>
                  <a:gd name="connsiteY3" fmla="*/ 1100137 h 2500312"/>
                  <a:gd name="connsiteX4" fmla="*/ 0 w 2443229"/>
                  <a:gd name="connsiteY4" fmla="*/ 0 h 2500312"/>
                  <a:gd name="connsiteX0" fmla="*/ 0 w 2443229"/>
                  <a:gd name="connsiteY0" fmla="*/ 0 h 2500312"/>
                  <a:gd name="connsiteX1" fmla="*/ 2443229 w 2443229"/>
                  <a:gd name="connsiteY1" fmla="*/ 2500312 h 2500312"/>
                  <a:gd name="connsiteX2" fmla="*/ 538565 w 2443229"/>
                  <a:gd name="connsiteY2" fmla="*/ 1844674 h 2500312"/>
                  <a:gd name="connsiteX3" fmla="*/ 0 w 2443229"/>
                  <a:gd name="connsiteY3" fmla="*/ 1100137 h 2500312"/>
                  <a:gd name="connsiteX4" fmla="*/ 0 w 2443229"/>
                  <a:gd name="connsiteY4" fmla="*/ 0 h 2500312"/>
                  <a:gd name="connsiteX0" fmla="*/ 0 w 2483761"/>
                  <a:gd name="connsiteY0" fmla="*/ 0 h 2754207"/>
                  <a:gd name="connsiteX1" fmla="*/ 2483761 w 2483761"/>
                  <a:gd name="connsiteY1" fmla="*/ 2754207 h 2754207"/>
                  <a:gd name="connsiteX2" fmla="*/ 579097 w 2483761"/>
                  <a:gd name="connsiteY2" fmla="*/ 2098569 h 2754207"/>
                  <a:gd name="connsiteX3" fmla="*/ 40532 w 2483761"/>
                  <a:gd name="connsiteY3" fmla="*/ 1354032 h 2754207"/>
                  <a:gd name="connsiteX4" fmla="*/ 0 w 2483761"/>
                  <a:gd name="connsiteY4" fmla="*/ 0 h 2754207"/>
                  <a:gd name="connsiteX0" fmla="*/ 8446 w 2443229"/>
                  <a:gd name="connsiteY0" fmla="*/ 0 h 2801406"/>
                  <a:gd name="connsiteX1" fmla="*/ 2443229 w 2443229"/>
                  <a:gd name="connsiteY1" fmla="*/ 2801406 h 2801406"/>
                  <a:gd name="connsiteX2" fmla="*/ 538565 w 2443229"/>
                  <a:gd name="connsiteY2" fmla="*/ 2145768 h 2801406"/>
                  <a:gd name="connsiteX3" fmla="*/ 0 w 2443229"/>
                  <a:gd name="connsiteY3" fmla="*/ 1401231 h 2801406"/>
                  <a:gd name="connsiteX4" fmla="*/ 8446 w 2443229"/>
                  <a:gd name="connsiteY4" fmla="*/ 0 h 2801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3229" h="2801406">
                    <a:moveTo>
                      <a:pt x="8446" y="0"/>
                    </a:moveTo>
                    <a:lnTo>
                      <a:pt x="2443229" y="2801406"/>
                    </a:lnTo>
                    <a:lnTo>
                      <a:pt x="538565" y="2145768"/>
                    </a:lnTo>
                    <a:lnTo>
                      <a:pt x="0" y="1401231"/>
                    </a:lnTo>
                    <a:cubicBezTo>
                      <a:pt x="2815" y="934154"/>
                      <a:pt x="5631" y="467077"/>
                      <a:pt x="8446"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fr-FR" sz="1467" dirty="0"/>
              </a:p>
            </p:txBody>
          </p:sp>
          <p:sp>
            <p:nvSpPr>
              <p:cNvPr id="24" name="Rectangle 117">
                <a:extLst>
                  <a:ext uri="{FF2B5EF4-FFF2-40B4-BE49-F238E27FC236}">
                    <a16:creationId xmlns:a16="http://schemas.microsoft.com/office/drawing/2014/main" id="{557D9237-3CBE-7441-BE60-CBA77807D689}"/>
                  </a:ext>
                </a:extLst>
              </p:cNvPr>
              <p:cNvSpPr/>
              <p:nvPr userDrawn="1"/>
            </p:nvSpPr>
            <p:spPr>
              <a:xfrm>
                <a:off x="274232" y="3731591"/>
                <a:ext cx="1993293" cy="1771308"/>
              </a:xfrm>
              <a:custGeom>
                <a:avLst/>
                <a:gdLst>
                  <a:gd name="connsiteX0" fmla="*/ 0 w 3071495"/>
                  <a:gd name="connsiteY0" fmla="*/ 0 h 1842770"/>
                  <a:gd name="connsiteX1" fmla="*/ 3071495 w 3071495"/>
                  <a:gd name="connsiteY1" fmla="*/ 0 h 1842770"/>
                  <a:gd name="connsiteX2" fmla="*/ 3071495 w 3071495"/>
                  <a:gd name="connsiteY2" fmla="*/ 1842770 h 1842770"/>
                  <a:gd name="connsiteX3" fmla="*/ 0 w 3071495"/>
                  <a:gd name="connsiteY3" fmla="*/ 1842770 h 1842770"/>
                  <a:gd name="connsiteX4" fmla="*/ 0 w 3071495"/>
                  <a:gd name="connsiteY4" fmla="*/ 0 h 1842770"/>
                  <a:gd name="connsiteX0" fmla="*/ 0 w 4785995"/>
                  <a:gd name="connsiteY0" fmla="*/ 0 h 3400107"/>
                  <a:gd name="connsiteX1" fmla="*/ 4785995 w 4785995"/>
                  <a:gd name="connsiteY1" fmla="*/ 1557337 h 3400107"/>
                  <a:gd name="connsiteX2" fmla="*/ 4785995 w 4785995"/>
                  <a:gd name="connsiteY2" fmla="*/ 3400107 h 3400107"/>
                  <a:gd name="connsiteX3" fmla="*/ 1714500 w 4785995"/>
                  <a:gd name="connsiteY3" fmla="*/ 3400107 h 3400107"/>
                  <a:gd name="connsiteX4" fmla="*/ 0 w 4785995"/>
                  <a:gd name="connsiteY4" fmla="*/ 0 h 3400107"/>
                  <a:gd name="connsiteX0" fmla="*/ 0 w 4785995"/>
                  <a:gd name="connsiteY0" fmla="*/ 2057063 h 5457170"/>
                  <a:gd name="connsiteX1" fmla="*/ 2857182 w 4785995"/>
                  <a:gd name="connsiteY1" fmla="*/ 0 h 5457170"/>
                  <a:gd name="connsiteX2" fmla="*/ 4785995 w 4785995"/>
                  <a:gd name="connsiteY2" fmla="*/ 5457170 h 5457170"/>
                  <a:gd name="connsiteX3" fmla="*/ 1714500 w 4785995"/>
                  <a:gd name="connsiteY3" fmla="*/ 5457170 h 5457170"/>
                  <a:gd name="connsiteX4" fmla="*/ 0 w 4785995"/>
                  <a:gd name="connsiteY4" fmla="*/ 2057063 h 5457170"/>
                  <a:gd name="connsiteX0" fmla="*/ 0 w 3843020"/>
                  <a:gd name="connsiteY0" fmla="*/ 2057063 h 5457170"/>
                  <a:gd name="connsiteX1" fmla="*/ 2857182 w 3843020"/>
                  <a:gd name="connsiteY1" fmla="*/ 0 h 5457170"/>
                  <a:gd name="connsiteX2" fmla="*/ 3843020 w 3843020"/>
                  <a:gd name="connsiteY2" fmla="*/ 215899 h 5457170"/>
                  <a:gd name="connsiteX3" fmla="*/ 1714500 w 3843020"/>
                  <a:gd name="connsiteY3" fmla="*/ 5457170 h 5457170"/>
                  <a:gd name="connsiteX4" fmla="*/ 0 w 3843020"/>
                  <a:gd name="connsiteY4" fmla="*/ 2057063 h 5457170"/>
                  <a:gd name="connsiteX0" fmla="*/ 0 w 3843020"/>
                  <a:gd name="connsiteY0" fmla="*/ 2057063 h 2057063"/>
                  <a:gd name="connsiteX1" fmla="*/ 2857182 w 3843020"/>
                  <a:gd name="connsiteY1" fmla="*/ 0 h 2057063"/>
                  <a:gd name="connsiteX2" fmla="*/ 3843020 w 3843020"/>
                  <a:gd name="connsiteY2" fmla="*/ 215899 h 2057063"/>
                  <a:gd name="connsiteX3" fmla="*/ 2257425 w 3843020"/>
                  <a:gd name="connsiteY3" fmla="*/ 1742434 h 2057063"/>
                  <a:gd name="connsiteX4" fmla="*/ 0 w 3843020"/>
                  <a:gd name="connsiteY4" fmla="*/ 2057063 h 2057063"/>
                  <a:gd name="connsiteX0" fmla="*/ 0 w 3843020"/>
                  <a:gd name="connsiteY0" fmla="*/ 2057063 h 2716288"/>
                  <a:gd name="connsiteX1" fmla="*/ 2857182 w 3843020"/>
                  <a:gd name="connsiteY1" fmla="*/ 0 h 2716288"/>
                  <a:gd name="connsiteX2" fmla="*/ 3843020 w 3843020"/>
                  <a:gd name="connsiteY2" fmla="*/ 215899 h 2716288"/>
                  <a:gd name="connsiteX3" fmla="*/ 1903095 w 3843020"/>
                  <a:gd name="connsiteY3" fmla="*/ 2716288 h 2716288"/>
                  <a:gd name="connsiteX4" fmla="*/ 0 w 3843020"/>
                  <a:gd name="connsiteY4" fmla="*/ 2057063 h 2716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3020" h="2716288">
                    <a:moveTo>
                      <a:pt x="0" y="2057063"/>
                    </a:moveTo>
                    <a:lnTo>
                      <a:pt x="2857182" y="0"/>
                    </a:lnTo>
                    <a:lnTo>
                      <a:pt x="3843020" y="215899"/>
                    </a:lnTo>
                    <a:lnTo>
                      <a:pt x="1903095" y="2716288"/>
                    </a:lnTo>
                    <a:lnTo>
                      <a:pt x="0" y="2057063"/>
                    </a:lnTo>
                    <a:close/>
                  </a:path>
                </a:pathLst>
              </a:custGeom>
              <a:solidFill>
                <a:srgbClr val="00206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fr-FR" sz="1467" dirty="0"/>
              </a:p>
            </p:txBody>
          </p:sp>
          <p:sp>
            <p:nvSpPr>
              <p:cNvPr id="25" name="Rectangle 118">
                <a:extLst>
                  <a:ext uri="{FF2B5EF4-FFF2-40B4-BE49-F238E27FC236}">
                    <a16:creationId xmlns:a16="http://schemas.microsoft.com/office/drawing/2014/main" id="{B0138303-FD47-7248-A065-F36C76E19938}"/>
                  </a:ext>
                </a:extLst>
              </p:cNvPr>
              <p:cNvSpPr/>
              <p:nvPr userDrawn="1"/>
            </p:nvSpPr>
            <p:spPr>
              <a:xfrm>
                <a:off x="1766189" y="3731591"/>
                <a:ext cx="1031908" cy="1841882"/>
              </a:xfrm>
              <a:custGeom>
                <a:avLst/>
                <a:gdLst>
                  <a:gd name="connsiteX0" fmla="*/ 0 w 2171700"/>
                  <a:gd name="connsiteY0" fmla="*/ 0 h 1743075"/>
                  <a:gd name="connsiteX1" fmla="*/ 2171700 w 2171700"/>
                  <a:gd name="connsiteY1" fmla="*/ 0 h 1743075"/>
                  <a:gd name="connsiteX2" fmla="*/ 2171700 w 2171700"/>
                  <a:gd name="connsiteY2" fmla="*/ 1743075 h 1743075"/>
                  <a:gd name="connsiteX3" fmla="*/ 0 w 2171700"/>
                  <a:gd name="connsiteY3" fmla="*/ 1743075 h 1743075"/>
                  <a:gd name="connsiteX4" fmla="*/ 0 w 2171700"/>
                  <a:gd name="connsiteY4" fmla="*/ 0 h 1743075"/>
                  <a:gd name="connsiteX0" fmla="*/ 0 w 2300288"/>
                  <a:gd name="connsiteY0" fmla="*/ 0 h 5072062"/>
                  <a:gd name="connsiteX1" fmla="*/ 2300288 w 2300288"/>
                  <a:gd name="connsiteY1" fmla="*/ 3328987 h 5072062"/>
                  <a:gd name="connsiteX2" fmla="*/ 2300288 w 2300288"/>
                  <a:gd name="connsiteY2" fmla="*/ 5072062 h 5072062"/>
                  <a:gd name="connsiteX3" fmla="*/ 128588 w 2300288"/>
                  <a:gd name="connsiteY3" fmla="*/ 5072062 h 5072062"/>
                  <a:gd name="connsiteX4" fmla="*/ 0 w 2300288"/>
                  <a:gd name="connsiteY4" fmla="*/ 0 h 5072062"/>
                  <a:gd name="connsiteX0" fmla="*/ 0 w 2300288"/>
                  <a:gd name="connsiteY0" fmla="*/ 0 h 5072062"/>
                  <a:gd name="connsiteX1" fmla="*/ 871340 w 2300288"/>
                  <a:gd name="connsiteY1" fmla="*/ 217501 h 5072062"/>
                  <a:gd name="connsiteX2" fmla="*/ 2300288 w 2300288"/>
                  <a:gd name="connsiteY2" fmla="*/ 5072062 h 5072062"/>
                  <a:gd name="connsiteX3" fmla="*/ 128588 w 2300288"/>
                  <a:gd name="connsiteY3" fmla="*/ 5072062 h 5072062"/>
                  <a:gd name="connsiteX4" fmla="*/ 0 w 2300288"/>
                  <a:gd name="connsiteY4" fmla="*/ 0 h 5072062"/>
                  <a:gd name="connsiteX0" fmla="*/ 0 w 1771577"/>
                  <a:gd name="connsiteY0" fmla="*/ 0 h 5072062"/>
                  <a:gd name="connsiteX1" fmla="*/ 871340 w 1771577"/>
                  <a:gd name="connsiteY1" fmla="*/ 217501 h 5072062"/>
                  <a:gd name="connsiteX2" fmla="*/ 1771577 w 1771577"/>
                  <a:gd name="connsiteY2" fmla="*/ 1828596 h 5072062"/>
                  <a:gd name="connsiteX3" fmla="*/ 128588 w 1771577"/>
                  <a:gd name="connsiteY3" fmla="*/ 5072062 h 5072062"/>
                  <a:gd name="connsiteX4" fmla="*/ 0 w 1771577"/>
                  <a:gd name="connsiteY4" fmla="*/ 0 h 5072062"/>
                  <a:gd name="connsiteX0" fmla="*/ 0 w 1957374"/>
                  <a:gd name="connsiteY0" fmla="*/ 0 h 5072062"/>
                  <a:gd name="connsiteX1" fmla="*/ 871340 w 1957374"/>
                  <a:gd name="connsiteY1" fmla="*/ 217501 h 5072062"/>
                  <a:gd name="connsiteX2" fmla="*/ 1957374 w 1957374"/>
                  <a:gd name="connsiteY2" fmla="*/ 2835770 h 5072062"/>
                  <a:gd name="connsiteX3" fmla="*/ 128588 w 1957374"/>
                  <a:gd name="connsiteY3" fmla="*/ 5072062 h 5072062"/>
                  <a:gd name="connsiteX4" fmla="*/ 0 w 1957374"/>
                  <a:gd name="connsiteY4" fmla="*/ 0 h 5072062"/>
                  <a:gd name="connsiteX0" fmla="*/ 0 w 1957374"/>
                  <a:gd name="connsiteY0" fmla="*/ 0 h 2835770"/>
                  <a:gd name="connsiteX1" fmla="*/ 871340 w 1957374"/>
                  <a:gd name="connsiteY1" fmla="*/ 217501 h 2835770"/>
                  <a:gd name="connsiteX2" fmla="*/ 1957374 w 1957374"/>
                  <a:gd name="connsiteY2" fmla="*/ 2835770 h 2835770"/>
                  <a:gd name="connsiteX3" fmla="*/ 658914 w 1957374"/>
                  <a:gd name="connsiteY3" fmla="*/ 1328503 h 2835770"/>
                  <a:gd name="connsiteX4" fmla="*/ 0 w 1957374"/>
                  <a:gd name="connsiteY4" fmla="*/ 0 h 2835770"/>
                  <a:gd name="connsiteX0" fmla="*/ 0 w 1957374"/>
                  <a:gd name="connsiteY0" fmla="*/ 0 h 2835770"/>
                  <a:gd name="connsiteX1" fmla="*/ 871340 w 1957374"/>
                  <a:gd name="connsiteY1" fmla="*/ 217501 h 2835770"/>
                  <a:gd name="connsiteX2" fmla="*/ 1957374 w 1957374"/>
                  <a:gd name="connsiteY2" fmla="*/ 2835770 h 2835770"/>
                  <a:gd name="connsiteX3" fmla="*/ 158774 w 1957374"/>
                  <a:gd name="connsiteY3" fmla="*/ 1957263 h 2835770"/>
                  <a:gd name="connsiteX4" fmla="*/ 0 w 1957374"/>
                  <a:gd name="connsiteY4" fmla="*/ 0 h 2835770"/>
                  <a:gd name="connsiteX0" fmla="*/ 0 w 1957374"/>
                  <a:gd name="connsiteY0" fmla="*/ 0 h 2835770"/>
                  <a:gd name="connsiteX1" fmla="*/ 771312 w 1957374"/>
                  <a:gd name="connsiteY1" fmla="*/ 288950 h 2835770"/>
                  <a:gd name="connsiteX2" fmla="*/ 1957374 w 1957374"/>
                  <a:gd name="connsiteY2" fmla="*/ 2835770 h 2835770"/>
                  <a:gd name="connsiteX3" fmla="*/ 158774 w 1957374"/>
                  <a:gd name="connsiteY3" fmla="*/ 1957263 h 2835770"/>
                  <a:gd name="connsiteX4" fmla="*/ 0 w 1957374"/>
                  <a:gd name="connsiteY4" fmla="*/ 0 h 2835770"/>
                  <a:gd name="connsiteX0" fmla="*/ 0 w 1957374"/>
                  <a:gd name="connsiteY0" fmla="*/ 0 h 2835770"/>
                  <a:gd name="connsiteX1" fmla="*/ 958681 w 1957374"/>
                  <a:gd name="connsiteY1" fmla="*/ 215938 h 2835770"/>
                  <a:gd name="connsiteX2" fmla="*/ 1957374 w 1957374"/>
                  <a:gd name="connsiteY2" fmla="*/ 2835770 h 2835770"/>
                  <a:gd name="connsiteX3" fmla="*/ 158774 w 1957374"/>
                  <a:gd name="connsiteY3" fmla="*/ 1957263 h 2835770"/>
                  <a:gd name="connsiteX4" fmla="*/ 0 w 1957374"/>
                  <a:gd name="connsiteY4" fmla="*/ 0 h 2835770"/>
                  <a:gd name="connsiteX0" fmla="*/ 0 w 1982778"/>
                  <a:gd name="connsiteY0" fmla="*/ 0 h 2835770"/>
                  <a:gd name="connsiteX1" fmla="*/ 984085 w 1982778"/>
                  <a:gd name="connsiteY1" fmla="*/ 215938 h 2835770"/>
                  <a:gd name="connsiteX2" fmla="*/ 1982778 w 1982778"/>
                  <a:gd name="connsiteY2" fmla="*/ 2835770 h 2835770"/>
                  <a:gd name="connsiteX3" fmla="*/ 184178 w 1982778"/>
                  <a:gd name="connsiteY3" fmla="*/ 1957263 h 2835770"/>
                  <a:gd name="connsiteX4" fmla="*/ 0 w 1982778"/>
                  <a:gd name="connsiteY4" fmla="*/ 0 h 2835770"/>
                  <a:gd name="connsiteX0" fmla="*/ 0 w 1982778"/>
                  <a:gd name="connsiteY0" fmla="*/ 0 h 2835770"/>
                  <a:gd name="connsiteX1" fmla="*/ 984085 w 1982778"/>
                  <a:gd name="connsiteY1" fmla="*/ 215938 h 2835770"/>
                  <a:gd name="connsiteX2" fmla="*/ 1982778 w 1982778"/>
                  <a:gd name="connsiteY2" fmla="*/ 2835770 h 2835770"/>
                  <a:gd name="connsiteX3" fmla="*/ 219743 w 1982778"/>
                  <a:gd name="connsiteY3" fmla="*/ 1947101 h 2835770"/>
                  <a:gd name="connsiteX4" fmla="*/ 0 w 1982778"/>
                  <a:gd name="connsiteY4" fmla="*/ 0 h 2835770"/>
                  <a:gd name="connsiteX0" fmla="*/ 0 w 1982778"/>
                  <a:gd name="connsiteY0" fmla="*/ 0 h 2835770"/>
                  <a:gd name="connsiteX1" fmla="*/ 984085 w 1982778"/>
                  <a:gd name="connsiteY1" fmla="*/ 215938 h 2835770"/>
                  <a:gd name="connsiteX2" fmla="*/ 1982778 w 1982778"/>
                  <a:gd name="connsiteY2" fmla="*/ 2835770 h 2835770"/>
                  <a:gd name="connsiteX3" fmla="*/ 190530 w 1982778"/>
                  <a:gd name="connsiteY3" fmla="*/ 1959803 h 2835770"/>
                  <a:gd name="connsiteX4" fmla="*/ 0 w 1982778"/>
                  <a:gd name="connsiteY4" fmla="*/ 0 h 2835770"/>
                  <a:gd name="connsiteX0" fmla="*/ 0 w 1982778"/>
                  <a:gd name="connsiteY0" fmla="*/ 0 h 2835770"/>
                  <a:gd name="connsiteX1" fmla="*/ 984085 w 1982778"/>
                  <a:gd name="connsiteY1" fmla="*/ 215938 h 2835770"/>
                  <a:gd name="connsiteX2" fmla="*/ 1982778 w 1982778"/>
                  <a:gd name="connsiteY2" fmla="*/ 2835770 h 2835770"/>
                  <a:gd name="connsiteX3" fmla="*/ 197556 w 1982778"/>
                  <a:gd name="connsiteY3" fmla="*/ 1943044 h 2835770"/>
                  <a:gd name="connsiteX4" fmla="*/ 0 w 1982778"/>
                  <a:gd name="connsiteY4" fmla="*/ 0 h 2835770"/>
                  <a:gd name="connsiteX0" fmla="*/ 0 w 1989803"/>
                  <a:gd name="connsiteY0" fmla="*/ 0 h 2824597"/>
                  <a:gd name="connsiteX1" fmla="*/ 984085 w 1989803"/>
                  <a:gd name="connsiteY1" fmla="*/ 215938 h 2824597"/>
                  <a:gd name="connsiteX2" fmla="*/ 1989803 w 1989803"/>
                  <a:gd name="connsiteY2" fmla="*/ 2824597 h 2824597"/>
                  <a:gd name="connsiteX3" fmla="*/ 197556 w 1989803"/>
                  <a:gd name="connsiteY3" fmla="*/ 1943044 h 2824597"/>
                  <a:gd name="connsiteX4" fmla="*/ 0 w 1989803"/>
                  <a:gd name="connsiteY4" fmla="*/ 0 h 28245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9803" h="2824597">
                    <a:moveTo>
                      <a:pt x="0" y="0"/>
                    </a:moveTo>
                    <a:lnTo>
                      <a:pt x="984085" y="215938"/>
                    </a:lnTo>
                    <a:lnTo>
                      <a:pt x="1989803" y="2824597"/>
                    </a:lnTo>
                    <a:lnTo>
                      <a:pt x="197556" y="1943044"/>
                    </a:lnTo>
                    <a:lnTo>
                      <a:pt x="0" y="0"/>
                    </a:lnTo>
                    <a:close/>
                  </a:path>
                </a:pathLst>
              </a:custGeom>
              <a:solidFill>
                <a:srgbClr val="00B0F0">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fr-FR" sz="1467" dirty="0"/>
              </a:p>
            </p:txBody>
          </p:sp>
          <p:sp>
            <p:nvSpPr>
              <p:cNvPr id="26" name="Rectangle 119">
                <a:extLst>
                  <a:ext uri="{FF2B5EF4-FFF2-40B4-BE49-F238E27FC236}">
                    <a16:creationId xmlns:a16="http://schemas.microsoft.com/office/drawing/2014/main" id="{A957FA75-3A22-5345-895E-96DD96621E05}"/>
                  </a:ext>
                </a:extLst>
              </p:cNvPr>
              <p:cNvSpPr/>
              <p:nvPr userDrawn="1"/>
            </p:nvSpPr>
            <p:spPr>
              <a:xfrm>
                <a:off x="1866488" y="3668529"/>
                <a:ext cx="1589497" cy="1906320"/>
              </a:xfrm>
              <a:custGeom>
                <a:avLst/>
                <a:gdLst>
                  <a:gd name="connsiteX0" fmla="*/ 0 w 3500755"/>
                  <a:gd name="connsiteY0" fmla="*/ 0 h 2114550"/>
                  <a:gd name="connsiteX1" fmla="*/ 3500755 w 3500755"/>
                  <a:gd name="connsiteY1" fmla="*/ 0 h 2114550"/>
                  <a:gd name="connsiteX2" fmla="*/ 3500755 w 3500755"/>
                  <a:gd name="connsiteY2" fmla="*/ 2114550 h 2114550"/>
                  <a:gd name="connsiteX3" fmla="*/ 0 w 3500755"/>
                  <a:gd name="connsiteY3" fmla="*/ 2114550 h 2114550"/>
                  <a:gd name="connsiteX4" fmla="*/ 0 w 3500755"/>
                  <a:gd name="connsiteY4" fmla="*/ 0 h 2114550"/>
                  <a:gd name="connsiteX0" fmla="*/ 1128712 w 3500755"/>
                  <a:gd name="connsiteY0" fmla="*/ 0 h 4000500"/>
                  <a:gd name="connsiteX1" fmla="*/ 3500755 w 3500755"/>
                  <a:gd name="connsiteY1" fmla="*/ 1885950 h 4000500"/>
                  <a:gd name="connsiteX2" fmla="*/ 3500755 w 3500755"/>
                  <a:gd name="connsiteY2" fmla="*/ 4000500 h 4000500"/>
                  <a:gd name="connsiteX3" fmla="*/ 0 w 3500755"/>
                  <a:gd name="connsiteY3" fmla="*/ 4000500 h 4000500"/>
                  <a:gd name="connsiteX4" fmla="*/ 1128712 w 3500755"/>
                  <a:gd name="connsiteY4" fmla="*/ 0 h 4000500"/>
                  <a:gd name="connsiteX0" fmla="*/ 1128712 w 4215130"/>
                  <a:gd name="connsiteY0" fmla="*/ 1998662 h 5999162"/>
                  <a:gd name="connsiteX1" fmla="*/ 4215130 w 4215130"/>
                  <a:gd name="connsiteY1" fmla="*/ 0 h 5999162"/>
                  <a:gd name="connsiteX2" fmla="*/ 3500755 w 4215130"/>
                  <a:gd name="connsiteY2" fmla="*/ 5999162 h 5999162"/>
                  <a:gd name="connsiteX3" fmla="*/ 0 w 4215130"/>
                  <a:gd name="connsiteY3" fmla="*/ 5999162 h 5999162"/>
                  <a:gd name="connsiteX4" fmla="*/ 1128712 w 4215130"/>
                  <a:gd name="connsiteY4" fmla="*/ 1998662 h 5999162"/>
                  <a:gd name="connsiteX0" fmla="*/ 1128712 w 4215130"/>
                  <a:gd name="connsiteY0" fmla="*/ 1998662 h 5999162"/>
                  <a:gd name="connsiteX1" fmla="*/ 4215130 w 4215130"/>
                  <a:gd name="connsiteY1" fmla="*/ 0 h 5999162"/>
                  <a:gd name="connsiteX2" fmla="*/ 4057967 w 4215130"/>
                  <a:gd name="connsiteY2" fmla="*/ 798237 h 5999162"/>
                  <a:gd name="connsiteX3" fmla="*/ 0 w 4215130"/>
                  <a:gd name="connsiteY3" fmla="*/ 5999162 h 5999162"/>
                  <a:gd name="connsiteX4" fmla="*/ 1128712 w 4215130"/>
                  <a:gd name="connsiteY4" fmla="*/ 1998662 h 5999162"/>
                  <a:gd name="connsiteX0" fmla="*/ 1128712 w 4215130"/>
                  <a:gd name="connsiteY0" fmla="*/ 1998662 h 5999162"/>
                  <a:gd name="connsiteX1" fmla="*/ 4215130 w 4215130"/>
                  <a:gd name="connsiteY1" fmla="*/ 0 h 5999162"/>
                  <a:gd name="connsiteX2" fmla="*/ 4215130 w 4215130"/>
                  <a:gd name="connsiteY2" fmla="*/ 1041137 h 5999162"/>
                  <a:gd name="connsiteX3" fmla="*/ 0 w 4215130"/>
                  <a:gd name="connsiteY3" fmla="*/ 5999162 h 5999162"/>
                  <a:gd name="connsiteX4" fmla="*/ 1128712 w 4215130"/>
                  <a:gd name="connsiteY4" fmla="*/ 1998662 h 5999162"/>
                  <a:gd name="connsiteX0" fmla="*/ 0 w 3086418"/>
                  <a:gd name="connsiteY0" fmla="*/ 1998662 h 2555693"/>
                  <a:gd name="connsiteX1" fmla="*/ 3086418 w 3086418"/>
                  <a:gd name="connsiteY1" fmla="*/ 0 h 2555693"/>
                  <a:gd name="connsiteX2" fmla="*/ 3086418 w 3086418"/>
                  <a:gd name="connsiteY2" fmla="*/ 1041137 h 2555693"/>
                  <a:gd name="connsiteX3" fmla="*/ 2800351 w 3086418"/>
                  <a:gd name="connsiteY3" fmla="*/ 2555693 h 2555693"/>
                  <a:gd name="connsiteX4" fmla="*/ 0 w 3086418"/>
                  <a:gd name="connsiteY4" fmla="*/ 1998662 h 2555693"/>
                  <a:gd name="connsiteX0" fmla="*/ 0 w 3086418"/>
                  <a:gd name="connsiteY0" fmla="*/ 1998662 h 2923106"/>
                  <a:gd name="connsiteX1" fmla="*/ 3086418 w 3086418"/>
                  <a:gd name="connsiteY1" fmla="*/ 0 h 2923106"/>
                  <a:gd name="connsiteX2" fmla="*/ 3086418 w 3086418"/>
                  <a:gd name="connsiteY2" fmla="*/ 1041137 h 2923106"/>
                  <a:gd name="connsiteX3" fmla="*/ 1815969 w 3086418"/>
                  <a:gd name="connsiteY3" fmla="*/ 2923106 h 2923106"/>
                  <a:gd name="connsiteX4" fmla="*/ 0 w 3086418"/>
                  <a:gd name="connsiteY4" fmla="*/ 1998662 h 2923106"/>
                  <a:gd name="connsiteX0" fmla="*/ 0 w 3065249"/>
                  <a:gd name="connsiteY0" fmla="*/ 2036765 h 2923106"/>
                  <a:gd name="connsiteX1" fmla="*/ 3065249 w 3065249"/>
                  <a:gd name="connsiteY1" fmla="*/ 0 h 2923106"/>
                  <a:gd name="connsiteX2" fmla="*/ 3065249 w 3065249"/>
                  <a:gd name="connsiteY2" fmla="*/ 1041137 h 2923106"/>
                  <a:gd name="connsiteX3" fmla="*/ 1794800 w 3065249"/>
                  <a:gd name="connsiteY3" fmla="*/ 2923106 h 2923106"/>
                  <a:gd name="connsiteX4" fmla="*/ 0 w 3065249"/>
                  <a:gd name="connsiteY4" fmla="*/ 2036765 h 2923106"/>
                  <a:gd name="connsiteX0" fmla="*/ 0 w 3065249"/>
                  <a:gd name="connsiteY0" fmla="*/ 2040998 h 2923106"/>
                  <a:gd name="connsiteX1" fmla="*/ 3065249 w 3065249"/>
                  <a:gd name="connsiteY1" fmla="*/ 0 h 2923106"/>
                  <a:gd name="connsiteX2" fmla="*/ 3065249 w 3065249"/>
                  <a:gd name="connsiteY2" fmla="*/ 1041137 h 2923106"/>
                  <a:gd name="connsiteX3" fmla="*/ 1794800 w 3065249"/>
                  <a:gd name="connsiteY3" fmla="*/ 2923106 h 2923106"/>
                  <a:gd name="connsiteX4" fmla="*/ 0 w 3065249"/>
                  <a:gd name="connsiteY4" fmla="*/ 2040998 h 2923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5249" h="2923106">
                    <a:moveTo>
                      <a:pt x="0" y="2040998"/>
                    </a:moveTo>
                    <a:lnTo>
                      <a:pt x="3065249" y="0"/>
                    </a:lnTo>
                    <a:lnTo>
                      <a:pt x="3065249" y="1041137"/>
                    </a:lnTo>
                    <a:lnTo>
                      <a:pt x="1794800" y="2923106"/>
                    </a:lnTo>
                    <a:lnTo>
                      <a:pt x="0" y="2040998"/>
                    </a:lnTo>
                    <a:close/>
                  </a:path>
                </a:pathLst>
              </a:custGeom>
              <a:solidFill>
                <a:srgbClr val="00206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fr-FR" sz="1467" dirty="0"/>
              </a:p>
            </p:txBody>
          </p:sp>
        </p:grpSp>
      </p:grpSp>
      <p:sp>
        <p:nvSpPr>
          <p:cNvPr id="8" name="Title 1">
            <a:extLst>
              <a:ext uri="{FF2B5EF4-FFF2-40B4-BE49-F238E27FC236}">
                <a16:creationId xmlns:a16="http://schemas.microsoft.com/office/drawing/2014/main" id="{1107FD07-4208-214D-A5FC-34B72B7F960D}"/>
              </a:ext>
            </a:extLst>
          </p:cNvPr>
          <p:cNvSpPr>
            <a:spLocks noGrp="1"/>
          </p:cNvSpPr>
          <p:nvPr>
            <p:ph type="title" hasCustomPrompt="1"/>
          </p:nvPr>
        </p:nvSpPr>
        <p:spPr>
          <a:xfrm>
            <a:off x="4622056" y="218312"/>
            <a:ext cx="7569944" cy="853441"/>
          </a:xfrm>
          <a:noFill/>
        </p:spPr>
        <p:txBody>
          <a:bodyPr tIns="46800" bIns="0">
            <a:noAutofit/>
          </a:bodyPr>
          <a:lstStyle>
            <a:lvl1pPr algn="ctr">
              <a:defRPr sz="4267" b="1" i="0">
                <a:solidFill>
                  <a:schemeClr val="bg1"/>
                </a:solidFill>
                <a:latin typeface="Arial Black" panose="020B0604020202020204" pitchFamily="34" charset="0"/>
                <a:cs typeface="Arial Black" panose="020B0604020202020204" pitchFamily="34" charset="0"/>
              </a:defRPr>
            </a:lvl1pPr>
          </a:lstStyle>
          <a:p>
            <a:r>
              <a:rPr lang="fr-FR" dirty="0"/>
              <a:t>TITRE DE LA PARTIE</a:t>
            </a:r>
            <a:endParaRPr lang="en-US" dirty="0"/>
          </a:p>
        </p:txBody>
      </p:sp>
    </p:spTree>
    <p:extLst>
      <p:ext uri="{BB962C8B-B14F-4D97-AF65-F5344CB8AC3E}">
        <p14:creationId xmlns:p14="http://schemas.microsoft.com/office/powerpoint/2010/main" val="440484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Page Titre + texte inversé n°2">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6FDCB233-4E52-784D-87AA-A29A85B19790}"/>
              </a:ext>
            </a:extLst>
          </p:cNvPr>
          <p:cNvSpPr>
            <a:spLocks noGrp="1"/>
          </p:cNvSpPr>
          <p:nvPr>
            <p:ph sz="half" idx="11" hasCustomPrompt="1"/>
          </p:nvPr>
        </p:nvSpPr>
        <p:spPr>
          <a:xfrm>
            <a:off x="967500" y="2780089"/>
            <a:ext cx="10348200" cy="3125411"/>
          </a:xfrm>
        </p:spPr>
        <p:txBody>
          <a:bodyPr numCol="1">
            <a:noAutofit/>
          </a:bodyPr>
          <a:lstStyle>
            <a:lvl1pPr marL="0" indent="0" algn="just">
              <a:buNone/>
              <a:defRPr sz="2133">
                <a:latin typeface="+mj-lt"/>
              </a:defRPr>
            </a:lvl1pPr>
          </a:lstStyle>
          <a:p>
            <a:pPr lvl="0"/>
            <a:r>
              <a:rPr lang="fr-FR" dirty="0"/>
              <a:t>Texte</a:t>
            </a:r>
          </a:p>
        </p:txBody>
      </p:sp>
      <p:sp>
        <p:nvSpPr>
          <p:cNvPr id="19" name="Espace réservé du texte 18">
            <a:extLst>
              <a:ext uri="{FF2B5EF4-FFF2-40B4-BE49-F238E27FC236}">
                <a16:creationId xmlns:a16="http://schemas.microsoft.com/office/drawing/2014/main" id="{49FE7F3F-743B-4443-AA34-AFFD42154497}"/>
              </a:ext>
            </a:extLst>
          </p:cNvPr>
          <p:cNvSpPr>
            <a:spLocks noGrp="1"/>
          </p:cNvSpPr>
          <p:nvPr>
            <p:ph type="body" sz="quarter" idx="12" hasCustomPrompt="1"/>
          </p:nvPr>
        </p:nvSpPr>
        <p:spPr>
          <a:xfrm>
            <a:off x="967505" y="1864915"/>
            <a:ext cx="4980092" cy="443468"/>
          </a:xfrm>
        </p:spPr>
        <p:txBody>
          <a:bodyPr>
            <a:noAutofit/>
          </a:bodyPr>
          <a:lstStyle>
            <a:lvl1pPr marL="304784" indent="-304784">
              <a:buFontTx/>
              <a:buBlip>
                <a:blip r:embed="rId2"/>
              </a:buBlip>
              <a:defRPr sz="2667" b="1" i="0">
                <a:solidFill>
                  <a:srgbClr val="0D2755"/>
                </a:solidFill>
                <a:latin typeface="Calibri" panose="020F0502020204030204" pitchFamily="34" charset="0"/>
                <a:cs typeface="Calibri" panose="020F0502020204030204" pitchFamily="34" charset="0"/>
              </a:defRPr>
            </a:lvl1pPr>
            <a:lvl2pPr>
              <a:defRPr b="1" i="0">
                <a:solidFill>
                  <a:srgbClr val="0D2755"/>
                </a:solidFill>
                <a:latin typeface="Calibri" panose="020F0502020204030204" pitchFamily="34" charset="0"/>
                <a:cs typeface="Calibri" panose="020F0502020204030204" pitchFamily="34" charset="0"/>
              </a:defRPr>
            </a:lvl2pPr>
            <a:lvl3pPr>
              <a:defRPr b="1" i="0">
                <a:solidFill>
                  <a:srgbClr val="0D2755"/>
                </a:solidFill>
                <a:latin typeface="Calibri" panose="020F0502020204030204" pitchFamily="34" charset="0"/>
                <a:cs typeface="Calibri" panose="020F0502020204030204" pitchFamily="34" charset="0"/>
              </a:defRPr>
            </a:lvl3pPr>
            <a:lvl4pPr>
              <a:defRPr b="1" i="0">
                <a:solidFill>
                  <a:srgbClr val="0D2755"/>
                </a:solidFill>
                <a:latin typeface="Calibri" panose="020F0502020204030204" pitchFamily="34" charset="0"/>
                <a:cs typeface="Calibri" panose="020F0502020204030204" pitchFamily="34" charset="0"/>
              </a:defRPr>
            </a:lvl4pPr>
            <a:lvl5pPr>
              <a:defRPr b="1" i="0">
                <a:solidFill>
                  <a:srgbClr val="0D2755"/>
                </a:solidFill>
                <a:latin typeface="Calibri" panose="020F0502020204030204" pitchFamily="34" charset="0"/>
                <a:cs typeface="Calibri" panose="020F0502020204030204" pitchFamily="34" charset="0"/>
              </a:defRPr>
            </a:lvl5pPr>
          </a:lstStyle>
          <a:p>
            <a:pPr lvl="0"/>
            <a:r>
              <a:rPr lang="fr-FR" dirty="0"/>
              <a:t> Modifier le titre de la partie</a:t>
            </a:r>
          </a:p>
        </p:txBody>
      </p:sp>
      <p:sp>
        <p:nvSpPr>
          <p:cNvPr id="20" name="Espace réservé du texte 18">
            <a:extLst>
              <a:ext uri="{FF2B5EF4-FFF2-40B4-BE49-F238E27FC236}">
                <a16:creationId xmlns:a16="http://schemas.microsoft.com/office/drawing/2014/main" id="{88194622-2328-3442-BC0C-A576B0F3EB3E}"/>
              </a:ext>
            </a:extLst>
          </p:cNvPr>
          <p:cNvSpPr>
            <a:spLocks noGrp="1"/>
          </p:cNvSpPr>
          <p:nvPr>
            <p:ph type="body" sz="quarter" idx="13" hasCustomPrompt="1"/>
          </p:nvPr>
        </p:nvSpPr>
        <p:spPr>
          <a:xfrm>
            <a:off x="967500" y="2330517"/>
            <a:ext cx="4980091" cy="443468"/>
          </a:xfrm>
        </p:spPr>
        <p:txBody>
          <a:bodyPr>
            <a:noAutofit/>
          </a:bodyPr>
          <a:lstStyle>
            <a:lvl1pPr marL="0" indent="0">
              <a:buFontTx/>
              <a:buNone/>
              <a:defRPr sz="2133" b="1" i="0">
                <a:solidFill>
                  <a:srgbClr val="00ADAD"/>
                </a:solidFill>
                <a:latin typeface="Calibri" panose="020F0502020204030204" pitchFamily="34" charset="0"/>
                <a:cs typeface="Calibri" panose="020F0502020204030204" pitchFamily="34" charset="0"/>
              </a:defRPr>
            </a:lvl1pPr>
            <a:lvl2pPr>
              <a:defRPr b="1" i="0">
                <a:solidFill>
                  <a:srgbClr val="0D2755"/>
                </a:solidFill>
                <a:latin typeface="Calibri" panose="020F0502020204030204" pitchFamily="34" charset="0"/>
                <a:cs typeface="Calibri" panose="020F0502020204030204" pitchFamily="34" charset="0"/>
              </a:defRPr>
            </a:lvl2pPr>
            <a:lvl3pPr>
              <a:defRPr b="1" i="0">
                <a:solidFill>
                  <a:srgbClr val="0D2755"/>
                </a:solidFill>
                <a:latin typeface="Calibri" panose="020F0502020204030204" pitchFamily="34" charset="0"/>
                <a:cs typeface="Calibri" panose="020F0502020204030204" pitchFamily="34" charset="0"/>
              </a:defRPr>
            </a:lvl3pPr>
            <a:lvl4pPr>
              <a:defRPr b="1" i="0">
                <a:solidFill>
                  <a:srgbClr val="0D2755"/>
                </a:solidFill>
                <a:latin typeface="Calibri" panose="020F0502020204030204" pitchFamily="34" charset="0"/>
                <a:cs typeface="Calibri" panose="020F0502020204030204" pitchFamily="34" charset="0"/>
              </a:defRPr>
            </a:lvl4pPr>
            <a:lvl5pPr>
              <a:defRPr b="1" i="0">
                <a:solidFill>
                  <a:srgbClr val="0D2755"/>
                </a:solidFill>
                <a:latin typeface="Calibri" panose="020F0502020204030204" pitchFamily="34" charset="0"/>
                <a:cs typeface="Calibri" panose="020F0502020204030204" pitchFamily="34" charset="0"/>
              </a:defRPr>
            </a:lvl5pPr>
          </a:lstStyle>
          <a:p>
            <a:pPr lvl="0"/>
            <a:r>
              <a:rPr lang="fr-FR" dirty="0"/>
              <a:t>Sous-titre de la partie</a:t>
            </a:r>
          </a:p>
        </p:txBody>
      </p:sp>
      <p:grpSp>
        <p:nvGrpSpPr>
          <p:cNvPr id="2" name="Groupe 1">
            <a:extLst>
              <a:ext uri="{FF2B5EF4-FFF2-40B4-BE49-F238E27FC236}">
                <a16:creationId xmlns:a16="http://schemas.microsoft.com/office/drawing/2014/main" id="{B4434434-DC21-E74E-AF8A-A7057267E5C2}"/>
              </a:ext>
            </a:extLst>
          </p:cNvPr>
          <p:cNvGrpSpPr/>
          <p:nvPr userDrawn="1"/>
        </p:nvGrpSpPr>
        <p:grpSpPr>
          <a:xfrm>
            <a:off x="1" y="-25998"/>
            <a:ext cx="12201017" cy="2122807"/>
            <a:chOff x="0" y="-19499"/>
            <a:chExt cx="9150763" cy="1592105"/>
          </a:xfrm>
        </p:grpSpPr>
        <p:sp>
          <p:nvSpPr>
            <p:cNvPr id="9" name="Rectangle 8">
              <a:extLst>
                <a:ext uri="{FF2B5EF4-FFF2-40B4-BE49-F238E27FC236}">
                  <a16:creationId xmlns:a16="http://schemas.microsoft.com/office/drawing/2014/main" id="{DE5E0A47-6C7C-BC43-9A99-E8E846CA5819}"/>
                </a:ext>
              </a:extLst>
            </p:cNvPr>
            <p:cNvSpPr/>
            <p:nvPr userDrawn="1"/>
          </p:nvSpPr>
          <p:spPr>
            <a:xfrm>
              <a:off x="0" y="-1260"/>
              <a:ext cx="5688013" cy="904510"/>
            </a:xfrm>
            <a:prstGeom prst="rect">
              <a:avLst/>
            </a:prstGeom>
            <a:solidFill>
              <a:srgbClr val="00206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grpSp>
          <p:nvGrpSpPr>
            <p:cNvPr id="10" name="Groupe 9">
              <a:extLst>
                <a:ext uri="{FF2B5EF4-FFF2-40B4-BE49-F238E27FC236}">
                  <a16:creationId xmlns:a16="http://schemas.microsoft.com/office/drawing/2014/main" id="{48465127-7690-D846-A659-66DB5DC996A8}"/>
                </a:ext>
              </a:extLst>
            </p:cNvPr>
            <p:cNvGrpSpPr/>
            <p:nvPr userDrawn="1"/>
          </p:nvGrpSpPr>
          <p:grpSpPr>
            <a:xfrm flipH="1">
              <a:off x="5684384" y="-19499"/>
              <a:ext cx="3466379" cy="1592105"/>
              <a:chOff x="-4302" y="3645578"/>
              <a:chExt cx="3466379" cy="1929271"/>
            </a:xfrm>
          </p:grpSpPr>
          <p:sp>
            <p:nvSpPr>
              <p:cNvPr id="11" name="Rectangle 116">
                <a:extLst>
                  <a:ext uri="{FF2B5EF4-FFF2-40B4-BE49-F238E27FC236}">
                    <a16:creationId xmlns:a16="http://schemas.microsoft.com/office/drawing/2014/main" id="{9A7B25F6-DA2A-F948-93AD-28EC4DD1E4D8}"/>
                  </a:ext>
                </a:extLst>
              </p:cNvPr>
              <p:cNvSpPr/>
              <p:nvPr userDrawn="1"/>
            </p:nvSpPr>
            <p:spPr>
              <a:xfrm>
                <a:off x="-4302" y="3645578"/>
                <a:ext cx="1269763" cy="1858401"/>
              </a:xfrm>
              <a:custGeom>
                <a:avLst/>
                <a:gdLst>
                  <a:gd name="connsiteX0" fmla="*/ 0 w 2800350"/>
                  <a:gd name="connsiteY0" fmla="*/ 0 h 1657350"/>
                  <a:gd name="connsiteX1" fmla="*/ 2800350 w 2800350"/>
                  <a:gd name="connsiteY1" fmla="*/ 0 h 1657350"/>
                  <a:gd name="connsiteX2" fmla="*/ 2800350 w 2800350"/>
                  <a:gd name="connsiteY2" fmla="*/ 1657350 h 1657350"/>
                  <a:gd name="connsiteX3" fmla="*/ 0 w 2800350"/>
                  <a:gd name="connsiteY3" fmla="*/ 1657350 h 1657350"/>
                  <a:gd name="connsiteX4" fmla="*/ 0 w 2800350"/>
                  <a:gd name="connsiteY4" fmla="*/ 0 h 1657350"/>
                  <a:gd name="connsiteX0" fmla="*/ 0 w 3729038"/>
                  <a:gd name="connsiteY0" fmla="*/ 0 h 4829175"/>
                  <a:gd name="connsiteX1" fmla="*/ 3729038 w 3729038"/>
                  <a:gd name="connsiteY1" fmla="*/ 3171825 h 4829175"/>
                  <a:gd name="connsiteX2" fmla="*/ 3729038 w 3729038"/>
                  <a:gd name="connsiteY2" fmla="*/ 4829175 h 4829175"/>
                  <a:gd name="connsiteX3" fmla="*/ 928688 w 3729038"/>
                  <a:gd name="connsiteY3" fmla="*/ 4829175 h 4829175"/>
                  <a:gd name="connsiteX4" fmla="*/ 0 w 3729038"/>
                  <a:gd name="connsiteY4" fmla="*/ 0 h 4829175"/>
                  <a:gd name="connsiteX0" fmla="*/ 0 w 3729038"/>
                  <a:gd name="connsiteY0" fmla="*/ 0 h 4829175"/>
                  <a:gd name="connsiteX1" fmla="*/ 3729038 w 3729038"/>
                  <a:gd name="connsiteY1" fmla="*/ 3171825 h 4829175"/>
                  <a:gd name="connsiteX2" fmla="*/ 3729038 w 3729038"/>
                  <a:gd name="connsiteY2" fmla="*/ 4829175 h 4829175"/>
                  <a:gd name="connsiteX3" fmla="*/ 0 w 3729038"/>
                  <a:gd name="connsiteY3" fmla="*/ 1100137 h 4829175"/>
                  <a:gd name="connsiteX4" fmla="*/ 0 w 3729038"/>
                  <a:gd name="connsiteY4" fmla="*/ 0 h 4829175"/>
                  <a:gd name="connsiteX0" fmla="*/ 0 w 3729038"/>
                  <a:gd name="connsiteY0" fmla="*/ 0 h 3171825"/>
                  <a:gd name="connsiteX1" fmla="*/ 3729038 w 3729038"/>
                  <a:gd name="connsiteY1" fmla="*/ 3171825 h 3171825"/>
                  <a:gd name="connsiteX2" fmla="*/ 642675 w 3729038"/>
                  <a:gd name="connsiteY2" fmla="*/ 1571625 h 3171825"/>
                  <a:gd name="connsiteX3" fmla="*/ 0 w 3729038"/>
                  <a:gd name="connsiteY3" fmla="*/ 1100137 h 3171825"/>
                  <a:gd name="connsiteX4" fmla="*/ 0 w 3729038"/>
                  <a:gd name="connsiteY4" fmla="*/ 0 h 3171825"/>
                  <a:gd name="connsiteX0" fmla="*/ 0 w 3729038"/>
                  <a:gd name="connsiteY0" fmla="*/ 0 h 3171825"/>
                  <a:gd name="connsiteX1" fmla="*/ 3729038 w 3729038"/>
                  <a:gd name="connsiteY1" fmla="*/ 3171825 h 3171825"/>
                  <a:gd name="connsiteX2" fmla="*/ 585520 w 3729038"/>
                  <a:gd name="connsiteY2" fmla="*/ 1857375 h 3171825"/>
                  <a:gd name="connsiteX3" fmla="*/ 0 w 3729038"/>
                  <a:gd name="connsiteY3" fmla="*/ 1100137 h 3171825"/>
                  <a:gd name="connsiteX4" fmla="*/ 0 w 3729038"/>
                  <a:gd name="connsiteY4" fmla="*/ 0 h 3171825"/>
                  <a:gd name="connsiteX0" fmla="*/ 0 w 1571441"/>
                  <a:gd name="connsiteY0" fmla="*/ 0 h 1857375"/>
                  <a:gd name="connsiteX1" fmla="*/ 1571441 w 1571441"/>
                  <a:gd name="connsiteY1" fmla="*/ 1671637 h 1857375"/>
                  <a:gd name="connsiteX2" fmla="*/ 585520 w 1571441"/>
                  <a:gd name="connsiteY2" fmla="*/ 1857375 h 1857375"/>
                  <a:gd name="connsiteX3" fmla="*/ 0 w 1571441"/>
                  <a:gd name="connsiteY3" fmla="*/ 1100137 h 1857375"/>
                  <a:gd name="connsiteX4" fmla="*/ 0 w 1571441"/>
                  <a:gd name="connsiteY4" fmla="*/ 0 h 1857375"/>
                  <a:gd name="connsiteX0" fmla="*/ 0 w 2443229"/>
                  <a:gd name="connsiteY0" fmla="*/ 0 h 2500312"/>
                  <a:gd name="connsiteX1" fmla="*/ 2443229 w 2443229"/>
                  <a:gd name="connsiteY1" fmla="*/ 2500312 h 2500312"/>
                  <a:gd name="connsiteX2" fmla="*/ 585520 w 2443229"/>
                  <a:gd name="connsiteY2" fmla="*/ 1857375 h 2500312"/>
                  <a:gd name="connsiteX3" fmla="*/ 0 w 2443229"/>
                  <a:gd name="connsiteY3" fmla="*/ 1100137 h 2500312"/>
                  <a:gd name="connsiteX4" fmla="*/ 0 w 2443229"/>
                  <a:gd name="connsiteY4" fmla="*/ 0 h 2500312"/>
                  <a:gd name="connsiteX0" fmla="*/ 0 w 2443229"/>
                  <a:gd name="connsiteY0" fmla="*/ 0 h 2500312"/>
                  <a:gd name="connsiteX1" fmla="*/ 2443229 w 2443229"/>
                  <a:gd name="connsiteY1" fmla="*/ 2500312 h 2500312"/>
                  <a:gd name="connsiteX2" fmla="*/ 538565 w 2443229"/>
                  <a:gd name="connsiteY2" fmla="*/ 1844674 h 2500312"/>
                  <a:gd name="connsiteX3" fmla="*/ 0 w 2443229"/>
                  <a:gd name="connsiteY3" fmla="*/ 1100137 h 2500312"/>
                  <a:gd name="connsiteX4" fmla="*/ 0 w 2443229"/>
                  <a:gd name="connsiteY4" fmla="*/ 0 h 2500312"/>
                  <a:gd name="connsiteX0" fmla="*/ 24489 w 2443229"/>
                  <a:gd name="connsiteY0" fmla="*/ 0 h 2830702"/>
                  <a:gd name="connsiteX1" fmla="*/ 2443229 w 2443229"/>
                  <a:gd name="connsiteY1" fmla="*/ 2830702 h 2830702"/>
                  <a:gd name="connsiteX2" fmla="*/ 538565 w 2443229"/>
                  <a:gd name="connsiteY2" fmla="*/ 2175064 h 2830702"/>
                  <a:gd name="connsiteX3" fmla="*/ 0 w 2443229"/>
                  <a:gd name="connsiteY3" fmla="*/ 1430527 h 2830702"/>
                  <a:gd name="connsiteX4" fmla="*/ 24489 w 2443229"/>
                  <a:gd name="connsiteY4" fmla="*/ 0 h 2830702"/>
                  <a:gd name="connsiteX0" fmla="*/ 0 w 2448457"/>
                  <a:gd name="connsiteY0" fmla="*/ 0 h 2849793"/>
                  <a:gd name="connsiteX1" fmla="*/ 2448457 w 2448457"/>
                  <a:gd name="connsiteY1" fmla="*/ 2849793 h 2849793"/>
                  <a:gd name="connsiteX2" fmla="*/ 543793 w 2448457"/>
                  <a:gd name="connsiteY2" fmla="*/ 2194155 h 2849793"/>
                  <a:gd name="connsiteX3" fmla="*/ 5228 w 2448457"/>
                  <a:gd name="connsiteY3" fmla="*/ 1449618 h 2849793"/>
                  <a:gd name="connsiteX4" fmla="*/ 0 w 2448457"/>
                  <a:gd name="connsiteY4" fmla="*/ 0 h 2849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8457" h="2849793">
                    <a:moveTo>
                      <a:pt x="0" y="0"/>
                    </a:moveTo>
                    <a:lnTo>
                      <a:pt x="2448457" y="2849793"/>
                    </a:lnTo>
                    <a:lnTo>
                      <a:pt x="543793" y="2194155"/>
                    </a:lnTo>
                    <a:lnTo>
                      <a:pt x="5228" y="1449618"/>
                    </a:lnTo>
                    <a:cubicBezTo>
                      <a:pt x="3485" y="966412"/>
                      <a:pt x="1743" y="483206"/>
                      <a:pt x="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fr-FR" sz="1467" dirty="0"/>
              </a:p>
            </p:txBody>
          </p:sp>
          <p:sp>
            <p:nvSpPr>
              <p:cNvPr id="12" name="Rectangle 117">
                <a:extLst>
                  <a:ext uri="{FF2B5EF4-FFF2-40B4-BE49-F238E27FC236}">
                    <a16:creationId xmlns:a16="http://schemas.microsoft.com/office/drawing/2014/main" id="{812C88A1-AFEB-8D45-984E-3C9A824EEAB2}"/>
                  </a:ext>
                </a:extLst>
              </p:cNvPr>
              <p:cNvSpPr/>
              <p:nvPr userDrawn="1"/>
            </p:nvSpPr>
            <p:spPr>
              <a:xfrm>
                <a:off x="274232" y="3731591"/>
                <a:ext cx="1993293" cy="1771308"/>
              </a:xfrm>
              <a:custGeom>
                <a:avLst/>
                <a:gdLst>
                  <a:gd name="connsiteX0" fmla="*/ 0 w 3071495"/>
                  <a:gd name="connsiteY0" fmla="*/ 0 h 1842770"/>
                  <a:gd name="connsiteX1" fmla="*/ 3071495 w 3071495"/>
                  <a:gd name="connsiteY1" fmla="*/ 0 h 1842770"/>
                  <a:gd name="connsiteX2" fmla="*/ 3071495 w 3071495"/>
                  <a:gd name="connsiteY2" fmla="*/ 1842770 h 1842770"/>
                  <a:gd name="connsiteX3" fmla="*/ 0 w 3071495"/>
                  <a:gd name="connsiteY3" fmla="*/ 1842770 h 1842770"/>
                  <a:gd name="connsiteX4" fmla="*/ 0 w 3071495"/>
                  <a:gd name="connsiteY4" fmla="*/ 0 h 1842770"/>
                  <a:gd name="connsiteX0" fmla="*/ 0 w 4785995"/>
                  <a:gd name="connsiteY0" fmla="*/ 0 h 3400107"/>
                  <a:gd name="connsiteX1" fmla="*/ 4785995 w 4785995"/>
                  <a:gd name="connsiteY1" fmla="*/ 1557337 h 3400107"/>
                  <a:gd name="connsiteX2" fmla="*/ 4785995 w 4785995"/>
                  <a:gd name="connsiteY2" fmla="*/ 3400107 h 3400107"/>
                  <a:gd name="connsiteX3" fmla="*/ 1714500 w 4785995"/>
                  <a:gd name="connsiteY3" fmla="*/ 3400107 h 3400107"/>
                  <a:gd name="connsiteX4" fmla="*/ 0 w 4785995"/>
                  <a:gd name="connsiteY4" fmla="*/ 0 h 3400107"/>
                  <a:gd name="connsiteX0" fmla="*/ 0 w 4785995"/>
                  <a:gd name="connsiteY0" fmla="*/ 2057063 h 5457170"/>
                  <a:gd name="connsiteX1" fmla="*/ 2857182 w 4785995"/>
                  <a:gd name="connsiteY1" fmla="*/ 0 h 5457170"/>
                  <a:gd name="connsiteX2" fmla="*/ 4785995 w 4785995"/>
                  <a:gd name="connsiteY2" fmla="*/ 5457170 h 5457170"/>
                  <a:gd name="connsiteX3" fmla="*/ 1714500 w 4785995"/>
                  <a:gd name="connsiteY3" fmla="*/ 5457170 h 5457170"/>
                  <a:gd name="connsiteX4" fmla="*/ 0 w 4785995"/>
                  <a:gd name="connsiteY4" fmla="*/ 2057063 h 5457170"/>
                  <a:gd name="connsiteX0" fmla="*/ 0 w 3843020"/>
                  <a:gd name="connsiteY0" fmla="*/ 2057063 h 5457170"/>
                  <a:gd name="connsiteX1" fmla="*/ 2857182 w 3843020"/>
                  <a:gd name="connsiteY1" fmla="*/ 0 h 5457170"/>
                  <a:gd name="connsiteX2" fmla="*/ 3843020 w 3843020"/>
                  <a:gd name="connsiteY2" fmla="*/ 215899 h 5457170"/>
                  <a:gd name="connsiteX3" fmla="*/ 1714500 w 3843020"/>
                  <a:gd name="connsiteY3" fmla="*/ 5457170 h 5457170"/>
                  <a:gd name="connsiteX4" fmla="*/ 0 w 3843020"/>
                  <a:gd name="connsiteY4" fmla="*/ 2057063 h 5457170"/>
                  <a:gd name="connsiteX0" fmla="*/ 0 w 3843020"/>
                  <a:gd name="connsiteY0" fmla="*/ 2057063 h 2057063"/>
                  <a:gd name="connsiteX1" fmla="*/ 2857182 w 3843020"/>
                  <a:gd name="connsiteY1" fmla="*/ 0 h 2057063"/>
                  <a:gd name="connsiteX2" fmla="*/ 3843020 w 3843020"/>
                  <a:gd name="connsiteY2" fmla="*/ 215899 h 2057063"/>
                  <a:gd name="connsiteX3" fmla="*/ 2257425 w 3843020"/>
                  <a:gd name="connsiteY3" fmla="*/ 1742434 h 2057063"/>
                  <a:gd name="connsiteX4" fmla="*/ 0 w 3843020"/>
                  <a:gd name="connsiteY4" fmla="*/ 2057063 h 2057063"/>
                  <a:gd name="connsiteX0" fmla="*/ 0 w 3843020"/>
                  <a:gd name="connsiteY0" fmla="*/ 2057063 h 2716288"/>
                  <a:gd name="connsiteX1" fmla="*/ 2857182 w 3843020"/>
                  <a:gd name="connsiteY1" fmla="*/ 0 h 2716288"/>
                  <a:gd name="connsiteX2" fmla="*/ 3843020 w 3843020"/>
                  <a:gd name="connsiteY2" fmla="*/ 215899 h 2716288"/>
                  <a:gd name="connsiteX3" fmla="*/ 1903095 w 3843020"/>
                  <a:gd name="connsiteY3" fmla="*/ 2716288 h 2716288"/>
                  <a:gd name="connsiteX4" fmla="*/ 0 w 3843020"/>
                  <a:gd name="connsiteY4" fmla="*/ 2057063 h 2716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3020" h="2716288">
                    <a:moveTo>
                      <a:pt x="0" y="2057063"/>
                    </a:moveTo>
                    <a:lnTo>
                      <a:pt x="2857182" y="0"/>
                    </a:lnTo>
                    <a:lnTo>
                      <a:pt x="3843020" y="215899"/>
                    </a:lnTo>
                    <a:lnTo>
                      <a:pt x="1903095" y="2716288"/>
                    </a:lnTo>
                    <a:lnTo>
                      <a:pt x="0" y="2057063"/>
                    </a:lnTo>
                    <a:close/>
                  </a:path>
                </a:pathLst>
              </a:custGeom>
              <a:solidFill>
                <a:srgbClr val="00206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fr-FR" sz="1467" dirty="0"/>
              </a:p>
            </p:txBody>
          </p:sp>
          <p:sp>
            <p:nvSpPr>
              <p:cNvPr id="14" name="Rectangle 118">
                <a:extLst>
                  <a:ext uri="{FF2B5EF4-FFF2-40B4-BE49-F238E27FC236}">
                    <a16:creationId xmlns:a16="http://schemas.microsoft.com/office/drawing/2014/main" id="{00265459-0478-1E45-B108-B59220E7EFC6}"/>
                  </a:ext>
                </a:extLst>
              </p:cNvPr>
              <p:cNvSpPr/>
              <p:nvPr userDrawn="1"/>
            </p:nvSpPr>
            <p:spPr>
              <a:xfrm>
                <a:off x="1766189" y="3731591"/>
                <a:ext cx="1031908" cy="1841882"/>
              </a:xfrm>
              <a:custGeom>
                <a:avLst/>
                <a:gdLst>
                  <a:gd name="connsiteX0" fmla="*/ 0 w 2171700"/>
                  <a:gd name="connsiteY0" fmla="*/ 0 h 1743075"/>
                  <a:gd name="connsiteX1" fmla="*/ 2171700 w 2171700"/>
                  <a:gd name="connsiteY1" fmla="*/ 0 h 1743075"/>
                  <a:gd name="connsiteX2" fmla="*/ 2171700 w 2171700"/>
                  <a:gd name="connsiteY2" fmla="*/ 1743075 h 1743075"/>
                  <a:gd name="connsiteX3" fmla="*/ 0 w 2171700"/>
                  <a:gd name="connsiteY3" fmla="*/ 1743075 h 1743075"/>
                  <a:gd name="connsiteX4" fmla="*/ 0 w 2171700"/>
                  <a:gd name="connsiteY4" fmla="*/ 0 h 1743075"/>
                  <a:gd name="connsiteX0" fmla="*/ 0 w 2300288"/>
                  <a:gd name="connsiteY0" fmla="*/ 0 h 5072062"/>
                  <a:gd name="connsiteX1" fmla="*/ 2300288 w 2300288"/>
                  <a:gd name="connsiteY1" fmla="*/ 3328987 h 5072062"/>
                  <a:gd name="connsiteX2" fmla="*/ 2300288 w 2300288"/>
                  <a:gd name="connsiteY2" fmla="*/ 5072062 h 5072062"/>
                  <a:gd name="connsiteX3" fmla="*/ 128588 w 2300288"/>
                  <a:gd name="connsiteY3" fmla="*/ 5072062 h 5072062"/>
                  <a:gd name="connsiteX4" fmla="*/ 0 w 2300288"/>
                  <a:gd name="connsiteY4" fmla="*/ 0 h 5072062"/>
                  <a:gd name="connsiteX0" fmla="*/ 0 w 2300288"/>
                  <a:gd name="connsiteY0" fmla="*/ 0 h 5072062"/>
                  <a:gd name="connsiteX1" fmla="*/ 871340 w 2300288"/>
                  <a:gd name="connsiteY1" fmla="*/ 217501 h 5072062"/>
                  <a:gd name="connsiteX2" fmla="*/ 2300288 w 2300288"/>
                  <a:gd name="connsiteY2" fmla="*/ 5072062 h 5072062"/>
                  <a:gd name="connsiteX3" fmla="*/ 128588 w 2300288"/>
                  <a:gd name="connsiteY3" fmla="*/ 5072062 h 5072062"/>
                  <a:gd name="connsiteX4" fmla="*/ 0 w 2300288"/>
                  <a:gd name="connsiteY4" fmla="*/ 0 h 5072062"/>
                  <a:gd name="connsiteX0" fmla="*/ 0 w 1771577"/>
                  <a:gd name="connsiteY0" fmla="*/ 0 h 5072062"/>
                  <a:gd name="connsiteX1" fmla="*/ 871340 w 1771577"/>
                  <a:gd name="connsiteY1" fmla="*/ 217501 h 5072062"/>
                  <a:gd name="connsiteX2" fmla="*/ 1771577 w 1771577"/>
                  <a:gd name="connsiteY2" fmla="*/ 1828596 h 5072062"/>
                  <a:gd name="connsiteX3" fmla="*/ 128588 w 1771577"/>
                  <a:gd name="connsiteY3" fmla="*/ 5072062 h 5072062"/>
                  <a:gd name="connsiteX4" fmla="*/ 0 w 1771577"/>
                  <a:gd name="connsiteY4" fmla="*/ 0 h 5072062"/>
                  <a:gd name="connsiteX0" fmla="*/ 0 w 1957374"/>
                  <a:gd name="connsiteY0" fmla="*/ 0 h 5072062"/>
                  <a:gd name="connsiteX1" fmla="*/ 871340 w 1957374"/>
                  <a:gd name="connsiteY1" fmla="*/ 217501 h 5072062"/>
                  <a:gd name="connsiteX2" fmla="*/ 1957374 w 1957374"/>
                  <a:gd name="connsiteY2" fmla="*/ 2835770 h 5072062"/>
                  <a:gd name="connsiteX3" fmla="*/ 128588 w 1957374"/>
                  <a:gd name="connsiteY3" fmla="*/ 5072062 h 5072062"/>
                  <a:gd name="connsiteX4" fmla="*/ 0 w 1957374"/>
                  <a:gd name="connsiteY4" fmla="*/ 0 h 5072062"/>
                  <a:gd name="connsiteX0" fmla="*/ 0 w 1957374"/>
                  <a:gd name="connsiteY0" fmla="*/ 0 h 2835770"/>
                  <a:gd name="connsiteX1" fmla="*/ 871340 w 1957374"/>
                  <a:gd name="connsiteY1" fmla="*/ 217501 h 2835770"/>
                  <a:gd name="connsiteX2" fmla="*/ 1957374 w 1957374"/>
                  <a:gd name="connsiteY2" fmla="*/ 2835770 h 2835770"/>
                  <a:gd name="connsiteX3" fmla="*/ 658914 w 1957374"/>
                  <a:gd name="connsiteY3" fmla="*/ 1328503 h 2835770"/>
                  <a:gd name="connsiteX4" fmla="*/ 0 w 1957374"/>
                  <a:gd name="connsiteY4" fmla="*/ 0 h 2835770"/>
                  <a:gd name="connsiteX0" fmla="*/ 0 w 1957374"/>
                  <a:gd name="connsiteY0" fmla="*/ 0 h 2835770"/>
                  <a:gd name="connsiteX1" fmla="*/ 871340 w 1957374"/>
                  <a:gd name="connsiteY1" fmla="*/ 217501 h 2835770"/>
                  <a:gd name="connsiteX2" fmla="*/ 1957374 w 1957374"/>
                  <a:gd name="connsiteY2" fmla="*/ 2835770 h 2835770"/>
                  <a:gd name="connsiteX3" fmla="*/ 158774 w 1957374"/>
                  <a:gd name="connsiteY3" fmla="*/ 1957263 h 2835770"/>
                  <a:gd name="connsiteX4" fmla="*/ 0 w 1957374"/>
                  <a:gd name="connsiteY4" fmla="*/ 0 h 2835770"/>
                  <a:gd name="connsiteX0" fmla="*/ 0 w 1957374"/>
                  <a:gd name="connsiteY0" fmla="*/ 0 h 2835770"/>
                  <a:gd name="connsiteX1" fmla="*/ 771312 w 1957374"/>
                  <a:gd name="connsiteY1" fmla="*/ 288950 h 2835770"/>
                  <a:gd name="connsiteX2" fmla="*/ 1957374 w 1957374"/>
                  <a:gd name="connsiteY2" fmla="*/ 2835770 h 2835770"/>
                  <a:gd name="connsiteX3" fmla="*/ 158774 w 1957374"/>
                  <a:gd name="connsiteY3" fmla="*/ 1957263 h 2835770"/>
                  <a:gd name="connsiteX4" fmla="*/ 0 w 1957374"/>
                  <a:gd name="connsiteY4" fmla="*/ 0 h 2835770"/>
                  <a:gd name="connsiteX0" fmla="*/ 0 w 1957374"/>
                  <a:gd name="connsiteY0" fmla="*/ 0 h 2835770"/>
                  <a:gd name="connsiteX1" fmla="*/ 958681 w 1957374"/>
                  <a:gd name="connsiteY1" fmla="*/ 215938 h 2835770"/>
                  <a:gd name="connsiteX2" fmla="*/ 1957374 w 1957374"/>
                  <a:gd name="connsiteY2" fmla="*/ 2835770 h 2835770"/>
                  <a:gd name="connsiteX3" fmla="*/ 158774 w 1957374"/>
                  <a:gd name="connsiteY3" fmla="*/ 1957263 h 2835770"/>
                  <a:gd name="connsiteX4" fmla="*/ 0 w 1957374"/>
                  <a:gd name="connsiteY4" fmla="*/ 0 h 2835770"/>
                  <a:gd name="connsiteX0" fmla="*/ 0 w 1982778"/>
                  <a:gd name="connsiteY0" fmla="*/ 0 h 2835770"/>
                  <a:gd name="connsiteX1" fmla="*/ 984085 w 1982778"/>
                  <a:gd name="connsiteY1" fmla="*/ 215938 h 2835770"/>
                  <a:gd name="connsiteX2" fmla="*/ 1982778 w 1982778"/>
                  <a:gd name="connsiteY2" fmla="*/ 2835770 h 2835770"/>
                  <a:gd name="connsiteX3" fmla="*/ 184178 w 1982778"/>
                  <a:gd name="connsiteY3" fmla="*/ 1957263 h 2835770"/>
                  <a:gd name="connsiteX4" fmla="*/ 0 w 1982778"/>
                  <a:gd name="connsiteY4" fmla="*/ 0 h 2835770"/>
                  <a:gd name="connsiteX0" fmla="*/ 0 w 1982778"/>
                  <a:gd name="connsiteY0" fmla="*/ 0 h 2835770"/>
                  <a:gd name="connsiteX1" fmla="*/ 984085 w 1982778"/>
                  <a:gd name="connsiteY1" fmla="*/ 215938 h 2835770"/>
                  <a:gd name="connsiteX2" fmla="*/ 1982778 w 1982778"/>
                  <a:gd name="connsiteY2" fmla="*/ 2835770 h 2835770"/>
                  <a:gd name="connsiteX3" fmla="*/ 219743 w 1982778"/>
                  <a:gd name="connsiteY3" fmla="*/ 1947101 h 2835770"/>
                  <a:gd name="connsiteX4" fmla="*/ 0 w 1982778"/>
                  <a:gd name="connsiteY4" fmla="*/ 0 h 2835770"/>
                  <a:gd name="connsiteX0" fmla="*/ 0 w 1982778"/>
                  <a:gd name="connsiteY0" fmla="*/ 0 h 2835770"/>
                  <a:gd name="connsiteX1" fmla="*/ 984085 w 1982778"/>
                  <a:gd name="connsiteY1" fmla="*/ 215938 h 2835770"/>
                  <a:gd name="connsiteX2" fmla="*/ 1982778 w 1982778"/>
                  <a:gd name="connsiteY2" fmla="*/ 2835770 h 2835770"/>
                  <a:gd name="connsiteX3" fmla="*/ 190530 w 1982778"/>
                  <a:gd name="connsiteY3" fmla="*/ 1959803 h 2835770"/>
                  <a:gd name="connsiteX4" fmla="*/ 0 w 1982778"/>
                  <a:gd name="connsiteY4" fmla="*/ 0 h 2835770"/>
                  <a:gd name="connsiteX0" fmla="*/ 0 w 1982778"/>
                  <a:gd name="connsiteY0" fmla="*/ 0 h 2835770"/>
                  <a:gd name="connsiteX1" fmla="*/ 984085 w 1982778"/>
                  <a:gd name="connsiteY1" fmla="*/ 215938 h 2835770"/>
                  <a:gd name="connsiteX2" fmla="*/ 1982778 w 1982778"/>
                  <a:gd name="connsiteY2" fmla="*/ 2835770 h 2835770"/>
                  <a:gd name="connsiteX3" fmla="*/ 197556 w 1982778"/>
                  <a:gd name="connsiteY3" fmla="*/ 1943044 h 2835770"/>
                  <a:gd name="connsiteX4" fmla="*/ 0 w 1982778"/>
                  <a:gd name="connsiteY4" fmla="*/ 0 h 2835770"/>
                  <a:gd name="connsiteX0" fmla="*/ 0 w 1989803"/>
                  <a:gd name="connsiteY0" fmla="*/ 0 h 2824597"/>
                  <a:gd name="connsiteX1" fmla="*/ 984085 w 1989803"/>
                  <a:gd name="connsiteY1" fmla="*/ 215938 h 2824597"/>
                  <a:gd name="connsiteX2" fmla="*/ 1989803 w 1989803"/>
                  <a:gd name="connsiteY2" fmla="*/ 2824597 h 2824597"/>
                  <a:gd name="connsiteX3" fmla="*/ 197556 w 1989803"/>
                  <a:gd name="connsiteY3" fmla="*/ 1943044 h 2824597"/>
                  <a:gd name="connsiteX4" fmla="*/ 0 w 1989803"/>
                  <a:gd name="connsiteY4" fmla="*/ 0 h 28245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9803" h="2824597">
                    <a:moveTo>
                      <a:pt x="0" y="0"/>
                    </a:moveTo>
                    <a:lnTo>
                      <a:pt x="984085" y="215938"/>
                    </a:lnTo>
                    <a:lnTo>
                      <a:pt x="1989803" y="2824597"/>
                    </a:lnTo>
                    <a:lnTo>
                      <a:pt x="197556" y="1943044"/>
                    </a:lnTo>
                    <a:lnTo>
                      <a:pt x="0" y="0"/>
                    </a:lnTo>
                    <a:close/>
                  </a:path>
                </a:pathLst>
              </a:custGeom>
              <a:solidFill>
                <a:srgbClr val="00B0F0">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fr-FR" sz="1467" dirty="0"/>
              </a:p>
            </p:txBody>
          </p:sp>
          <p:sp>
            <p:nvSpPr>
              <p:cNvPr id="15" name="Rectangle 119">
                <a:extLst>
                  <a:ext uri="{FF2B5EF4-FFF2-40B4-BE49-F238E27FC236}">
                    <a16:creationId xmlns:a16="http://schemas.microsoft.com/office/drawing/2014/main" id="{D133CF6F-5933-C94F-AD23-613199995C9C}"/>
                  </a:ext>
                </a:extLst>
              </p:cNvPr>
              <p:cNvSpPr/>
              <p:nvPr userDrawn="1"/>
            </p:nvSpPr>
            <p:spPr>
              <a:xfrm>
                <a:off x="1870117" y="3668529"/>
                <a:ext cx="1591960" cy="1906320"/>
              </a:xfrm>
              <a:custGeom>
                <a:avLst/>
                <a:gdLst>
                  <a:gd name="connsiteX0" fmla="*/ 0 w 3500755"/>
                  <a:gd name="connsiteY0" fmla="*/ 0 h 2114550"/>
                  <a:gd name="connsiteX1" fmla="*/ 3500755 w 3500755"/>
                  <a:gd name="connsiteY1" fmla="*/ 0 h 2114550"/>
                  <a:gd name="connsiteX2" fmla="*/ 3500755 w 3500755"/>
                  <a:gd name="connsiteY2" fmla="*/ 2114550 h 2114550"/>
                  <a:gd name="connsiteX3" fmla="*/ 0 w 3500755"/>
                  <a:gd name="connsiteY3" fmla="*/ 2114550 h 2114550"/>
                  <a:gd name="connsiteX4" fmla="*/ 0 w 3500755"/>
                  <a:gd name="connsiteY4" fmla="*/ 0 h 2114550"/>
                  <a:gd name="connsiteX0" fmla="*/ 1128712 w 3500755"/>
                  <a:gd name="connsiteY0" fmla="*/ 0 h 4000500"/>
                  <a:gd name="connsiteX1" fmla="*/ 3500755 w 3500755"/>
                  <a:gd name="connsiteY1" fmla="*/ 1885950 h 4000500"/>
                  <a:gd name="connsiteX2" fmla="*/ 3500755 w 3500755"/>
                  <a:gd name="connsiteY2" fmla="*/ 4000500 h 4000500"/>
                  <a:gd name="connsiteX3" fmla="*/ 0 w 3500755"/>
                  <a:gd name="connsiteY3" fmla="*/ 4000500 h 4000500"/>
                  <a:gd name="connsiteX4" fmla="*/ 1128712 w 3500755"/>
                  <a:gd name="connsiteY4" fmla="*/ 0 h 4000500"/>
                  <a:gd name="connsiteX0" fmla="*/ 1128712 w 4215130"/>
                  <a:gd name="connsiteY0" fmla="*/ 1998662 h 5999162"/>
                  <a:gd name="connsiteX1" fmla="*/ 4215130 w 4215130"/>
                  <a:gd name="connsiteY1" fmla="*/ 0 h 5999162"/>
                  <a:gd name="connsiteX2" fmla="*/ 3500755 w 4215130"/>
                  <a:gd name="connsiteY2" fmla="*/ 5999162 h 5999162"/>
                  <a:gd name="connsiteX3" fmla="*/ 0 w 4215130"/>
                  <a:gd name="connsiteY3" fmla="*/ 5999162 h 5999162"/>
                  <a:gd name="connsiteX4" fmla="*/ 1128712 w 4215130"/>
                  <a:gd name="connsiteY4" fmla="*/ 1998662 h 5999162"/>
                  <a:gd name="connsiteX0" fmla="*/ 1128712 w 4215130"/>
                  <a:gd name="connsiteY0" fmla="*/ 1998662 h 5999162"/>
                  <a:gd name="connsiteX1" fmla="*/ 4215130 w 4215130"/>
                  <a:gd name="connsiteY1" fmla="*/ 0 h 5999162"/>
                  <a:gd name="connsiteX2" fmla="*/ 4057967 w 4215130"/>
                  <a:gd name="connsiteY2" fmla="*/ 798237 h 5999162"/>
                  <a:gd name="connsiteX3" fmla="*/ 0 w 4215130"/>
                  <a:gd name="connsiteY3" fmla="*/ 5999162 h 5999162"/>
                  <a:gd name="connsiteX4" fmla="*/ 1128712 w 4215130"/>
                  <a:gd name="connsiteY4" fmla="*/ 1998662 h 5999162"/>
                  <a:gd name="connsiteX0" fmla="*/ 1128712 w 4215130"/>
                  <a:gd name="connsiteY0" fmla="*/ 1998662 h 5999162"/>
                  <a:gd name="connsiteX1" fmla="*/ 4215130 w 4215130"/>
                  <a:gd name="connsiteY1" fmla="*/ 0 h 5999162"/>
                  <a:gd name="connsiteX2" fmla="*/ 4215130 w 4215130"/>
                  <a:gd name="connsiteY2" fmla="*/ 1041137 h 5999162"/>
                  <a:gd name="connsiteX3" fmla="*/ 0 w 4215130"/>
                  <a:gd name="connsiteY3" fmla="*/ 5999162 h 5999162"/>
                  <a:gd name="connsiteX4" fmla="*/ 1128712 w 4215130"/>
                  <a:gd name="connsiteY4" fmla="*/ 1998662 h 5999162"/>
                  <a:gd name="connsiteX0" fmla="*/ 0 w 3086418"/>
                  <a:gd name="connsiteY0" fmla="*/ 1998662 h 2555693"/>
                  <a:gd name="connsiteX1" fmla="*/ 3086418 w 3086418"/>
                  <a:gd name="connsiteY1" fmla="*/ 0 h 2555693"/>
                  <a:gd name="connsiteX2" fmla="*/ 3086418 w 3086418"/>
                  <a:gd name="connsiteY2" fmla="*/ 1041137 h 2555693"/>
                  <a:gd name="connsiteX3" fmla="*/ 2800351 w 3086418"/>
                  <a:gd name="connsiteY3" fmla="*/ 2555693 h 2555693"/>
                  <a:gd name="connsiteX4" fmla="*/ 0 w 3086418"/>
                  <a:gd name="connsiteY4" fmla="*/ 1998662 h 2555693"/>
                  <a:gd name="connsiteX0" fmla="*/ 0 w 3086418"/>
                  <a:gd name="connsiteY0" fmla="*/ 1998662 h 2923106"/>
                  <a:gd name="connsiteX1" fmla="*/ 3086418 w 3086418"/>
                  <a:gd name="connsiteY1" fmla="*/ 0 h 2923106"/>
                  <a:gd name="connsiteX2" fmla="*/ 3086418 w 3086418"/>
                  <a:gd name="connsiteY2" fmla="*/ 1041137 h 2923106"/>
                  <a:gd name="connsiteX3" fmla="*/ 1815969 w 3086418"/>
                  <a:gd name="connsiteY3" fmla="*/ 2923106 h 2923106"/>
                  <a:gd name="connsiteX4" fmla="*/ 0 w 3086418"/>
                  <a:gd name="connsiteY4" fmla="*/ 1998662 h 2923106"/>
                  <a:gd name="connsiteX0" fmla="*/ 0 w 3065249"/>
                  <a:gd name="connsiteY0" fmla="*/ 2036765 h 2923106"/>
                  <a:gd name="connsiteX1" fmla="*/ 3065249 w 3065249"/>
                  <a:gd name="connsiteY1" fmla="*/ 0 h 2923106"/>
                  <a:gd name="connsiteX2" fmla="*/ 3065249 w 3065249"/>
                  <a:gd name="connsiteY2" fmla="*/ 1041137 h 2923106"/>
                  <a:gd name="connsiteX3" fmla="*/ 1794800 w 3065249"/>
                  <a:gd name="connsiteY3" fmla="*/ 2923106 h 2923106"/>
                  <a:gd name="connsiteX4" fmla="*/ 0 w 3065249"/>
                  <a:gd name="connsiteY4" fmla="*/ 2036765 h 2923106"/>
                  <a:gd name="connsiteX0" fmla="*/ 0 w 3065249"/>
                  <a:gd name="connsiteY0" fmla="*/ 2040998 h 2923106"/>
                  <a:gd name="connsiteX1" fmla="*/ 3065249 w 3065249"/>
                  <a:gd name="connsiteY1" fmla="*/ 0 h 2923106"/>
                  <a:gd name="connsiteX2" fmla="*/ 3065249 w 3065249"/>
                  <a:gd name="connsiteY2" fmla="*/ 1041137 h 2923106"/>
                  <a:gd name="connsiteX3" fmla="*/ 1794800 w 3065249"/>
                  <a:gd name="connsiteY3" fmla="*/ 2923106 h 2923106"/>
                  <a:gd name="connsiteX4" fmla="*/ 0 w 3065249"/>
                  <a:gd name="connsiteY4" fmla="*/ 2040998 h 2923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5249" h="2923106">
                    <a:moveTo>
                      <a:pt x="0" y="2040998"/>
                    </a:moveTo>
                    <a:lnTo>
                      <a:pt x="3065249" y="0"/>
                    </a:lnTo>
                    <a:lnTo>
                      <a:pt x="3065249" y="1041137"/>
                    </a:lnTo>
                    <a:lnTo>
                      <a:pt x="1794800" y="2923106"/>
                    </a:lnTo>
                    <a:lnTo>
                      <a:pt x="0" y="2040998"/>
                    </a:lnTo>
                    <a:close/>
                  </a:path>
                </a:pathLst>
              </a:custGeom>
              <a:solidFill>
                <a:srgbClr val="00206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fr-FR" sz="1467" dirty="0"/>
              </a:p>
            </p:txBody>
          </p:sp>
        </p:grpSp>
      </p:grpSp>
      <p:sp>
        <p:nvSpPr>
          <p:cNvPr id="8" name="Title 1">
            <a:extLst>
              <a:ext uri="{FF2B5EF4-FFF2-40B4-BE49-F238E27FC236}">
                <a16:creationId xmlns:a16="http://schemas.microsoft.com/office/drawing/2014/main" id="{1107FD07-4208-214D-A5FC-34B72B7F960D}"/>
              </a:ext>
            </a:extLst>
          </p:cNvPr>
          <p:cNvSpPr>
            <a:spLocks noGrp="1"/>
          </p:cNvSpPr>
          <p:nvPr>
            <p:ph type="title" hasCustomPrompt="1"/>
          </p:nvPr>
        </p:nvSpPr>
        <p:spPr>
          <a:xfrm>
            <a:off x="14073" y="218312"/>
            <a:ext cx="7569944" cy="853441"/>
          </a:xfrm>
          <a:noFill/>
        </p:spPr>
        <p:txBody>
          <a:bodyPr tIns="46800" bIns="0">
            <a:noAutofit/>
          </a:bodyPr>
          <a:lstStyle>
            <a:lvl1pPr algn="ctr">
              <a:defRPr sz="4267" b="1" i="0">
                <a:solidFill>
                  <a:schemeClr val="bg1"/>
                </a:solidFill>
                <a:latin typeface="Arial Black" panose="020B0604020202020204" pitchFamily="34" charset="0"/>
                <a:cs typeface="Arial Black" panose="020B0604020202020204" pitchFamily="34" charset="0"/>
              </a:defRPr>
            </a:lvl1pPr>
          </a:lstStyle>
          <a:p>
            <a:r>
              <a:rPr lang="fr-FR" dirty="0"/>
              <a:t>TITRE DE LA PARTIE</a:t>
            </a:r>
            <a:endParaRPr lang="en-US" dirty="0"/>
          </a:p>
        </p:txBody>
      </p:sp>
    </p:spTree>
    <p:extLst>
      <p:ext uri="{BB962C8B-B14F-4D97-AF65-F5344CB8AC3E}">
        <p14:creationId xmlns:p14="http://schemas.microsoft.com/office/powerpoint/2010/main" val="3604798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Page de TRANSITION">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032432E1-BC4B-3F43-BC91-72E6667B03BB}"/>
              </a:ext>
            </a:extLst>
          </p:cNvPr>
          <p:cNvPicPr>
            <a:picLocks noChangeAspect="1"/>
          </p:cNvPicPr>
          <p:nvPr userDrawn="1"/>
        </p:nvPicPr>
        <p:blipFill>
          <a:blip r:embed="rId2"/>
          <a:stretch>
            <a:fillRect/>
          </a:stretch>
        </p:blipFill>
        <p:spPr>
          <a:xfrm>
            <a:off x="2464620" y="-707922"/>
            <a:ext cx="7463155" cy="6851548"/>
          </a:xfrm>
          <a:prstGeom prst="rect">
            <a:avLst/>
          </a:prstGeom>
        </p:spPr>
      </p:pic>
      <p:sp>
        <p:nvSpPr>
          <p:cNvPr id="11" name="Espace réservé du texte 2">
            <a:extLst>
              <a:ext uri="{FF2B5EF4-FFF2-40B4-BE49-F238E27FC236}">
                <a16:creationId xmlns:a16="http://schemas.microsoft.com/office/drawing/2014/main" id="{25C64CC0-C677-1E46-BD14-82C8E140ACB2}"/>
              </a:ext>
            </a:extLst>
          </p:cNvPr>
          <p:cNvSpPr>
            <a:spLocks noGrp="1"/>
          </p:cNvSpPr>
          <p:nvPr>
            <p:ph type="body" sz="quarter" idx="10" hasCustomPrompt="1"/>
          </p:nvPr>
        </p:nvSpPr>
        <p:spPr>
          <a:xfrm>
            <a:off x="2748865" y="2043072"/>
            <a:ext cx="6280727" cy="542337"/>
          </a:xfrm>
          <a:prstGeom prst="rect">
            <a:avLst/>
          </a:prstGeom>
        </p:spPr>
        <p:txBody>
          <a:bodyPr>
            <a:noAutofit/>
          </a:bodyPr>
          <a:lstStyle>
            <a:lvl1pPr marL="0" indent="0" algn="ctr">
              <a:buNone/>
              <a:defRPr sz="3467" b="1" i="0" spc="41" baseline="0">
                <a:solidFill>
                  <a:schemeClr val="bg1"/>
                </a:solidFill>
                <a:latin typeface="Calibri" panose="020F0502020204030204" pitchFamily="34" charset="0"/>
                <a:ea typeface="Apex New Medium" panose="02010600040501010103" pitchFamily="2" charset="77"/>
                <a:cs typeface="Calibri" panose="020F0502020204030204" pitchFamily="34" charset="0"/>
              </a:defRPr>
            </a:lvl1pPr>
            <a:lvl2pPr marL="609570" indent="0" algn="ctr">
              <a:buNone/>
              <a:defRPr sz="2400" b="0" i="0">
                <a:solidFill>
                  <a:schemeClr val="bg1"/>
                </a:solidFill>
                <a:latin typeface="Apex New Light" panose="02010600040501010103" pitchFamily="2" charset="77"/>
                <a:ea typeface="Apex New Light" panose="02010600040501010103" pitchFamily="2" charset="77"/>
              </a:defRPr>
            </a:lvl2pPr>
            <a:lvl3pPr marL="1219139" indent="0" algn="ctr">
              <a:buNone/>
              <a:defRPr sz="2400" b="0" i="0">
                <a:solidFill>
                  <a:srgbClr val="00ADAD"/>
                </a:solidFill>
                <a:latin typeface="Apex New Medium" panose="02010600040501010103" pitchFamily="2" charset="77"/>
                <a:ea typeface="Apex New Medium" panose="02010600040501010103" pitchFamily="2" charset="77"/>
              </a:defRPr>
            </a:lvl3pPr>
            <a:lvl4pPr marL="1828709" indent="0">
              <a:buNone/>
              <a:defRPr/>
            </a:lvl4pPr>
            <a:lvl5pPr marL="2438278" indent="0">
              <a:buNone/>
              <a:defRPr/>
            </a:lvl5pPr>
          </a:lstStyle>
          <a:p>
            <a:pPr lvl="0"/>
            <a:r>
              <a:rPr lang="fr-FR" dirty="0"/>
              <a:t>TITRE de transition</a:t>
            </a:r>
          </a:p>
        </p:txBody>
      </p:sp>
      <p:sp>
        <p:nvSpPr>
          <p:cNvPr id="12" name="Espace réservé du texte 2">
            <a:extLst>
              <a:ext uri="{FF2B5EF4-FFF2-40B4-BE49-F238E27FC236}">
                <a16:creationId xmlns:a16="http://schemas.microsoft.com/office/drawing/2014/main" id="{F6BD0A24-BC76-0146-9B6D-C167B55BEE3E}"/>
              </a:ext>
            </a:extLst>
          </p:cNvPr>
          <p:cNvSpPr>
            <a:spLocks noGrp="1"/>
          </p:cNvSpPr>
          <p:nvPr>
            <p:ph type="body" sz="quarter" idx="11" hasCustomPrompt="1"/>
          </p:nvPr>
        </p:nvSpPr>
        <p:spPr>
          <a:xfrm>
            <a:off x="2604659" y="2585410"/>
            <a:ext cx="6280727" cy="508473"/>
          </a:xfrm>
          <a:prstGeom prst="rect">
            <a:avLst/>
          </a:prstGeom>
        </p:spPr>
        <p:txBody>
          <a:bodyPr>
            <a:noAutofit/>
          </a:bodyPr>
          <a:lstStyle>
            <a:lvl1pPr marL="0" indent="0" algn="ctr">
              <a:buNone/>
              <a:defRPr sz="3467" b="0" i="0" spc="41" baseline="0">
                <a:solidFill>
                  <a:schemeClr val="bg1"/>
                </a:solidFill>
                <a:latin typeface="+mj-lt"/>
                <a:ea typeface="Apex New Light" panose="02010600040501010103" pitchFamily="2" charset="77"/>
                <a:cs typeface="Calibri Light" panose="020F0302020204030204" pitchFamily="34" charset="0"/>
              </a:defRPr>
            </a:lvl1pPr>
            <a:lvl2pPr marL="609570" indent="0" algn="ctr">
              <a:buNone/>
              <a:defRPr sz="2400" b="0" i="0">
                <a:solidFill>
                  <a:schemeClr val="bg1"/>
                </a:solidFill>
                <a:latin typeface="Apex New Light" panose="02010600040501010103" pitchFamily="2" charset="77"/>
                <a:ea typeface="Apex New Light" panose="02010600040501010103" pitchFamily="2" charset="77"/>
              </a:defRPr>
            </a:lvl2pPr>
            <a:lvl3pPr marL="1219139" indent="0" algn="ctr">
              <a:buNone/>
              <a:defRPr sz="2400" b="0" i="0">
                <a:solidFill>
                  <a:srgbClr val="00ADAD"/>
                </a:solidFill>
                <a:latin typeface="Apex New Medium" panose="02010600040501010103" pitchFamily="2" charset="77"/>
                <a:ea typeface="Apex New Medium" panose="02010600040501010103" pitchFamily="2" charset="77"/>
              </a:defRPr>
            </a:lvl3pPr>
            <a:lvl4pPr marL="1828709" indent="0">
              <a:buNone/>
              <a:defRPr/>
            </a:lvl4pPr>
            <a:lvl5pPr marL="2438278" indent="0">
              <a:buNone/>
              <a:defRPr/>
            </a:lvl5pPr>
          </a:lstStyle>
          <a:p>
            <a:pPr lvl="0"/>
            <a:r>
              <a:rPr lang="fr-FR" dirty="0"/>
              <a:t>Sous-titre éventuel</a:t>
            </a:r>
          </a:p>
        </p:txBody>
      </p:sp>
      <p:sp>
        <p:nvSpPr>
          <p:cNvPr id="13" name="Espace réservé du texte 2">
            <a:extLst>
              <a:ext uri="{FF2B5EF4-FFF2-40B4-BE49-F238E27FC236}">
                <a16:creationId xmlns:a16="http://schemas.microsoft.com/office/drawing/2014/main" id="{967A7A1D-8CED-2847-AD6C-B573205E3A42}"/>
              </a:ext>
            </a:extLst>
          </p:cNvPr>
          <p:cNvSpPr>
            <a:spLocks noGrp="1"/>
          </p:cNvSpPr>
          <p:nvPr>
            <p:ph type="body" sz="quarter" idx="12" hasCustomPrompt="1"/>
          </p:nvPr>
        </p:nvSpPr>
        <p:spPr>
          <a:xfrm>
            <a:off x="2233210" y="3182102"/>
            <a:ext cx="6406068" cy="508473"/>
          </a:xfrm>
          <a:prstGeom prst="rect">
            <a:avLst/>
          </a:prstGeom>
        </p:spPr>
        <p:txBody>
          <a:bodyPr>
            <a:noAutofit/>
          </a:bodyPr>
          <a:lstStyle>
            <a:lvl1pPr marL="0" indent="0" algn="ctr">
              <a:buNone/>
              <a:defRPr sz="3467" b="1" i="0" spc="41" baseline="0">
                <a:solidFill>
                  <a:srgbClr val="00ADAD"/>
                </a:solidFill>
                <a:latin typeface="Calibri" panose="020F0502020204030204" pitchFamily="34" charset="0"/>
                <a:ea typeface="Apex New Bold" panose="02010600040501010103" pitchFamily="2" charset="77"/>
                <a:cs typeface="Calibri" panose="020F0502020204030204" pitchFamily="34" charset="0"/>
              </a:defRPr>
            </a:lvl1pPr>
            <a:lvl2pPr marL="609570" indent="0" algn="ctr">
              <a:buNone/>
              <a:defRPr sz="2400" b="0" i="0">
                <a:solidFill>
                  <a:schemeClr val="bg1"/>
                </a:solidFill>
                <a:latin typeface="Apex New Light" panose="02010600040501010103" pitchFamily="2" charset="77"/>
                <a:ea typeface="Apex New Light" panose="02010600040501010103" pitchFamily="2" charset="77"/>
              </a:defRPr>
            </a:lvl2pPr>
            <a:lvl3pPr marL="1219139" indent="0" algn="ctr">
              <a:buNone/>
              <a:defRPr sz="2400" b="0" i="0">
                <a:solidFill>
                  <a:srgbClr val="00ADAD"/>
                </a:solidFill>
                <a:latin typeface="Apex New Light" panose="02010600040501010103" pitchFamily="2" charset="77"/>
                <a:ea typeface="Apex New Light" panose="02010600040501010103" pitchFamily="2" charset="77"/>
              </a:defRPr>
            </a:lvl3pPr>
            <a:lvl4pPr marL="1828709" indent="0">
              <a:buNone/>
              <a:defRPr/>
            </a:lvl4pPr>
            <a:lvl5pPr marL="2438278" indent="0">
              <a:buNone/>
              <a:defRPr/>
            </a:lvl5pPr>
          </a:lstStyle>
          <a:p>
            <a:pPr lvl="0"/>
            <a:r>
              <a:rPr lang="fr-FR" dirty="0"/>
              <a:t>Mot en exergue</a:t>
            </a:r>
          </a:p>
        </p:txBody>
      </p:sp>
      <p:pic>
        <p:nvPicPr>
          <p:cNvPr id="14" name="Image 13">
            <a:extLst>
              <a:ext uri="{FF2B5EF4-FFF2-40B4-BE49-F238E27FC236}">
                <a16:creationId xmlns:a16="http://schemas.microsoft.com/office/drawing/2014/main" id="{C101719C-D588-D442-89FD-473B20630FAC}"/>
              </a:ext>
            </a:extLst>
          </p:cNvPr>
          <p:cNvPicPr>
            <a:picLocks noChangeAspect="1"/>
          </p:cNvPicPr>
          <p:nvPr userDrawn="1"/>
        </p:nvPicPr>
        <p:blipFill rotWithShape="1">
          <a:blip r:embed="rId3"/>
          <a:srcRect l="-16883" r="-16883"/>
          <a:stretch/>
        </p:blipFill>
        <p:spPr>
          <a:xfrm>
            <a:off x="4517947" y="6026619"/>
            <a:ext cx="3156116" cy="654727"/>
          </a:xfrm>
          <a:prstGeom prst="rect">
            <a:avLst/>
          </a:prstGeom>
        </p:spPr>
      </p:pic>
    </p:spTree>
    <p:extLst>
      <p:ext uri="{BB962C8B-B14F-4D97-AF65-F5344CB8AC3E}">
        <p14:creationId xmlns:p14="http://schemas.microsoft.com/office/powerpoint/2010/main" val="3066985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Page de FI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DC06EDB-AA67-C34F-8B13-3ED4A57E604E}"/>
              </a:ext>
            </a:extLst>
          </p:cNvPr>
          <p:cNvSpPr/>
          <p:nvPr userDrawn="1"/>
        </p:nvSpPr>
        <p:spPr>
          <a:xfrm>
            <a:off x="3798510" y="-22288"/>
            <a:ext cx="8413749" cy="6880288"/>
          </a:xfrm>
          <a:prstGeom prst="rect">
            <a:avLst/>
          </a:prstGeom>
          <a:solidFill>
            <a:srgbClr val="0D2755"/>
          </a:solidFill>
          <a:ln>
            <a:solidFill>
              <a:srgbClr val="0D2755"/>
            </a:solidFill>
          </a:ln>
        </p:spPr>
        <p:style>
          <a:lnRef idx="1">
            <a:schemeClr val="accent1"/>
          </a:lnRef>
          <a:fillRef idx="3">
            <a:schemeClr val="accent1"/>
          </a:fillRef>
          <a:effectRef idx="2">
            <a:schemeClr val="accent1"/>
          </a:effectRef>
          <a:fontRef idx="minor">
            <a:schemeClr val="lt1"/>
          </a:fontRef>
        </p:style>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defRPr/>
            </a:pPr>
            <a:endParaRPr lang="fr-FR" sz="2400" dirty="0"/>
          </a:p>
        </p:txBody>
      </p:sp>
      <p:sp>
        <p:nvSpPr>
          <p:cNvPr id="8" name="Rectangle 1">
            <a:extLst>
              <a:ext uri="{FF2B5EF4-FFF2-40B4-BE49-F238E27FC236}">
                <a16:creationId xmlns:a16="http://schemas.microsoft.com/office/drawing/2014/main" id="{C237CD3B-95DE-3545-B913-971FB77BB592}"/>
              </a:ext>
            </a:extLst>
          </p:cNvPr>
          <p:cNvSpPr>
            <a:spLocks noChangeArrowheads="1"/>
          </p:cNvSpPr>
          <p:nvPr userDrawn="1"/>
        </p:nvSpPr>
        <p:spPr bwMode="auto">
          <a:xfrm>
            <a:off x="316807" y="5425559"/>
            <a:ext cx="3778251" cy="1471300"/>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buFont typeface="Arial" panose="020B0604020202020204" pitchFamily="34" charset="0"/>
              <a:buNone/>
              <a:defRPr/>
            </a:pPr>
            <a:r>
              <a:rPr lang="fr-FR" sz="1600" b="1" i="0" spc="15" dirty="0">
                <a:solidFill>
                  <a:srgbClr val="0D2755"/>
                </a:solidFill>
                <a:latin typeface="Calibri" panose="020F0502020204030204" pitchFamily="34" charset="0"/>
                <a:ea typeface="Apex New Medium" panose="02010600040501010103" pitchFamily="2" charset="77"/>
                <a:cs typeface="Calibri" panose="020F0502020204030204" pitchFamily="34" charset="0"/>
              </a:rPr>
              <a:t>www.groupe-agpm.fr</a:t>
            </a:r>
          </a:p>
          <a:p>
            <a:pPr>
              <a:buFont typeface="Arial" panose="020B0604020202020204" pitchFamily="34" charset="0"/>
              <a:buNone/>
              <a:defRPr/>
            </a:pPr>
            <a:endParaRPr lang="fr-FR" sz="1600" spc="15" dirty="0">
              <a:solidFill>
                <a:srgbClr val="0D2755"/>
              </a:solidFill>
              <a:latin typeface="+mj-lt"/>
              <a:ea typeface="Apex New Medium" panose="02010600040501010103" pitchFamily="2" charset="77"/>
              <a:cs typeface="Arial" panose="020B0604020202020204" pitchFamily="34" charset="0"/>
            </a:endParaRPr>
          </a:p>
          <a:p>
            <a:pPr>
              <a:buFont typeface="Arial" panose="020B0604020202020204" pitchFamily="34" charset="0"/>
              <a:buNone/>
              <a:defRPr/>
            </a:pPr>
            <a:r>
              <a:rPr lang="fr-FR" sz="1467" dirty="0">
                <a:solidFill>
                  <a:srgbClr val="0D2755"/>
                </a:solidFill>
                <a:latin typeface="+mj-lt"/>
                <a:ea typeface="Apex New Light" panose="02010600040501010103" pitchFamily="2" charset="77"/>
              </a:rPr>
              <a:t>Rue Nicolas Appert</a:t>
            </a:r>
          </a:p>
          <a:p>
            <a:pPr>
              <a:buFont typeface="Arial" panose="020B0604020202020204" pitchFamily="34" charset="0"/>
              <a:buNone/>
              <a:defRPr/>
            </a:pPr>
            <a:r>
              <a:rPr lang="fr-FR" sz="1467" dirty="0">
                <a:solidFill>
                  <a:srgbClr val="0D2755"/>
                </a:solidFill>
                <a:latin typeface="+mj-lt"/>
                <a:ea typeface="Apex New Light" panose="02010600040501010103" pitchFamily="2" charset="77"/>
              </a:rPr>
              <a:t>83086 TOULON CEDEX 9</a:t>
            </a:r>
          </a:p>
          <a:p>
            <a:pPr>
              <a:buFont typeface="Arial" panose="020B0604020202020204" pitchFamily="34" charset="0"/>
              <a:buNone/>
              <a:defRPr/>
            </a:pPr>
            <a:endParaRPr lang="fr-FR" sz="1600" spc="15" dirty="0">
              <a:solidFill>
                <a:srgbClr val="0D2755"/>
              </a:solidFill>
              <a:latin typeface="Apex New Medium" panose="02010600040501010103" pitchFamily="2" charset="77"/>
              <a:ea typeface="Apex New Medium" panose="02010600040501010103" pitchFamily="2" charset="77"/>
              <a:cs typeface="Arial" panose="020B0604020202020204" pitchFamily="34" charset="0"/>
            </a:endParaRPr>
          </a:p>
        </p:txBody>
      </p:sp>
      <p:sp>
        <p:nvSpPr>
          <p:cNvPr id="9" name="Espace réservé du texte 2">
            <a:extLst>
              <a:ext uri="{FF2B5EF4-FFF2-40B4-BE49-F238E27FC236}">
                <a16:creationId xmlns:a16="http://schemas.microsoft.com/office/drawing/2014/main" id="{CF51FC41-E527-2442-A3A8-2C9F23FA2BEA}"/>
              </a:ext>
            </a:extLst>
          </p:cNvPr>
          <p:cNvSpPr>
            <a:spLocks noGrp="1"/>
          </p:cNvSpPr>
          <p:nvPr>
            <p:ph type="body" sz="quarter" idx="10" hasCustomPrompt="1"/>
          </p:nvPr>
        </p:nvSpPr>
        <p:spPr>
          <a:xfrm>
            <a:off x="0" y="2170116"/>
            <a:ext cx="3778251" cy="400809"/>
          </a:xfrm>
          <a:prstGeom prst="rect">
            <a:avLst/>
          </a:prstGeom>
        </p:spPr>
        <p:txBody>
          <a:bodyPr/>
          <a:lstStyle>
            <a:lvl1pPr marL="0" indent="0" algn="ctr">
              <a:buNone/>
              <a:defRPr sz="3200" b="0" i="0">
                <a:solidFill>
                  <a:schemeClr val="tx1">
                    <a:lumMod val="75000"/>
                    <a:lumOff val="25000"/>
                  </a:schemeClr>
                </a:solidFill>
                <a:latin typeface="+mj-lt"/>
                <a:ea typeface="Apex New Book" panose="02010600040501010103" pitchFamily="2" charset="77"/>
              </a:defRPr>
            </a:lvl1pPr>
            <a:lvl2pPr marL="609570" indent="0" algn="ctr">
              <a:buNone/>
              <a:defRPr b="0" i="0">
                <a:latin typeface="Apex New Medium" panose="02010600040501010103" pitchFamily="2" charset="77"/>
                <a:ea typeface="Apex New Medium" panose="02010600040501010103" pitchFamily="2" charset="77"/>
              </a:defRPr>
            </a:lvl2pPr>
          </a:lstStyle>
          <a:p>
            <a:pPr lvl="0"/>
            <a:r>
              <a:rPr lang="fr-FR" dirty="0"/>
              <a:t>Texte de</a:t>
            </a:r>
          </a:p>
        </p:txBody>
      </p:sp>
      <p:sp>
        <p:nvSpPr>
          <p:cNvPr id="10" name="Espace réservé du texte 2">
            <a:extLst>
              <a:ext uri="{FF2B5EF4-FFF2-40B4-BE49-F238E27FC236}">
                <a16:creationId xmlns:a16="http://schemas.microsoft.com/office/drawing/2014/main" id="{3DD88795-7601-5D47-BC23-0A3CFEA9FD10}"/>
              </a:ext>
            </a:extLst>
          </p:cNvPr>
          <p:cNvSpPr>
            <a:spLocks noGrp="1"/>
          </p:cNvSpPr>
          <p:nvPr>
            <p:ph type="body" sz="quarter" idx="11" hasCustomPrompt="1"/>
          </p:nvPr>
        </p:nvSpPr>
        <p:spPr>
          <a:xfrm>
            <a:off x="0" y="2605685"/>
            <a:ext cx="3778251" cy="661769"/>
          </a:xfrm>
          <a:prstGeom prst="rect">
            <a:avLst/>
          </a:prstGeom>
        </p:spPr>
        <p:txBody>
          <a:bodyPr/>
          <a:lstStyle>
            <a:lvl1pPr marL="0" indent="0" algn="ctr">
              <a:buNone/>
              <a:defRPr sz="3200" b="1" i="0">
                <a:solidFill>
                  <a:schemeClr val="tx1">
                    <a:lumMod val="75000"/>
                    <a:lumOff val="25000"/>
                  </a:schemeClr>
                </a:solidFill>
                <a:latin typeface="Calibri" panose="020F0502020204030204" pitchFamily="34" charset="0"/>
                <a:ea typeface="Apex New Medium" panose="02010600040501010103" pitchFamily="2" charset="77"/>
                <a:cs typeface="Calibri" panose="020F0502020204030204" pitchFamily="34" charset="0"/>
              </a:defRPr>
            </a:lvl1pPr>
            <a:lvl2pPr marL="609570" indent="0" algn="ctr">
              <a:buNone/>
              <a:defRPr b="0" i="0">
                <a:latin typeface="Apex New Medium" panose="02010600040501010103" pitchFamily="2" charset="77"/>
                <a:ea typeface="Apex New Medium" panose="02010600040501010103" pitchFamily="2" charset="77"/>
              </a:defRPr>
            </a:lvl2pPr>
          </a:lstStyle>
          <a:p>
            <a:pPr lvl="0"/>
            <a:r>
              <a:rPr lang="fr-FR" dirty="0"/>
              <a:t>clôture</a:t>
            </a:r>
          </a:p>
        </p:txBody>
      </p:sp>
      <p:grpSp>
        <p:nvGrpSpPr>
          <p:cNvPr id="11" name="Groupe 10">
            <a:extLst>
              <a:ext uri="{FF2B5EF4-FFF2-40B4-BE49-F238E27FC236}">
                <a16:creationId xmlns:a16="http://schemas.microsoft.com/office/drawing/2014/main" id="{4107B9A1-E209-3340-BB6C-A109459E0CFB}"/>
              </a:ext>
            </a:extLst>
          </p:cNvPr>
          <p:cNvGrpSpPr/>
          <p:nvPr userDrawn="1"/>
        </p:nvGrpSpPr>
        <p:grpSpPr>
          <a:xfrm>
            <a:off x="3878274" y="-452760"/>
            <a:ext cx="11122257" cy="6306536"/>
            <a:chOff x="2908705" y="-452760"/>
            <a:chExt cx="8341693" cy="6306535"/>
          </a:xfrm>
        </p:grpSpPr>
        <p:sp>
          <p:nvSpPr>
            <p:cNvPr id="12" name="Bande diagonale 29">
              <a:extLst>
                <a:ext uri="{FF2B5EF4-FFF2-40B4-BE49-F238E27FC236}">
                  <a16:creationId xmlns:a16="http://schemas.microsoft.com/office/drawing/2014/main" id="{34BECA4F-0FF0-FA48-A09F-3B05A5CE4732}"/>
                </a:ext>
              </a:extLst>
            </p:cNvPr>
            <p:cNvSpPr/>
            <p:nvPr userDrawn="1"/>
          </p:nvSpPr>
          <p:spPr bwMode="auto">
            <a:xfrm rot="1150419" flipH="1" flipV="1">
              <a:off x="2908705" y="445045"/>
              <a:ext cx="4935305" cy="5408730"/>
            </a:xfrm>
            <a:custGeom>
              <a:avLst/>
              <a:gdLst>
                <a:gd name="connsiteX0" fmla="*/ 0 w 3357351"/>
                <a:gd name="connsiteY0" fmla="*/ 867302 h 2568413"/>
                <a:gd name="connsiteX1" fmla="*/ 1133710 w 3357351"/>
                <a:gd name="connsiteY1" fmla="*/ 0 h 2568413"/>
                <a:gd name="connsiteX2" fmla="*/ 3357351 w 3357351"/>
                <a:gd name="connsiteY2" fmla="*/ 0 h 2568413"/>
                <a:gd name="connsiteX3" fmla="*/ 0 w 3357351"/>
                <a:gd name="connsiteY3" fmla="*/ 2568413 h 2568413"/>
                <a:gd name="connsiteX4" fmla="*/ 0 w 3357351"/>
                <a:gd name="connsiteY4" fmla="*/ 867302 h 2568413"/>
                <a:gd name="connsiteX0" fmla="*/ 0 w 5530708"/>
                <a:gd name="connsiteY0" fmla="*/ 1596171 h 2568413"/>
                <a:gd name="connsiteX1" fmla="*/ 3307067 w 5530708"/>
                <a:gd name="connsiteY1" fmla="*/ 0 h 2568413"/>
                <a:gd name="connsiteX2" fmla="*/ 5530708 w 5530708"/>
                <a:gd name="connsiteY2" fmla="*/ 0 h 2568413"/>
                <a:gd name="connsiteX3" fmla="*/ 2173357 w 5530708"/>
                <a:gd name="connsiteY3" fmla="*/ 2568413 h 2568413"/>
                <a:gd name="connsiteX4" fmla="*/ 0 w 5530708"/>
                <a:gd name="connsiteY4" fmla="*/ 1596171 h 2568413"/>
                <a:gd name="connsiteX0" fmla="*/ 0 w 5530708"/>
                <a:gd name="connsiteY0" fmla="*/ 1596171 h 1596171"/>
                <a:gd name="connsiteX1" fmla="*/ 3307067 w 5530708"/>
                <a:gd name="connsiteY1" fmla="*/ 0 h 1596171"/>
                <a:gd name="connsiteX2" fmla="*/ 5530708 w 5530708"/>
                <a:gd name="connsiteY2" fmla="*/ 0 h 1596171"/>
                <a:gd name="connsiteX3" fmla="*/ 3326296 w 5530708"/>
                <a:gd name="connsiteY3" fmla="*/ 1296204 h 1596171"/>
                <a:gd name="connsiteX4" fmla="*/ 0 w 5530708"/>
                <a:gd name="connsiteY4" fmla="*/ 1596171 h 1596171"/>
                <a:gd name="connsiteX0" fmla="*/ 0 w 5530708"/>
                <a:gd name="connsiteY0" fmla="*/ 1596171 h 1596171"/>
                <a:gd name="connsiteX1" fmla="*/ 3307067 w 5530708"/>
                <a:gd name="connsiteY1" fmla="*/ 0 h 1596171"/>
                <a:gd name="connsiteX2" fmla="*/ 5530708 w 5530708"/>
                <a:gd name="connsiteY2" fmla="*/ 0 h 1596171"/>
                <a:gd name="connsiteX3" fmla="*/ 3538331 w 5530708"/>
                <a:gd name="connsiteY3" fmla="*/ 1574500 h 1596171"/>
                <a:gd name="connsiteX4" fmla="*/ 0 w 5530708"/>
                <a:gd name="connsiteY4" fmla="*/ 1596171 h 1596171"/>
                <a:gd name="connsiteX0" fmla="*/ 0 w 3538331"/>
                <a:gd name="connsiteY0" fmla="*/ 1596171 h 1596171"/>
                <a:gd name="connsiteX1" fmla="*/ 3307067 w 3538331"/>
                <a:gd name="connsiteY1" fmla="*/ 0 h 1596171"/>
                <a:gd name="connsiteX2" fmla="*/ 3489874 w 3538331"/>
                <a:gd name="connsiteY2" fmla="*/ 13252 h 1596171"/>
                <a:gd name="connsiteX3" fmla="*/ 3538331 w 3538331"/>
                <a:gd name="connsiteY3" fmla="*/ 1574500 h 1596171"/>
                <a:gd name="connsiteX4" fmla="*/ 0 w 3538331"/>
                <a:gd name="connsiteY4" fmla="*/ 1596171 h 1596171"/>
                <a:gd name="connsiteX0" fmla="*/ 0 w 3542882"/>
                <a:gd name="connsiteY0" fmla="*/ 1596171 h 1596171"/>
                <a:gd name="connsiteX1" fmla="*/ 3307067 w 3542882"/>
                <a:gd name="connsiteY1" fmla="*/ 0 h 1596171"/>
                <a:gd name="connsiteX2" fmla="*/ 3542882 w 3542882"/>
                <a:gd name="connsiteY2" fmla="*/ 26504 h 1596171"/>
                <a:gd name="connsiteX3" fmla="*/ 3538331 w 3542882"/>
                <a:gd name="connsiteY3" fmla="*/ 1574500 h 1596171"/>
                <a:gd name="connsiteX4" fmla="*/ 0 w 3542882"/>
                <a:gd name="connsiteY4" fmla="*/ 1596171 h 1596171"/>
                <a:gd name="connsiteX0" fmla="*/ 0 w 3542882"/>
                <a:gd name="connsiteY0" fmla="*/ 1596171 h 1627508"/>
                <a:gd name="connsiteX1" fmla="*/ 3307067 w 3542882"/>
                <a:gd name="connsiteY1" fmla="*/ 0 h 1627508"/>
                <a:gd name="connsiteX2" fmla="*/ 3542882 w 3542882"/>
                <a:gd name="connsiteY2" fmla="*/ 26504 h 1627508"/>
                <a:gd name="connsiteX3" fmla="*/ 2504661 w 3542882"/>
                <a:gd name="connsiteY3" fmla="*/ 1627508 h 1627508"/>
                <a:gd name="connsiteX4" fmla="*/ 0 w 3542882"/>
                <a:gd name="connsiteY4" fmla="*/ 1596171 h 1627508"/>
                <a:gd name="connsiteX0" fmla="*/ 0 w 3542882"/>
                <a:gd name="connsiteY0" fmla="*/ 1596171 h 1601004"/>
                <a:gd name="connsiteX1" fmla="*/ 3307067 w 3542882"/>
                <a:gd name="connsiteY1" fmla="*/ 0 h 1601004"/>
                <a:gd name="connsiteX2" fmla="*/ 3542882 w 3542882"/>
                <a:gd name="connsiteY2" fmla="*/ 26504 h 1601004"/>
                <a:gd name="connsiteX3" fmla="*/ 2557670 w 3542882"/>
                <a:gd name="connsiteY3" fmla="*/ 1601004 h 1601004"/>
                <a:gd name="connsiteX4" fmla="*/ 0 w 3542882"/>
                <a:gd name="connsiteY4" fmla="*/ 1596171 h 1601004"/>
                <a:gd name="connsiteX0" fmla="*/ 0 w 3545606"/>
                <a:gd name="connsiteY0" fmla="*/ 1900971 h 1905804"/>
                <a:gd name="connsiteX1" fmla="*/ 3545606 w 3545606"/>
                <a:gd name="connsiteY1" fmla="*/ 0 h 1905804"/>
                <a:gd name="connsiteX2" fmla="*/ 3542882 w 3545606"/>
                <a:gd name="connsiteY2" fmla="*/ 331304 h 1905804"/>
                <a:gd name="connsiteX3" fmla="*/ 2557670 w 3545606"/>
                <a:gd name="connsiteY3" fmla="*/ 1905804 h 1905804"/>
                <a:gd name="connsiteX4" fmla="*/ 0 w 3545606"/>
                <a:gd name="connsiteY4" fmla="*/ 1900971 h 1905804"/>
                <a:gd name="connsiteX0" fmla="*/ 0 w 3545606"/>
                <a:gd name="connsiteY0" fmla="*/ 1900971 h 1905804"/>
                <a:gd name="connsiteX1" fmla="*/ 3545606 w 3545606"/>
                <a:gd name="connsiteY1" fmla="*/ 0 h 1905804"/>
                <a:gd name="connsiteX2" fmla="*/ 3542882 w 3545606"/>
                <a:gd name="connsiteY2" fmla="*/ 397565 h 1905804"/>
                <a:gd name="connsiteX3" fmla="*/ 2557670 w 3545606"/>
                <a:gd name="connsiteY3" fmla="*/ 1905804 h 1905804"/>
                <a:gd name="connsiteX4" fmla="*/ 0 w 3545606"/>
                <a:gd name="connsiteY4" fmla="*/ 1900971 h 1905804"/>
                <a:gd name="connsiteX0" fmla="*/ 0 w 3558424"/>
                <a:gd name="connsiteY0" fmla="*/ 1886633 h 1891466"/>
                <a:gd name="connsiteX1" fmla="*/ 3558424 w 3558424"/>
                <a:gd name="connsiteY1" fmla="*/ 0 h 1891466"/>
                <a:gd name="connsiteX2" fmla="*/ 3542882 w 3558424"/>
                <a:gd name="connsiteY2" fmla="*/ 383227 h 1891466"/>
                <a:gd name="connsiteX3" fmla="*/ 2557670 w 3558424"/>
                <a:gd name="connsiteY3" fmla="*/ 1891466 h 1891466"/>
                <a:gd name="connsiteX4" fmla="*/ 0 w 3558424"/>
                <a:gd name="connsiteY4" fmla="*/ 1886633 h 1891466"/>
                <a:gd name="connsiteX0" fmla="*/ 0 w 3574925"/>
                <a:gd name="connsiteY0" fmla="*/ 1886633 h 1891466"/>
                <a:gd name="connsiteX1" fmla="*/ 3558424 w 3574925"/>
                <a:gd name="connsiteY1" fmla="*/ 0 h 1891466"/>
                <a:gd name="connsiteX2" fmla="*/ 3574925 w 3574925"/>
                <a:gd name="connsiteY2" fmla="*/ 379643 h 1891466"/>
                <a:gd name="connsiteX3" fmla="*/ 2557670 w 3574925"/>
                <a:gd name="connsiteY3" fmla="*/ 1891466 h 1891466"/>
                <a:gd name="connsiteX4" fmla="*/ 0 w 3574925"/>
                <a:gd name="connsiteY4" fmla="*/ 1886633 h 1891466"/>
                <a:gd name="connsiteX0" fmla="*/ 0 w 3562107"/>
                <a:gd name="connsiteY0" fmla="*/ 1886633 h 1891466"/>
                <a:gd name="connsiteX1" fmla="*/ 3558424 w 3562107"/>
                <a:gd name="connsiteY1" fmla="*/ 0 h 1891466"/>
                <a:gd name="connsiteX2" fmla="*/ 3562107 w 3562107"/>
                <a:gd name="connsiteY2" fmla="*/ 368890 h 1891466"/>
                <a:gd name="connsiteX3" fmla="*/ 2557670 w 3562107"/>
                <a:gd name="connsiteY3" fmla="*/ 1891466 h 1891466"/>
                <a:gd name="connsiteX4" fmla="*/ 0 w 3562107"/>
                <a:gd name="connsiteY4" fmla="*/ 1886633 h 1891466"/>
                <a:gd name="connsiteX0" fmla="*/ 0 w 4456213"/>
                <a:gd name="connsiteY0" fmla="*/ 1886633 h 1891466"/>
                <a:gd name="connsiteX1" fmla="*/ 3558424 w 4456213"/>
                <a:gd name="connsiteY1" fmla="*/ 0 h 1891466"/>
                <a:gd name="connsiteX2" fmla="*/ 4456213 w 4456213"/>
                <a:gd name="connsiteY2" fmla="*/ 196433 h 1891466"/>
                <a:gd name="connsiteX3" fmla="*/ 2557670 w 4456213"/>
                <a:gd name="connsiteY3" fmla="*/ 1891466 h 1891466"/>
                <a:gd name="connsiteX4" fmla="*/ 0 w 4456213"/>
                <a:gd name="connsiteY4" fmla="*/ 1886633 h 1891466"/>
                <a:gd name="connsiteX0" fmla="*/ 0 w 4456213"/>
                <a:gd name="connsiteY0" fmla="*/ 1886633 h 1886633"/>
                <a:gd name="connsiteX1" fmla="*/ 3558424 w 4456213"/>
                <a:gd name="connsiteY1" fmla="*/ 0 h 1886633"/>
                <a:gd name="connsiteX2" fmla="*/ 4456213 w 4456213"/>
                <a:gd name="connsiteY2" fmla="*/ 196433 h 1886633"/>
                <a:gd name="connsiteX3" fmla="*/ 2650163 w 4456213"/>
                <a:gd name="connsiteY3" fmla="*/ 1563797 h 1886633"/>
                <a:gd name="connsiteX4" fmla="*/ 0 w 4456213"/>
                <a:gd name="connsiteY4" fmla="*/ 1886633 h 1886633"/>
                <a:gd name="connsiteX0" fmla="*/ 0 w 4456213"/>
                <a:gd name="connsiteY0" fmla="*/ 1886633 h 1886633"/>
                <a:gd name="connsiteX1" fmla="*/ 3558424 w 4456213"/>
                <a:gd name="connsiteY1" fmla="*/ 0 h 1886633"/>
                <a:gd name="connsiteX2" fmla="*/ 4456213 w 4456213"/>
                <a:gd name="connsiteY2" fmla="*/ 196433 h 1886633"/>
                <a:gd name="connsiteX3" fmla="*/ 2711826 w 4456213"/>
                <a:gd name="connsiteY3" fmla="*/ 1494814 h 1886633"/>
                <a:gd name="connsiteX4" fmla="*/ 0 w 4456213"/>
                <a:gd name="connsiteY4" fmla="*/ 1886633 h 1886633"/>
                <a:gd name="connsiteX0" fmla="*/ 0 w 4456213"/>
                <a:gd name="connsiteY0" fmla="*/ 1886633 h 1886633"/>
                <a:gd name="connsiteX1" fmla="*/ 3558424 w 4456213"/>
                <a:gd name="connsiteY1" fmla="*/ 0 h 1886633"/>
                <a:gd name="connsiteX2" fmla="*/ 4456213 w 4456213"/>
                <a:gd name="connsiteY2" fmla="*/ 196433 h 1886633"/>
                <a:gd name="connsiteX3" fmla="*/ 2711826 w 4456213"/>
                <a:gd name="connsiteY3" fmla="*/ 1494814 h 1886633"/>
                <a:gd name="connsiteX4" fmla="*/ 0 w 4456213"/>
                <a:gd name="connsiteY4" fmla="*/ 1886633 h 1886633"/>
                <a:gd name="connsiteX0" fmla="*/ 0 w 4456213"/>
                <a:gd name="connsiteY0" fmla="*/ 1886633 h 1886633"/>
                <a:gd name="connsiteX1" fmla="*/ 3558424 w 4456213"/>
                <a:gd name="connsiteY1" fmla="*/ 0 h 1886633"/>
                <a:gd name="connsiteX2" fmla="*/ 4456213 w 4456213"/>
                <a:gd name="connsiteY2" fmla="*/ 196433 h 1886633"/>
                <a:gd name="connsiteX3" fmla="*/ 2711826 w 4456213"/>
                <a:gd name="connsiteY3" fmla="*/ 1494814 h 1886633"/>
                <a:gd name="connsiteX4" fmla="*/ 0 w 4456213"/>
                <a:gd name="connsiteY4" fmla="*/ 1886633 h 1886633"/>
                <a:gd name="connsiteX0" fmla="*/ 0 w 4456213"/>
                <a:gd name="connsiteY0" fmla="*/ 2073134 h 2073134"/>
                <a:gd name="connsiteX1" fmla="*/ 2908150 w 4456213"/>
                <a:gd name="connsiteY1" fmla="*/ 0 h 2073134"/>
                <a:gd name="connsiteX2" fmla="*/ 4456213 w 4456213"/>
                <a:gd name="connsiteY2" fmla="*/ 382934 h 2073134"/>
                <a:gd name="connsiteX3" fmla="*/ 2711826 w 4456213"/>
                <a:gd name="connsiteY3" fmla="*/ 1681315 h 2073134"/>
                <a:gd name="connsiteX4" fmla="*/ 0 w 4456213"/>
                <a:gd name="connsiteY4" fmla="*/ 2073134 h 2073134"/>
                <a:gd name="connsiteX0" fmla="*/ 0 w 4969431"/>
                <a:gd name="connsiteY0" fmla="*/ 2175982 h 2175982"/>
                <a:gd name="connsiteX1" fmla="*/ 2908150 w 4969431"/>
                <a:gd name="connsiteY1" fmla="*/ 102848 h 2175982"/>
                <a:gd name="connsiteX2" fmla="*/ 4969431 w 4969431"/>
                <a:gd name="connsiteY2" fmla="*/ 1988 h 2175982"/>
                <a:gd name="connsiteX3" fmla="*/ 2711826 w 4969431"/>
                <a:gd name="connsiteY3" fmla="*/ 1784163 h 2175982"/>
                <a:gd name="connsiteX4" fmla="*/ 0 w 4969431"/>
                <a:gd name="connsiteY4" fmla="*/ 2175982 h 2175982"/>
                <a:gd name="connsiteX0" fmla="*/ 0 w 6149686"/>
                <a:gd name="connsiteY0" fmla="*/ 2405418 h 2405418"/>
                <a:gd name="connsiteX1" fmla="*/ 4088405 w 6149686"/>
                <a:gd name="connsiteY1" fmla="*/ 102848 h 2405418"/>
                <a:gd name="connsiteX2" fmla="*/ 6149686 w 6149686"/>
                <a:gd name="connsiteY2" fmla="*/ 1988 h 2405418"/>
                <a:gd name="connsiteX3" fmla="*/ 3892081 w 6149686"/>
                <a:gd name="connsiteY3" fmla="*/ 1784163 h 2405418"/>
                <a:gd name="connsiteX4" fmla="*/ 0 w 6149686"/>
                <a:gd name="connsiteY4" fmla="*/ 2405418 h 2405418"/>
                <a:gd name="connsiteX0" fmla="*/ 0 w 6149686"/>
                <a:gd name="connsiteY0" fmla="*/ 2405418 h 2405418"/>
                <a:gd name="connsiteX1" fmla="*/ 4088405 w 6149686"/>
                <a:gd name="connsiteY1" fmla="*/ 102848 h 2405418"/>
                <a:gd name="connsiteX2" fmla="*/ 6149686 w 6149686"/>
                <a:gd name="connsiteY2" fmla="*/ 1988 h 2405418"/>
                <a:gd name="connsiteX3" fmla="*/ 4648927 w 6149686"/>
                <a:gd name="connsiteY3" fmla="*/ 1978394 h 2405418"/>
                <a:gd name="connsiteX4" fmla="*/ 0 w 6149686"/>
                <a:gd name="connsiteY4" fmla="*/ 2405418 h 2405418"/>
                <a:gd name="connsiteX0" fmla="*/ 1 w 6546481"/>
                <a:gd name="connsiteY0" fmla="*/ 2994589 h 2994589"/>
                <a:gd name="connsiteX1" fmla="*/ 4485200 w 6546481"/>
                <a:gd name="connsiteY1" fmla="*/ 102848 h 2994589"/>
                <a:gd name="connsiteX2" fmla="*/ 6546481 w 6546481"/>
                <a:gd name="connsiteY2" fmla="*/ 1988 h 2994589"/>
                <a:gd name="connsiteX3" fmla="*/ 5045722 w 6546481"/>
                <a:gd name="connsiteY3" fmla="*/ 1978394 h 2994589"/>
                <a:gd name="connsiteX4" fmla="*/ 1 w 6546481"/>
                <a:gd name="connsiteY4" fmla="*/ 2994589 h 2994589"/>
                <a:gd name="connsiteX0" fmla="*/ 0 w 7029053"/>
                <a:gd name="connsiteY0" fmla="*/ 3159515 h 3159515"/>
                <a:gd name="connsiteX1" fmla="*/ 4967772 w 7029053"/>
                <a:gd name="connsiteY1" fmla="*/ 102848 h 3159515"/>
                <a:gd name="connsiteX2" fmla="*/ 7029053 w 7029053"/>
                <a:gd name="connsiteY2" fmla="*/ 1988 h 3159515"/>
                <a:gd name="connsiteX3" fmla="*/ 5528294 w 7029053"/>
                <a:gd name="connsiteY3" fmla="*/ 1978394 h 3159515"/>
                <a:gd name="connsiteX4" fmla="*/ 0 w 7029053"/>
                <a:gd name="connsiteY4" fmla="*/ 3159515 h 3159515"/>
                <a:gd name="connsiteX0" fmla="*/ 0 w 6122145"/>
                <a:gd name="connsiteY0" fmla="*/ 2940546 h 2940546"/>
                <a:gd name="connsiteX1" fmla="*/ 4060864 w 6122145"/>
                <a:gd name="connsiteY1" fmla="*/ 102848 h 2940546"/>
                <a:gd name="connsiteX2" fmla="*/ 6122145 w 6122145"/>
                <a:gd name="connsiteY2" fmla="*/ 1988 h 2940546"/>
                <a:gd name="connsiteX3" fmla="*/ 4621386 w 6122145"/>
                <a:gd name="connsiteY3" fmla="*/ 1978394 h 2940546"/>
                <a:gd name="connsiteX4" fmla="*/ 0 w 6122145"/>
                <a:gd name="connsiteY4" fmla="*/ 2940546 h 2940546"/>
                <a:gd name="connsiteX0" fmla="*/ -1 w 5720507"/>
                <a:gd name="connsiteY0" fmla="*/ 2890915 h 2890915"/>
                <a:gd name="connsiteX1" fmla="*/ 3659226 w 5720507"/>
                <a:gd name="connsiteY1" fmla="*/ 102848 h 2890915"/>
                <a:gd name="connsiteX2" fmla="*/ 5720507 w 5720507"/>
                <a:gd name="connsiteY2" fmla="*/ 1988 h 2890915"/>
                <a:gd name="connsiteX3" fmla="*/ 4219748 w 5720507"/>
                <a:gd name="connsiteY3" fmla="*/ 1978394 h 2890915"/>
                <a:gd name="connsiteX4" fmla="*/ -1 w 5720507"/>
                <a:gd name="connsiteY4" fmla="*/ 2890915 h 2890915"/>
                <a:gd name="connsiteX0" fmla="*/ 0 w 5518192"/>
                <a:gd name="connsiteY0" fmla="*/ 2766247 h 2766247"/>
                <a:gd name="connsiteX1" fmla="*/ 3456911 w 5518192"/>
                <a:gd name="connsiteY1" fmla="*/ 102848 h 2766247"/>
                <a:gd name="connsiteX2" fmla="*/ 5518192 w 5518192"/>
                <a:gd name="connsiteY2" fmla="*/ 1988 h 2766247"/>
                <a:gd name="connsiteX3" fmla="*/ 4017433 w 5518192"/>
                <a:gd name="connsiteY3" fmla="*/ 1978394 h 2766247"/>
                <a:gd name="connsiteX4" fmla="*/ 0 w 5518192"/>
                <a:gd name="connsiteY4" fmla="*/ 2766247 h 2766247"/>
                <a:gd name="connsiteX0" fmla="*/ 0 w 5518192"/>
                <a:gd name="connsiteY0" fmla="*/ 2766247 h 2766247"/>
                <a:gd name="connsiteX1" fmla="*/ 3456911 w 5518192"/>
                <a:gd name="connsiteY1" fmla="*/ 102848 h 2766247"/>
                <a:gd name="connsiteX2" fmla="*/ 5518192 w 5518192"/>
                <a:gd name="connsiteY2" fmla="*/ 1988 h 2766247"/>
                <a:gd name="connsiteX3" fmla="*/ 3987824 w 5518192"/>
                <a:gd name="connsiteY3" fmla="*/ 2012596 h 2766247"/>
                <a:gd name="connsiteX4" fmla="*/ 0 w 5518192"/>
                <a:gd name="connsiteY4" fmla="*/ 2766247 h 2766247"/>
                <a:gd name="connsiteX0" fmla="*/ 0 w 7775178"/>
                <a:gd name="connsiteY0" fmla="*/ 3757992 h 3757992"/>
                <a:gd name="connsiteX1" fmla="*/ 3456911 w 7775178"/>
                <a:gd name="connsiteY1" fmla="*/ 1094593 h 3757992"/>
                <a:gd name="connsiteX2" fmla="*/ 7775179 w 7775178"/>
                <a:gd name="connsiteY2" fmla="*/ 282 h 3757992"/>
                <a:gd name="connsiteX3" fmla="*/ 3987824 w 7775178"/>
                <a:gd name="connsiteY3" fmla="*/ 3004341 h 3757992"/>
                <a:gd name="connsiteX4" fmla="*/ 0 w 7775178"/>
                <a:gd name="connsiteY4" fmla="*/ 3757992 h 3757992"/>
                <a:gd name="connsiteX0" fmla="*/ 0 w 7775180"/>
                <a:gd name="connsiteY0" fmla="*/ 3759184 h 3759184"/>
                <a:gd name="connsiteX1" fmla="*/ 4833661 w 7775180"/>
                <a:gd name="connsiteY1" fmla="*/ 159662 h 3759184"/>
                <a:gd name="connsiteX2" fmla="*/ 7775179 w 7775180"/>
                <a:gd name="connsiteY2" fmla="*/ 1474 h 3759184"/>
                <a:gd name="connsiteX3" fmla="*/ 3987824 w 7775180"/>
                <a:gd name="connsiteY3" fmla="*/ 3005533 h 3759184"/>
                <a:gd name="connsiteX4" fmla="*/ 0 w 7775180"/>
                <a:gd name="connsiteY4" fmla="*/ 3759184 h 3759184"/>
                <a:gd name="connsiteX0" fmla="*/ 0 w 7759395"/>
                <a:gd name="connsiteY0" fmla="*/ 3784411 h 3784411"/>
                <a:gd name="connsiteX1" fmla="*/ 4833661 w 7759395"/>
                <a:gd name="connsiteY1" fmla="*/ 184889 h 3784411"/>
                <a:gd name="connsiteX2" fmla="*/ 7759396 w 7759395"/>
                <a:gd name="connsiteY2" fmla="*/ 1322 h 3784411"/>
                <a:gd name="connsiteX3" fmla="*/ 3987824 w 7759395"/>
                <a:gd name="connsiteY3" fmla="*/ 3030760 h 3784411"/>
                <a:gd name="connsiteX4" fmla="*/ 0 w 7759395"/>
                <a:gd name="connsiteY4" fmla="*/ 3784411 h 3784411"/>
                <a:gd name="connsiteX0" fmla="*/ 0 w 7759397"/>
                <a:gd name="connsiteY0" fmla="*/ 3784367 h 3784367"/>
                <a:gd name="connsiteX1" fmla="*/ 4788267 w 7759397"/>
                <a:gd name="connsiteY1" fmla="*/ 193670 h 3784367"/>
                <a:gd name="connsiteX2" fmla="*/ 7759396 w 7759397"/>
                <a:gd name="connsiteY2" fmla="*/ 1278 h 3784367"/>
                <a:gd name="connsiteX3" fmla="*/ 3987824 w 7759397"/>
                <a:gd name="connsiteY3" fmla="*/ 3030716 h 3784367"/>
                <a:gd name="connsiteX4" fmla="*/ 0 w 7759397"/>
                <a:gd name="connsiteY4" fmla="*/ 3784367 h 3784367"/>
                <a:gd name="connsiteX0" fmla="*/ 0 w 7759395"/>
                <a:gd name="connsiteY0" fmla="*/ 3784408 h 3784408"/>
                <a:gd name="connsiteX1" fmla="*/ 4773229 w 7759395"/>
                <a:gd name="connsiteY1" fmla="*/ 185516 h 3784408"/>
                <a:gd name="connsiteX2" fmla="*/ 7759396 w 7759395"/>
                <a:gd name="connsiteY2" fmla="*/ 1319 h 3784408"/>
                <a:gd name="connsiteX3" fmla="*/ 3987824 w 7759395"/>
                <a:gd name="connsiteY3" fmla="*/ 3030757 h 3784408"/>
                <a:gd name="connsiteX4" fmla="*/ 0 w 7759395"/>
                <a:gd name="connsiteY4" fmla="*/ 3784408 h 3784408"/>
                <a:gd name="connsiteX0" fmla="*/ 0 w 7765183"/>
                <a:gd name="connsiteY0" fmla="*/ 3791057 h 3791057"/>
                <a:gd name="connsiteX1" fmla="*/ 4773229 w 7765183"/>
                <a:gd name="connsiteY1" fmla="*/ 192165 h 3791057"/>
                <a:gd name="connsiteX2" fmla="*/ 7765183 w 7765183"/>
                <a:gd name="connsiteY2" fmla="*/ 1284 h 3791057"/>
                <a:gd name="connsiteX3" fmla="*/ 3987824 w 7765183"/>
                <a:gd name="connsiteY3" fmla="*/ 3037406 h 3791057"/>
                <a:gd name="connsiteX4" fmla="*/ 0 w 7765183"/>
                <a:gd name="connsiteY4" fmla="*/ 3791057 h 3791057"/>
                <a:gd name="connsiteX0" fmla="*/ 0 w 7765183"/>
                <a:gd name="connsiteY0" fmla="*/ 3791156 h 3791156"/>
                <a:gd name="connsiteX1" fmla="*/ 4752022 w 7765183"/>
                <a:gd name="connsiteY1" fmla="*/ 174153 h 3791156"/>
                <a:gd name="connsiteX2" fmla="*/ 7765183 w 7765183"/>
                <a:gd name="connsiteY2" fmla="*/ 1383 h 3791156"/>
                <a:gd name="connsiteX3" fmla="*/ 3987824 w 7765183"/>
                <a:gd name="connsiteY3" fmla="*/ 3037505 h 3791156"/>
                <a:gd name="connsiteX4" fmla="*/ 0 w 7765183"/>
                <a:gd name="connsiteY4" fmla="*/ 3791156 h 3791156"/>
                <a:gd name="connsiteX0" fmla="*/ 0 w 7774056"/>
                <a:gd name="connsiteY0" fmla="*/ 3792871 h 3792871"/>
                <a:gd name="connsiteX1" fmla="*/ 4752022 w 7774056"/>
                <a:gd name="connsiteY1" fmla="*/ 175868 h 3792871"/>
                <a:gd name="connsiteX2" fmla="*/ 7774055 w 7774056"/>
                <a:gd name="connsiteY2" fmla="*/ 1373 h 3792871"/>
                <a:gd name="connsiteX3" fmla="*/ 3987824 w 7774056"/>
                <a:gd name="connsiteY3" fmla="*/ 3039220 h 3792871"/>
                <a:gd name="connsiteX4" fmla="*/ 0 w 7774056"/>
                <a:gd name="connsiteY4" fmla="*/ 3792871 h 3792871"/>
                <a:gd name="connsiteX0" fmla="*/ 0 w 7774054"/>
                <a:gd name="connsiteY0" fmla="*/ 3792871 h 3792871"/>
                <a:gd name="connsiteX1" fmla="*/ 4752022 w 7774054"/>
                <a:gd name="connsiteY1" fmla="*/ 175868 h 3792871"/>
                <a:gd name="connsiteX2" fmla="*/ 7774055 w 7774054"/>
                <a:gd name="connsiteY2" fmla="*/ 1373 h 3792871"/>
                <a:gd name="connsiteX3" fmla="*/ 5551016 w 7774054"/>
                <a:gd name="connsiteY3" fmla="*/ 2862186 h 3792871"/>
                <a:gd name="connsiteX4" fmla="*/ 0 w 7774054"/>
                <a:gd name="connsiteY4" fmla="*/ 3792871 h 3792871"/>
                <a:gd name="connsiteX0" fmla="*/ 0 w 4680497"/>
                <a:gd name="connsiteY0" fmla="*/ 2382873 h 2862186"/>
                <a:gd name="connsiteX1" fmla="*/ 1658463 w 4680497"/>
                <a:gd name="connsiteY1" fmla="*/ 175868 h 2862186"/>
                <a:gd name="connsiteX2" fmla="*/ 4680496 w 4680497"/>
                <a:gd name="connsiteY2" fmla="*/ 1373 h 2862186"/>
                <a:gd name="connsiteX3" fmla="*/ 2457457 w 4680497"/>
                <a:gd name="connsiteY3" fmla="*/ 2862186 h 2862186"/>
                <a:gd name="connsiteX4" fmla="*/ 0 w 4680497"/>
                <a:gd name="connsiteY4" fmla="*/ 2382873 h 2862186"/>
                <a:gd name="connsiteX0" fmla="*/ 0 w 5082110"/>
                <a:gd name="connsiteY0" fmla="*/ 2382873 h 3160591"/>
                <a:gd name="connsiteX1" fmla="*/ 1658463 w 5082110"/>
                <a:gd name="connsiteY1" fmla="*/ 175868 h 3160591"/>
                <a:gd name="connsiteX2" fmla="*/ 4680496 w 5082110"/>
                <a:gd name="connsiteY2" fmla="*/ 1373 h 3160591"/>
                <a:gd name="connsiteX3" fmla="*/ 5082110 w 5082110"/>
                <a:gd name="connsiteY3" fmla="*/ 3160591 h 3160591"/>
                <a:gd name="connsiteX4" fmla="*/ 0 w 5082110"/>
                <a:gd name="connsiteY4" fmla="*/ 2382873 h 3160591"/>
                <a:gd name="connsiteX0" fmla="*/ 0 w 4824600"/>
                <a:gd name="connsiteY0" fmla="*/ 1793731 h 3160591"/>
                <a:gd name="connsiteX1" fmla="*/ 1400953 w 4824600"/>
                <a:gd name="connsiteY1" fmla="*/ 175868 h 3160591"/>
                <a:gd name="connsiteX2" fmla="*/ 4422986 w 4824600"/>
                <a:gd name="connsiteY2" fmla="*/ 1373 h 3160591"/>
                <a:gd name="connsiteX3" fmla="*/ 4824600 w 4824600"/>
                <a:gd name="connsiteY3" fmla="*/ 3160591 h 3160591"/>
                <a:gd name="connsiteX4" fmla="*/ 0 w 4824600"/>
                <a:gd name="connsiteY4" fmla="*/ 1793731 h 3160591"/>
                <a:gd name="connsiteX0" fmla="*/ 1 w 5160200"/>
                <a:gd name="connsiteY0" fmla="*/ 2302920 h 3160591"/>
                <a:gd name="connsiteX1" fmla="*/ 1736553 w 5160200"/>
                <a:gd name="connsiteY1" fmla="*/ 175868 h 3160591"/>
                <a:gd name="connsiteX2" fmla="*/ 4758586 w 5160200"/>
                <a:gd name="connsiteY2" fmla="*/ 1373 h 3160591"/>
                <a:gd name="connsiteX3" fmla="*/ 5160200 w 5160200"/>
                <a:gd name="connsiteY3" fmla="*/ 3160591 h 3160591"/>
                <a:gd name="connsiteX4" fmla="*/ 1 w 5160200"/>
                <a:gd name="connsiteY4" fmla="*/ 2302920 h 3160591"/>
                <a:gd name="connsiteX0" fmla="*/ -1 w 5160198"/>
                <a:gd name="connsiteY0" fmla="*/ 2301591 h 7463460"/>
                <a:gd name="connsiteX1" fmla="*/ 2412957 w 5160198"/>
                <a:gd name="connsiteY1" fmla="*/ 7463372 h 7463460"/>
                <a:gd name="connsiteX2" fmla="*/ 4758584 w 5160198"/>
                <a:gd name="connsiteY2" fmla="*/ 44 h 7463460"/>
                <a:gd name="connsiteX3" fmla="*/ 5160198 w 5160198"/>
                <a:gd name="connsiteY3" fmla="*/ 3159262 h 7463460"/>
                <a:gd name="connsiteX4" fmla="*/ -1 w 5160198"/>
                <a:gd name="connsiteY4" fmla="*/ 2301591 h 7463460"/>
                <a:gd name="connsiteX0" fmla="*/ 1 w 5160200"/>
                <a:gd name="connsiteY0" fmla="*/ 0 h 5466321"/>
                <a:gd name="connsiteX1" fmla="*/ 2412959 w 5160200"/>
                <a:gd name="connsiteY1" fmla="*/ 5161781 h 5466321"/>
                <a:gd name="connsiteX2" fmla="*/ 4683582 w 5160200"/>
                <a:gd name="connsiteY2" fmla="*/ 5466321 h 5466321"/>
                <a:gd name="connsiteX3" fmla="*/ 5160200 w 5160200"/>
                <a:gd name="connsiteY3" fmla="*/ 857671 h 5466321"/>
                <a:gd name="connsiteX4" fmla="*/ 1 w 5160200"/>
                <a:gd name="connsiteY4" fmla="*/ 0 h 5466321"/>
                <a:gd name="connsiteX0" fmla="*/ -1 w 8057401"/>
                <a:gd name="connsiteY0" fmla="*/ 0 h 5555669"/>
                <a:gd name="connsiteX1" fmla="*/ 2412957 w 8057401"/>
                <a:gd name="connsiteY1" fmla="*/ 5161781 h 5555669"/>
                <a:gd name="connsiteX2" fmla="*/ 8057401 w 8057401"/>
                <a:gd name="connsiteY2" fmla="*/ 5555669 h 5555669"/>
                <a:gd name="connsiteX3" fmla="*/ 5160198 w 8057401"/>
                <a:gd name="connsiteY3" fmla="*/ 857671 h 5555669"/>
                <a:gd name="connsiteX4" fmla="*/ -1 w 8057401"/>
                <a:gd name="connsiteY4" fmla="*/ 0 h 5555669"/>
                <a:gd name="connsiteX0" fmla="*/ 1 w 8057403"/>
                <a:gd name="connsiteY0" fmla="*/ 0 h 6276453"/>
                <a:gd name="connsiteX1" fmla="*/ 4268547 w 8057403"/>
                <a:gd name="connsiteY1" fmla="*/ 6275615 h 6276453"/>
                <a:gd name="connsiteX2" fmla="*/ 8057403 w 8057403"/>
                <a:gd name="connsiteY2" fmla="*/ 5555669 h 6276453"/>
                <a:gd name="connsiteX3" fmla="*/ 5160200 w 8057403"/>
                <a:gd name="connsiteY3" fmla="*/ 857671 h 6276453"/>
                <a:gd name="connsiteX4" fmla="*/ 1 w 8057403"/>
                <a:gd name="connsiteY4" fmla="*/ 0 h 6276453"/>
                <a:gd name="connsiteX0" fmla="*/ -1 w 8043080"/>
                <a:gd name="connsiteY0" fmla="*/ 0 h 6276594"/>
                <a:gd name="connsiteX1" fmla="*/ 4268545 w 8043080"/>
                <a:gd name="connsiteY1" fmla="*/ 6275615 h 6276594"/>
                <a:gd name="connsiteX2" fmla="*/ 8043080 w 8043080"/>
                <a:gd name="connsiteY2" fmla="*/ 5669440 h 6276594"/>
                <a:gd name="connsiteX3" fmla="*/ 5160198 w 8043080"/>
                <a:gd name="connsiteY3" fmla="*/ 857671 h 6276594"/>
                <a:gd name="connsiteX4" fmla="*/ -1 w 8043080"/>
                <a:gd name="connsiteY4" fmla="*/ 0 h 6276594"/>
                <a:gd name="connsiteX0" fmla="*/ 0 w 9721380"/>
                <a:gd name="connsiteY0" fmla="*/ 3511708 h 5418923"/>
                <a:gd name="connsiteX1" fmla="*/ 5946845 w 9721380"/>
                <a:gd name="connsiteY1" fmla="*/ 5417944 h 5418923"/>
                <a:gd name="connsiteX2" fmla="*/ 9721380 w 9721380"/>
                <a:gd name="connsiteY2" fmla="*/ 4811769 h 5418923"/>
                <a:gd name="connsiteX3" fmla="*/ 6838498 w 9721380"/>
                <a:gd name="connsiteY3" fmla="*/ 0 h 5418923"/>
                <a:gd name="connsiteX4" fmla="*/ 0 w 9721380"/>
                <a:gd name="connsiteY4" fmla="*/ 3511708 h 5418923"/>
                <a:gd name="connsiteX0" fmla="*/ 147235 w 9868615"/>
                <a:gd name="connsiteY0" fmla="*/ 790150 h 2697365"/>
                <a:gd name="connsiteX1" fmla="*/ 6094080 w 9868615"/>
                <a:gd name="connsiteY1" fmla="*/ 2696386 h 2697365"/>
                <a:gd name="connsiteX2" fmla="*/ 9868615 w 9868615"/>
                <a:gd name="connsiteY2" fmla="*/ 2090211 h 2697365"/>
                <a:gd name="connsiteX3" fmla="*/ 1 w 9868615"/>
                <a:gd name="connsiteY3" fmla="*/ 0 h 2697365"/>
                <a:gd name="connsiteX4" fmla="*/ 147235 w 9868615"/>
                <a:gd name="connsiteY4" fmla="*/ 790150 h 2697365"/>
                <a:gd name="connsiteX0" fmla="*/ 0 w 9721380"/>
                <a:gd name="connsiteY0" fmla="*/ 1556326 h 3463541"/>
                <a:gd name="connsiteX1" fmla="*/ 5946845 w 9721380"/>
                <a:gd name="connsiteY1" fmla="*/ 3462562 h 3463541"/>
                <a:gd name="connsiteX2" fmla="*/ 9721380 w 9721380"/>
                <a:gd name="connsiteY2" fmla="*/ 2856387 h 3463541"/>
                <a:gd name="connsiteX3" fmla="*/ 1673469 w 9721380"/>
                <a:gd name="connsiteY3" fmla="*/ 0 h 3463541"/>
                <a:gd name="connsiteX4" fmla="*/ 0 w 9721380"/>
                <a:gd name="connsiteY4" fmla="*/ 1556326 h 3463541"/>
                <a:gd name="connsiteX0" fmla="*/ 0 w 9880897"/>
                <a:gd name="connsiteY0" fmla="*/ 1556326 h 3463458"/>
                <a:gd name="connsiteX1" fmla="*/ 5946845 w 9880897"/>
                <a:gd name="connsiteY1" fmla="*/ 3462562 h 3463458"/>
                <a:gd name="connsiteX2" fmla="*/ 9880897 w 9880897"/>
                <a:gd name="connsiteY2" fmla="*/ 2793668 h 3463458"/>
                <a:gd name="connsiteX3" fmla="*/ 1673469 w 9880897"/>
                <a:gd name="connsiteY3" fmla="*/ 0 h 3463458"/>
                <a:gd name="connsiteX4" fmla="*/ 0 w 9880897"/>
                <a:gd name="connsiteY4" fmla="*/ 1556326 h 3463458"/>
                <a:gd name="connsiteX0" fmla="*/ 0 w 9880897"/>
                <a:gd name="connsiteY0" fmla="*/ 1556326 h 5362326"/>
                <a:gd name="connsiteX1" fmla="*/ 2618895 w 9880897"/>
                <a:gd name="connsiteY1" fmla="*/ 5362075 h 5362326"/>
                <a:gd name="connsiteX2" fmla="*/ 9880897 w 9880897"/>
                <a:gd name="connsiteY2" fmla="*/ 2793668 h 5362326"/>
                <a:gd name="connsiteX3" fmla="*/ 1673469 w 9880897"/>
                <a:gd name="connsiteY3" fmla="*/ 0 h 5362326"/>
                <a:gd name="connsiteX4" fmla="*/ 0 w 9880897"/>
                <a:gd name="connsiteY4" fmla="*/ 1556326 h 5362326"/>
                <a:gd name="connsiteX0" fmla="*/ 0 w 6383541"/>
                <a:gd name="connsiteY0" fmla="*/ 1556326 h 5362973"/>
                <a:gd name="connsiteX1" fmla="*/ 2618895 w 6383541"/>
                <a:gd name="connsiteY1" fmla="*/ 5362075 h 5362973"/>
                <a:gd name="connsiteX2" fmla="*/ 6383541 w 6383541"/>
                <a:gd name="connsiteY2" fmla="*/ 4694404 h 5362973"/>
                <a:gd name="connsiteX3" fmla="*/ 1673469 w 6383541"/>
                <a:gd name="connsiteY3" fmla="*/ 0 h 5362973"/>
                <a:gd name="connsiteX4" fmla="*/ 0 w 6383541"/>
                <a:gd name="connsiteY4" fmla="*/ 1556326 h 5362973"/>
                <a:gd name="connsiteX0" fmla="*/ 0 w 11538450"/>
                <a:gd name="connsiteY0" fmla="*/ 287097 h 4093744"/>
                <a:gd name="connsiteX1" fmla="*/ 2618895 w 11538450"/>
                <a:gd name="connsiteY1" fmla="*/ 4092846 h 4093744"/>
                <a:gd name="connsiteX2" fmla="*/ 6383541 w 11538450"/>
                <a:gd name="connsiteY2" fmla="*/ 3425175 h 4093744"/>
                <a:gd name="connsiteX3" fmla="*/ 11538449 w 11538450"/>
                <a:gd name="connsiteY3" fmla="*/ 0 h 4093744"/>
                <a:gd name="connsiteX4" fmla="*/ 0 w 11538450"/>
                <a:gd name="connsiteY4" fmla="*/ 287097 h 4093744"/>
                <a:gd name="connsiteX0" fmla="*/ 3853045 w 8919747"/>
                <a:gd name="connsiteY0" fmla="*/ 0 h 4937882"/>
                <a:gd name="connsiteX1" fmla="*/ 194 w 8919747"/>
                <a:gd name="connsiteY1" fmla="*/ 4936984 h 4937882"/>
                <a:gd name="connsiteX2" fmla="*/ 3764840 w 8919747"/>
                <a:gd name="connsiteY2" fmla="*/ 4269313 h 4937882"/>
                <a:gd name="connsiteX3" fmla="*/ 8919748 w 8919747"/>
                <a:gd name="connsiteY3" fmla="*/ 844138 h 4937882"/>
                <a:gd name="connsiteX4" fmla="*/ 3853045 w 8919747"/>
                <a:gd name="connsiteY4" fmla="*/ 0 h 4937882"/>
                <a:gd name="connsiteX0" fmla="*/ 3853041 w 8919745"/>
                <a:gd name="connsiteY0" fmla="*/ 0 h 4937942"/>
                <a:gd name="connsiteX1" fmla="*/ 190 w 8919745"/>
                <a:gd name="connsiteY1" fmla="*/ 4936984 h 4937942"/>
                <a:gd name="connsiteX2" fmla="*/ 3850631 w 8919745"/>
                <a:gd name="connsiteY2" fmla="*/ 4316058 h 4937942"/>
                <a:gd name="connsiteX3" fmla="*/ 8919744 w 8919745"/>
                <a:gd name="connsiteY3" fmla="*/ 844138 h 4937942"/>
                <a:gd name="connsiteX4" fmla="*/ 3853041 w 8919745"/>
                <a:gd name="connsiteY4" fmla="*/ 0 h 4937942"/>
                <a:gd name="connsiteX0" fmla="*/ 3776043 w 8919743"/>
                <a:gd name="connsiteY0" fmla="*/ 0 h 4970540"/>
                <a:gd name="connsiteX1" fmla="*/ 190 w 8919743"/>
                <a:gd name="connsiteY1" fmla="*/ 4969582 h 4970540"/>
                <a:gd name="connsiteX2" fmla="*/ 3850631 w 8919743"/>
                <a:gd name="connsiteY2" fmla="*/ 4348656 h 4970540"/>
                <a:gd name="connsiteX3" fmla="*/ 8919744 w 8919743"/>
                <a:gd name="connsiteY3" fmla="*/ 876736 h 4970540"/>
                <a:gd name="connsiteX4" fmla="*/ 3776043 w 8919743"/>
                <a:gd name="connsiteY4" fmla="*/ 0 h 4970540"/>
                <a:gd name="connsiteX0" fmla="*/ 3825551 w 8969253"/>
                <a:gd name="connsiteY0" fmla="*/ 0 h 5027657"/>
                <a:gd name="connsiteX1" fmla="*/ 186 w 8969253"/>
                <a:gd name="connsiteY1" fmla="*/ 5026772 h 5027657"/>
                <a:gd name="connsiteX2" fmla="*/ 3900139 w 8969253"/>
                <a:gd name="connsiteY2" fmla="*/ 4348656 h 5027657"/>
                <a:gd name="connsiteX3" fmla="*/ 8969252 w 8969253"/>
                <a:gd name="connsiteY3" fmla="*/ 876736 h 5027657"/>
                <a:gd name="connsiteX4" fmla="*/ 3825551 w 8969253"/>
                <a:gd name="connsiteY4" fmla="*/ 0 h 5027657"/>
                <a:gd name="connsiteX0" fmla="*/ 3825551 w 8912268"/>
                <a:gd name="connsiteY0" fmla="*/ 0 h 5027657"/>
                <a:gd name="connsiteX1" fmla="*/ 186 w 8912268"/>
                <a:gd name="connsiteY1" fmla="*/ 5026772 h 5027657"/>
                <a:gd name="connsiteX2" fmla="*/ 3900139 w 8912268"/>
                <a:gd name="connsiteY2" fmla="*/ 4348656 h 5027657"/>
                <a:gd name="connsiteX3" fmla="*/ 8912267 w 8912268"/>
                <a:gd name="connsiteY3" fmla="*/ 794441 h 5027657"/>
                <a:gd name="connsiteX4" fmla="*/ 3825551 w 8912268"/>
                <a:gd name="connsiteY4" fmla="*/ 0 h 5027657"/>
                <a:gd name="connsiteX0" fmla="*/ 3796703 w 8912266"/>
                <a:gd name="connsiteY0" fmla="*/ 0 h 5089511"/>
                <a:gd name="connsiteX1" fmla="*/ 186 w 8912266"/>
                <a:gd name="connsiteY1" fmla="*/ 5088626 h 5089511"/>
                <a:gd name="connsiteX2" fmla="*/ 3900139 w 8912266"/>
                <a:gd name="connsiteY2" fmla="*/ 4410510 h 5089511"/>
                <a:gd name="connsiteX3" fmla="*/ 8912267 w 8912266"/>
                <a:gd name="connsiteY3" fmla="*/ 856295 h 5089511"/>
                <a:gd name="connsiteX4" fmla="*/ 3796703 w 8912266"/>
                <a:gd name="connsiteY4" fmla="*/ 0 h 5089511"/>
                <a:gd name="connsiteX0" fmla="*/ 3796705 w 8912270"/>
                <a:gd name="connsiteY0" fmla="*/ 0 h 5090281"/>
                <a:gd name="connsiteX1" fmla="*/ 188 w 8912270"/>
                <a:gd name="connsiteY1" fmla="*/ 5088626 h 5090281"/>
                <a:gd name="connsiteX2" fmla="*/ 3895048 w 8912270"/>
                <a:gd name="connsiteY2" fmla="*/ 4758498 h 5090281"/>
                <a:gd name="connsiteX3" fmla="*/ 8912269 w 8912270"/>
                <a:gd name="connsiteY3" fmla="*/ 856295 h 5090281"/>
                <a:gd name="connsiteX4" fmla="*/ 3796705 w 8912270"/>
                <a:gd name="connsiteY4" fmla="*/ 0 h 5090281"/>
                <a:gd name="connsiteX0" fmla="*/ 3724601 w 8840165"/>
                <a:gd name="connsiteY0" fmla="*/ 0 h 5403660"/>
                <a:gd name="connsiteX1" fmla="*/ 190 w 8840165"/>
                <a:gd name="connsiteY1" fmla="*/ 5402733 h 5403660"/>
                <a:gd name="connsiteX2" fmla="*/ 3822944 w 8840165"/>
                <a:gd name="connsiteY2" fmla="*/ 4758498 h 5403660"/>
                <a:gd name="connsiteX3" fmla="*/ 8840165 w 8840165"/>
                <a:gd name="connsiteY3" fmla="*/ 856295 h 5403660"/>
                <a:gd name="connsiteX4" fmla="*/ 3724601 w 8840165"/>
                <a:gd name="connsiteY4" fmla="*/ 0 h 5403660"/>
                <a:gd name="connsiteX0" fmla="*/ 3724601 w 8818500"/>
                <a:gd name="connsiteY0" fmla="*/ 0 h 5403660"/>
                <a:gd name="connsiteX1" fmla="*/ 190 w 8818500"/>
                <a:gd name="connsiteY1" fmla="*/ 5402733 h 5403660"/>
                <a:gd name="connsiteX2" fmla="*/ 3822944 w 8818500"/>
                <a:gd name="connsiteY2" fmla="*/ 4758498 h 5403660"/>
                <a:gd name="connsiteX3" fmla="*/ 8818500 w 8818500"/>
                <a:gd name="connsiteY3" fmla="*/ 848479 h 5403660"/>
                <a:gd name="connsiteX4" fmla="*/ 3724601 w 8818500"/>
                <a:gd name="connsiteY4" fmla="*/ 0 h 5403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18500" h="5403660">
                  <a:moveTo>
                    <a:pt x="3724601" y="0"/>
                  </a:moveTo>
                  <a:lnTo>
                    <a:pt x="190" y="5402733"/>
                  </a:lnTo>
                  <a:cubicBezTo>
                    <a:pt x="-31131" y="5432460"/>
                    <a:pt x="3808871" y="4737595"/>
                    <a:pt x="3822944" y="4758498"/>
                  </a:cubicBezTo>
                  <a:lnTo>
                    <a:pt x="8818500" y="848479"/>
                  </a:lnTo>
                  <a:lnTo>
                    <a:pt x="3724601" y="0"/>
                  </a:lnTo>
                  <a:close/>
                </a:path>
              </a:pathLst>
            </a:custGeom>
            <a:solidFill>
              <a:srgbClr val="0070C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sz="2400" dirty="0">
                <a:solidFill>
                  <a:schemeClr val="tx1"/>
                </a:solidFill>
              </a:endParaRPr>
            </a:p>
          </p:txBody>
        </p:sp>
        <p:sp>
          <p:nvSpPr>
            <p:cNvPr id="13" name="Bande diagonale 29">
              <a:extLst>
                <a:ext uri="{FF2B5EF4-FFF2-40B4-BE49-F238E27FC236}">
                  <a16:creationId xmlns:a16="http://schemas.microsoft.com/office/drawing/2014/main" id="{709E5C59-6802-904E-9569-380E856360C6}"/>
                </a:ext>
              </a:extLst>
            </p:cNvPr>
            <p:cNvSpPr/>
            <p:nvPr userDrawn="1"/>
          </p:nvSpPr>
          <p:spPr bwMode="auto">
            <a:xfrm rot="1150419" flipH="1" flipV="1">
              <a:off x="5786198" y="1832702"/>
              <a:ext cx="5464200" cy="3467127"/>
            </a:xfrm>
            <a:custGeom>
              <a:avLst/>
              <a:gdLst>
                <a:gd name="connsiteX0" fmla="*/ 0 w 3357351"/>
                <a:gd name="connsiteY0" fmla="*/ 867302 h 2568413"/>
                <a:gd name="connsiteX1" fmla="*/ 1133710 w 3357351"/>
                <a:gd name="connsiteY1" fmla="*/ 0 h 2568413"/>
                <a:gd name="connsiteX2" fmla="*/ 3357351 w 3357351"/>
                <a:gd name="connsiteY2" fmla="*/ 0 h 2568413"/>
                <a:gd name="connsiteX3" fmla="*/ 0 w 3357351"/>
                <a:gd name="connsiteY3" fmla="*/ 2568413 h 2568413"/>
                <a:gd name="connsiteX4" fmla="*/ 0 w 3357351"/>
                <a:gd name="connsiteY4" fmla="*/ 867302 h 2568413"/>
                <a:gd name="connsiteX0" fmla="*/ 0 w 5530708"/>
                <a:gd name="connsiteY0" fmla="*/ 1596171 h 2568413"/>
                <a:gd name="connsiteX1" fmla="*/ 3307067 w 5530708"/>
                <a:gd name="connsiteY1" fmla="*/ 0 h 2568413"/>
                <a:gd name="connsiteX2" fmla="*/ 5530708 w 5530708"/>
                <a:gd name="connsiteY2" fmla="*/ 0 h 2568413"/>
                <a:gd name="connsiteX3" fmla="*/ 2173357 w 5530708"/>
                <a:gd name="connsiteY3" fmla="*/ 2568413 h 2568413"/>
                <a:gd name="connsiteX4" fmla="*/ 0 w 5530708"/>
                <a:gd name="connsiteY4" fmla="*/ 1596171 h 2568413"/>
                <a:gd name="connsiteX0" fmla="*/ 0 w 5530708"/>
                <a:gd name="connsiteY0" fmla="*/ 1596171 h 1596171"/>
                <a:gd name="connsiteX1" fmla="*/ 3307067 w 5530708"/>
                <a:gd name="connsiteY1" fmla="*/ 0 h 1596171"/>
                <a:gd name="connsiteX2" fmla="*/ 5530708 w 5530708"/>
                <a:gd name="connsiteY2" fmla="*/ 0 h 1596171"/>
                <a:gd name="connsiteX3" fmla="*/ 3326296 w 5530708"/>
                <a:gd name="connsiteY3" fmla="*/ 1296204 h 1596171"/>
                <a:gd name="connsiteX4" fmla="*/ 0 w 5530708"/>
                <a:gd name="connsiteY4" fmla="*/ 1596171 h 1596171"/>
                <a:gd name="connsiteX0" fmla="*/ 0 w 5530708"/>
                <a:gd name="connsiteY0" fmla="*/ 1596171 h 1596171"/>
                <a:gd name="connsiteX1" fmla="*/ 3307067 w 5530708"/>
                <a:gd name="connsiteY1" fmla="*/ 0 h 1596171"/>
                <a:gd name="connsiteX2" fmla="*/ 5530708 w 5530708"/>
                <a:gd name="connsiteY2" fmla="*/ 0 h 1596171"/>
                <a:gd name="connsiteX3" fmla="*/ 3538331 w 5530708"/>
                <a:gd name="connsiteY3" fmla="*/ 1574500 h 1596171"/>
                <a:gd name="connsiteX4" fmla="*/ 0 w 5530708"/>
                <a:gd name="connsiteY4" fmla="*/ 1596171 h 1596171"/>
                <a:gd name="connsiteX0" fmla="*/ 0 w 3538331"/>
                <a:gd name="connsiteY0" fmla="*/ 1596171 h 1596171"/>
                <a:gd name="connsiteX1" fmla="*/ 3307067 w 3538331"/>
                <a:gd name="connsiteY1" fmla="*/ 0 h 1596171"/>
                <a:gd name="connsiteX2" fmla="*/ 3489874 w 3538331"/>
                <a:gd name="connsiteY2" fmla="*/ 13252 h 1596171"/>
                <a:gd name="connsiteX3" fmla="*/ 3538331 w 3538331"/>
                <a:gd name="connsiteY3" fmla="*/ 1574500 h 1596171"/>
                <a:gd name="connsiteX4" fmla="*/ 0 w 3538331"/>
                <a:gd name="connsiteY4" fmla="*/ 1596171 h 1596171"/>
                <a:gd name="connsiteX0" fmla="*/ 0 w 3542882"/>
                <a:gd name="connsiteY0" fmla="*/ 1596171 h 1596171"/>
                <a:gd name="connsiteX1" fmla="*/ 3307067 w 3542882"/>
                <a:gd name="connsiteY1" fmla="*/ 0 h 1596171"/>
                <a:gd name="connsiteX2" fmla="*/ 3542882 w 3542882"/>
                <a:gd name="connsiteY2" fmla="*/ 26504 h 1596171"/>
                <a:gd name="connsiteX3" fmla="*/ 3538331 w 3542882"/>
                <a:gd name="connsiteY3" fmla="*/ 1574500 h 1596171"/>
                <a:gd name="connsiteX4" fmla="*/ 0 w 3542882"/>
                <a:gd name="connsiteY4" fmla="*/ 1596171 h 1596171"/>
                <a:gd name="connsiteX0" fmla="*/ 0 w 3542882"/>
                <a:gd name="connsiteY0" fmla="*/ 1596171 h 1627508"/>
                <a:gd name="connsiteX1" fmla="*/ 3307067 w 3542882"/>
                <a:gd name="connsiteY1" fmla="*/ 0 h 1627508"/>
                <a:gd name="connsiteX2" fmla="*/ 3542882 w 3542882"/>
                <a:gd name="connsiteY2" fmla="*/ 26504 h 1627508"/>
                <a:gd name="connsiteX3" fmla="*/ 2504661 w 3542882"/>
                <a:gd name="connsiteY3" fmla="*/ 1627508 h 1627508"/>
                <a:gd name="connsiteX4" fmla="*/ 0 w 3542882"/>
                <a:gd name="connsiteY4" fmla="*/ 1596171 h 1627508"/>
                <a:gd name="connsiteX0" fmla="*/ 0 w 3542882"/>
                <a:gd name="connsiteY0" fmla="*/ 1596171 h 1601004"/>
                <a:gd name="connsiteX1" fmla="*/ 3307067 w 3542882"/>
                <a:gd name="connsiteY1" fmla="*/ 0 h 1601004"/>
                <a:gd name="connsiteX2" fmla="*/ 3542882 w 3542882"/>
                <a:gd name="connsiteY2" fmla="*/ 26504 h 1601004"/>
                <a:gd name="connsiteX3" fmla="*/ 2557670 w 3542882"/>
                <a:gd name="connsiteY3" fmla="*/ 1601004 h 1601004"/>
                <a:gd name="connsiteX4" fmla="*/ 0 w 3542882"/>
                <a:gd name="connsiteY4" fmla="*/ 1596171 h 1601004"/>
                <a:gd name="connsiteX0" fmla="*/ 0 w 3545606"/>
                <a:gd name="connsiteY0" fmla="*/ 1900971 h 1905804"/>
                <a:gd name="connsiteX1" fmla="*/ 3545606 w 3545606"/>
                <a:gd name="connsiteY1" fmla="*/ 0 h 1905804"/>
                <a:gd name="connsiteX2" fmla="*/ 3542882 w 3545606"/>
                <a:gd name="connsiteY2" fmla="*/ 331304 h 1905804"/>
                <a:gd name="connsiteX3" fmla="*/ 2557670 w 3545606"/>
                <a:gd name="connsiteY3" fmla="*/ 1905804 h 1905804"/>
                <a:gd name="connsiteX4" fmla="*/ 0 w 3545606"/>
                <a:gd name="connsiteY4" fmla="*/ 1900971 h 1905804"/>
                <a:gd name="connsiteX0" fmla="*/ 0 w 3545606"/>
                <a:gd name="connsiteY0" fmla="*/ 1900971 h 1905804"/>
                <a:gd name="connsiteX1" fmla="*/ 3545606 w 3545606"/>
                <a:gd name="connsiteY1" fmla="*/ 0 h 1905804"/>
                <a:gd name="connsiteX2" fmla="*/ 3542882 w 3545606"/>
                <a:gd name="connsiteY2" fmla="*/ 397565 h 1905804"/>
                <a:gd name="connsiteX3" fmla="*/ 2557670 w 3545606"/>
                <a:gd name="connsiteY3" fmla="*/ 1905804 h 1905804"/>
                <a:gd name="connsiteX4" fmla="*/ 0 w 3545606"/>
                <a:gd name="connsiteY4" fmla="*/ 1900971 h 1905804"/>
                <a:gd name="connsiteX0" fmla="*/ 0 w 3558424"/>
                <a:gd name="connsiteY0" fmla="*/ 1886633 h 1891466"/>
                <a:gd name="connsiteX1" fmla="*/ 3558424 w 3558424"/>
                <a:gd name="connsiteY1" fmla="*/ 0 h 1891466"/>
                <a:gd name="connsiteX2" fmla="*/ 3542882 w 3558424"/>
                <a:gd name="connsiteY2" fmla="*/ 383227 h 1891466"/>
                <a:gd name="connsiteX3" fmla="*/ 2557670 w 3558424"/>
                <a:gd name="connsiteY3" fmla="*/ 1891466 h 1891466"/>
                <a:gd name="connsiteX4" fmla="*/ 0 w 3558424"/>
                <a:gd name="connsiteY4" fmla="*/ 1886633 h 1891466"/>
                <a:gd name="connsiteX0" fmla="*/ 0 w 3574925"/>
                <a:gd name="connsiteY0" fmla="*/ 1886633 h 1891466"/>
                <a:gd name="connsiteX1" fmla="*/ 3558424 w 3574925"/>
                <a:gd name="connsiteY1" fmla="*/ 0 h 1891466"/>
                <a:gd name="connsiteX2" fmla="*/ 3574925 w 3574925"/>
                <a:gd name="connsiteY2" fmla="*/ 379643 h 1891466"/>
                <a:gd name="connsiteX3" fmla="*/ 2557670 w 3574925"/>
                <a:gd name="connsiteY3" fmla="*/ 1891466 h 1891466"/>
                <a:gd name="connsiteX4" fmla="*/ 0 w 3574925"/>
                <a:gd name="connsiteY4" fmla="*/ 1886633 h 1891466"/>
                <a:gd name="connsiteX0" fmla="*/ 0 w 3562107"/>
                <a:gd name="connsiteY0" fmla="*/ 1886633 h 1891466"/>
                <a:gd name="connsiteX1" fmla="*/ 3558424 w 3562107"/>
                <a:gd name="connsiteY1" fmla="*/ 0 h 1891466"/>
                <a:gd name="connsiteX2" fmla="*/ 3562107 w 3562107"/>
                <a:gd name="connsiteY2" fmla="*/ 368890 h 1891466"/>
                <a:gd name="connsiteX3" fmla="*/ 2557670 w 3562107"/>
                <a:gd name="connsiteY3" fmla="*/ 1891466 h 1891466"/>
                <a:gd name="connsiteX4" fmla="*/ 0 w 3562107"/>
                <a:gd name="connsiteY4" fmla="*/ 1886633 h 1891466"/>
                <a:gd name="connsiteX0" fmla="*/ 0 w 4456213"/>
                <a:gd name="connsiteY0" fmla="*/ 1886633 h 1891466"/>
                <a:gd name="connsiteX1" fmla="*/ 3558424 w 4456213"/>
                <a:gd name="connsiteY1" fmla="*/ 0 h 1891466"/>
                <a:gd name="connsiteX2" fmla="*/ 4456213 w 4456213"/>
                <a:gd name="connsiteY2" fmla="*/ 196433 h 1891466"/>
                <a:gd name="connsiteX3" fmla="*/ 2557670 w 4456213"/>
                <a:gd name="connsiteY3" fmla="*/ 1891466 h 1891466"/>
                <a:gd name="connsiteX4" fmla="*/ 0 w 4456213"/>
                <a:gd name="connsiteY4" fmla="*/ 1886633 h 1891466"/>
                <a:gd name="connsiteX0" fmla="*/ 0 w 4456213"/>
                <a:gd name="connsiteY0" fmla="*/ 1886633 h 1886633"/>
                <a:gd name="connsiteX1" fmla="*/ 3558424 w 4456213"/>
                <a:gd name="connsiteY1" fmla="*/ 0 h 1886633"/>
                <a:gd name="connsiteX2" fmla="*/ 4456213 w 4456213"/>
                <a:gd name="connsiteY2" fmla="*/ 196433 h 1886633"/>
                <a:gd name="connsiteX3" fmla="*/ 2650163 w 4456213"/>
                <a:gd name="connsiteY3" fmla="*/ 1563797 h 1886633"/>
                <a:gd name="connsiteX4" fmla="*/ 0 w 4456213"/>
                <a:gd name="connsiteY4" fmla="*/ 1886633 h 1886633"/>
                <a:gd name="connsiteX0" fmla="*/ 0 w 4456213"/>
                <a:gd name="connsiteY0" fmla="*/ 1886633 h 1886633"/>
                <a:gd name="connsiteX1" fmla="*/ 3558424 w 4456213"/>
                <a:gd name="connsiteY1" fmla="*/ 0 h 1886633"/>
                <a:gd name="connsiteX2" fmla="*/ 4456213 w 4456213"/>
                <a:gd name="connsiteY2" fmla="*/ 196433 h 1886633"/>
                <a:gd name="connsiteX3" fmla="*/ 2711826 w 4456213"/>
                <a:gd name="connsiteY3" fmla="*/ 1494814 h 1886633"/>
                <a:gd name="connsiteX4" fmla="*/ 0 w 4456213"/>
                <a:gd name="connsiteY4" fmla="*/ 1886633 h 1886633"/>
                <a:gd name="connsiteX0" fmla="*/ 0 w 4456213"/>
                <a:gd name="connsiteY0" fmla="*/ 1886633 h 1886633"/>
                <a:gd name="connsiteX1" fmla="*/ 3558424 w 4456213"/>
                <a:gd name="connsiteY1" fmla="*/ 0 h 1886633"/>
                <a:gd name="connsiteX2" fmla="*/ 4456213 w 4456213"/>
                <a:gd name="connsiteY2" fmla="*/ 196433 h 1886633"/>
                <a:gd name="connsiteX3" fmla="*/ 2711826 w 4456213"/>
                <a:gd name="connsiteY3" fmla="*/ 1494814 h 1886633"/>
                <a:gd name="connsiteX4" fmla="*/ 0 w 4456213"/>
                <a:gd name="connsiteY4" fmla="*/ 1886633 h 1886633"/>
                <a:gd name="connsiteX0" fmla="*/ 0 w 4456213"/>
                <a:gd name="connsiteY0" fmla="*/ 1886633 h 1886633"/>
                <a:gd name="connsiteX1" fmla="*/ 3558424 w 4456213"/>
                <a:gd name="connsiteY1" fmla="*/ 0 h 1886633"/>
                <a:gd name="connsiteX2" fmla="*/ 4456213 w 4456213"/>
                <a:gd name="connsiteY2" fmla="*/ 196433 h 1886633"/>
                <a:gd name="connsiteX3" fmla="*/ 2711826 w 4456213"/>
                <a:gd name="connsiteY3" fmla="*/ 1494814 h 1886633"/>
                <a:gd name="connsiteX4" fmla="*/ 0 w 4456213"/>
                <a:gd name="connsiteY4" fmla="*/ 1886633 h 1886633"/>
                <a:gd name="connsiteX0" fmla="*/ 0 w 4456213"/>
                <a:gd name="connsiteY0" fmla="*/ 2073134 h 2073134"/>
                <a:gd name="connsiteX1" fmla="*/ 2908150 w 4456213"/>
                <a:gd name="connsiteY1" fmla="*/ 0 h 2073134"/>
                <a:gd name="connsiteX2" fmla="*/ 4456213 w 4456213"/>
                <a:gd name="connsiteY2" fmla="*/ 382934 h 2073134"/>
                <a:gd name="connsiteX3" fmla="*/ 2711826 w 4456213"/>
                <a:gd name="connsiteY3" fmla="*/ 1681315 h 2073134"/>
                <a:gd name="connsiteX4" fmla="*/ 0 w 4456213"/>
                <a:gd name="connsiteY4" fmla="*/ 2073134 h 2073134"/>
                <a:gd name="connsiteX0" fmla="*/ 0 w 4969431"/>
                <a:gd name="connsiteY0" fmla="*/ 2175982 h 2175982"/>
                <a:gd name="connsiteX1" fmla="*/ 2908150 w 4969431"/>
                <a:gd name="connsiteY1" fmla="*/ 102848 h 2175982"/>
                <a:gd name="connsiteX2" fmla="*/ 4969431 w 4969431"/>
                <a:gd name="connsiteY2" fmla="*/ 1988 h 2175982"/>
                <a:gd name="connsiteX3" fmla="*/ 2711826 w 4969431"/>
                <a:gd name="connsiteY3" fmla="*/ 1784163 h 2175982"/>
                <a:gd name="connsiteX4" fmla="*/ 0 w 4969431"/>
                <a:gd name="connsiteY4" fmla="*/ 2175982 h 2175982"/>
                <a:gd name="connsiteX0" fmla="*/ 0 w 6149686"/>
                <a:gd name="connsiteY0" fmla="*/ 2405418 h 2405418"/>
                <a:gd name="connsiteX1" fmla="*/ 4088405 w 6149686"/>
                <a:gd name="connsiteY1" fmla="*/ 102848 h 2405418"/>
                <a:gd name="connsiteX2" fmla="*/ 6149686 w 6149686"/>
                <a:gd name="connsiteY2" fmla="*/ 1988 h 2405418"/>
                <a:gd name="connsiteX3" fmla="*/ 3892081 w 6149686"/>
                <a:gd name="connsiteY3" fmla="*/ 1784163 h 2405418"/>
                <a:gd name="connsiteX4" fmla="*/ 0 w 6149686"/>
                <a:gd name="connsiteY4" fmla="*/ 2405418 h 2405418"/>
                <a:gd name="connsiteX0" fmla="*/ 0 w 6149686"/>
                <a:gd name="connsiteY0" fmla="*/ 2405418 h 2405418"/>
                <a:gd name="connsiteX1" fmla="*/ 4088405 w 6149686"/>
                <a:gd name="connsiteY1" fmla="*/ 102848 h 2405418"/>
                <a:gd name="connsiteX2" fmla="*/ 6149686 w 6149686"/>
                <a:gd name="connsiteY2" fmla="*/ 1988 h 2405418"/>
                <a:gd name="connsiteX3" fmla="*/ 4648927 w 6149686"/>
                <a:gd name="connsiteY3" fmla="*/ 1978394 h 2405418"/>
                <a:gd name="connsiteX4" fmla="*/ 0 w 6149686"/>
                <a:gd name="connsiteY4" fmla="*/ 2405418 h 2405418"/>
                <a:gd name="connsiteX0" fmla="*/ 1 w 6546481"/>
                <a:gd name="connsiteY0" fmla="*/ 2994589 h 2994589"/>
                <a:gd name="connsiteX1" fmla="*/ 4485200 w 6546481"/>
                <a:gd name="connsiteY1" fmla="*/ 102848 h 2994589"/>
                <a:gd name="connsiteX2" fmla="*/ 6546481 w 6546481"/>
                <a:gd name="connsiteY2" fmla="*/ 1988 h 2994589"/>
                <a:gd name="connsiteX3" fmla="*/ 5045722 w 6546481"/>
                <a:gd name="connsiteY3" fmla="*/ 1978394 h 2994589"/>
                <a:gd name="connsiteX4" fmla="*/ 1 w 6546481"/>
                <a:gd name="connsiteY4" fmla="*/ 2994589 h 2994589"/>
                <a:gd name="connsiteX0" fmla="*/ 0 w 7029053"/>
                <a:gd name="connsiteY0" fmla="*/ 3159515 h 3159515"/>
                <a:gd name="connsiteX1" fmla="*/ 4967772 w 7029053"/>
                <a:gd name="connsiteY1" fmla="*/ 102848 h 3159515"/>
                <a:gd name="connsiteX2" fmla="*/ 7029053 w 7029053"/>
                <a:gd name="connsiteY2" fmla="*/ 1988 h 3159515"/>
                <a:gd name="connsiteX3" fmla="*/ 5528294 w 7029053"/>
                <a:gd name="connsiteY3" fmla="*/ 1978394 h 3159515"/>
                <a:gd name="connsiteX4" fmla="*/ 0 w 7029053"/>
                <a:gd name="connsiteY4" fmla="*/ 3159515 h 3159515"/>
                <a:gd name="connsiteX0" fmla="*/ 0 w 6122145"/>
                <a:gd name="connsiteY0" fmla="*/ 2940546 h 2940546"/>
                <a:gd name="connsiteX1" fmla="*/ 4060864 w 6122145"/>
                <a:gd name="connsiteY1" fmla="*/ 102848 h 2940546"/>
                <a:gd name="connsiteX2" fmla="*/ 6122145 w 6122145"/>
                <a:gd name="connsiteY2" fmla="*/ 1988 h 2940546"/>
                <a:gd name="connsiteX3" fmla="*/ 4621386 w 6122145"/>
                <a:gd name="connsiteY3" fmla="*/ 1978394 h 2940546"/>
                <a:gd name="connsiteX4" fmla="*/ 0 w 6122145"/>
                <a:gd name="connsiteY4" fmla="*/ 2940546 h 2940546"/>
                <a:gd name="connsiteX0" fmla="*/ -1 w 5720507"/>
                <a:gd name="connsiteY0" fmla="*/ 2890915 h 2890915"/>
                <a:gd name="connsiteX1" fmla="*/ 3659226 w 5720507"/>
                <a:gd name="connsiteY1" fmla="*/ 102848 h 2890915"/>
                <a:gd name="connsiteX2" fmla="*/ 5720507 w 5720507"/>
                <a:gd name="connsiteY2" fmla="*/ 1988 h 2890915"/>
                <a:gd name="connsiteX3" fmla="*/ 4219748 w 5720507"/>
                <a:gd name="connsiteY3" fmla="*/ 1978394 h 2890915"/>
                <a:gd name="connsiteX4" fmla="*/ -1 w 5720507"/>
                <a:gd name="connsiteY4" fmla="*/ 2890915 h 2890915"/>
                <a:gd name="connsiteX0" fmla="*/ 0 w 5518192"/>
                <a:gd name="connsiteY0" fmla="*/ 2766247 h 2766247"/>
                <a:gd name="connsiteX1" fmla="*/ 3456911 w 5518192"/>
                <a:gd name="connsiteY1" fmla="*/ 102848 h 2766247"/>
                <a:gd name="connsiteX2" fmla="*/ 5518192 w 5518192"/>
                <a:gd name="connsiteY2" fmla="*/ 1988 h 2766247"/>
                <a:gd name="connsiteX3" fmla="*/ 4017433 w 5518192"/>
                <a:gd name="connsiteY3" fmla="*/ 1978394 h 2766247"/>
                <a:gd name="connsiteX4" fmla="*/ 0 w 5518192"/>
                <a:gd name="connsiteY4" fmla="*/ 2766247 h 2766247"/>
                <a:gd name="connsiteX0" fmla="*/ 0 w 5518192"/>
                <a:gd name="connsiteY0" fmla="*/ 2766247 h 2766247"/>
                <a:gd name="connsiteX1" fmla="*/ 3456911 w 5518192"/>
                <a:gd name="connsiteY1" fmla="*/ 102848 h 2766247"/>
                <a:gd name="connsiteX2" fmla="*/ 5518192 w 5518192"/>
                <a:gd name="connsiteY2" fmla="*/ 1988 h 2766247"/>
                <a:gd name="connsiteX3" fmla="*/ 3987824 w 5518192"/>
                <a:gd name="connsiteY3" fmla="*/ 2012596 h 2766247"/>
                <a:gd name="connsiteX4" fmla="*/ 0 w 5518192"/>
                <a:gd name="connsiteY4" fmla="*/ 2766247 h 2766247"/>
                <a:gd name="connsiteX0" fmla="*/ 0 w 7775178"/>
                <a:gd name="connsiteY0" fmla="*/ 3757992 h 3757992"/>
                <a:gd name="connsiteX1" fmla="*/ 3456911 w 7775178"/>
                <a:gd name="connsiteY1" fmla="*/ 1094593 h 3757992"/>
                <a:gd name="connsiteX2" fmla="*/ 7775179 w 7775178"/>
                <a:gd name="connsiteY2" fmla="*/ 282 h 3757992"/>
                <a:gd name="connsiteX3" fmla="*/ 3987824 w 7775178"/>
                <a:gd name="connsiteY3" fmla="*/ 3004341 h 3757992"/>
                <a:gd name="connsiteX4" fmla="*/ 0 w 7775178"/>
                <a:gd name="connsiteY4" fmla="*/ 3757992 h 3757992"/>
                <a:gd name="connsiteX0" fmla="*/ 0 w 7775180"/>
                <a:gd name="connsiteY0" fmla="*/ 3759184 h 3759184"/>
                <a:gd name="connsiteX1" fmla="*/ 4833661 w 7775180"/>
                <a:gd name="connsiteY1" fmla="*/ 159662 h 3759184"/>
                <a:gd name="connsiteX2" fmla="*/ 7775179 w 7775180"/>
                <a:gd name="connsiteY2" fmla="*/ 1474 h 3759184"/>
                <a:gd name="connsiteX3" fmla="*/ 3987824 w 7775180"/>
                <a:gd name="connsiteY3" fmla="*/ 3005533 h 3759184"/>
                <a:gd name="connsiteX4" fmla="*/ 0 w 7775180"/>
                <a:gd name="connsiteY4" fmla="*/ 3759184 h 3759184"/>
                <a:gd name="connsiteX0" fmla="*/ 0 w 7759395"/>
                <a:gd name="connsiteY0" fmla="*/ 3784411 h 3784411"/>
                <a:gd name="connsiteX1" fmla="*/ 4833661 w 7759395"/>
                <a:gd name="connsiteY1" fmla="*/ 184889 h 3784411"/>
                <a:gd name="connsiteX2" fmla="*/ 7759396 w 7759395"/>
                <a:gd name="connsiteY2" fmla="*/ 1322 h 3784411"/>
                <a:gd name="connsiteX3" fmla="*/ 3987824 w 7759395"/>
                <a:gd name="connsiteY3" fmla="*/ 3030760 h 3784411"/>
                <a:gd name="connsiteX4" fmla="*/ 0 w 7759395"/>
                <a:gd name="connsiteY4" fmla="*/ 3784411 h 3784411"/>
                <a:gd name="connsiteX0" fmla="*/ 0 w 7759397"/>
                <a:gd name="connsiteY0" fmla="*/ 3784367 h 3784367"/>
                <a:gd name="connsiteX1" fmla="*/ 4788267 w 7759397"/>
                <a:gd name="connsiteY1" fmla="*/ 193670 h 3784367"/>
                <a:gd name="connsiteX2" fmla="*/ 7759396 w 7759397"/>
                <a:gd name="connsiteY2" fmla="*/ 1278 h 3784367"/>
                <a:gd name="connsiteX3" fmla="*/ 3987824 w 7759397"/>
                <a:gd name="connsiteY3" fmla="*/ 3030716 h 3784367"/>
                <a:gd name="connsiteX4" fmla="*/ 0 w 7759397"/>
                <a:gd name="connsiteY4" fmla="*/ 3784367 h 3784367"/>
                <a:gd name="connsiteX0" fmla="*/ 0 w 7759395"/>
                <a:gd name="connsiteY0" fmla="*/ 3784408 h 3784408"/>
                <a:gd name="connsiteX1" fmla="*/ 4773229 w 7759395"/>
                <a:gd name="connsiteY1" fmla="*/ 185516 h 3784408"/>
                <a:gd name="connsiteX2" fmla="*/ 7759396 w 7759395"/>
                <a:gd name="connsiteY2" fmla="*/ 1319 h 3784408"/>
                <a:gd name="connsiteX3" fmla="*/ 3987824 w 7759395"/>
                <a:gd name="connsiteY3" fmla="*/ 3030757 h 3784408"/>
                <a:gd name="connsiteX4" fmla="*/ 0 w 7759395"/>
                <a:gd name="connsiteY4" fmla="*/ 3784408 h 3784408"/>
                <a:gd name="connsiteX0" fmla="*/ 0 w 7765183"/>
                <a:gd name="connsiteY0" fmla="*/ 3791057 h 3791057"/>
                <a:gd name="connsiteX1" fmla="*/ 4773229 w 7765183"/>
                <a:gd name="connsiteY1" fmla="*/ 192165 h 3791057"/>
                <a:gd name="connsiteX2" fmla="*/ 7765183 w 7765183"/>
                <a:gd name="connsiteY2" fmla="*/ 1284 h 3791057"/>
                <a:gd name="connsiteX3" fmla="*/ 3987824 w 7765183"/>
                <a:gd name="connsiteY3" fmla="*/ 3037406 h 3791057"/>
                <a:gd name="connsiteX4" fmla="*/ 0 w 7765183"/>
                <a:gd name="connsiteY4" fmla="*/ 3791057 h 3791057"/>
                <a:gd name="connsiteX0" fmla="*/ 0 w 7765183"/>
                <a:gd name="connsiteY0" fmla="*/ 3791156 h 3791156"/>
                <a:gd name="connsiteX1" fmla="*/ 4752022 w 7765183"/>
                <a:gd name="connsiteY1" fmla="*/ 174153 h 3791156"/>
                <a:gd name="connsiteX2" fmla="*/ 7765183 w 7765183"/>
                <a:gd name="connsiteY2" fmla="*/ 1383 h 3791156"/>
                <a:gd name="connsiteX3" fmla="*/ 3987824 w 7765183"/>
                <a:gd name="connsiteY3" fmla="*/ 3037505 h 3791156"/>
                <a:gd name="connsiteX4" fmla="*/ 0 w 7765183"/>
                <a:gd name="connsiteY4" fmla="*/ 3791156 h 3791156"/>
                <a:gd name="connsiteX0" fmla="*/ 0 w 7774056"/>
                <a:gd name="connsiteY0" fmla="*/ 3792871 h 3792871"/>
                <a:gd name="connsiteX1" fmla="*/ 4752022 w 7774056"/>
                <a:gd name="connsiteY1" fmla="*/ 175868 h 3792871"/>
                <a:gd name="connsiteX2" fmla="*/ 7774055 w 7774056"/>
                <a:gd name="connsiteY2" fmla="*/ 1373 h 3792871"/>
                <a:gd name="connsiteX3" fmla="*/ 3987824 w 7774056"/>
                <a:gd name="connsiteY3" fmla="*/ 3039220 h 3792871"/>
                <a:gd name="connsiteX4" fmla="*/ 0 w 7774056"/>
                <a:gd name="connsiteY4" fmla="*/ 3792871 h 3792871"/>
                <a:gd name="connsiteX0" fmla="*/ 0 w 7774054"/>
                <a:gd name="connsiteY0" fmla="*/ 3792871 h 3792871"/>
                <a:gd name="connsiteX1" fmla="*/ 4752022 w 7774054"/>
                <a:gd name="connsiteY1" fmla="*/ 175868 h 3792871"/>
                <a:gd name="connsiteX2" fmla="*/ 7774055 w 7774054"/>
                <a:gd name="connsiteY2" fmla="*/ 1373 h 3792871"/>
                <a:gd name="connsiteX3" fmla="*/ 5551016 w 7774054"/>
                <a:gd name="connsiteY3" fmla="*/ 2862186 h 3792871"/>
                <a:gd name="connsiteX4" fmla="*/ 0 w 7774054"/>
                <a:gd name="connsiteY4" fmla="*/ 3792871 h 3792871"/>
                <a:gd name="connsiteX0" fmla="*/ 0 w 4680497"/>
                <a:gd name="connsiteY0" fmla="*/ 2382873 h 2862186"/>
                <a:gd name="connsiteX1" fmla="*/ 1658463 w 4680497"/>
                <a:gd name="connsiteY1" fmla="*/ 175868 h 2862186"/>
                <a:gd name="connsiteX2" fmla="*/ 4680496 w 4680497"/>
                <a:gd name="connsiteY2" fmla="*/ 1373 h 2862186"/>
                <a:gd name="connsiteX3" fmla="*/ 2457457 w 4680497"/>
                <a:gd name="connsiteY3" fmla="*/ 2862186 h 2862186"/>
                <a:gd name="connsiteX4" fmla="*/ 0 w 4680497"/>
                <a:gd name="connsiteY4" fmla="*/ 2382873 h 2862186"/>
                <a:gd name="connsiteX0" fmla="*/ 0 w 5082110"/>
                <a:gd name="connsiteY0" fmla="*/ 2382873 h 3160591"/>
                <a:gd name="connsiteX1" fmla="*/ 1658463 w 5082110"/>
                <a:gd name="connsiteY1" fmla="*/ 175868 h 3160591"/>
                <a:gd name="connsiteX2" fmla="*/ 4680496 w 5082110"/>
                <a:gd name="connsiteY2" fmla="*/ 1373 h 3160591"/>
                <a:gd name="connsiteX3" fmla="*/ 5082110 w 5082110"/>
                <a:gd name="connsiteY3" fmla="*/ 3160591 h 3160591"/>
                <a:gd name="connsiteX4" fmla="*/ 0 w 5082110"/>
                <a:gd name="connsiteY4" fmla="*/ 2382873 h 3160591"/>
                <a:gd name="connsiteX0" fmla="*/ 0 w 4824600"/>
                <a:gd name="connsiteY0" fmla="*/ 1793731 h 3160591"/>
                <a:gd name="connsiteX1" fmla="*/ 1400953 w 4824600"/>
                <a:gd name="connsiteY1" fmla="*/ 175868 h 3160591"/>
                <a:gd name="connsiteX2" fmla="*/ 4422986 w 4824600"/>
                <a:gd name="connsiteY2" fmla="*/ 1373 h 3160591"/>
                <a:gd name="connsiteX3" fmla="*/ 4824600 w 4824600"/>
                <a:gd name="connsiteY3" fmla="*/ 3160591 h 3160591"/>
                <a:gd name="connsiteX4" fmla="*/ 0 w 4824600"/>
                <a:gd name="connsiteY4" fmla="*/ 1793731 h 3160591"/>
                <a:gd name="connsiteX0" fmla="*/ 1 w 5160200"/>
                <a:gd name="connsiteY0" fmla="*/ 2302920 h 3160591"/>
                <a:gd name="connsiteX1" fmla="*/ 1736553 w 5160200"/>
                <a:gd name="connsiteY1" fmla="*/ 175868 h 3160591"/>
                <a:gd name="connsiteX2" fmla="*/ 4758586 w 5160200"/>
                <a:gd name="connsiteY2" fmla="*/ 1373 h 3160591"/>
                <a:gd name="connsiteX3" fmla="*/ 5160200 w 5160200"/>
                <a:gd name="connsiteY3" fmla="*/ 3160591 h 3160591"/>
                <a:gd name="connsiteX4" fmla="*/ 1 w 5160200"/>
                <a:gd name="connsiteY4" fmla="*/ 2302920 h 3160591"/>
                <a:gd name="connsiteX0" fmla="*/ -1 w 5160198"/>
                <a:gd name="connsiteY0" fmla="*/ 2301591 h 7463460"/>
                <a:gd name="connsiteX1" fmla="*/ 2412957 w 5160198"/>
                <a:gd name="connsiteY1" fmla="*/ 7463372 h 7463460"/>
                <a:gd name="connsiteX2" fmla="*/ 4758584 w 5160198"/>
                <a:gd name="connsiteY2" fmla="*/ 44 h 7463460"/>
                <a:gd name="connsiteX3" fmla="*/ 5160198 w 5160198"/>
                <a:gd name="connsiteY3" fmla="*/ 3159262 h 7463460"/>
                <a:gd name="connsiteX4" fmla="*/ -1 w 5160198"/>
                <a:gd name="connsiteY4" fmla="*/ 2301591 h 7463460"/>
                <a:gd name="connsiteX0" fmla="*/ 1 w 5160200"/>
                <a:gd name="connsiteY0" fmla="*/ 0 h 5466321"/>
                <a:gd name="connsiteX1" fmla="*/ 2412959 w 5160200"/>
                <a:gd name="connsiteY1" fmla="*/ 5161781 h 5466321"/>
                <a:gd name="connsiteX2" fmla="*/ 4683582 w 5160200"/>
                <a:gd name="connsiteY2" fmla="*/ 5466321 h 5466321"/>
                <a:gd name="connsiteX3" fmla="*/ 5160200 w 5160200"/>
                <a:gd name="connsiteY3" fmla="*/ 857671 h 5466321"/>
                <a:gd name="connsiteX4" fmla="*/ 1 w 5160200"/>
                <a:gd name="connsiteY4" fmla="*/ 0 h 5466321"/>
                <a:gd name="connsiteX0" fmla="*/ -1 w 8057401"/>
                <a:gd name="connsiteY0" fmla="*/ 0 h 5555669"/>
                <a:gd name="connsiteX1" fmla="*/ 2412957 w 8057401"/>
                <a:gd name="connsiteY1" fmla="*/ 5161781 h 5555669"/>
                <a:gd name="connsiteX2" fmla="*/ 8057401 w 8057401"/>
                <a:gd name="connsiteY2" fmla="*/ 5555669 h 5555669"/>
                <a:gd name="connsiteX3" fmla="*/ 5160198 w 8057401"/>
                <a:gd name="connsiteY3" fmla="*/ 857671 h 5555669"/>
                <a:gd name="connsiteX4" fmla="*/ -1 w 8057401"/>
                <a:gd name="connsiteY4" fmla="*/ 0 h 5555669"/>
                <a:gd name="connsiteX0" fmla="*/ 1 w 8057403"/>
                <a:gd name="connsiteY0" fmla="*/ 0 h 6276453"/>
                <a:gd name="connsiteX1" fmla="*/ 4268547 w 8057403"/>
                <a:gd name="connsiteY1" fmla="*/ 6275615 h 6276453"/>
                <a:gd name="connsiteX2" fmla="*/ 8057403 w 8057403"/>
                <a:gd name="connsiteY2" fmla="*/ 5555669 h 6276453"/>
                <a:gd name="connsiteX3" fmla="*/ 5160200 w 8057403"/>
                <a:gd name="connsiteY3" fmla="*/ 857671 h 6276453"/>
                <a:gd name="connsiteX4" fmla="*/ 1 w 8057403"/>
                <a:gd name="connsiteY4" fmla="*/ 0 h 6276453"/>
                <a:gd name="connsiteX0" fmla="*/ -1 w 8043080"/>
                <a:gd name="connsiteY0" fmla="*/ 0 h 6276594"/>
                <a:gd name="connsiteX1" fmla="*/ 4268545 w 8043080"/>
                <a:gd name="connsiteY1" fmla="*/ 6275615 h 6276594"/>
                <a:gd name="connsiteX2" fmla="*/ 8043080 w 8043080"/>
                <a:gd name="connsiteY2" fmla="*/ 5669440 h 6276594"/>
                <a:gd name="connsiteX3" fmla="*/ 5160198 w 8043080"/>
                <a:gd name="connsiteY3" fmla="*/ 857671 h 6276594"/>
                <a:gd name="connsiteX4" fmla="*/ -1 w 8043080"/>
                <a:gd name="connsiteY4" fmla="*/ 0 h 6276594"/>
                <a:gd name="connsiteX0" fmla="*/ 0 w 9721380"/>
                <a:gd name="connsiteY0" fmla="*/ 3511708 h 5418923"/>
                <a:gd name="connsiteX1" fmla="*/ 5946845 w 9721380"/>
                <a:gd name="connsiteY1" fmla="*/ 5417944 h 5418923"/>
                <a:gd name="connsiteX2" fmla="*/ 9721380 w 9721380"/>
                <a:gd name="connsiteY2" fmla="*/ 4811769 h 5418923"/>
                <a:gd name="connsiteX3" fmla="*/ 6838498 w 9721380"/>
                <a:gd name="connsiteY3" fmla="*/ 0 h 5418923"/>
                <a:gd name="connsiteX4" fmla="*/ 0 w 9721380"/>
                <a:gd name="connsiteY4" fmla="*/ 3511708 h 5418923"/>
                <a:gd name="connsiteX0" fmla="*/ 147235 w 9868615"/>
                <a:gd name="connsiteY0" fmla="*/ 790150 h 2697365"/>
                <a:gd name="connsiteX1" fmla="*/ 6094080 w 9868615"/>
                <a:gd name="connsiteY1" fmla="*/ 2696386 h 2697365"/>
                <a:gd name="connsiteX2" fmla="*/ 9868615 w 9868615"/>
                <a:gd name="connsiteY2" fmla="*/ 2090211 h 2697365"/>
                <a:gd name="connsiteX3" fmla="*/ 1 w 9868615"/>
                <a:gd name="connsiteY3" fmla="*/ 0 h 2697365"/>
                <a:gd name="connsiteX4" fmla="*/ 147235 w 9868615"/>
                <a:gd name="connsiteY4" fmla="*/ 790150 h 2697365"/>
                <a:gd name="connsiteX0" fmla="*/ 0 w 9721380"/>
                <a:gd name="connsiteY0" fmla="*/ 1556326 h 3463541"/>
                <a:gd name="connsiteX1" fmla="*/ 5946845 w 9721380"/>
                <a:gd name="connsiteY1" fmla="*/ 3462562 h 3463541"/>
                <a:gd name="connsiteX2" fmla="*/ 9721380 w 9721380"/>
                <a:gd name="connsiteY2" fmla="*/ 2856387 h 3463541"/>
                <a:gd name="connsiteX3" fmla="*/ 1673469 w 9721380"/>
                <a:gd name="connsiteY3" fmla="*/ 0 h 3463541"/>
                <a:gd name="connsiteX4" fmla="*/ 0 w 9721380"/>
                <a:gd name="connsiteY4" fmla="*/ 1556326 h 3463541"/>
                <a:gd name="connsiteX0" fmla="*/ 0 w 9880897"/>
                <a:gd name="connsiteY0" fmla="*/ 1556326 h 3463458"/>
                <a:gd name="connsiteX1" fmla="*/ 5946845 w 9880897"/>
                <a:gd name="connsiteY1" fmla="*/ 3462562 h 3463458"/>
                <a:gd name="connsiteX2" fmla="*/ 9880897 w 9880897"/>
                <a:gd name="connsiteY2" fmla="*/ 2793668 h 3463458"/>
                <a:gd name="connsiteX3" fmla="*/ 1673469 w 9880897"/>
                <a:gd name="connsiteY3" fmla="*/ 0 h 3463458"/>
                <a:gd name="connsiteX4" fmla="*/ 0 w 9880897"/>
                <a:gd name="connsiteY4" fmla="*/ 1556326 h 3463458"/>
                <a:gd name="connsiteX0" fmla="*/ 0 w 9436338"/>
                <a:gd name="connsiteY0" fmla="*/ 1556326 h 3463490"/>
                <a:gd name="connsiteX1" fmla="*/ 5946845 w 9436338"/>
                <a:gd name="connsiteY1" fmla="*/ 3462562 h 3463490"/>
                <a:gd name="connsiteX2" fmla="*/ 9436339 w 9436338"/>
                <a:gd name="connsiteY2" fmla="*/ 2819339 h 3463490"/>
                <a:gd name="connsiteX3" fmla="*/ 1673469 w 9436338"/>
                <a:gd name="connsiteY3" fmla="*/ 0 h 3463490"/>
                <a:gd name="connsiteX4" fmla="*/ 0 w 9436338"/>
                <a:gd name="connsiteY4" fmla="*/ 1556326 h 3463490"/>
                <a:gd name="connsiteX0" fmla="*/ 0 w 9744826"/>
                <a:gd name="connsiteY0" fmla="*/ 1556326 h 3463479"/>
                <a:gd name="connsiteX1" fmla="*/ 5946845 w 9744826"/>
                <a:gd name="connsiteY1" fmla="*/ 3462562 h 3463479"/>
                <a:gd name="connsiteX2" fmla="*/ 9744826 w 9744826"/>
                <a:gd name="connsiteY2" fmla="*/ 2811025 h 3463479"/>
                <a:gd name="connsiteX3" fmla="*/ 1673469 w 9744826"/>
                <a:gd name="connsiteY3" fmla="*/ 0 h 3463479"/>
                <a:gd name="connsiteX4" fmla="*/ 0 w 9744826"/>
                <a:gd name="connsiteY4" fmla="*/ 1556326 h 3463479"/>
                <a:gd name="connsiteX0" fmla="*/ 0 w 9764630"/>
                <a:gd name="connsiteY0" fmla="*/ 1556326 h 3463486"/>
                <a:gd name="connsiteX1" fmla="*/ 5946845 w 9764630"/>
                <a:gd name="connsiteY1" fmla="*/ 3462562 h 3463486"/>
                <a:gd name="connsiteX2" fmla="*/ 9764630 w 9764630"/>
                <a:gd name="connsiteY2" fmla="*/ 2814847 h 3463486"/>
                <a:gd name="connsiteX3" fmla="*/ 1673469 w 9764630"/>
                <a:gd name="connsiteY3" fmla="*/ 0 h 3463486"/>
                <a:gd name="connsiteX4" fmla="*/ 0 w 9764630"/>
                <a:gd name="connsiteY4" fmla="*/ 1556326 h 3463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64630" h="3463486">
                  <a:moveTo>
                    <a:pt x="0" y="1556326"/>
                  </a:moveTo>
                  <a:lnTo>
                    <a:pt x="5946845" y="3462562"/>
                  </a:lnTo>
                  <a:cubicBezTo>
                    <a:pt x="5915524" y="3492289"/>
                    <a:pt x="9750557" y="2793944"/>
                    <a:pt x="9764630" y="2814847"/>
                  </a:cubicBezTo>
                  <a:lnTo>
                    <a:pt x="1673469" y="0"/>
                  </a:lnTo>
                  <a:lnTo>
                    <a:pt x="0" y="1556326"/>
                  </a:lnTo>
                  <a:close/>
                </a:path>
              </a:pathLst>
            </a:custGeom>
            <a:solidFill>
              <a:srgbClr val="00B0F0">
                <a:alpha val="7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sz="2400" dirty="0">
                <a:solidFill>
                  <a:schemeClr val="tx1"/>
                </a:solidFill>
              </a:endParaRPr>
            </a:p>
          </p:txBody>
        </p:sp>
        <p:sp>
          <p:nvSpPr>
            <p:cNvPr id="14" name="Bande diagonale 29">
              <a:extLst>
                <a:ext uri="{FF2B5EF4-FFF2-40B4-BE49-F238E27FC236}">
                  <a16:creationId xmlns:a16="http://schemas.microsoft.com/office/drawing/2014/main" id="{623E15D5-D08E-CE46-A42B-EFEB7113FA6C}"/>
                </a:ext>
              </a:extLst>
            </p:cNvPr>
            <p:cNvSpPr/>
            <p:nvPr userDrawn="1"/>
          </p:nvSpPr>
          <p:spPr bwMode="auto">
            <a:xfrm rot="1150419" flipH="1" flipV="1">
              <a:off x="3020959" y="-452760"/>
              <a:ext cx="2858330" cy="5853233"/>
            </a:xfrm>
            <a:custGeom>
              <a:avLst/>
              <a:gdLst>
                <a:gd name="connsiteX0" fmla="*/ 0 w 3357351"/>
                <a:gd name="connsiteY0" fmla="*/ 867302 h 2568413"/>
                <a:gd name="connsiteX1" fmla="*/ 1133710 w 3357351"/>
                <a:gd name="connsiteY1" fmla="*/ 0 h 2568413"/>
                <a:gd name="connsiteX2" fmla="*/ 3357351 w 3357351"/>
                <a:gd name="connsiteY2" fmla="*/ 0 h 2568413"/>
                <a:gd name="connsiteX3" fmla="*/ 0 w 3357351"/>
                <a:gd name="connsiteY3" fmla="*/ 2568413 h 2568413"/>
                <a:gd name="connsiteX4" fmla="*/ 0 w 3357351"/>
                <a:gd name="connsiteY4" fmla="*/ 867302 h 2568413"/>
                <a:gd name="connsiteX0" fmla="*/ 0 w 5530708"/>
                <a:gd name="connsiteY0" fmla="*/ 1596171 h 2568413"/>
                <a:gd name="connsiteX1" fmla="*/ 3307067 w 5530708"/>
                <a:gd name="connsiteY1" fmla="*/ 0 h 2568413"/>
                <a:gd name="connsiteX2" fmla="*/ 5530708 w 5530708"/>
                <a:gd name="connsiteY2" fmla="*/ 0 h 2568413"/>
                <a:gd name="connsiteX3" fmla="*/ 2173357 w 5530708"/>
                <a:gd name="connsiteY3" fmla="*/ 2568413 h 2568413"/>
                <a:gd name="connsiteX4" fmla="*/ 0 w 5530708"/>
                <a:gd name="connsiteY4" fmla="*/ 1596171 h 2568413"/>
                <a:gd name="connsiteX0" fmla="*/ 0 w 5530708"/>
                <a:gd name="connsiteY0" fmla="*/ 1596171 h 1596171"/>
                <a:gd name="connsiteX1" fmla="*/ 3307067 w 5530708"/>
                <a:gd name="connsiteY1" fmla="*/ 0 h 1596171"/>
                <a:gd name="connsiteX2" fmla="*/ 5530708 w 5530708"/>
                <a:gd name="connsiteY2" fmla="*/ 0 h 1596171"/>
                <a:gd name="connsiteX3" fmla="*/ 3326296 w 5530708"/>
                <a:gd name="connsiteY3" fmla="*/ 1296204 h 1596171"/>
                <a:gd name="connsiteX4" fmla="*/ 0 w 5530708"/>
                <a:gd name="connsiteY4" fmla="*/ 1596171 h 1596171"/>
                <a:gd name="connsiteX0" fmla="*/ 0 w 5530708"/>
                <a:gd name="connsiteY0" fmla="*/ 1596171 h 1596171"/>
                <a:gd name="connsiteX1" fmla="*/ 3307067 w 5530708"/>
                <a:gd name="connsiteY1" fmla="*/ 0 h 1596171"/>
                <a:gd name="connsiteX2" fmla="*/ 5530708 w 5530708"/>
                <a:gd name="connsiteY2" fmla="*/ 0 h 1596171"/>
                <a:gd name="connsiteX3" fmla="*/ 3538331 w 5530708"/>
                <a:gd name="connsiteY3" fmla="*/ 1574500 h 1596171"/>
                <a:gd name="connsiteX4" fmla="*/ 0 w 5530708"/>
                <a:gd name="connsiteY4" fmla="*/ 1596171 h 1596171"/>
                <a:gd name="connsiteX0" fmla="*/ 0 w 3538331"/>
                <a:gd name="connsiteY0" fmla="*/ 1596171 h 1596171"/>
                <a:gd name="connsiteX1" fmla="*/ 3307067 w 3538331"/>
                <a:gd name="connsiteY1" fmla="*/ 0 h 1596171"/>
                <a:gd name="connsiteX2" fmla="*/ 3489874 w 3538331"/>
                <a:gd name="connsiteY2" fmla="*/ 13252 h 1596171"/>
                <a:gd name="connsiteX3" fmla="*/ 3538331 w 3538331"/>
                <a:gd name="connsiteY3" fmla="*/ 1574500 h 1596171"/>
                <a:gd name="connsiteX4" fmla="*/ 0 w 3538331"/>
                <a:gd name="connsiteY4" fmla="*/ 1596171 h 1596171"/>
                <a:gd name="connsiteX0" fmla="*/ 0 w 3542882"/>
                <a:gd name="connsiteY0" fmla="*/ 1596171 h 1596171"/>
                <a:gd name="connsiteX1" fmla="*/ 3307067 w 3542882"/>
                <a:gd name="connsiteY1" fmla="*/ 0 h 1596171"/>
                <a:gd name="connsiteX2" fmla="*/ 3542882 w 3542882"/>
                <a:gd name="connsiteY2" fmla="*/ 26504 h 1596171"/>
                <a:gd name="connsiteX3" fmla="*/ 3538331 w 3542882"/>
                <a:gd name="connsiteY3" fmla="*/ 1574500 h 1596171"/>
                <a:gd name="connsiteX4" fmla="*/ 0 w 3542882"/>
                <a:gd name="connsiteY4" fmla="*/ 1596171 h 1596171"/>
                <a:gd name="connsiteX0" fmla="*/ 0 w 3542882"/>
                <a:gd name="connsiteY0" fmla="*/ 1596171 h 1627508"/>
                <a:gd name="connsiteX1" fmla="*/ 3307067 w 3542882"/>
                <a:gd name="connsiteY1" fmla="*/ 0 h 1627508"/>
                <a:gd name="connsiteX2" fmla="*/ 3542882 w 3542882"/>
                <a:gd name="connsiteY2" fmla="*/ 26504 h 1627508"/>
                <a:gd name="connsiteX3" fmla="*/ 2504661 w 3542882"/>
                <a:gd name="connsiteY3" fmla="*/ 1627508 h 1627508"/>
                <a:gd name="connsiteX4" fmla="*/ 0 w 3542882"/>
                <a:gd name="connsiteY4" fmla="*/ 1596171 h 1627508"/>
                <a:gd name="connsiteX0" fmla="*/ 0 w 3542882"/>
                <a:gd name="connsiteY0" fmla="*/ 1596171 h 1601004"/>
                <a:gd name="connsiteX1" fmla="*/ 3307067 w 3542882"/>
                <a:gd name="connsiteY1" fmla="*/ 0 h 1601004"/>
                <a:gd name="connsiteX2" fmla="*/ 3542882 w 3542882"/>
                <a:gd name="connsiteY2" fmla="*/ 26504 h 1601004"/>
                <a:gd name="connsiteX3" fmla="*/ 2557670 w 3542882"/>
                <a:gd name="connsiteY3" fmla="*/ 1601004 h 1601004"/>
                <a:gd name="connsiteX4" fmla="*/ 0 w 3542882"/>
                <a:gd name="connsiteY4" fmla="*/ 1596171 h 1601004"/>
                <a:gd name="connsiteX0" fmla="*/ 0 w 3545606"/>
                <a:gd name="connsiteY0" fmla="*/ 1900971 h 1905804"/>
                <a:gd name="connsiteX1" fmla="*/ 3545606 w 3545606"/>
                <a:gd name="connsiteY1" fmla="*/ 0 h 1905804"/>
                <a:gd name="connsiteX2" fmla="*/ 3542882 w 3545606"/>
                <a:gd name="connsiteY2" fmla="*/ 331304 h 1905804"/>
                <a:gd name="connsiteX3" fmla="*/ 2557670 w 3545606"/>
                <a:gd name="connsiteY3" fmla="*/ 1905804 h 1905804"/>
                <a:gd name="connsiteX4" fmla="*/ 0 w 3545606"/>
                <a:gd name="connsiteY4" fmla="*/ 1900971 h 1905804"/>
                <a:gd name="connsiteX0" fmla="*/ 0 w 3545606"/>
                <a:gd name="connsiteY0" fmla="*/ 1900971 h 1905804"/>
                <a:gd name="connsiteX1" fmla="*/ 3545606 w 3545606"/>
                <a:gd name="connsiteY1" fmla="*/ 0 h 1905804"/>
                <a:gd name="connsiteX2" fmla="*/ 3542882 w 3545606"/>
                <a:gd name="connsiteY2" fmla="*/ 397565 h 1905804"/>
                <a:gd name="connsiteX3" fmla="*/ 2557670 w 3545606"/>
                <a:gd name="connsiteY3" fmla="*/ 1905804 h 1905804"/>
                <a:gd name="connsiteX4" fmla="*/ 0 w 3545606"/>
                <a:gd name="connsiteY4" fmla="*/ 1900971 h 1905804"/>
                <a:gd name="connsiteX0" fmla="*/ 0 w 3558424"/>
                <a:gd name="connsiteY0" fmla="*/ 1886633 h 1891466"/>
                <a:gd name="connsiteX1" fmla="*/ 3558424 w 3558424"/>
                <a:gd name="connsiteY1" fmla="*/ 0 h 1891466"/>
                <a:gd name="connsiteX2" fmla="*/ 3542882 w 3558424"/>
                <a:gd name="connsiteY2" fmla="*/ 383227 h 1891466"/>
                <a:gd name="connsiteX3" fmla="*/ 2557670 w 3558424"/>
                <a:gd name="connsiteY3" fmla="*/ 1891466 h 1891466"/>
                <a:gd name="connsiteX4" fmla="*/ 0 w 3558424"/>
                <a:gd name="connsiteY4" fmla="*/ 1886633 h 1891466"/>
                <a:gd name="connsiteX0" fmla="*/ 0 w 3574925"/>
                <a:gd name="connsiteY0" fmla="*/ 1886633 h 1891466"/>
                <a:gd name="connsiteX1" fmla="*/ 3558424 w 3574925"/>
                <a:gd name="connsiteY1" fmla="*/ 0 h 1891466"/>
                <a:gd name="connsiteX2" fmla="*/ 3574925 w 3574925"/>
                <a:gd name="connsiteY2" fmla="*/ 379643 h 1891466"/>
                <a:gd name="connsiteX3" fmla="*/ 2557670 w 3574925"/>
                <a:gd name="connsiteY3" fmla="*/ 1891466 h 1891466"/>
                <a:gd name="connsiteX4" fmla="*/ 0 w 3574925"/>
                <a:gd name="connsiteY4" fmla="*/ 1886633 h 1891466"/>
                <a:gd name="connsiteX0" fmla="*/ 0 w 3562107"/>
                <a:gd name="connsiteY0" fmla="*/ 1886633 h 1891466"/>
                <a:gd name="connsiteX1" fmla="*/ 3558424 w 3562107"/>
                <a:gd name="connsiteY1" fmla="*/ 0 h 1891466"/>
                <a:gd name="connsiteX2" fmla="*/ 3562107 w 3562107"/>
                <a:gd name="connsiteY2" fmla="*/ 368890 h 1891466"/>
                <a:gd name="connsiteX3" fmla="*/ 2557670 w 3562107"/>
                <a:gd name="connsiteY3" fmla="*/ 1891466 h 1891466"/>
                <a:gd name="connsiteX4" fmla="*/ 0 w 3562107"/>
                <a:gd name="connsiteY4" fmla="*/ 1886633 h 1891466"/>
                <a:gd name="connsiteX0" fmla="*/ 0 w 4456213"/>
                <a:gd name="connsiteY0" fmla="*/ 1886633 h 1891466"/>
                <a:gd name="connsiteX1" fmla="*/ 3558424 w 4456213"/>
                <a:gd name="connsiteY1" fmla="*/ 0 h 1891466"/>
                <a:gd name="connsiteX2" fmla="*/ 4456213 w 4456213"/>
                <a:gd name="connsiteY2" fmla="*/ 196433 h 1891466"/>
                <a:gd name="connsiteX3" fmla="*/ 2557670 w 4456213"/>
                <a:gd name="connsiteY3" fmla="*/ 1891466 h 1891466"/>
                <a:gd name="connsiteX4" fmla="*/ 0 w 4456213"/>
                <a:gd name="connsiteY4" fmla="*/ 1886633 h 1891466"/>
                <a:gd name="connsiteX0" fmla="*/ 0 w 4456213"/>
                <a:gd name="connsiteY0" fmla="*/ 1886633 h 1886633"/>
                <a:gd name="connsiteX1" fmla="*/ 3558424 w 4456213"/>
                <a:gd name="connsiteY1" fmla="*/ 0 h 1886633"/>
                <a:gd name="connsiteX2" fmla="*/ 4456213 w 4456213"/>
                <a:gd name="connsiteY2" fmla="*/ 196433 h 1886633"/>
                <a:gd name="connsiteX3" fmla="*/ 2650163 w 4456213"/>
                <a:gd name="connsiteY3" fmla="*/ 1563797 h 1886633"/>
                <a:gd name="connsiteX4" fmla="*/ 0 w 4456213"/>
                <a:gd name="connsiteY4" fmla="*/ 1886633 h 1886633"/>
                <a:gd name="connsiteX0" fmla="*/ 0 w 4456213"/>
                <a:gd name="connsiteY0" fmla="*/ 1886633 h 1886633"/>
                <a:gd name="connsiteX1" fmla="*/ 3558424 w 4456213"/>
                <a:gd name="connsiteY1" fmla="*/ 0 h 1886633"/>
                <a:gd name="connsiteX2" fmla="*/ 4456213 w 4456213"/>
                <a:gd name="connsiteY2" fmla="*/ 196433 h 1886633"/>
                <a:gd name="connsiteX3" fmla="*/ 2711826 w 4456213"/>
                <a:gd name="connsiteY3" fmla="*/ 1494814 h 1886633"/>
                <a:gd name="connsiteX4" fmla="*/ 0 w 4456213"/>
                <a:gd name="connsiteY4" fmla="*/ 1886633 h 1886633"/>
                <a:gd name="connsiteX0" fmla="*/ 0 w 4456213"/>
                <a:gd name="connsiteY0" fmla="*/ 1886633 h 1886633"/>
                <a:gd name="connsiteX1" fmla="*/ 3558424 w 4456213"/>
                <a:gd name="connsiteY1" fmla="*/ 0 h 1886633"/>
                <a:gd name="connsiteX2" fmla="*/ 4456213 w 4456213"/>
                <a:gd name="connsiteY2" fmla="*/ 196433 h 1886633"/>
                <a:gd name="connsiteX3" fmla="*/ 2711826 w 4456213"/>
                <a:gd name="connsiteY3" fmla="*/ 1494814 h 1886633"/>
                <a:gd name="connsiteX4" fmla="*/ 0 w 4456213"/>
                <a:gd name="connsiteY4" fmla="*/ 1886633 h 1886633"/>
                <a:gd name="connsiteX0" fmla="*/ 0 w 4456213"/>
                <a:gd name="connsiteY0" fmla="*/ 1886633 h 1886633"/>
                <a:gd name="connsiteX1" fmla="*/ 3558424 w 4456213"/>
                <a:gd name="connsiteY1" fmla="*/ 0 h 1886633"/>
                <a:gd name="connsiteX2" fmla="*/ 4456213 w 4456213"/>
                <a:gd name="connsiteY2" fmla="*/ 196433 h 1886633"/>
                <a:gd name="connsiteX3" fmla="*/ 2711826 w 4456213"/>
                <a:gd name="connsiteY3" fmla="*/ 1494814 h 1886633"/>
                <a:gd name="connsiteX4" fmla="*/ 0 w 4456213"/>
                <a:gd name="connsiteY4" fmla="*/ 1886633 h 1886633"/>
                <a:gd name="connsiteX0" fmla="*/ 0 w 4456213"/>
                <a:gd name="connsiteY0" fmla="*/ 2073134 h 2073134"/>
                <a:gd name="connsiteX1" fmla="*/ 2908150 w 4456213"/>
                <a:gd name="connsiteY1" fmla="*/ 0 h 2073134"/>
                <a:gd name="connsiteX2" fmla="*/ 4456213 w 4456213"/>
                <a:gd name="connsiteY2" fmla="*/ 382934 h 2073134"/>
                <a:gd name="connsiteX3" fmla="*/ 2711826 w 4456213"/>
                <a:gd name="connsiteY3" fmla="*/ 1681315 h 2073134"/>
                <a:gd name="connsiteX4" fmla="*/ 0 w 4456213"/>
                <a:gd name="connsiteY4" fmla="*/ 2073134 h 2073134"/>
                <a:gd name="connsiteX0" fmla="*/ 0 w 4969431"/>
                <a:gd name="connsiteY0" fmla="*/ 2175982 h 2175982"/>
                <a:gd name="connsiteX1" fmla="*/ 2908150 w 4969431"/>
                <a:gd name="connsiteY1" fmla="*/ 102848 h 2175982"/>
                <a:gd name="connsiteX2" fmla="*/ 4969431 w 4969431"/>
                <a:gd name="connsiteY2" fmla="*/ 1988 h 2175982"/>
                <a:gd name="connsiteX3" fmla="*/ 2711826 w 4969431"/>
                <a:gd name="connsiteY3" fmla="*/ 1784163 h 2175982"/>
                <a:gd name="connsiteX4" fmla="*/ 0 w 4969431"/>
                <a:gd name="connsiteY4" fmla="*/ 2175982 h 2175982"/>
                <a:gd name="connsiteX0" fmla="*/ 0 w 6149686"/>
                <a:gd name="connsiteY0" fmla="*/ 2405418 h 2405418"/>
                <a:gd name="connsiteX1" fmla="*/ 4088405 w 6149686"/>
                <a:gd name="connsiteY1" fmla="*/ 102848 h 2405418"/>
                <a:gd name="connsiteX2" fmla="*/ 6149686 w 6149686"/>
                <a:gd name="connsiteY2" fmla="*/ 1988 h 2405418"/>
                <a:gd name="connsiteX3" fmla="*/ 3892081 w 6149686"/>
                <a:gd name="connsiteY3" fmla="*/ 1784163 h 2405418"/>
                <a:gd name="connsiteX4" fmla="*/ 0 w 6149686"/>
                <a:gd name="connsiteY4" fmla="*/ 2405418 h 2405418"/>
                <a:gd name="connsiteX0" fmla="*/ 0 w 6149686"/>
                <a:gd name="connsiteY0" fmla="*/ 2405418 h 2405418"/>
                <a:gd name="connsiteX1" fmla="*/ 4088405 w 6149686"/>
                <a:gd name="connsiteY1" fmla="*/ 102848 h 2405418"/>
                <a:gd name="connsiteX2" fmla="*/ 6149686 w 6149686"/>
                <a:gd name="connsiteY2" fmla="*/ 1988 h 2405418"/>
                <a:gd name="connsiteX3" fmla="*/ 4648927 w 6149686"/>
                <a:gd name="connsiteY3" fmla="*/ 1978394 h 2405418"/>
                <a:gd name="connsiteX4" fmla="*/ 0 w 6149686"/>
                <a:gd name="connsiteY4" fmla="*/ 2405418 h 2405418"/>
                <a:gd name="connsiteX0" fmla="*/ 1 w 6546481"/>
                <a:gd name="connsiteY0" fmla="*/ 2994589 h 2994589"/>
                <a:gd name="connsiteX1" fmla="*/ 4485200 w 6546481"/>
                <a:gd name="connsiteY1" fmla="*/ 102848 h 2994589"/>
                <a:gd name="connsiteX2" fmla="*/ 6546481 w 6546481"/>
                <a:gd name="connsiteY2" fmla="*/ 1988 h 2994589"/>
                <a:gd name="connsiteX3" fmla="*/ 5045722 w 6546481"/>
                <a:gd name="connsiteY3" fmla="*/ 1978394 h 2994589"/>
                <a:gd name="connsiteX4" fmla="*/ 1 w 6546481"/>
                <a:gd name="connsiteY4" fmla="*/ 2994589 h 2994589"/>
                <a:gd name="connsiteX0" fmla="*/ 0 w 7029053"/>
                <a:gd name="connsiteY0" fmla="*/ 3159515 h 3159515"/>
                <a:gd name="connsiteX1" fmla="*/ 4967772 w 7029053"/>
                <a:gd name="connsiteY1" fmla="*/ 102848 h 3159515"/>
                <a:gd name="connsiteX2" fmla="*/ 7029053 w 7029053"/>
                <a:gd name="connsiteY2" fmla="*/ 1988 h 3159515"/>
                <a:gd name="connsiteX3" fmla="*/ 5528294 w 7029053"/>
                <a:gd name="connsiteY3" fmla="*/ 1978394 h 3159515"/>
                <a:gd name="connsiteX4" fmla="*/ 0 w 7029053"/>
                <a:gd name="connsiteY4" fmla="*/ 3159515 h 3159515"/>
                <a:gd name="connsiteX0" fmla="*/ 0 w 6122145"/>
                <a:gd name="connsiteY0" fmla="*/ 2940546 h 2940546"/>
                <a:gd name="connsiteX1" fmla="*/ 4060864 w 6122145"/>
                <a:gd name="connsiteY1" fmla="*/ 102848 h 2940546"/>
                <a:gd name="connsiteX2" fmla="*/ 6122145 w 6122145"/>
                <a:gd name="connsiteY2" fmla="*/ 1988 h 2940546"/>
                <a:gd name="connsiteX3" fmla="*/ 4621386 w 6122145"/>
                <a:gd name="connsiteY3" fmla="*/ 1978394 h 2940546"/>
                <a:gd name="connsiteX4" fmla="*/ 0 w 6122145"/>
                <a:gd name="connsiteY4" fmla="*/ 2940546 h 2940546"/>
                <a:gd name="connsiteX0" fmla="*/ -1 w 5720507"/>
                <a:gd name="connsiteY0" fmla="*/ 2890915 h 2890915"/>
                <a:gd name="connsiteX1" fmla="*/ 3659226 w 5720507"/>
                <a:gd name="connsiteY1" fmla="*/ 102848 h 2890915"/>
                <a:gd name="connsiteX2" fmla="*/ 5720507 w 5720507"/>
                <a:gd name="connsiteY2" fmla="*/ 1988 h 2890915"/>
                <a:gd name="connsiteX3" fmla="*/ 4219748 w 5720507"/>
                <a:gd name="connsiteY3" fmla="*/ 1978394 h 2890915"/>
                <a:gd name="connsiteX4" fmla="*/ -1 w 5720507"/>
                <a:gd name="connsiteY4" fmla="*/ 2890915 h 2890915"/>
                <a:gd name="connsiteX0" fmla="*/ 0 w 5518192"/>
                <a:gd name="connsiteY0" fmla="*/ 2766247 h 2766247"/>
                <a:gd name="connsiteX1" fmla="*/ 3456911 w 5518192"/>
                <a:gd name="connsiteY1" fmla="*/ 102848 h 2766247"/>
                <a:gd name="connsiteX2" fmla="*/ 5518192 w 5518192"/>
                <a:gd name="connsiteY2" fmla="*/ 1988 h 2766247"/>
                <a:gd name="connsiteX3" fmla="*/ 4017433 w 5518192"/>
                <a:gd name="connsiteY3" fmla="*/ 1978394 h 2766247"/>
                <a:gd name="connsiteX4" fmla="*/ 0 w 5518192"/>
                <a:gd name="connsiteY4" fmla="*/ 2766247 h 2766247"/>
                <a:gd name="connsiteX0" fmla="*/ 0 w 5518192"/>
                <a:gd name="connsiteY0" fmla="*/ 2766247 h 2766247"/>
                <a:gd name="connsiteX1" fmla="*/ 3456911 w 5518192"/>
                <a:gd name="connsiteY1" fmla="*/ 102848 h 2766247"/>
                <a:gd name="connsiteX2" fmla="*/ 5518192 w 5518192"/>
                <a:gd name="connsiteY2" fmla="*/ 1988 h 2766247"/>
                <a:gd name="connsiteX3" fmla="*/ 3987824 w 5518192"/>
                <a:gd name="connsiteY3" fmla="*/ 2012596 h 2766247"/>
                <a:gd name="connsiteX4" fmla="*/ 0 w 5518192"/>
                <a:gd name="connsiteY4" fmla="*/ 2766247 h 2766247"/>
                <a:gd name="connsiteX0" fmla="*/ 0 w 7775178"/>
                <a:gd name="connsiteY0" fmla="*/ 3757992 h 3757992"/>
                <a:gd name="connsiteX1" fmla="*/ 3456911 w 7775178"/>
                <a:gd name="connsiteY1" fmla="*/ 1094593 h 3757992"/>
                <a:gd name="connsiteX2" fmla="*/ 7775179 w 7775178"/>
                <a:gd name="connsiteY2" fmla="*/ 282 h 3757992"/>
                <a:gd name="connsiteX3" fmla="*/ 3987824 w 7775178"/>
                <a:gd name="connsiteY3" fmla="*/ 3004341 h 3757992"/>
                <a:gd name="connsiteX4" fmla="*/ 0 w 7775178"/>
                <a:gd name="connsiteY4" fmla="*/ 3757992 h 3757992"/>
                <a:gd name="connsiteX0" fmla="*/ 0 w 7775180"/>
                <a:gd name="connsiteY0" fmla="*/ 3759184 h 3759184"/>
                <a:gd name="connsiteX1" fmla="*/ 4833661 w 7775180"/>
                <a:gd name="connsiteY1" fmla="*/ 159662 h 3759184"/>
                <a:gd name="connsiteX2" fmla="*/ 7775179 w 7775180"/>
                <a:gd name="connsiteY2" fmla="*/ 1474 h 3759184"/>
                <a:gd name="connsiteX3" fmla="*/ 3987824 w 7775180"/>
                <a:gd name="connsiteY3" fmla="*/ 3005533 h 3759184"/>
                <a:gd name="connsiteX4" fmla="*/ 0 w 7775180"/>
                <a:gd name="connsiteY4" fmla="*/ 3759184 h 3759184"/>
                <a:gd name="connsiteX0" fmla="*/ 0 w 7759395"/>
                <a:gd name="connsiteY0" fmla="*/ 3784411 h 3784411"/>
                <a:gd name="connsiteX1" fmla="*/ 4833661 w 7759395"/>
                <a:gd name="connsiteY1" fmla="*/ 184889 h 3784411"/>
                <a:gd name="connsiteX2" fmla="*/ 7759396 w 7759395"/>
                <a:gd name="connsiteY2" fmla="*/ 1322 h 3784411"/>
                <a:gd name="connsiteX3" fmla="*/ 3987824 w 7759395"/>
                <a:gd name="connsiteY3" fmla="*/ 3030760 h 3784411"/>
                <a:gd name="connsiteX4" fmla="*/ 0 w 7759395"/>
                <a:gd name="connsiteY4" fmla="*/ 3784411 h 3784411"/>
                <a:gd name="connsiteX0" fmla="*/ 0 w 7759397"/>
                <a:gd name="connsiteY0" fmla="*/ 3784367 h 3784367"/>
                <a:gd name="connsiteX1" fmla="*/ 4788267 w 7759397"/>
                <a:gd name="connsiteY1" fmla="*/ 193670 h 3784367"/>
                <a:gd name="connsiteX2" fmla="*/ 7759396 w 7759397"/>
                <a:gd name="connsiteY2" fmla="*/ 1278 h 3784367"/>
                <a:gd name="connsiteX3" fmla="*/ 3987824 w 7759397"/>
                <a:gd name="connsiteY3" fmla="*/ 3030716 h 3784367"/>
                <a:gd name="connsiteX4" fmla="*/ 0 w 7759397"/>
                <a:gd name="connsiteY4" fmla="*/ 3784367 h 3784367"/>
                <a:gd name="connsiteX0" fmla="*/ 0 w 7759395"/>
                <a:gd name="connsiteY0" fmla="*/ 3784408 h 3784408"/>
                <a:gd name="connsiteX1" fmla="*/ 4773229 w 7759395"/>
                <a:gd name="connsiteY1" fmla="*/ 185516 h 3784408"/>
                <a:gd name="connsiteX2" fmla="*/ 7759396 w 7759395"/>
                <a:gd name="connsiteY2" fmla="*/ 1319 h 3784408"/>
                <a:gd name="connsiteX3" fmla="*/ 3987824 w 7759395"/>
                <a:gd name="connsiteY3" fmla="*/ 3030757 h 3784408"/>
                <a:gd name="connsiteX4" fmla="*/ 0 w 7759395"/>
                <a:gd name="connsiteY4" fmla="*/ 3784408 h 3784408"/>
                <a:gd name="connsiteX0" fmla="*/ 0 w 7765183"/>
                <a:gd name="connsiteY0" fmla="*/ 3791057 h 3791057"/>
                <a:gd name="connsiteX1" fmla="*/ 4773229 w 7765183"/>
                <a:gd name="connsiteY1" fmla="*/ 192165 h 3791057"/>
                <a:gd name="connsiteX2" fmla="*/ 7765183 w 7765183"/>
                <a:gd name="connsiteY2" fmla="*/ 1284 h 3791057"/>
                <a:gd name="connsiteX3" fmla="*/ 3987824 w 7765183"/>
                <a:gd name="connsiteY3" fmla="*/ 3037406 h 3791057"/>
                <a:gd name="connsiteX4" fmla="*/ 0 w 7765183"/>
                <a:gd name="connsiteY4" fmla="*/ 3791057 h 3791057"/>
                <a:gd name="connsiteX0" fmla="*/ 0 w 7765183"/>
                <a:gd name="connsiteY0" fmla="*/ 3791156 h 3791156"/>
                <a:gd name="connsiteX1" fmla="*/ 4752022 w 7765183"/>
                <a:gd name="connsiteY1" fmla="*/ 174153 h 3791156"/>
                <a:gd name="connsiteX2" fmla="*/ 7765183 w 7765183"/>
                <a:gd name="connsiteY2" fmla="*/ 1383 h 3791156"/>
                <a:gd name="connsiteX3" fmla="*/ 3987824 w 7765183"/>
                <a:gd name="connsiteY3" fmla="*/ 3037505 h 3791156"/>
                <a:gd name="connsiteX4" fmla="*/ 0 w 7765183"/>
                <a:gd name="connsiteY4" fmla="*/ 3791156 h 3791156"/>
                <a:gd name="connsiteX0" fmla="*/ 0 w 7774056"/>
                <a:gd name="connsiteY0" fmla="*/ 3792871 h 3792871"/>
                <a:gd name="connsiteX1" fmla="*/ 4752022 w 7774056"/>
                <a:gd name="connsiteY1" fmla="*/ 175868 h 3792871"/>
                <a:gd name="connsiteX2" fmla="*/ 7774055 w 7774056"/>
                <a:gd name="connsiteY2" fmla="*/ 1373 h 3792871"/>
                <a:gd name="connsiteX3" fmla="*/ 3987824 w 7774056"/>
                <a:gd name="connsiteY3" fmla="*/ 3039220 h 3792871"/>
                <a:gd name="connsiteX4" fmla="*/ 0 w 7774056"/>
                <a:gd name="connsiteY4" fmla="*/ 3792871 h 3792871"/>
                <a:gd name="connsiteX0" fmla="*/ 0 w 7774054"/>
                <a:gd name="connsiteY0" fmla="*/ 3792871 h 3792871"/>
                <a:gd name="connsiteX1" fmla="*/ 4752022 w 7774054"/>
                <a:gd name="connsiteY1" fmla="*/ 175868 h 3792871"/>
                <a:gd name="connsiteX2" fmla="*/ 7774055 w 7774054"/>
                <a:gd name="connsiteY2" fmla="*/ 1373 h 3792871"/>
                <a:gd name="connsiteX3" fmla="*/ 5551016 w 7774054"/>
                <a:gd name="connsiteY3" fmla="*/ 2862186 h 3792871"/>
                <a:gd name="connsiteX4" fmla="*/ 0 w 7774054"/>
                <a:gd name="connsiteY4" fmla="*/ 3792871 h 3792871"/>
                <a:gd name="connsiteX0" fmla="*/ 0 w 4680497"/>
                <a:gd name="connsiteY0" fmla="*/ 2382873 h 2862186"/>
                <a:gd name="connsiteX1" fmla="*/ 1658463 w 4680497"/>
                <a:gd name="connsiteY1" fmla="*/ 175868 h 2862186"/>
                <a:gd name="connsiteX2" fmla="*/ 4680496 w 4680497"/>
                <a:gd name="connsiteY2" fmla="*/ 1373 h 2862186"/>
                <a:gd name="connsiteX3" fmla="*/ 2457457 w 4680497"/>
                <a:gd name="connsiteY3" fmla="*/ 2862186 h 2862186"/>
                <a:gd name="connsiteX4" fmla="*/ 0 w 4680497"/>
                <a:gd name="connsiteY4" fmla="*/ 2382873 h 2862186"/>
                <a:gd name="connsiteX0" fmla="*/ 0 w 5082110"/>
                <a:gd name="connsiteY0" fmla="*/ 2382873 h 3160591"/>
                <a:gd name="connsiteX1" fmla="*/ 1658463 w 5082110"/>
                <a:gd name="connsiteY1" fmla="*/ 175868 h 3160591"/>
                <a:gd name="connsiteX2" fmla="*/ 4680496 w 5082110"/>
                <a:gd name="connsiteY2" fmla="*/ 1373 h 3160591"/>
                <a:gd name="connsiteX3" fmla="*/ 5082110 w 5082110"/>
                <a:gd name="connsiteY3" fmla="*/ 3160591 h 3160591"/>
                <a:gd name="connsiteX4" fmla="*/ 0 w 5082110"/>
                <a:gd name="connsiteY4" fmla="*/ 2382873 h 3160591"/>
                <a:gd name="connsiteX0" fmla="*/ 0 w 4824600"/>
                <a:gd name="connsiteY0" fmla="*/ 1793731 h 3160591"/>
                <a:gd name="connsiteX1" fmla="*/ 1400953 w 4824600"/>
                <a:gd name="connsiteY1" fmla="*/ 175868 h 3160591"/>
                <a:gd name="connsiteX2" fmla="*/ 4422986 w 4824600"/>
                <a:gd name="connsiteY2" fmla="*/ 1373 h 3160591"/>
                <a:gd name="connsiteX3" fmla="*/ 4824600 w 4824600"/>
                <a:gd name="connsiteY3" fmla="*/ 3160591 h 3160591"/>
                <a:gd name="connsiteX4" fmla="*/ 0 w 4824600"/>
                <a:gd name="connsiteY4" fmla="*/ 1793731 h 3160591"/>
                <a:gd name="connsiteX0" fmla="*/ 1 w 5160200"/>
                <a:gd name="connsiteY0" fmla="*/ 2302920 h 3160591"/>
                <a:gd name="connsiteX1" fmla="*/ 1736553 w 5160200"/>
                <a:gd name="connsiteY1" fmla="*/ 175868 h 3160591"/>
                <a:gd name="connsiteX2" fmla="*/ 4758586 w 5160200"/>
                <a:gd name="connsiteY2" fmla="*/ 1373 h 3160591"/>
                <a:gd name="connsiteX3" fmla="*/ 5160200 w 5160200"/>
                <a:gd name="connsiteY3" fmla="*/ 3160591 h 3160591"/>
                <a:gd name="connsiteX4" fmla="*/ 1 w 5160200"/>
                <a:gd name="connsiteY4" fmla="*/ 2302920 h 3160591"/>
                <a:gd name="connsiteX0" fmla="*/ -1 w 5160198"/>
                <a:gd name="connsiteY0" fmla="*/ 2301591 h 7463460"/>
                <a:gd name="connsiteX1" fmla="*/ 2412957 w 5160198"/>
                <a:gd name="connsiteY1" fmla="*/ 7463372 h 7463460"/>
                <a:gd name="connsiteX2" fmla="*/ 4758584 w 5160198"/>
                <a:gd name="connsiteY2" fmla="*/ 44 h 7463460"/>
                <a:gd name="connsiteX3" fmla="*/ 5160198 w 5160198"/>
                <a:gd name="connsiteY3" fmla="*/ 3159262 h 7463460"/>
                <a:gd name="connsiteX4" fmla="*/ -1 w 5160198"/>
                <a:gd name="connsiteY4" fmla="*/ 2301591 h 7463460"/>
                <a:gd name="connsiteX0" fmla="*/ 1 w 5160200"/>
                <a:gd name="connsiteY0" fmla="*/ 0 h 5466321"/>
                <a:gd name="connsiteX1" fmla="*/ 2412959 w 5160200"/>
                <a:gd name="connsiteY1" fmla="*/ 5161781 h 5466321"/>
                <a:gd name="connsiteX2" fmla="*/ 4683582 w 5160200"/>
                <a:gd name="connsiteY2" fmla="*/ 5466321 h 5466321"/>
                <a:gd name="connsiteX3" fmla="*/ 5160200 w 5160200"/>
                <a:gd name="connsiteY3" fmla="*/ 857671 h 5466321"/>
                <a:gd name="connsiteX4" fmla="*/ 1 w 5160200"/>
                <a:gd name="connsiteY4" fmla="*/ 0 h 5466321"/>
                <a:gd name="connsiteX0" fmla="*/ -1 w 5160198"/>
                <a:gd name="connsiteY0" fmla="*/ 0 h 5466321"/>
                <a:gd name="connsiteX1" fmla="*/ 2519626 w 5160198"/>
                <a:gd name="connsiteY1" fmla="*/ 5378875 h 5466321"/>
                <a:gd name="connsiteX2" fmla="*/ 4683580 w 5160198"/>
                <a:gd name="connsiteY2" fmla="*/ 5466321 h 5466321"/>
                <a:gd name="connsiteX3" fmla="*/ 5160198 w 5160198"/>
                <a:gd name="connsiteY3" fmla="*/ 857671 h 5466321"/>
                <a:gd name="connsiteX4" fmla="*/ -1 w 5160198"/>
                <a:gd name="connsiteY4" fmla="*/ 0 h 5466321"/>
                <a:gd name="connsiteX0" fmla="*/ 1 w 5160200"/>
                <a:gd name="connsiteY0" fmla="*/ 0 h 5869269"/>
                <a:gd name="connsiteX1" fmla="*/ 2519628 w 5160200"/>
                <a:gd name="connsiteY1" fmla="*/ 5378875 h 5869269"/>
                <a:gd name="connsiteX2" fmla="*/ 4645897 w 5160200"/>
                <a:gd name="connsiteY2" fmla="*/ 5869269 h 5869269"/>
                <a:gd name="connsiteX3" fmla="*/ 5160200 w 5160200"/>
                <a:gd name="connsiteY3" fmla="*/ 857671 h 5869269"/>
                <a:gd name="connsiteX4" fmla="*/ 1 w 5160200"/>
                <a:gd name="connsiteY4" fmla="*/ 0 h 5869269"/>
                <a:gd name="connsiteX0" fmla="*/ -1 w 5160198"/>
                <a:gd name="connsiteY0" fmla="*/ 0 h 5869269"/>
                <a:gd name="connsiteX1" fmla="*/ 2659875 w 5160198"/>
                <a:gd name="connsiteY1" fmla="*/ 5688627 h 5869269"/>
                <a:gd name="connsiteX2" fmla="*/ 4645895 w 5160198"/>
                <a:gd name="connsiteY2" fmla="*/ 5869269 h 5869269"/>
                <a:gd name="connsiteX3" fmla="*/ 5160198 w 5160198"/>
                <a:gd name="connsiteY3" fmla="*/ 857671 h 5869269"/>
                <a:gd name="connsiteX4" fmla="*/ -1 w 5160198"/>
                <a:gd name="connsiteY4" fmla="*/ 0 h 5869269"/>
                <a:gd name="connsiteX0" fmla="*/ -1 w 5080291"/>
                <a:gd name="connsiteY0" fmla="*/ 0 h 5813866"/>
                <a:gd name="connsiteX1" fmla="*/ 2579968 w 5080291"/>
                <a:gd name="connsiteY1" fmla="*/ 5633224 h 5813866"/>
                <a:gd name="connsiteX2" fmla="*/ 4565988 w 5080291"/>
                <a:gd name="connsiteY2" fmla="*/ 5813866 h 5813866"/>
                <a:gd name="connsiteX3" fmla="*/ 5080291 w 5080291"/>
                <a:gd name="connsiteY3" fmla="*/ 802268 h 5813866"/>
                <a:gd name="connsiteX4" fmla="*/ -1 w 5080291"/>
                <a:gd name="connsiteY4" fmla="*/ 0 h 5813866"/>
                <a:gd name="connsiteX0" fmla="*/ 0 w 5107782"/>
                <a:gd name="connsiteY0" fmla="*/ 1 h 5847038"/>
                <a:gd name="connsiteX1" fmla="*/ 2607459 w 5107782"/>
                <a:gd name="connsiteY1" fmla="*/ 5666396 h 5847038"/>
                <a:gd name="connsiteX2" fmla="*/ 4593479 w 5107782"/>
                <a:gd name="connsiteY2" fmla="*/ 5847038 h 5847038"/>
                <a:gd name="connsiteX3" fmla="*/ 5107782 w 5107782"/>
                <a:gd name="connsiteY3" fmla="*/ 835440 h 5847038"/>
                <a:gd name="connsiteX4" fmla="*/ 0 w 5107782"/>
                <a:gd name="connsiteY4" fmla="*/ 1 h 584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7782" h="5847038">
                  <a:moveTo>
                    <a:pt x="0" y="1"/>
                  </a:moveTo>
                  <a:cubicBezTo>
                    <a:pt x="886625" y="1896210"/>
                    <a:pt x="1720834" y="3770187"/>
                    <a:pt x="2607459" y="5666396"/>
                  </a:cubicBezTo>
                  <a:cubicBezTo>
                    <a:pt x="2576138" y="5696123"/>
                    <a:pt x="4579406" y="5826135"/>
                    <a:pt x="4593479" y="5847038"/>
                  </a:cubicBezTo>
                  <a:lnTo>
                    <a:pt x="5107782" y="835440"/>
                  </a:lnTo>
                  <a:lnTo>
                    <a:pt x="0" y="1"/>
                  </a:lnTo>
                  <a:close/>
                </a:path>
              </a:pathLst>
            </a:cu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sz="2400" dirty="0">
                <a:solidFill>
                  <a:schemeClr val="tx1"/>
                </a:solidFill>
              </a:endParaRPr>
            </a:p>
          </p:txBody>
        </p:sp>
      </p:grpSp>
      <p:pic>
        <p:nvPicPr>
          <p:cNvPr id="15" name="Image 14">
            <a:extLst>
              <a:ext uri="{FF2B5EF4-FFF2-40B4-BE49-F238E27FC236}">
                <a16:creationId xmlns:a16="http://schemas.microsoft.com/office/drawing/2014/main" id="{176AA36D-5615-AE4F-B4B1-4952D0ACA610}"/>
              </a:ext>
            </a:extLst>
          </p:cNvPr>
          <p:cNvPicPr>
            <a:picLocks noChangeAspect="1"/>
          </p:cNvPicPr>
          <p:nvPr userDrawn="1"/>
        </p:nvPicPr>
        <p:blipFill rotWithShape="1">
          <a:blip r:embed="rId2"/>
          <a:srcRect l="-14027" r="-12426"/>
          <a:stretch/>
        </p:blipFill>
        <p:spPr>
          <a:xfrm>
            <a:off x="0" y="287930"/>
            <a:ext cx="3792000" cy="832116"/>
          </a:xfrm>
          <a:prstGeom prst="rect">
            <a:avLst/>
          </a:prstGeom>
        </p:spPr>
      </p:pic>
    </p:spTree>
    <p:extLst>
      <p:ext uri="{BB962C8B-B14F-4D97-AF65-F5344CB8AC3E}">
        <p14:creationId xmlns:p14="http://schemas.microsoft.com/office/powerpoint/2010/main" val="3154534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grpId="0" nodeType="withEffect">
                                  <p:stCondLst>
                                    <p:cond delay="0"/>
                                  </p:stCondLst>
                                  <p:iterate type="wd">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1050"/>
                            </p:stCondLst>
                            <p:childTnLst>
                              <p:par>
                                <p:cTn id="10" presetID="22" presetClass="entr" presetSubtype="2"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right)">
                                      <p:cBhvr>
                                        <p:cTn id="12" dur="500"/>
                                        <p:tgtEl>
                                          <p:spTgt spid="11"/>
                                        </p:tgtEl>
                                      </p:cBhvr>
                                    </p:animEffect>
                                  </p:childTnLst>
                                </p:cTn>
                              </p:par>
                            </p:childTnLst>
                          </p:cTn>
                        </p:par>
                        <p:par>
                          <p:cTn id="13" fill="hold">
                            <p:stCondLst>
                              <p:cond delay="1550"/>
                            </p:stCondLst>
                            <p:childTnLst>
                              <p:par>
                                <p:cTn id="14" presetID="1"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par>
                          <p:cTn id="16" fill="hold">
                            <p:stCondLst>
                              <p:cond delay="1550"/>
                            </p:stCondLst>
                            <p:childTnLst>
                              <p:par>
                                <p:cTn id="17" presetID="1"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par>
                          <p:cTn id="19" fill="hold">
                            <p:stCondLst>
                              <p:cond delay="1550"/>
                            </p:stCondLst>
                            <p:childTnLst>
                              <p:par>
                                <p:cTn id="20" presetID="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tmplLst>
          <p:tmpl>
            <p:tnLst>
              <p:par>
                <p:cTn presetID="1"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childTnLst>
                </p:cTn>
              </p:par>
            </p:tnLst>
          </p:tmpl>
        </p:tmplLst>
      </p:bldP>
      <p:bldP spid="10" grpId="0">
        <p:tmplLst>
          <p:tmpl>
            <p:tnLst>
              <p:par>
                <p:cTn presetID="1"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Page UNE">
    <p:bg>
      <p:bgPr>
        <a:solidFill>
          <a:schemeClr val="bg1"/>
        </a:solidFill>
        <a:effectLst/>
      </p:bgPr>
    </p:bg>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9515B66C-7001-0845-933C-0198590ED505}"/>
              </a:ext>
            </a:extLst>
          </p:cNvPr>
          <p:cNvPicPr>
            <a:picLocks noChangeAspect="1"/>
          </p:cNvPicPr>
          <p:nvPr userDrawn="1"/>
        </p:nvPicPr>
        <p:blipFill>
          <a:blip r:embed="rId2"/>
          <a:srcRect/>
          <a:stretch/>
        </p:blipFill>
        <p:spPr>
          <a:xfrm>
            <a:off x="0" y="0"/>
            <a:ext cx="12192000" cy="6858000"/>
          </a:xfrm>
          <a:prstGeom prst="rect">
            <a:avLst/>
          </a:prstGeom>
        </p:spPr>
      </p:pic>
      <p:pic>
        <p:nvPicPr>
          <p:cNvPr id="3" name="Image 2">
            <a:extLst>
              <a:ext uri="{FF2B5EF4-FFF2-40B4-BE49-F238E27FC236}">
                <a16:creationId xmlns:a16="http://schemas.microsoft.com/office/drawing/2014/main" id="{6FB188CA-99BC-C840-9307-2C05D7D8DB66}"/>
              </a:ext>
            </a:extLst>
          </p:cNvPr>
          <p:cNvPicPr>
            <a:picLocks noChangeAspect="1"/>
          </p:cNvPicPr>
          <p:nvPr userDrawn="1"/>
        </p:nvPicPr>
        <p:blipFill>
          <a:blip r:embed="rId3"/>
          <a:srcRect/>
          <a:stretch/>
        </p:blipFill>
        <p:spPr>
          <a:xfrm>
            <a:off x="4882164" y="1885985"/>
            <a:ext cx="6854717" cy="799716"/>
          </a:xfrm>
          <a:prstGeom prst="rect">
            <a:avLst/>
          </a:prstGeom>
        </p:spPr>
      </p:pic>
    </p:spTree>
    <p:extLst>
      <p:ext uri="{BB962C8B-B14F-4D97-AF65-F5344CB8AC3E}">
        <p14:creationId xmlns:p14="http://schemas.microsoft.com/office/powerpoint/2010/main" val="80576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SOMMAIRE version n°2">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D1AEEB6F-E85D-B84E-BFE4-3BD6A1267FD9}"/>
              </a:ext>
            </a:extLst>
          </p:cNvPr>
          <p:cNvPicPr>
            <a:picLocks noChangeAspect="1"/>
          </p:cNvPicPr>
          <p:nvPr userDrawn="1"/>
        </p:nvPicPr>
        <p:blipFill>
          <a:blip r:embed="rId2"/>
          <a:srcRect/>
          <a:stretch/>
        </p:blipFill>
        <p:spPr>
          <a:xfrm>
            <a:off x="0" y="0"/>
            <a:ext cx="12192000" cy="1557867"/>
          </a:xfrm>
          <a:prstGeom prst="rect">
            <a:avLst/>
          </a:prstGeom>
        </p:spPr>
      </p:pic>
      <p:sp>
        <p:nvSpPr>
          <p:cNvPr id="10" name="Content Placeholder 2">
            <a:extLst>
              <a:ext uri="{FF2B5EF4-FFF2-40B4-BE49-F238E27FC236}">
                <a16:creationId xmlns:a16="http://schemas.microsoft.com/office/drawing/2014/main" id="{027DB3D2-A3F1-A845-BFBF-D5A3493CEB24}"/>
              </a:ext>
            </a:extLst>
          </p:cNvPr>
          <p:cNvSpPr>
            <a:spLocks noGrp="1"/>
          </p:cNvSpPr>
          <p:nvPr>
            <p:ph sz="half" idx="10" hasCustomPrompt="1"/>
          </p:nvPr>
        </p:nvSpPr>
        <p:spPr>
          <a:xfrm>
            <a:off x="1330114" y="2419828"/>
            <a:ext cx="10019453" cy="344219"/>
          </a:xfrm>
          <a:ln>
            <a:noFill/>
          </a:ln>
        </p:spPr>
        <p:txBody>
          <a:bodyPr>
            <a:noAutofit/>
          </a:bodyPr>
          <a:lstStyle>
            <a:lvl1pPr marL="304784" indent="-304784">
              <a:buFontTx/>
              <a:buBlip>
                <a:blip r:embed="rId3"/>
              </a:buBlip>
              <a:defRPr sz="2667" b="1">
                <a:solidFill>
                  <a:srgbClr val="0D2755"/>
                </a:solidFill>
              </a:defRPr>
            </a:lvl1pPr>
            <a:lvl2pPr>
              <a:defRPr sz="2133" b="1">
                <a:solidFill>
                  <a:srgbClr val="00ADAD"/>
                </a:solidFill>
              </a:defRPr>
            </a:lvl2pPr>
            <a:lvl3pPr>
              <a:defRPr sz="1867">
                <a:latin typeface="+mj-lt"/>
              </a:defRPr>
            </a:lvl3pPr>
            <a:lvl4pPr>
              <a:buClr>
                <a:srgbClr val="00B0F0"/>
              </a:buClr>
              <a:defRPr/>
            </a:lvl4pPr>
          </a:lstStyle>
          <a:p>
            <a:pPr lvl="0"/>
            <a:r>
              <a:rPr lang="fr-FR" dirty="0"/>
              <a:t> Titre du paragraphe</a:t>
            </a:r>
          </a:p>
        </p:txBody>
      </p:sp>
      <p:sp>
        <p:nvSpPr>
          <p:cNvPr id="12" name="Content Placeholder 2">
            <a:extLst>
              <a:ext uri="{FF2B5EF4-FFF2-40B4-BE49-F238E27FC236}">
                <a16:creationId xmlns:a16="http://schemas.microsoft.com/office/drawing/2014/main" id="{29ADD9E1-D715-E748-BDB0-B4490723FB40}"/>
              </a:ext>
            </a:extLst>
          </p:cNvPr>
          <p:cNvSpPr>
            <a:spLocks noGrp="1"/>
          </p:cNvSpPr>
          <p:nvPr>
            <p:ph sz="half" idx="1" hasCustomPrompt="1"/>
          </p:nvPr>
        </p:nvSpPr>
        <p:spPr>
          <a:xfrm>
            <a:off x="1544320" y="2892981"/>
            <a:ext cx="9591040" cy="344217"/>
          </a:xfrm>
        </p:spPr>
        <p:txBody>
          <a:bodyPr>
            <a:noAutofit/>
          </a:bodyPr>
          <a:lstStyle>
            <a:lvl1pPr marL="0" indent="0">
              <a:buNone/>
              <a:defRPr sz="2133" b="1">
                <a:solidFill>
                  <a:srgbClr val="00ADAD"/>
                </a:solidFill>
              </a:defRPr>
            </a:lvl1pPr>
            <a:lvl2pPr marL="609570" indent="0">
              <a:buNone/>
              <a:defRPr sz="2133" b="1">
                <a:solidFill>
                  <a:srgbClr val="00ADAD"/>
                </a:solidFill>
              </a:defRPr>
            </a:lvl2pPr>
            <a:lvl3pPr marL="1219139" indent="0">
              <a:buNone/>
              <a:defRPr/>
            </a:lvl3pPr>
            <a:lvl4pPr marL="1828709" indent="0">
              <a:buNone/>
              <a:defRPr/>
            </a:lvl4pPr>
            <a:lvl5pPr marL="2438278" indent="0">
              <a:buNone/>
              <a:defRPr/>
            </a:lvl5pPr>
          </a:lstStyle>
          <a:p>
            <a:pPr lvl="0"/>
            <a:r>
              <a:rPr lang="fr-FR" dirty="0"/>
              <a:t>Sous-titre</a:t>
            </a:r>
          </a:p>
        </p:txBody>
      </p:sp>
      <p:sp>
        <p:nvSpPr>
          <p:cNvPr id="13" name="Content Placeholder 2">
            <a:extLst>
              <a:ext uri="{FF2B5EF4-FFF2-40B4-BE49-F238E27FC236}">
                <a16:creationId xmlns:a16="http://schemas.microsoft.com/office/drawing/2014/main" id="{6FDCB233-4E52-784D-87AA-A29A85B19790}"/>
              </a:ext>
            </a:extLst>
          </p:cNvPr>
          <p:cNvSpPr>
            <a:spLocks noGrp="1"/>
          </p:cNvSpPr>
          <p:nvPr>
            <p:ph sz="half" idx="11" hasCustomPrompt="1"/>
          </p:nvPr>
        </p:nvSpPr>
        <p:spPr>
          <a:xfrm>
            <a:off x="1544320" y="3366131"/>
            <a:ext cx="9591040" cy="1700240"/>
          </a:xfrm>
        </p:spPr>
        <p:txBody>
          <a:bodyPr numCol="1">
            <a:noAutofit/>
          </a:bodyPr>
          <a:lstStyle>
            <a:lvl1pPr marL="0" indent="0" algn="l">
              <a:lnSpc>
                <a:spcPct val="50000"/>
              </a:lnSpc>
              <a:buNone/>
              <a:tabLst>
                <a:tab pos="7199640" algn="l"/>
              </a:tabLst>
              <a:defRPr sz="1867">
                <a:solidFill>
                  <a:schemeClr val="tx1"/>
                </a:solidFill>
                <a:latin typeface="+mj-lt"/>
              </a:defRPr>
            </a:lvl1pPr>
          </a:lstStyle>
          <a:p>
            <a:pPr lvl="0"/>
            <a:r>
              <a:rPr lang="fr-FR" dirty="0"/>
              <a:t>Exemple de texte</a:t>
            </a:r>
          </a:p>
        </p:txBody>
      </p:sp>
      <p:sp>
        <p:nvSpPr>
          <p:cNvPr id="8" name="Title 1">
            <a:extLst>
              <a:ext uri="{FF2B5EF4-FFF2-40B4-BE49-F238E27FC236}">
                <a16:creationId xmlns:a16="http://schemas.microsoft.com/office/drawing/2014/main" id="{1107FD07-4208-214D-A5FC-34B72B7F960D}"/>
              </a:ext>
            </a:extLst>
          </p:cNvPr>
          <p:cNvSpPr>
            <a:spLocks noGrp="1"/>
          </p:cNvSpPr>
          <p:nvPr>
            <p:ph type="title" hasCustomPrompt="1"/>
          </p:nvPr>
        </p:nvSpPr>
        <p:spPr>
          <a:xfrm>
            <a:off x="4607980" y="224389"/>
            <a:ext cx="7584016" cy="801524"/>
          </a:xfrm>
          <a:noFill/>
        </p:spPr>
        <p:txBody>
          <a:bodyPr lIns="0" tIns="36000" rIns="0" bIns="0" anchor="ctr">
            <a:normAutofit/>
          </a:bodyPr>
          <a:lstStyle>
            <a:lvl1pPr algn="ctr">
              <a:defRPr sz="4267" b="1" i="0">
                <a:solidFill>
                  <a:schemeClr val="bg1"/>
                </a:solidFill>
                <a:latin typeface="Arial Black" panose="020B0604020202020204" pitchFamily="34" charset="0"/>
                <a:cs typeface="Arial Black" panose="020B0604020202020204" pitchFamily="34" charset="0"/>
              </a:defRPr>
            </a:lvl1pPr>
          </a:lstStyle>
          <a:p>
            <a:r>
              <a:rPr lang="fr-FR" dirty="0"/>
              <a:t>SOMMAIRE</a:t>
            </a:r>
            <a:endParaRPr lang="en-US" dirty="0"/>
          </a:p>
        </p:txBody>
      </p:sp>
    </p:spTree>
    <p:extLst>
      <p:ext uri="{BB962C8B-B14F-4D97-AF65-F5344CB8AC3E}">
        <p14:creationId xmlns:p14="http://schemas.microsoft.com/office/powerpoint/2010/main" val="39032380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ntenu texte 2">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A40E1F8E-2C67-0247-B927-01CDA18D72D4}"/>
              </a:ext>
            </a:extLst>
          </p:cNvPr>
          <p:cNvSpPr>
            <a:spLocks noGrp="1"/>
          </p:cNvSpPr>
          <p:nvPr>
            <p:ph type="title" hasCustomPrompt="1"/>
          </p:nvPr>
        </p:nvSpPr>
        <p:spPr>
          <a:xfrm>
            <a:off x="1440000" y="588468"/>
            <a:ext cx="10515600" cy="657545"/>
          </a:xfrm>
        </p:spPr>
        <p:txBody>
          <a:bodyPr>
            <a:noAutofit/>
          </a:bodyPr>
          <a:lstStyle>
            <a:lvl1pPr>
              <a:defRPr sz="4267" b="1" i="0">
                <a:solidFill>
                  <a:srgbClr val="0D2755"/>
                </a:solidFill>
                <a:latin typeface="Calibri" panose="020F0502020204030204" pitchFamily="34" charset="0"/>
                <a:cs typeface="Calibri" panose="020F0502020204030204" pitchFamily="34" charset="0"/>
              </a:defRPr>
            </a:lvl1pPr>
          </a:lstStyle>
          <a:p>
            <a:r>
              <a:rPr lang="fr-FR" dirty="0"/>
              <a:t>1. TITRE DE LA DIAPO</a:t>
            </a:r>
            <a:endParaRPr lang="en-US" dirty="0"/>
          </a:p>
        </p:txBody>
      </p:sp>
      <p:sp>
        <p:nvSpPr>
          <p:cNvPr id="14" name="Content Placeholder 3">
            <a:extLst>
              <a:ext uri="{FF2B5EF4-FFF2-40B4-BE49-F238E27FC236}">
                <a16:creationId xmlns:a16="http://schemas.microsoft.com/office/drawing/2014/main" id="{ACBF2C73-AD02-C642-97F5-84A31D9BE518}"/>
              </a:ext>
            </a:extLst>
          </p:cNvPr>
          <p:cNvSpPr>
            <a:spLocks noGrp="1"/>
          </p:cNvSpPr>
          <p:nvPr>
            <p:ph sz="half" idx="2" hasCustomPrompt="1"/>
          </p:nvPr>
        </p:nvSpPr>
        <p:spPr>
          <a:xfrm>
            <a:off x="1440000" y="1997310"/>
            <a:ext cx="9509003" cy="902585"/>
          </a:xfrm>
        </p:spPr>
        <p:txBody>
          <a:bodyPr>
            <a:noAutofit/>
          </a:bodyPr>
          <a:lstStyle>
            <a:lvl1pPr marL="0" indent="0" algn="just">
              <a:buNone/>
              <a:defRPr sz="2133">
                <a:latin typeface="+mj-lt"/>
              </a:defRPr>
            </a:lvl1pPr>
            <a:lvl2pPr>
              <a:defRPr sz="2133">
                <a:latin typeface="+mj-lt"/>
              </a:defRPr>
            </a:lvl2pPr>
            <a:lvl3pPr>
              <a:defRPr sz="2133">
                <a:latin typeface="+mj-lt"/>
              </a:defRPr>
            </a:lvl3pPr>
            <a:lvl4pPr>
              <a:defRPr sz="2133">
                <a:latin typeface="+mj-lt"/>
              </a:defRPr>
            </a:lvl4pPr>
            <a:lvl5pPr>
              <a:defRPr sz="2133">
                <a:latin typeface="+mj-lt"/>
              </a:defRPr>
            </a:lvl5pPr>
          </a:lstStyle>
          <a:p>
            <a:pPr lvl="0"/>
            <a:r>
              <a:rPr lang="fr-FR" dirty="0"/>
              <a:t>Texte</a:t>
            </a:r>
            <a:endParaRPr lang="en-US" dirty="0"/>
          </a:p>
        </p:txBody>
      </p:sp>
      <p:sp>
        <p:nvSpPr>
          <p:cNvPr id="17" name="Text Placeholder 3">
            <a:extLst>
              <a:ext uri="{FF2B5EF4-FFF2-40B4-BE49-F238E27FC236}">
                <a16:creationId xmlns:a16="http://schemas.microsoft.com/office/drawing/2014/main" id="{1F3C7840-1266-8647-B7A9-8171771F56B5}"/>
              </a:ext>
            </a:extLst>
          </p:cNvPr>
          <p:cNvSpPr>
            <a:spLocks noGrp="1"/>
          </p:cNvSpPr>
          <p:nvPr>
            <p:ph type="body" sz="half" idx="11" hasCustomPrompt="1"/>
          </p:nvPr>
        </p:nvSpPr>
        <p:spPr>
          <a:xfrm>
            <a:off x="1440000" y="3134426"/>
            <a:ext cx="3932237" cy="678353"/>
          </a:xfrm>
        </p:spPr>
        <p:txBody>
          <a:bodyPr>
            <a:noAutofit/>
          </a:bodyPr>
          <a:lstStyle>
            <a:lvl1pPr marL="380982" indent="-380982">
              <a:buClr>
                <a:schemeClr val="accent5"/>
              </a:buClr>
              <a:buFont typeface="Arial" panose="020B0604020202020204" pitchFamily="34" charset="0"/>
              <a:buChar char="•"/>
              <a:defRPr sz="2400" b="1"/>
            </a:lvl1pPr>
            <a:lvl2pPr marL="609570" indent="0">
              <a:buNone/>
              <a:defRPr sz="1867"/>
            </a:lvl2pPr>
            <a:lvl3pPr marL="1219139" indent="0">
              <a:buNone/>
              <a:defRPr sz="1600"/>
            </a:lvl3pPr>
            <a:lvl4pPr marL="1828709" indent="0">
              <a:buNone/>
              <a:defRPr sz="1333"/>
            </a:lvl4pPr>
            <a:lvl5pPr marL="2438278" indent="0">
              <a:buNone/>
              <a:defRPr sz="1333"/>
            </a:lvl5pPr>
            <a:lvl6pPr marL="3047848" indent="0">
              <a:buNone/>
              <a:defRPr sz="1333"/>
            </a:lvl6pPr>
            <a:lvl7pPr marL="3657417" indent="0">
              <a:buNone/>
              <a:defRPr sz="1333"/>
            </a:lvl7pPr>
            <a:lvl8pPr marL="4266987" indent="0">
              <a:buNone/>
              <a:defRPr sz="1333"/>
            </a:lvl8pPr>
            <a:lvl9pPr marL="4876557" indent="0">
              <a:buNone/>
              <a:defRPr sz="1333"/>
            </a:lvl9pPr>
          </a:lstStyle>
          <a:p>
            <a:pPr lvl="0"/>
            <a:r>
              <a:rPr lang="fr-FR" dirty="0"/>
              <a:t>Énumération</a:t>
            </a:r>
          </a:p>
        </p:txBody>
      </p:sp>
      <p:sp>
        <p:nvSpPr>
          <p:cNvPr id="18" name="Text Placeholder 3">
            <a:extLst>
              <a:ext uri="{FF2B5EF4-FFF2-40B4-BE49-F238E27FC236}">
                <a16:creationId xmlns:a16="http://schemas.microsoft.com/office/drawing/2014/main" id="{E92C5046-645B-194A-8E9D-1AA68758C167}"/>
              </a:ext>
            </a:extLst>
          </p:cNvPr>
          <p:cNvSpPr>
            <a:spLocks noGrp="1"/>
          </p:cNvSpPr>
          <p:nvPr>
            <p:ph type="body" sz="half" idx="12" hasCustomPrompt="1"/>
          </p:nvPr>
        </p:nvSpPr>
        <p:spPr>
          <a:xfrm>
            <a:off x="1440000" y="1430834"/>
            <a:ext cx="4591563" cy="448769"/>
          </a:xfrm>
        </p:spPr>
        <p:txBody>
          <a:bodyPr>
            <a:noAutofit/>
          </a:bodyPr>
          <a:lstStyle>
            <a:lvl1pPr marL="380982" indent="-380982">
              <a:buClr>
                <a:schemeClr val="accent5"/>
              </a:buClr>
              <a:buFontTx/>
              <a:buBlip>
                <a:blip r:embed="rId2"/>
              </a:buBlip>
              <a:defRPr sz="2400" b="1">
                <a:solidFill>
                  <a:srgbClr val="0D2755"/>
                </a:solidFill>
              </a:defRPr>
            </a:lvl1pPr>
            <a:lvl2pPr marL="609570" indent="0">
              <a:buNone/>
              <a:defRPr sz="1867"/>
            </a:lvl2pPr>
            <a:lvl3pPr marL="1219139" indent="0">
              <a:buNone/>
              <a:defRPr sz="1600"/>
            </a:lvl3pPr>
            <a:lvl4pPr marL="1828709" indent="0">
              <a:buNone/>
              <a:defRPr sz="1333"/>
            </a:lvl4pPr>
            <a:lvl5pPr marL="2438278" indent="0">
              <a:buNone/>
              <a:defRPr sz="1333"/>
            </a:lvl5pPr>
            <a:lvl6pPr marL="3047848" indent="0">
              <a:buNone/>
              <a:defRPr sz="1333"/>
            </a:lvl6pPr>
            <a:lvl7pPr marL="3657417" indent="0">
              <a:buNone/>
              <a:defRPr sz="1333"/>
            </a:lvl7pPr>
            <a:lvl8pPr marL="4266987" indent="0">
              <a:buNone/>
              <a:defRPr sz="1333"/>
            </a:lvl8pPr>
            <a:lvl9pPr marL="4876557" indent="0">
              <a:buNone/>
              <a:defRPr sz="1333"/>
            </a:lvl9pPr>
          </a:lstStyle>
          <a:p>
            <a:pPr lvl="0"/>
            <a:r>
              <a:rPr lang="fr-FR" dirty="0"/>
              <a:t>Sous-titre de la partie</a:t>
            </a:r>
          </a:p>
        </p:txBody>
      </p:sp>
      <p:pic>
        <p:nvPicPr>
          <p:cNvPr id="8" name="Image 7">
            <a:extLst>
              <a:ext uri="{FF2B5EF4-FFF2-40B4-BE49-F238E27FC236}">
                <a16:creationId xmlns:a16="http://schemas.microsoft.com/office/drawing/2014/main" id="{87071060-5A3D-F14E-9265-99900A290490}"/>
              </a:ext>
            </a:extLst>
          </p:cNvPr>
          <p:cNvPicPr>
            <a:picLocks noChangeAspect="1"/>
          </p:cNvPicPr>
          <p:nvPr userDrawn="1"/>
        </p:nvPicPr>
        <p:blipFill>
          <a:blip r:embed="rId3"/>
          <a:srcRect/>
          <a:stretch/>
        </p:blipFill>
        <p:spPr>
          <a:xfrm rot="8100000">
            <a:off x="9962655" y="-1004925"/>
            <a:ext cx="3563581" cy="3979333"/>
          </a:xfrm>
          <a:prstGeom prst="rect">
            <a:avLst/>
          </a:prstGeom>
        </p:spPr>
      </p:pic>
    </p:spTree>
    <p:extLst>
      <p:ext uri="{BB962C8B-B14F-4D97-AF65-F5344CB8AC3E}">
        <p14:creationId xmlns:p14="http://schemas.microsoft.com/office/powerpoint/2010/main" val="7287695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F83428E6-0515-F64F-B89C-286EF0373BE3}"/>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11010410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7FD7D346-1391-9847-AE6E-01FBDEA9649E}"/>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3932649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u texte 2">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A40E1F8E-2C67-0247-B927-01CDA18D72D4}"/>
              </a:ext>
            </a:extLst>
          </p:cNvPr>
          <p:cNvSpPr>
            <a:spLocks noGrp="1"/>
          </p:cNvSpPr>
          <p:nvPr>
            <p:ph type="title" hasCustomPrompt="1"/>
          </p:nvPr>
        </p:nvSpPr>
        <p:spPr>
          <a:xfrm>
            <a:off x="1440000" y="588468"/>
            <a:ext cx="10515600" cy="657545"/>
          </a:xfrm>
        </p:spPr>
        <p:txBody>
          <a:bodyPr>
            <a:noAutofit/>
          </a:bodyPr>
          <a:lstStyle>
            <a:lvl1pPr>
              <a:defRPr sz="4267" b="1" i="0">
                <a:solidFill>
                  <a:srgbClr val="0D2755"/>
                </a:solidFill>
                <a:latin typeface="Calibri" panose="020F0502020204030204" pitchFamily="34" charset="0"/>
                <a:cs typeface="Calibri" panose="020F0502020204030204" pitchFamily="34" charset="0"/>
              </a:defRPr>
            </a:lvl1pPr>
          </a:lstStyle>
          <a:p>
            <a:r>
              <a:rPr lang="fr-FR" dirty="0"/>
              <a:t>1. TITRE DE LA DIAPO</a:t>
            </a:r>
            <a:endParaRPr lang="en-US" dirty="0"/>
          </a:p>
        </p:txBody>
      </p:sp>
      <p:sp>
        <p:nvSpPr>
          <p:cNvPr id="14" name="Content Placeholder 3">
            <a:extLst>
              <a:ext uri="{FF2B5EF4-FFF2-40B4-BE49-F238E27FC236}">
                <a16:creationId xmlns:a16="http://schemas.microsoft.com/office/drawing/2014/main" id="{ACBF2C73-AD02-C642-97F5-84A31D9BE518}"/>
              </a:ext>
            </a:extLst>
          </p:cNvPr>
          <p:cNvSpPr>
            <a:spLocks noGrp="1"/>
          </p:cNvSpPr>
          <p:nvPr>
            <p:ph sz="half" idx="2" hasCustomPrompt="1"/>
          </p:nvPr>
        </p:nvSpPr>
        <p:spPr>
          <a:xfrm>
            <a:off x="1440000" y="1997310"/>
            <a:ext cx="9509003" cy="902585"/>
          </a:xfrm>
        </p:spPr>
        <p:txBody>
          <a:bodyPr>
            <a:noAutofit/>
          </a:bodyPr>
          <a:lstStyle>
            <a:lvl1pPr marL="0" indent="0" algn="just">
              <a:buNone/>
              <a:defRPr sz="2133">
                <a:latin typeface="+mj-lt"/>
              </a:defRPr>
            </a:lvl1pPr>
            <a:lvl2pPr>
              <a:defRPr sz="2133">
                <a:latin typeface="+mj-lt"/>
              </a:defRPr>
            </a:lvl2pPr>
            <a:lvl3pPr>
              <a:defRPr sz="2133">
                <a:latin typeface="+mj-lt"/>
              </a:defRPr>
            </a:lvl3pPr>
            <a:lvl4pPr>
              <a:defRPr sz="2133">
                <a:latin typeface="+mj-lt"/>
              </a:defRPr>
            </a:lvl4pPr>
            <a:lvl5pPr>
              <a:defRPr sz="2133">
                <a:latin typeface="+mj-lt"/>
              </a:defRPr>
            </a:lvl5pPr>
          </a:lstStyle>
          <a:p>
            <a:pPr lvl="0"/>
            <a:r>
              <a:rPr lang="fr-FR" dirty="0"/>
              <a:t>Texte</a:t>
            </a:r>
            <a:endParaRPr lang="en-US" dirty="0"/>
          </a:p>
        </p:txBody>
      </p:sp>
      <p:sp>
        <p:nvSpPr>
          <p:cNvPr id="17" name="Text Placeholder 3">
            <a:extLst>
              <a:ext uri="{FF2B5EF4-FFF2-40B4-BE49-F238E27FC236}">
                <a16:creationId xmlns:a16="http://schemas.microsoft.com/office/drawing/2014/main" id="{1F3C7840-1266-8647-B7A9-8171771F56B5}"/>
              </a:ext>
            </a:extLst>
          </p:cNvPr>
          <p:cNvSpPr>
            <a:spLocks noGrp="1"/>
          </p:cNvSpPr>
          <p:nvPr>
            <p:ph type="body" sz="half" idx="11" hasCustomPrompt="1"/>
          </p:nvPr>
        </p:nvSpPr>
        <p:spPr>
          <a:xfrm>
            <a:off x="1440000" y="3134426"/>
            <a:ext cx="3932237" cy="678353"/>
          </a:xfrm>
        </p:spPr>
        <p:txBody>
          <a:bodyPr>
            <a:noAutofit/>
          </a:bodyPr>
          <a:lstStyle>
            <a:lvl1pPr marL="380982" indent="-380982">
              <a:buClr>
                <a:schemeClr val="accent5"/>
              </a:buClr>
              <a:buFont typeface="Arial" panose="020B0604020202020204" pitchFamily="34" charset="0"/>
              <a:buChar char="•"/>
              <a:defRPr sz="2400" b="1"/>
            </a:lvl1pPr>
            <a:lvl2pPr marL="609570" indent="0">
              <a:buNone/>
              <a:defRPr sz="1867"/>
            </a:lvl2pPr>
            <a:lvl3pPr marL="1219139" indent="0">
              <a:buNone/>
              <a:defRPr sz="1600"/>
            </a:lvl3pPr>
            <a:lvl4pPr marL="1828709" indent="0">
              <a:buNone/>
              <a:defRPr sz="1333"/>
            </a:lvl4pPr>
            <a:lvl5pPr marL="2438278" indent="0">
              <a:buNone/>
              <a:defRPr sz="1333"/>
            </a:lvl5pPr>
            <a:lvl6pPr marL="3047848" indent="0">
              <a:buNone/>
              <a:defRPr sz="1333"/>
            </a:lvl6pPr>
            <a:lvl7pPr marL="3657417" indent="0">
              <a:buNone/>
              <a:defRPr sz="1333"/>
            </a:lvl7pPr>
            <a:lvl8pPr marL="4266987" indent="0">
              <a:buNone/>
              <a:defRPr sz="1333"/>
            </a:lvl8pPr>
            <a:lvl9pPr marL="4876557" indent="0">
              <a:buNone/>
              <a:defRPr sz="1333"/>
            </a:lvl9pPr>
          </a:lstStyle>
          <a:p>
            <a:pPr lvl="0"/>
            <a:r>
              <a:rPr lang="fr-FR" dirty="0"/>
              <a:t>Énumération</a:t>
            </a:r>
          </a:p>
        </p:txBody>
      </p:sp>
      <p:sp>
        <p:nvSpPr>
          <p:cNvPr id="18" name="Text Placeholder 3">
            <a:extLst>
              <a:ext uri="{FF2B5EF4-FFF2-40B4-BE49-F238E27FC236}">
                <a16:creationId xmlns:a16="http://schemas.microsoft.com/office/drawing/2014/main" id="{E92C5046-645B-194A-8E9D-1AA68758C167}"/>
              </a:ext>
            </a:extLst>
          </p:cNvPr>
          <p:cNvSpPr>
            <a:spLocks noGrp="1"/>
          </p:cNvSpPr>
          <p:nvPr>
            <p:ph type="body" sz="half" idx="12" hasCustomPrompt="1"/>
          </p:nvPr>
        </p:nvSpPr>
        <p:spPr>
          <a:xfrm>
            <a:off x="1440000" y="1430834"/>
            <a:ext cx="4591563" cy="448769"/>
          </a:xfrm>
        </p:spPr>
        <p:txBody>
          <a:bodyPr>
            <a:noAutofit/>
          </a:bodyPr>
          <a:lstStyle>
            <a:lvl1pPr marL="380982" indent="-380982">
              <a:buClr>
                <a:schemeClr val="accent5"/>
              </a:buClr>
              <a:buFontTx/>
              <a:buBlip>
                <a:blip r:embed="rId2"/>
              </a:buBlip>
              <a:defRPr sz="2400" b="1">
                <a:solidFill>
                  <a:srgbClr val="0D2755"/>
                </a:solidFill>
              </a:defRPr>
            </a:lvl1pPr>
            <a:lvl2pPr marL="609570" indent="0">
              <a:buNone/>
              <a:defRPr sz="1867"/>
            </a:lvl2pPr>
            <a:lvl3pPr marL="1219139" indent="0">
              <a:buNone/>
              <a:defRPr sz="1600"/>
            </a:lvl3pPr>
            <a:lvl4pPr marL="1828709" indent="0">
              <a:buNone/>
              <a:defRPr sz="1333"/>
            </a:lvl4pPr>
            <a:lvl5pPr marL="2438278" indent="0">
              <a:buNone/>
              <a:defRPr sz="1333"/>
            </a:lvl5pPr>
            <a:lvl6pPr marL="3047848" indent="0">
              <a:buNone/>
              <a:defRPr sz="1333"/>
            </a:lvl6pPr>
            <a:lvl7pPr marL="3657417" indent="0">
              <a:buNone/>
              <a:defRPr sz="1333"/>
            </a:lvl7pPr>
            <a:lvl8pPr marL="4266987" indent="0">
              <a:buNone/>
              <a:defRPr sz="1333"/>
            </a:lvl8pPr>
            <a:lvl9pPr marL="4876557" indent="0">
              <a:buNone/>
              <a:defRPr sz="1333"/>
            </a:lvl9pPr>
          </a:lstStyle>
          <a:p>
            <a:pPr lvl="0"/>
            <a:r>
              <a:rPr lang="fr-FR" dirty="0"/>
              <a:t>Sous-titre de la partie</a:t>
            </a:r>
          </a:p>
        </p:txBody>
      </p:sp>
      <p:pic>
        <p:nvPicPr>
          <p:cNvPr id="8" name="Image 7">
            <a:extLst>
              <a:ext uri="{FF2B5EF4-FFF2-40B4-BE49-F238E27FC236}">
                <a16:creationId xmlns:a16="http://schemas.microsoft.com/office/drawing/2014/main" id="{87071060-5A3D-F14E-9265-99900A290490}"/>
              </a:ext>
            </a:extLst>
          </p:cNvPr>
          <p:cNvPicPr>
            <a:picLocks noChangeAspect="1"/>
          </p:cNvPicPr>
          <p:nvPr userDrawn="1"/>
        </p:nvPicPr>
        <p:blipFill>
          <a:blip r:embed="rId3"/>
          <a:srcRect/>
          <a:stretch/>
        </p:blipFill>
        <p:spPr>
          <a:xfrm rot="8100000">
            <a:off x="9962655" y="-1004925"/>
            <a:ext cx="3563581" cy="3979333"/>
          </a:xfrm>
          <a:prstGeom prst="rect">
            <a:avLst/>
          </a:prstGeom>
        </p:spPr>
      </p:pic>
    </p:spTree>
    <p:extLst>
      <p:ext uri="{BB962C8B-B14F-4D97-AF65-F5344CB8AC3E}">
        <p14:creationId xmlns:p14="http://schemas.microsoft.com/office/powerpoint/2010/main" val="2481635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F83428E6-0515-F64F-B89C-286EF0373BE3}"/>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1432252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7FD7D346-1391-9847-AE6E-01FBDEA9649E}"/>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2609244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ED3D2C2E-4F32-4FB5-B39D-63C11271034F}" type="datetimeFigureOut">
              <a:rPr lang="fr-FR" smtClean="0"/>
              <a:t>16/04/2025</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30733FA7-D1CC-4896-BC19-55F69F69FE80}" type="slidenum">
              <a:rPr lang="fr-FR" smtClean="0"/>
              <a:t>‹N°›</a:t>
            </a:fld>
            <a:endParaRPr lang="fr-FR" dirty="0"/>
          </a:p>
        </p:txBody>
      </p:sp>
    </p:spTree>
    <p:extLst>
      <p:ext uri="{BB962C8B-B14F-4D97-AF65-F5344CB8AC3E}">
        <p14:creationId xmlns:p14="http://schemas.microsoft.com/office/powerpoint/2010/main" val="1390496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D3D2C2E-4F32-4FB5-B39D-63C11271034F}" type="datetimeFigureOut">
              <a:rPr lang="fr-FR" smtClean="0"/>
              <a:t>16/04/2025</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30733FA7-D1CC-4896-BC19-55F69F69FE80}" type="slidenum">
              <a:rPr lang="fr-FR" smtClean="0"/>
              <a:t>‹N°›</a:t>
            </a:fld>
            <a:endParaRPr lang="fr-FR" dirty="0"/>
          </a:p>
        </p:txBody>
      </p:sp>
    </p:spTree>
    <p:extLst>
      <p:ext uri="{BB962C8B-B14F-4D97-AF65-F5344CB8AC3E}">
        <p14:creationId xmlns:p14="http://schemas.microsoft.com/office/powerpoint/2010/main" val="1097233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ED3D2C2E-4F32-4FB5-B39D-63C11271034F}" type="datetimeFigureOut">
              <a:rPr lang="fr-FR" smtClean="0"/>
              <a:t>16/04/2025</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30733FA7-D1CC-4896-BC19-55F69F69FE80}" type="slidenum">
              <a:rPr lang="fr-FR" smtClean="0"/>
              <a:t>‹N°›</a:t>
            </a:fld>
            <a:endParaRPr lang="fr-FR" dirty="0"/>
          </a:p>
        </p:txBody>
      </p:sp>
    </p:spTree>
    <p:extLst>
      <p:ext uri="{BB962C8B-B14F-4D97-AF65-F5344CB8AC3E}">
        <p14:creationId xmlns:p14="http://schemas.microsoft.com/office/powerpoint/2010/main" val="230041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ED3D2C2E-4F32-4FB5-B39D-63C11271034F}" type="datetimeFigureOut">
              <a:rPr lang="fr-FR" smtClean="0"/>
              <a:t>16/04/2025</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30733FA7-D1CC-4896-BC19-55F69F69FE80}" type="slidenum">
              <a:rPr lang="fr-FR" smtClean="0"/>
              <a:t>‹N°›</a:t>
            </a:fld>
            <a:endParaRPr lang="fr-FR" dirty="0"/>
          </a:p>
        </p:txBody>
      </p:sp>
    </p:spTree>
    <p:extLst>
      <p:ext uri="{BB962C8B-B14F-4D97-AF65-F5344CB8AC3E}">
        <p14:creationId xmlns:p14="http://schemas.microsoft.com/office/powerpoint/2010/main" val="3749877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3D2C2E-4F32-4FB5-B39D-63C11271034F}" type="datetimeFigureOut">
              <a:rPr lang="fr-FR" smtClean="0"/>
              <a:t>16/04/2025</a:t>
            </a:fld>
            <a:endParaRPr lang="fr-FR" dirty="0"/>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733FA7-D1CC-4896-BC19-55F69F69FE80}" type="slidenum">
              <a:rPr lang="fr-FR" smtClean="0"/>
              <a:t>‹N°›</a:t>
            </a:fld>
            <a:endParaRPr lang="fr-FR" dirty="0"/>
          </a:p>
        </p:txBody>
      </p:sp>
    </p:spTree>
    <p:extLst>
      <p:ext uri="{BB962C8B-B14F-4D97-AF65-F5344CB8AC3E}">
        <p14:creationId xmlns:p14="http://schemas.microsoft.com/office/powerpoint/2010/main" val="2949208089"/>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49" r:id="rId6"/>
    <p:sldLayoutId id="2147483650"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 id="214748367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26CE53-6B4E-F645-A461-28D1C09BDDA9}" type="datetimeFigureOut">
              <a:rPr lang="fr-FR" smtClean="0"/>
              <a:t>16/04/2025</a:t>
            </a:fld>
            <a:endParaRPr lang="fr-FR"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E4D2EA-F53E-614E-9521-CCB2F472F629}" type="slidenum">
              <a:rPr lang="fr-FR" smtClean="0"/>
              <a:t>‹N°›</a:t>
            </a:fld>
            <a:endParaRPr lang="fr-FR" dirty="0"/>
          </a:p>
        </p:txBody>
      </p:sp>
    </p:spTree>
    <p:extLst>
      <p:ext uri="{BB962C8B-B14F-4D97-AF65-F5344CB8AC3E}">
        <p14:creationId xmlns:p14="http://schemas.microsoft.com/office/powerpoint/2010/main" val="3805733444"/>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7.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19.png"/><Relationship Id="rId5" Type="http://schemas.openxmlformats.org/officeDocument/2006/relationships/diagramQuickStyle" Target="../diagrams/quickStyle1.xml"/><Relationship Id="rId10" Type="http://schemas.openxmlformats.org/officeDocument/2006/relationships/image" Target="../media/image18.png"/><Relationship Id="rId4" Type="http://schemas.openxmlformats.org/officeDocument/2006/relationships/diagramLayout" Target="../diagrams/layout1.xml"/><Relationship Id="rId9" Type="http://schemas.openxmlformats.org/officeDocument/2006/relationships/image" Target="../media/image1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6.png"/><Relationship Id="rId7" Type="http://schemas.openxmlformats.org/officeDocument/2006/relationships/diagramColors" Target="../diagrams/colors4.xml"/><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3.xml"/><Relationship Id="rId5" Type="http://schemas.openxmlformats.org/officeDocument/2006/relationships/image" Target="../media/image40.png"/><Relationship Id="rId4" Type="http://schemas.openxmlformats.org/officeDocument/2006/relationships/image" Target="../media/image39.png"/></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6.xml"/><Relationship Id="rId1" Type="http://schemas.openxmlformats.org/officeDocument/2006/relationships/slideLayout" Target="../slideLayouts/slideLayout3.xml"/><Relationship Id="rId5" Type="http://schemas.openxmlformats.org/officeDocument/2006/relationships/image" Target="../media/image40.png"/><Relationship Id="rId4" Type="http://schemas.openxmlformats.org/officeDocument/2006/relationships/image" Target="../media/image39.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png"/><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1.xml"/><Relationship Id="rId1" Type="http://schemas.openxmlformats.org/officeDocument/2006/relationships/slideLayout" Target="../slideLayouts/slideLayout3.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2.xml"/><Relationship Id="rId1" Type="http://schemas.openxmlformats.org/officeDocument/2006/relationships/slideLayout" Target="../slideLayouts/slideLayout3.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3.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6C00D591-FADB-6A48-BBAD-C7CA834D990A}"/>
              </a:ext>
            </a:extLst>
          </p:cNvPr>
          <p:cNvSpPr txBox="1"/>
          <p:nvPr/>
        </p:nvSpPr>
        <p:spPr>
          <a:xfrm>
            <a:off x="3970674" y="3323564"/>
            <a:ext cx="7887821" cy="1138966"/>
          </a:xfrm>
          <a:prstGeom prst="rect">
            <a:avLst/>
          </a:prstGeom>
          <a:noFill/>
        </p:spPr>
        <p:txBody>
          <a:bodyPr wrap="square" rtlCol="0">
            <a:spAutoFit/>
          </a:bodyPr>
          <a:lstStyle/>
          <a:p>
            <a:pPr algn="ctr"/>
            <a:r>
              <a:rPr lang="fr-FR" sz="2667" b="1" spc="133" dirty="0" smtClean="0">
                <a:solidFill>
                  <a:srgbClr val="0D2755"/>
                </a:solidFill>
                <a:cs typeface="Century Gothic"/>
              </a:rPr>
              <a:t>Formation d’intégration des Managers</a:t>
            </a:r>
          </a:p>
          <a:p>
            <a:pPr algn="ctr"/>
            <a:r>
              <a:rPr lang="fr-FR" sz="2667" b="1" spc="133" dirty="0" smtClean="0">
                <a:solidFill>
                  <a:srgbClr val="0D2755"/>
                </a:solidFill>
                <a:cs typeface="Century Gothic"/>
              </a:rPr>
              <a:t>2025 </a:t>
            </a:r>
            <a:endParaRPr lang="fr-FR" sz="2667" b="1" spc="133" dirty="0">
              <a:solidFill>
                <a:srgbClr val="0D2755"/>
              </a:solidFill>
              <a:cs typeface="Century Gothic"/>
            </a:endParaRPr>
          </a:p>
          <a:p>
            <a:pPr algn="ctr"/>
            <a:endParaRPr lang="fr-FR" sz="1467" b="1" dirty="0">
              <a:solidFill>
                <a:srgbClr val="0D2755"/>
              </a:solidFill>
              <a:latin typeface="+mj-lt"/>
              <a:cs typeface="Century Gothic"/>
            </a:endParaRPr>
          </a:p>
        </p:txBody>
      </p:sp>
      <p:sp>
        <p:nvSpPr>
          <p:cNvPr id="7" name="Espace réservé du texte 7">
            <a:extLst>
              <a:ext uri="{FF2B5EF4-FFF2-40B4-BE49-F238E27FC236}">
                <a16:creationId xmlns:a16="http://schemas.microsoft.com/office/drawing/2014/main" id="{89D878AF-9390-E840-B6EC-F9933EEC88EF}"/>
              </a:ext>
            </a:extLst>
          </p:cNvPr>
          <p:cNvSpPr txBox="1">
            <a:spLocks/>
          </p:cNvSpPr>
          <p:nvPr/>
        </p:nvSpPr>
        <p:spPr>
          <a:xfrm>
            <a:off x="5193601" y="1920000"/>
            <a:ext cx="6278400" cy="720000"/>
          </a:xfrm>
          <a:prstGeom prst="rect">
            <a:avLst/>
          </a:prstGeom>
        </p:spPr>
        <p:txBody>
          <a:bodyPr lIns="0"/>
          <a:lstStyle>
            <a:lvl1pPr marL="0" indent="0" algn="l" defTabSz="914400" rtl="0" eaLnBrk="1" latinLnBrk="0" hangingPunct="1">
              <a:lnSpc>
                <a:spcPct val="90000"/>
              </a:lnSpc>
              <a:spcBef>
                <a:spcPts val="1000"/>
              </a:spcBef>
              <a:buFontTx/>
              <a:buNone/>
              <a:defRPr sz="2000" b="1" i="0" kern="1200">
                <a:solidFill>
                  <a:srgbClr val="00ADAD"/>
                </a:solidFill>
                <a:latin typeface="Calibri" panose="020F0502020204030204" pitchFamily="34" charset="0"/>
                <a:ea typeface="Apex New Medium" panose="02010600040501010103" pitchFamily="2" charset="77"/>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pPr>
            <a:r>
              <a:rPr lang="fr-FR" sz="2667" dirty="0"/>
              <a:t>SALESFORCE : Vision 360 du client </a:t>
            </a:r>
          </a:p>
          <a:p>
            <a:pPr algn="ctr">
              <a:lnSpc>
                <a:spcPct val="100000"/>
              </a:lnSpc>
              <a:spcBef>
                <a:spcPts val="0"/>
              </a:spcBef>
            </a:pPr>
            <a:r>
              <a:rPr lang="fr-FR" sz="2667" dirty="0"/>
              <a:t> </a:t>
            </a:r>
          </a:p>
        </p:txBody>
      </p:sp>
      <p:sp>
        <p:nvSpPr>
          <p:cNvPr id="2" name="Rectangle à coins arrondis 1"/>
          <p:cNvSpPr/>
          <p:nvPr/>
        </p:nvSpPr>
        <p:spPr>
          <a:xfrm>
            <a:off x="4761600" y="1833600"/>
            <a:ext cx="6998400" cy="998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sz="2400" dirty="0"/>
          </a:p>
        </p:txBody>
      </p:sp>
      <p:sp>
        <p:nvSpPr>
          <p:cNvPr id="3" name="ZoneTexte 2"/>
          <p:cNvSpPr txBox="1"/>
          <p:nvPr/>
        </p:nvSpPr>
        <p:spPr>
          <a:xfrm>
            <a:off x="5583808" y="2023281"/>
            <a:ext cx="6345600" cy="666786"/>
          </a:xfrm>
          <a:prstGeom prst="rect">
            <a:avLst/>
          </a:prstGeom>
          <a:noFill/>
        </p:spPr>
        <p:txBody>
          <a:bodyPr wrap="square" rtlCol="0">
            <a:spAutoFit/>
          </a:bodyPr>
          <a:lstStyle/>
          <a:p>
            <a:r>
              <a:rPr lang="fr-FR" sz="3733" b="1" dirty="0" smtClean="0">
                <a:solidFill>
                  <a:schemeClr val="bg1"/>
                </a:solidFill>
                <a:latin typeface="+mj-lt"/>
              </a:rPr>
              <a:t>Le pilotage de la Performance</a:t>
            </a:r>
            <a:endParaRPr lang="fr-FR" sz="3733" b="1" dirty="0">
              <a:solidFill>
                <a:schemeClr val="bg1"/>
              </a:solidFill>
              <a:latin typeface="+mj-lt"/>
            </a:endParaRPr>
          </a:p>
        </p:txBody>
      </p:sp>
      <p:pic>
        <p:nvPicPr>
          <p:cNvPr id="8" name="Image 7"/>
          <p:cNvPicPr>
            <a:picLocks noChangeAspect="1"/>
          </p:cNvPicPr>
          <p:nvPr/>
        </p:nvPicPr>
        <p:blipFill>
          <a:blip r:embed="rId3"/>
          <a:stretch>
            <a:fillRect/>
          </a:stretch>
        </p:blipFill>
        <p:spPr>
          <a:xfrm>
            <a:off x="5543870" y="4666515"/>
            <a:ext cx="4286848" cy="1657581"/>
          </a:xfrm>
          <a:prstGeom prst="rect">
            <a:avLst/>
          </a:prstGeom>
        </p:spPr>
      </p:pic>
    </p:spTree>
    <p:extLst>
      <p:ext uri="{BB962C8B-B14F-4D97-AF65-F5344CB8AC3E}">
        <p14:creationId xmlns:p14="http://schemas.microsoft.com/office/powerpoint/2010/main" val="1862112345"/>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à coins arrondis 14">
            <a:extLst>
              <a:ext uri="{FF2B5EF4-FFF2-40B4-BE49-F238E27FC236}">
                <a16:creationId xmlns:a16="http://schemas.microsoft.com/office/drawing/2014/main" id="{44A21F01-2789-6E41-B186-948E17416085}"/>
              </a:ext>
            </a:extLst>
          </p:cNvPr>
          <p:cNvSpPr/>
          <p:nvPr/>
        </p:nvSpPr>
        <p:spPr>
          <a:xfrm>
            <a:off x="198683" y="4274288"/>
            <a:ext cx="4830517" cy="1158949"/>
          </a:xfrm>
          <a:prstGeom prst="roundRect">
            <a:avLst/>
          </a:prstGeom>
          <a:solidFill>
            <a:srgbClr val="00A3DA">
              <a:alpha val="50196"/>
            </a:srgbClr>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200000"/>
              </a:lnSpc>
              <a:spcBef>
                <a:spcPts val="0"/>
              </a:spcBef>
              <a:spcAft>
                <a:spcPts val="0"/>
              </a:spcAft>
              <a:buClrTx/>
              <a:buSzTx/>
              <a:buFontTx/>
              <a:buNone/>
              <a:tabLst/>
              <a:defRPr/>
            </a:pPr>
            <a:r>
              <a:rPr kumimoji="0" lang="fr-FR" sz="2400" b="0" i="0" u="none" strike="noStrike" kern="0" cap="none" spc="0" normalizeH="0" baseline="0" noProof="0" dirty="0" smtClean="0">
                <a:ln>
                  <a:noFill/>
                </a:ln>
                <a:solidFill>
                  <a:srgbClr val="44546A"/>
                </a:solidFill>
                <a:effectLst/>
                <a:uLnTx/>
                <a:uFillTx/>
                <a:latin typeface="Georgia" panose="02040502050405020303" pitchFamily="18" charset="0"/>
                <a:ea typeface="Calibri" panose="020F0502020204030204" pitchFamily="34" charset="0"/>
                <a:cs typeface="Times New Roman" panose="02020603050405020304" pitchFamily="18" charset="0"/>
              </a:rPr>
              <a:t>.</a:t>
            </a:r>
            <a:endParaRPr kumimoji="0" lang="fr-FR" sz="2400" b="1" i="0" u="none" strike="noStrike" kern="0" cap="none" spc="0" normalizeH="0" baseline="0" noProof="0" dirty="0" smtClean="0">
              <a:ln>
                <a:noFill/>
              </a:ln>
              <a:solidFill>
                <a:srgbClr val="44546A"/>
              </a:solidFill>
              <a:effectLst/>
              <a:uLnTx/>
              <a:uFillTx/>
              <a:latin typeface="Calibri" panose="020F0502020204030204"/>
              <a:ea typeface="+mn-ea"/>
              <a:cs typeface="+mn-cs"/>
            </a:endParaRPr>
          </a:p>
        </p:txBody>
      </p:sp>
      <p:sp>
        <p:nvSpPr>
          <p:cNvPr id="10" name="ZoneTexte 9"/>
          <p:cNvSpPr txBox="1"/>
          <p:nvPr/>
        </p:nvSpPr>
        <p:spPr>
          <a:xfrm>
            <a:off x="5459813" y="1997567"/>
            <a:ext cx="5287765" cy="5181868"/>
          </a:xfrm>
          <a:prstGeom prst="rect">
            <a:avLst/>
          </a:prstGeom>
          <a:noFill/>
        </p:spPr>
        <p:txBody>
          <a:bodyPr wrap="square" rtlCol="0">
            <a:spAutoFit/>
          </a:bodyPr>
          <a:lstStyle/>
          <a:p>
            <a:r>
              <a:rPr lang="fr-FR" sz="2133" b="1" spc="133" dirty="0" smtClean="0">
                <a:solidFill>
                  <a:srgbClr val="002060"/>
                </a:solidFill>
              </a:rPr>
              <a:t>Limites</a:t>
            </a:r>
            <a:r>
              <a:rPr lang="fr-FR" sz="2133" b="1" spc="133" dirty="0" smtClean="0"/>
              <a:t> : </a:t>
            </a:r>
            <a:endParaRPr lang="fr-FR" sz="2400" dirty="0"/>
          </a:p>
          <a:p>
            <a:pPr marL="342900" lvl="0" indent="-342900" algn="just">
              <a:lnSpc>
                <a:spcPct val="107000"/>
              </a:lnSpc>
              <a:spcAft>
                <a:spcPts val="800"/>
              </a:spcAft>
              <a:buSzPts val="1000"/>
              <a:buFont typeface="Symbol" panose="05050102010706020507" pitchFamily="18" charset="2"/>
              <a:buChar char=""/>
              <a:tabLst>
                <a:tab pos="457200" algn="l"/>
              </a:tabLst>
            </a:pPr>
            <a:r>
              <a:rPr lang="fr-FR" sz="2000" dirty="0">
                <a:solidFill>
                  <a:srgbClr val="212427"/>
                </a:solidFill>
                <a:ea typeface="Times New Roman" panose="02020603050405020304" pitchFamily="18" charset="0"/>
                <a:cs typeface="Times New Roman" panose="02020603050405020304" pitchFamily="18" charset="0"/>
              </a:rPr>
              <a:t>La pérennité des entreprises </a:t>
            </a:r>
            <a:r>
              <a:rPr lang="fr-FR" sz="2000" b="1" dirty="0">
                <a:solidFill>
                  <a:srgbClr val="002060"/>
                </a:solidFill>
                <a:ea typeface="Times New Roman" panose="02020603050405020304" pitchFamily="18" charset="0"/>
                <a:cs typeface="Times New Roman" panose="02020603050405020304" pitchFamily="18" charset="0"/>
              </a:rPr>
              <a:t>ne dépend plus uniquement de l’aspect financier de leurs activités</a:t>
            </a:r>
            <a:r>
              <a:rPr lang="fr-FR" sz="2000" dirty="0">
                <a:solidFill>
                  <a:srgbClr val="212427"/>
                </a:solidFill>
                <a:ea typeface="Times New Roman" panose="02020603050405020304" pitchFamily="18" charset="0"/>
                <a:cs typeface="Times New Roman" panose="02020603050405020304" pitchFamily="18" charset="0"/>
              </a:rPr>
              <a:t>, mais également de la manière dont elles se conduisent.</a:t>
            </a:r>
            <a:endParaRPr lang="fr-FR" sz="2000" dirty="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fr-FR" sz="2000" dirty="0">
                <a:solidFill>
                  <a:srgbClr val="212427"/>
                </a:solidFill>
                <a:ea typeface="Times New Roman" panose="02020603050405020304" pitchFamily="18" charset="0"/>
                <a:cs typeface="Times New Roman" panose="02020603050405020304" pitchFamily="18" charset="0"/>
              </a:rPr>
              <a:t>La performance définie en terme financier ne suffit plus vu sa </a:t>
            </a:r>
            <a:r>
              <a:rPr lang="fr-FR" sz="2000" b="1" dirty="0">
                <a:solidFill>
                  <a:srgbClr val="002060"/>
                </a:solidFill>
                <a:ea typeface="Times New Roman" panose="02020603050405020304" pitchFamily="18" charset="0"/>
                <a:cs typeface="Times New Roman" panose="02020603050405020304" pitchFamily="18" charset="0"/>
              </a:rPr>
              <a:t>dimension court-termiste </a:t>
            </a:r>
            <a:r>
              <a:rPr lang="fr-FR" sz="2000" dirty="0">
                <a:solidFill>
                  <a:srgbClr val="212427"/>
                </a:solidFill>
                <a:ea typeface="Times New Roman" panose="02020603050405020304" pitchFamily="18" charset="0"/>
                <a:cs typeface="Times New Roman" panose="02020603050405020304" pitchFamily="18" charset="0"/>
              </a:rPr>
              <a:t>de maximisation d’un profit matérialisé par les dividendes versés.</a:t>
            </a:r>
            <a:endParaRPr lang="fr-FR" sz="2000" dirty="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fr-FR" sz="2000" dirty="0">
                <a:solidFill>
                  <a:srgbClr val="212427"/>
                </a:solidFill>
                <a:ea typeface="Times New Roman" panose="02020603050405020304" pitchFamily="18" charset="0"/>
                <a:cs typeface="Times New Roman" panose="02020603050405020304" pitchFamily="18" charset="0"/>
              </a:rPr>
              <a:t>Elle </a:t>
            </a:r>
            <a:r>
              <a:rPr lang="fr-FR" sz="2000" b="1" dirty="0">
                <a:solidFill>
                  <a:srgbClr val="002060"/>
                </a:solidFill>
                <a:ea typeface="Times New Roman" panose="02020603050405020304" pitchFamily="18" charset="0"/>
                <a:cs typeface="Times New Roman" panose="02020603050405020304" pitchFamily="18" charset="0"/>
              </a:rPr>
              <a:t>n’intègre pas les différents acteurs </a:t>
            </a:r>
            <a:r>
              <a:rPr lang="fr-FR" sz="2000" dirty="0">
                <a:solidFill>
                  <a:srgbClr val="212427"/>
                </a:solidFill>
                <a:ea typeface="Times New Roman" panose="02020603050405020304" pitchFamily="18" charset="0"/>
                <a:cs typeface="Times New Roman" panose="02020603050405020304" pitchFamily="18" charset="0"/>
              </a:rPr>
              <a:t>qui participent au développement de l’entreprise (dirigeants, salariés, clients, etc.).</a:t>
            </a:r>
            <a:endParaRPr lang="fr-FR" sz="2000" dirty="0">
              <a:ea typeface="Calibri" panose="020F0502020204030204" pitchFamily="34" charset="0"/>
              <a:cs typeface="Times New Roman" panose="02020603050405020304" pitchFamily="18" charset="0"/>
            </a:endParaRPr>
          </a:p>
          <a:p>
            <a:pPr algn="ctr" defTabSz="609585"/>
            <a:r>
              <a:rPr lang="fr-FR" b="1" spc="133" dirty="0" smtClean="0">
                <a:solidFill>
                  <a:srgbClr val="FFFFFF"/>
                </a:solidFill>
              </a:rPr>
              <a:t>i</a:t>
            </a:r>
            <a:r>
              <a:rPr lang="fr-FR" b="1" spc="133" dirty="0">
                <a:solidFill>
                  <a:srgbClr val="FFFFFF"/>
                </a:solidFill>
              </a:rPr>
              <a:t>?</a:t>
            </a:r>
          </a:p>
          <a:p>
            <a:pPr defTabSz="609585"/>
            <a:endParaRPr lang="fr-FR" dirty="0">
              <a:solidFill>
                <a:srgbClr val="FFFFFF"/>
              </a:solidFill>
              <a:latin typeface="Calibri" panose="020F0502020204030204"/>
            </a:endParaRPr>
          </a:p>
          <a:p>
            <a:pPr defTabSz="609585"/>
            <a:endParaRPr lang="fr-FR" dirty="0">
              <a:solidFill>
                <a:srgbClr val="FFFFFF"/>
              </a:solidFill>
              <a:latin typeface="Calibri" panose="020F0502020204030204"/>
            </a:endParaRPr>
          </a:p>
        </p:txBody>
      </p:sp>
      <p:sp>
        <p:nvSpPr>
          <p:cNvPr id="8" name="Titre 4"/>
          <p:cNvSpPr>
            <a:spLocks noGrp="1"/>
          </p:cNvSpPr>
          <p:nvPr>
            <p:ph type="title"/>
          </p:nvPr>
        </p:nvSpPr>
        <p:spPr>
          <a:xfrm>
            <a:off x="143860" y="342678"/>
            <a:ext cx="10515600" cy="657545"/>
          </a:xfrm>
        </p:spPr>
        <p:txBody>
          <a:bodyPr/>
          <a:lstStyle/>
          <a:p>
            <a:r>
              <a:rPr lang="fr-FR" sz="3200" dirty="0" smtClean="0"/>
              <a:t>LA PERFORMANCE : UN CONCEPT EVOLUTIF</a:t>
            </a:r>
            <a:endParaRPr lang="fr-FR" sz="3200" dirty="0"/>
          </a:p>
        </p:txBody>
      </p:sp>
      <p:pic>
        <p:nvPicPr>
          <p:cNvPr id="12" name="Image 11"/>
          <p:cNvPicPr>
            <a:picLocks noChangeAspect="1"/>
          </p:cNvPicPr>
          <p:nvPr/>
        </p:nvPicPr>
        <p:blipFill>
          <a:blip r:embed="rId3"/>
          <a:stretch>
            <a:fillRect/>
          </a:stretch>
        </p:blipFill>
        <p:spPr>
          <a:xfrm>
            <a:off x="793662" y="1277879"/>
            <a:ext cx="3065955" cy="2612189"/>
          </a:xfrm>
          <a:prstGeom prst="rect">
            <a:avLst/>
          </a:prstGeom>
        </p:spPr>
      </p:pic>
      <p:sp>
        <p:nvSpPr>
          <p:cNvPr id="14" name="ZoneTexte 13"/>
          <p:cNvSpPr txBox="1"/>
          <p:nvPr/>
        </p:nvSpPr>
        <p:spPr>
          <a:xfrm>
            <a:off x="361508" y="4343435"/>
            <a:ext cx="4380613" cy="1292662"/>
          </a:xfrm>
          <a:prstGeom prst="rect">
            <a:avLst/>
          </a:prstGeom>
          <a:noFill/>
        </p:spPr>
        <p:txBody>
          <a:bodyPr wrap="square" rtlCol="0">
            <a:spAutoFit/>
          </a:bodyPr>
          <a:lstStyle/>
          <a:p>
            <a:pPr algn="ctr"/>
            <a:r>
              <a:rPr lang="fr-FR" sz="2000" dirty="0">
                <a:solidFill>
                  <a:srgbClr val="002060"/>
                </a:solidFill>
              </a:rPr>
              <a:t>L</a:t>
            </a:r>
            <a:r>
              <a:rPr lang="fr-FR" sz="2000" dirty="0" smtClean="0">
                <a:solidFill>
                  <a:srgbClr val="002060"/>
                </a:solidFill>
              </a:rPr>
              <a:t>a </a:t>
            </a:r>
            <a:r>
              <a:rPr lang="fr-FR" sz="2000" dirty="0">
                <a:solidFill>
                  <a:srgbClr val="002060"/>
                </a:solidFill>
              </a:rPr>
              <a:t>performance a longtemps été un concept </a:t>
            </a:r>
            <a:r>
              <a:rPr lang="fr-FR" sz="2000" b="1" dirty="0">
                <a:solidFill>
                  <a:srgbClr val="002060"/>
                </a:solidFill>
              </a:rPr>
              <a:t>unidimensionnel</a:t>
            </a:r>
            <a:r>
              <a:rPr lang="fr-FR" sz="2000" dirty="0">
                <a:solidFill>
                  <a:srgbClr val="002060"/>
                </a:solidFill>
              </a:rPr>
              <a:t>, mesuré par le seul </a:t>
            </a:r>
            <a:r>
              <a:rPr lang="fr-FR" sz="2000" dirty="0" smtClean="0">
                <a:solidFill>
                  <a:srgbClr val="002060"/>
                </a:solidFill>
              </a:rPr>
              <a:t>profit.</a:t>
            </a:r>
          </a:p>
          <a:p>
            <a:endParaRPr lang="fr-FR" dirty="0"/>
          </a:p>
        </p:txBody>
      </p:sp>
      <p:sp>
        <p:nvSpPr>
          <p:cNvPr id="2" name="Rectangle à coins arrondis 1"/>
          <p:cNvSpPr/>
          <p:nvPr/>
        </p:nvSpPr>
        <p:spPr>
          <a:xfrm>
            <a:off x="5241851" y="1786270"/>
            <a:ext cx="6071191" cy="473148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458186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à coins arrondis 14">
            <a:extLst>
              <a:ext uri="{FF2B5EF4-FFF2-40B4-BE49-F238E27FC236}">
                <a16:creationId xmlns:a16="http://schemas.microsoft.com/office/drawing/2014/main" id="{44A21F01-2789-6E41-B186-948E17416085}"/>
              </a:ext>
            </a:extLst>
          </p:cNvPr>
          <p:cNvSpPr/>
          <p:nvPr/>
        </p:nvSpPr>
        <p:spPr>
          <a:xfrm>
            <a:off x="467833" y="4327452"/>
            <a:ext cx="4157330" cy="2062716"/>
          </a:xfrm>
          <a:prstGeom prst="roundRect">
            <a:avLst/>
          </a:prstGeom>
          <a:solidFill>
            <a:srgbClr val="00A3DA">
              <a:alpha val="50196"/>
            </a:srgbClr>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200000"/>
              </a:lnSpc>
              <a:spcBef>
                <a:spcPts val="0"/>
              </a:spcBef>
              <a:spcAft>
                <a:spcPts val="0"/>
              </a:spcAft>
              <a:buClrTx/>
              <a:buSzTx/>
              <a:buFontTx/>
              <a:buNone/>
              <a:tabLst/>
              <a:defRPr/>
            </a:pPr>
            <a:r>
              <a:rPr kumimoji="0" lang="fr-FR" sz="2400" b="0" i="0" u="none" strike="noStrike" kern="0" cap="none" spc="0" normalizeH="0" baseline="0" noProof="0" dirty="0" smtClean="0">
                <a:ln>
                  <a:noFill/>
                </a:ln>
                <a:solidFill>
                  <a:srgbClr val="44546A"/>
                </a:solidFill>
                <a:effectLst/>
                <a:uLnTx/>
                <a:uFillTx/>
                <a:latin typeface="Georgia" panose="02040502050405020303" pitchFamily="18" charset="0"/>
                <a:ea typeface="Calibri" panose="020F0502020204030204" pitchFamily="34" charset="0"/>
                <a:cs typeface="Times New Roman" panose="02020603050405020304" pitchFamily="18" charset="0"/>
              </a:rPr>
              <a:t>.</a:t>
            </a:r>
            <a:endParaRPr kumimoji="0" lang="fr-FR" sz="2400" b="1" i="0" u="none" strike="noStrike" kern="0" cap="none" spc="0" normalizeH="0" baseline="0" noProof="0" dirty="0" smtClean="0">
              <a:ln>
                <a:noFill/>
              </a:ln>
              <a:solidFill>
                <a:srgbClr val="44546A"/>
              </a:solidFill>
              <a:effectLst/>
              <a:uLnTx/>
              <a:uFillTx/>
              <a:latin typeface="Calibri" panose="020F0502020204030204"/>
              <a:ea typeface="+mn-ea"/>
              <a:cs typeface="+mn-cs"/>
            </a:endParaRPr>
          </a:p>
        </p:txBody>
      </p:sp>
      <p:sp>
        <p:nvSpPr>
          <p:cNvPr id="8" name="Titre 4"/>
          <p:cNvSpPr>
            <a:spLocks noGrp="1"/>
          </p:cNvSpPr>
          <p:nvPr>
            <p:ph type="title"/>
          </p:nvPr>
        </p:nvSpPr>
        <p:spPr>
          <a:xfrm>
            <a:off x="143860" y="342678"/>
            <a:ext cx="10515600" cy="657545"/>
          </a:xfrm>
        </p:spPr>
        <p:txBody>
          <a:bodyPr/>
          <a:lstStyle/>
          <a:p>
            <a:r>
              <a:rPr lang="fr-FR" sz="3200" dirty="0" smtClean="0"/>
              <a:t>LA PERFORMANCE : UN CONCEPT EVOLUTIF</a:t>
            </a:r>
            <a:endParaRPr lang="fr-FR" sz="3200" dirty="0"/>
          </a:p>
        </p:txBody>
      </p:sp>
      <p:sp>
        <p:nvSpPr>
          <p:cNvPr id="14" name="ZoneTexte 13"/>
          <p:cNvSpPr txBox="1"/>
          <p:nvPr/>
        </p:nvSpPr>
        <p:spPr>
          <a:xfrm>
            <a:off x="680484" y="4460393"/>
            <a:ext cx="3742659" cy="1631216"/>
          </a:xfrm>
          <a:prstGeom prst="rect">
            <a:avLst/>
          </a:prstGeom>
          <a:noFill/>
        </p:spPr>
        <p:txBody>
          <a:bodyPr wrap="square" rtlCol="0">
            <a:spAutoFit/>
          </a:bodyPr>
          <a:lstStyle/>
          <a:p>
            <a:pPr algn="ctr"/>
            <a:r>
              <a:rPr lang="fr-FR" sz="2000" dirty="0">
                <a:solidFill>
                  <a:srgbClr val="002060"/>
                </a:solidFill>
              </a:rPr>
              <a:t>L</a:t>
            </a:r>
            <a:r>
              <a:rPr lang="fr-FR" sz="2000" dirty="0" smtClean="0">
                <a:solidFill>
                  <a:srgbClr val="002060"/>
                </a:solidFill>
              </a:rPr>
              <a:t>a </a:t>
            </a:r>
            <a:r>
              <a:rPr lang="fr-FR" sz="2000" dirty="0">
                <a:solidFill>
                  <a:srgbClr val="002060"/>
                </a:solidFill>
              </a:rPr>
              <a:t>performance </a:t>
            </a:r>
            <a:r>
              <a:rPr lang="fr-FR" sz="2000" dirty="0" smtClean="0">
                <a:solidFill>
                  <a:srgbClr val="002060"/>
                </a:solidFill>
              </a:rPr>
              <a:t>est devenue un concept</a:t>
            </a:r>
            <a:r>
              <a:rPr lang="fr-FR" sz="2000" dirty="0">
                <a:solidFill>
                  <a:srgbClr val="002060"/>
                </a:solidFill>
              </a:rPr>
              <a:t> </a:t>
            </a:r>
            <a:r>
              <a:rPr lang="fr-FR" sz="2000" b="1" dirty="0" smtClean="0">
                <a:solidFill>
                  <a:srgbClr val="002060"/>
                </a:solidFill>
              </a:rPr>
              <a:t>multidimensionnel</a:t>
            </a:r>
            <a:r>
              <a:rPr lang="fr-FR" sz="2000" dirty="0" smtClean="0">
                <a:solidFill>
                  <a:srgbClr val="002060"/>
                </a:solidFill>
              </a:rPr>
              <a:t>. Elle doit se mesurer sous différents angles et ne limite pas à la dimension financière.</a:t>
            </a:r>
            <a:endParaRPr lang="fr-FR" sz="2000" dirty="0">
              <a:solidFill>
                <a:srgbClr val="002060"/>
              </a:solidFill>
            </a:endParaRPr>
          </a:p>
        </p:txBody>
      </p:sp>
      <p:pic>
        <p:nvPicPr>
          <p:cNvPr id="7" name="Image 6"/>
          <p:cNvPicPr>
            <a:picLocks noChangeAspect="1"/>
          </p:cNvPicPr>
          <p:nvPr/>
        </p:nvPicPr>
        <p:blipFill>
          <a:blip r:embed="rId3"/>
          <a:stretch>
            <a:fillRect/>
          </a:stretch>
        </p:blipFill>
        <p:spPr>
          <a:xfrm>
            <a:off x="1046071" y="1158950"/>
            <a:ext cx="3182110" cy="2626240"/>
          </a:xfrm>
          <a:prstGeom prst="rect">
            <a:avLst/>
          </a:prstGeom>
        </p:spPr>
      </p:pic>
      <p:sp>
        <p:nvSpPr>
          <p:cNvPr id="4" name="Flèche droite rayée 3"/>
          <p:cNvSpPr/>
          <p:nvPr/>
        </p:nvSpPr>
        <p:spPr>
          <a:xfrm>
            <a:off x="5003379" y="3261156"/>
            <a:ext cx="1520456" cy="808075"/>
          </a:xfrm>
          <a:prstGeom prst="stripedRightArrow">
            <a:avLst/>
          </a:prstGeom>
          <a:solidFill>
            <a:schemeClr val="accent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dirty="0"/>
          </a:p>
        </p:txBody>
      </p:sp>
      <p:sp>
        <p:nvSpPr>
          <p:cNvPr id="5" name="ZoneTexte 4"/>
          <p:cNvSpPr txBox="1"/>
          <p:nvPr/>
        </p:nvSpPr>
        <p:spPr>
          <a:xfrm>
            <a:off x="7155713" y="2498652"/>
            <a:ext cx="4019106" cy="4227824"/>
          </a:xfrm>
          <a:prstGeom prst="rect">
            <a:avLst/>
          </a:prstGeom>
          <a:noFill/>
        </p:spPr>
        <p:txBody>
          <a:bodyPr wrap="square" rtlCol="0">
            <a:spAutoFit/>
          </a:bodyPr>
          <a:lstStyle/>
          <a:p>
            <a:pPr>
              <a:lnSpc>
                <a:spcPct val="107000"/>
              </a:lnSpc>
              <a:spcAft>
                <a:spcPts val="800"/>
              </a:spcAft>
            </a:pPr>
            <a:r>
              <a:rPr lang="fr-FR" sz="2000" dirty="0" smtClean="0">
                <a:effectLst/>
                <a:ea typeface="Calibri" panose="020F0502020204030204" pitchFamily="34" charset="0"/>
                <a:cs typeface="Times New Roman" panose="02020603050405020304" pitchFamily="18" charset="0"/>
              </a:rPr>
              <a:t>Compte tenu de son caractère multidimensionnel, le concept de performance s’appuie sur 2 notions :</a:t>
            </a:r>
          </a:p>
          <a:p>
            <a:pPr marL="342900" indent="-342900">
              <a:lnSpc>
                <a:spcPct val="107000"/>
              </a:lnSpc>
              <a:spcAft>
                <a:spcPts val="800"/>
              </a:spcAft>
              <a:buFont typeface="Arial" panose="020B0604020202020204" pitchFamily="34" charset="0"/>
              <a:buChar char="•"/>
            </a:pPr>
            <a:r>
              <a:rPr lang="fr-FR" sz="2000" b="1" dirty="0" smtClean="0">
                <a:solidFill>
                  <a:schemeClr val="accent3"/>
                </a:solidFill>
                <a:ea typeface="Times New Roman" panose="02020603050405020304" pitchFamily="18" charset="0"/>
                <a:cs typeface="Times New Roman" panose="02020603050405020304" pitchFamily="18" charset="0"/>
              </a:rPr>
              <a:t>L’efficacité</a:t>
            </a:r>
            <a:r>
              <a:rPr lang="fr-FR" sz="2000" dirty="0" smtClean="0">
                <a:solidFill>
                  <a:srgbClr val="212427"/>
                </a:solidFill>
                <a:ea typeface="Times New Roman" panose="02020603050405020304" pitchFamily="18" charset="0"/>
                <a:cs typeface="Times New Roman" panose="02020603050405020304" pitchFamily="18" charset="0"/>
              </a:rPr>
              <a:t> : c’est la capacité à atteindre les objectifs fixés.</a:t>
            </a:r>
          </a:p>
          <a:p>
            <a:pPr marL="342900" indent="-342900">
              <a:lnSpc>
                <a:spcPct val="107000"/>
              </a:lnSpc>
              <a:spcAft>
                <a:spcPts val="800"/>
              </a:spcAft>
              <a:buFont typeface="Arial" panose="020B0604020202020204" pitchFamily="34" charset="0"/>
              <a:buChar char="•"/>
            </a:pPr>
            <a:r>
              <a:rPr lang="fr-FR" sz="2000" b="1" dirty="0" smtClean="0">
                <a:solidFill>
                  <a:schemeClr val="accent3"/>
                </a:solidFill>
                <a:ea typeface="Times New Roman" panose="02020603050405020304" pitchFamily="18" charset="0"/>
                <a:cs typeface="Times New Roman" panose="02020603050405020304" pitchFamily="18" charset="0"/>
              </a:rPr>
              <a:t>L’efficience :</a:t>
            </a:r>
            <a:r>
              <a:rPr lang="fr-FR" sz="2000" dirty="0" smtClean="0">
                <a:solidFill>
                  <a:srgbClr val="212427"/>
                </a:solidFill>
                <a:ea typeface="Times New Roman" panose="02020603050405020304" pitchFamily="18" charset="0"/>
                <a:cs typeface="Times New Roman" panose="02020603050405020304" pitchFamily="18" charset="0"/>
              </a:rPr>
              <a:t> c’est</a:t>
            </a:r>
            <a:r>
              <a:rPr lang="fr-FR" sz="2000" dirty="0">
                <a:solidFill>
                  <a:srgbClr val="212427"/>
                </a:solidFill>
                <a:ea typeface="Times New Roman" panose="02020603050405020304" pitchFamily="18" charset="0"/>
                <a:cs typeface="Times New Roman" panose="02020603050405020304" pitchFamily="18" charset="0"/>
              </a:rPr>
              <a:t> l’optimisation des ressources utilisées dans la production d’un </a:t>
            </a:r>
            <a:r>
              <a:rPr lang="fr-FR" sz="2000" dirty="0" smtClean="0">
                <a:solidFill>
                  <a:srgbClr val="212427"/>
                </a:solidFill>
                <a:ea typeface="Times New Roman" panose="02020603050405020304" pitchFamily="18" charset="0"/>
                <a:cs typeface="Times New Roman" panose="02020603050405020304" pitchFamily="18" charset="0"/>
              </a:rPr>
              <a:t>résultat. </a:t>
            </a:r>
          </a:p>
          <a:p>
            <a:pPr algn="ctr">
              <a:lnSpc>
                <a:spcPct val="107000"/>
              </a:lnSpc>
              <a:spcAft>
                <a:spcPts val="800"/>
              </a:spcAft>
            </a:pPr>
            <a:endParaRPr lang="fr-FR" sz="2000" dirty="0" smtClean="0">
              <a:solidFill>
                <a:srgbClr val="212427"/>
              </a:solidFill>
              <a:ea typeface="Times New Roman" panose="02020603050405020304" pitchFamily="18" charset="0"/>
              <a:cs typeface="Times New Roman" panose="02020603050405020304" pitchFamily="18" charset="0"/>
            </a:endParaRPr>
          </a:p>
          <a:p>
            <a:pPr>
              <a:lnSpc>
                <a:spcPct val="107000"/>
              </a:lnSpc>
              <a:spcAft>
                <a:spcPts val="800"/>
              </a:spcAft>
            </a:pPr>
            <a:endParaRPr lang="fr-FR" sz="2000" dirty="0">
              <a:solidFill>
                <a:srgbClr val="212427"/>
              </a:solidFill>
              <a:ea typeface="Times New Roman" panose="02020603050405020304" pitchFamily="18" charset="0"/>
              <a:cs typeface="Times New Roman" panose="02020603050405020304" pitchFamily="18" charset="0"/>
            </a:endParaRPr>
          </a:p>
          <a:p>
            <a:pPr>
              <a:lnSpc>
                <a:spcPct val="107000"/>
              </a:lnSpc>
              <a:spcAft>
                <a:spcPts val="800"/>
              </a:spcAft>
            </a:pPr>
            <a:endParaRPr lang="fr-FR" sz="2000" dirty="0">
              <a:effectLst/>
              <a:ea typeface="Calibri" panose="020F0502020204030204" pitchFamily="34" charset="0"/>
              <a:cs typeface="Times New Roman" panose="02020603050405020304" pitchFamily="18" charset="0"/>
            </a:endParaRPr>
          </a:p>
        </p:txBody>
      </p:sp>
      <p:sp>
        <p:nvSpPr>
          <p:cNvPr id="13" name="Rectangle à coins arrondis 12"/>
          <p:cNvSpPr/>
          <p:nvPr/>
        </p:nvSpPr>
        <p:spPr>
          <a:xfrm>
            <a:off x="6921795" y="2296631"/>
            <a:ext cx="4295555" cy="427428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Image 8"/>
          <p:cNvPicPr>
            <a:picLocks noChangeAspect="1"/>
          </p:cNvPicPr>
          <p:nvPr/>
        </p:nvPicPr>
        <p:blipFill>
          <a:blip r:embed="rId4"/>
          <a:stretch>
            <a:fillRect/>
          </a:stretch>
        </p:blipFill>
        <p:spPr>
          <a:xfrm>
            <a:off x="6988629" y="5469795"/>
            <a:ext cx="598715" cy="609576"/>
          </a:xfrm>
          <a:prstGeom prst="rect">
            <a:avLst/>
          </a:prstGeom>
        </p:spPr>
      </p:pic>
      <p:sp>
        <p:nvSpPr>
          <p:cNvPr id="2" name="ZoneTexte 1"/>
          <p:cNvSpPr txBox="1"/>
          <p:nvPr/>
        </p:nvSpPr>
        <p:spPr>
          <a:xfrm>
            <a:off x="7391399" y="5486399"/>
            <a:ext cx="3853544" cy="1015663"/>
          </a:xfrm>
          <a:prstGeom prst="rect">
            <a:avLst/>
          </a:prstGeom>
          <a:noFill/>
        </p:spPr>
        <p:txBody>
          <a:bodyPr wrap="square" rtlCol="0">
            <a:spAutoFit/>
          </a:bodyPr>
          <a:lstStyle>
            <a:defPPr>
              <a:defRPr lang="fr-FR"/>
            </a:defPPr>
          </a:lstStyle>
          <a:p>
            <a:pPr algn="ctr"/>
            <a:r>
              <a:rPr lang="fr-FR" sz="2000" b="1" dirty="0">
                <a:solidFill>
                  <a:schemeClr val="accent3"/>
                </a:solidFill>
              </a:rPr>
              <a:t>La performance implique une recherche d’équilibre entre ces 2 </a:t>
            </a:r>
            <a:r>
              <a:rPr lang="fr-FR" sz="2000" b="1" dirty="0" smtClean="0">
                <a:solidFill>
                  <a:schemeClr val="accent3"/>
                </a:solidFill>
              </a:rPr>
              <a:t>concepts complémentaires.</a:t>
            </a:r>
            <a:endParaRPr lang="fr-FR" sz="2000" b="1" dirty="0">
              <a:solidFill>
                <a:schemeClr val="accent3"/>
              </a:solidFill>
            </a:endParaRPr>
          </a:p>
        </p:txBody>
      </p:sp>
    </p:spTree>
    <p:extLst>
      <p:ext uri="{BB962C8B-B14F-4D97-AF65-F5344CB8AC3E}">
        <p14:creationId xmlns:p14="http://schemas.microsoft.com/office/powerpoint/2010/main" val="4317726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828066" y="1327956"/>
            <a:ext cx="10808415" cy="2308324"/>
          </a:xfrm>
          <a:prstGeom prst="rect">
            <a:avLst/>
          </a:prstGeom>
          <a:noFill/>
        </p:spPr>
        <p:txBody>
          <a:bodyPr wrap="square" rtlCol="0">
            <a:spAutoFit/>
          </a:bodyPr>
          <a:lstStyle/>
          <a:p>
            <a:pPr algn="ctr" defTabSz="609585"/>
            <a:endParaRPr lang="fr-FR" sz="4800" dirty="0">
              <a:solidFill>
                <a:srgbClr val="000000"/>
              </a:solidFill>
              <a:latin typeface="Calibri" panose="020F0502020204030204"/>
            </a:endParaRPr>
          </a:p>
          <a:p>
            <a:pPr algn="ctr" defTabSz="609585"/>
            <a:r>
              <a:rPr lang="fr-FR" sz="4800" spc="133" dirty="0" smtClean="0">
                <a:solidFill>
                  <a:srgbClr val="0D2755">
                    <a:lumMod val="50000"/>
                    <a:lumOff val="50000"/>
                  </a:srgbClr>
                </a:solidFill>
                <a:latin typeface="Calibri Light" panose="020F0302020204030204"/>
              </a:rPr>
              <a:t>La performance dans notre environnement</a:t>
            </a:r>
            <a:endParaRPr lang="fr-FR" sz="4800" spc="133" dirty="0">
              <a:solidFill>
                <a:srgbClr val="0D2755">
                  <a:lumMod val="50000"/>
                  <a:lumOff val="50000"/>
                </a:srgbClr>
              </a:solidFill>
              <a:latin typeface="Calibri Light" panose="020F0302020204030204"/>
            </a:endParaRPr>
          </a:p>
        </p:txBody>
      </p:sp>
    </p:spTree>
    <p:extLst>
      <p:ext uri="{BB962C8B-B14F-4D97-AF65-F5344CB8AC3E}">
        <p14:creationId xmlns:p14="http://schemas.microsoft.com/office/powerpoint/2010/main" val="2085309703"/>
      </p:ext>
    </p:extLst>
  </p:cSld>
  <p:clrMapOvr>
    <a:masterClrMapping/>
  </p:clrMapOvr>
  <p:transition spd="slow">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330200" y="2222500"/>
            <a:ext cx="4279900" cy="3860800"/>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dirty="0">
              <a:solidFill>
                <a:schemeClr val="bg1"/>
              </a:solidFill>
            </a:endParaRPr>
          </a:p>
        </p:txBody>
      </p:sp>
      <p:sp>
        <p:nvSpPr>
          <p:cNvPr id="8" name="Rectangle 7"/>
          <p:cNvSpPr/>
          <p:nvPr/>
        </p:nvSpPr>
        <p:spPr>
          <a:xfrm>
            <a:off x="7030024" y="6196277"/>
            <a:ext cx="2072640" cy="389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ZoneTexte 10"/>
          <p:cNvSpPr txBox="1"/>
          <p:nvPr/>
        </p:nvSpPr>
        <p:spPr>
          <a:xfrm>
            <a:off x="0" y="400336"/>
            <a:ext cx="9719069"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dirty="0">
              <a:ln>
                <a:noFill/>
              </a:ln>
              <a:solidFill>
                <a:srgbClr val="002060"/>
              </a:solidFill>
              <a:effectLst/>
              <a:uLnTx/>
              <a:uFillTx/>
              <a:latin typeface="Calibri Light"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
                <a:srgbClr val="00ADAD"/>
              </a:buClr>
              <a:buSzTx/>
              <a:buFontTx/>
              <a:buNone/>
              <a:tabLst/>
              <a:defRPr/>
            </a:pPr>
            <a:r>
              <a:rPr kumimoji="0" lang="fr-FR" sz="2000" b="0" i="0" u="none" strike="noStrike" kern="1200" cap="none" spc="0" normalizeH="0" baseline="0" noProof="0" dirty="0" smtClean="0">
                <a:ln>
                  <a:noFill/>
                </a:ln>
                <a:effectLst/>
                <a:uLnTx/>
                <a:uFillTx/>
                <a:ea typeface="+mn-ea"/>
                <a:cs typeface="+mn-cs"/>
              </a:rPr>
              <a:t>Dans notre secteur d’activité,  la</a:t>
            </a:r>
            <a:r>
              <a:rPr kumimoji="0" lang="fr-FR" sz="2000" b="0" i="0" u="none" strike="noStrike" kern="1200" cap="none" spc="0" normalizeH="0" noProof="0" dirty="0" smtClean="0">
                <a:ln>
                  <a:noFill/>
                </a:ln>
                <a:effectLst/>
                <a:uLnTx/>
                <a:uFillTx/>
                <a:ea typeface="+mn-ea"/>
                <a:cs typeface="+mn-cs"/>
              </a:rPr>
              <a:t> performance peut se décliner autour de plusieurs thématiques : </a:t>
            </a:r>
            <a:endParaRPr kumimoji="0" lang="fr-FR" sz="2000" b="0" i="0" u="none" strike="noStrike" kern="1200" cap="none" spc="0" normalizeH="0" baseline="0" noProof="0" dirty="0">
              <a:ln>
                <a:noFill/>
              </a:ln>
              <a:effectLst/>
              <a:uLnTx/>
              <a:uFillTx/>
              <a:ea typeface="+mn-ea"/>
              <a:cs typeface="+mn-cs"/>
            </a:endParaRPr>
          </a:p>
        </p:txBody>
      </p:sp>
      <p:sp>
        <p:nvSpPr>
          <p:cNvPr id="23" name="ZoneTexte 22"/>
          <p:cNvSpPr txBox="1"/>
          <p:nvPr/>
        </p:nvSpPr>
        <p:spPr>
          <a:xfrm>
            <a:off x="4589938" y="2671662"/>
            <a:ext cx="1547572" cy="246221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smtClean="0">
                <a:ln>
                  <a:noFill/>
                </a:ln>
                <a:solidFill>
                  <a:prstClr val="white"/>
                </a:solidFill>
                <a:effectLst/>
                <a:uLnTx/>
                <a:uFillTx/>
                <a:latin typeface="Calibri" panose="020F0502020204030204"/>
                <a:ea typeface="+mn-ea"/>
                <a:cs typeface="+mn-cs"/>
              </a:rPr>
              <a:t>CONSEILLER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dirty="0" smtClean="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Le conseiller fournit un conseil honnête et impartial, dans le meilleur intérêt du client, sur les contrats, garanties et option les mieux adaptées.</a:t>
            </a:r>
            <a:endParaRPr kumimoji="0" lang="fr-FR"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ZoneTexte 23"/>
          <p:cNvSpPr txBox="1"/>
          <p:nvPr/>
        </p:nvSpPr>
        <p:spPr>
          <a:xfrm>
            <a:off x="8141049" y="2938066"/>
            <a:ext cx="1975503" cy="224676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smtClean="0">
                <a:ln>
                  <a:noFill/>
                </a:ln>
                <a:solidFill>
                  <a:prstClr val="white"/>
                </a:solidFill>
                <a:effectLst/>
                <a:uLnTx/>
                <a:uFillTx/>
                <a:latin typeface="Calibri" panose="020F0502020204030204"/>
                <a:ea typeface="+mn-ea"/>
                <a:cs typeface="+mn-cs"/>
              </a:rPr>
              <a:t>EXPLIQUER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dirty="0" smtClean="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Le conseiller donne des informations objectives, claires, exactes et non trompeuses sur les produits d’assurance afin que le client prenne une décision  de manière éclairée. </a:t>
            </a:r>
            <a:endParaRPr kumimoji="0" lang="fr-FR"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ZoneTexte 24"/>
          <p:cNvSpPr txBox="1"/>
          <p:nvPr/>
        </p:nvSpPr>
        <p:spPr>
          <a:xfrm>
            <a:off x="10187136" y="3033168"/>
            <a:ext cx="1623784" cy="20313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smtClean="0">
                <a:ln>
                  <a:noFill/>
                </a:ln>
                <a:solidFill>
                  <a:prstClr val="white"/>
                </a:solidFill>
                <a:effectLst/>
                <a:uLnTx/>
                <a:uFillTx/>
                <a:latin typeface="Calibri" panose="020F0502020204030204"/>
                <a:ea typeface="+mn-ea"/>
                <a:cs typeface="+mn-cs"/>
              </a:rPr>
              <a:t>ARCHIVER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dirty="0" smtClean="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Le conseiller archive les documents remis au client signés en GED afin d’assurer la traçabilité du conseil fournit. </a:t>
            </a:r>
            <a:endParaRPr kumimoji="0" lang="fr-FR"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Titre 4"/>
          <p:cNvSpPr txBox="1">
            <a:spLocks/>
          </p:cNvSpPr>
          <p:nvPr/>
        </p:nvSpPr>
        <p:spPr>
          <a:xfrm>
            <a:off x="163057" y="181345"/>
            <a:ext cx="10515600" cy="657545"/>
          </a:xfrm>
          <a:prstGeom prst="rect">
            <a:avLst/>
          </a:prstGeom>
        </p:spPr>
        <p:txBody>
          <a:bodyPr vert="horz" lIns="91440" tIns="45720" rIns="91440" bIns="45720" rtlCol="0" anchor="ctr">
            <a:noAutofit/>
          </a:bodyPr>
          <a:lstStyle>
            <a:lvl1pPr algn="l" defTabSz="914377" rtl="0" eaLnBrk="1" latinLnBrk="0" hangingPunct="1">
              <a:lnSpc>
                <a:spcPct val="90000"/>
              </a:lnSpc>
              <a:spcBef>
                <a:spcPct val="0"/>
              </a:spcBef>
              <a:buNone/>
              <a:defRPr sz="4267" b="1" i="0" kern="1200">
                <a:solidFill>
                  <a:srgbClr val="0D2755"/>
                </a:solidFill>
                <a:latin typeface="Calibri" panose="020F0502020204030204" pitchFamily="34" charset="0"/>
                <a:ea typeface="+mj-ea"/>
                <a:cs typeface="Calibri" panose="020F0502020204030204" pitchFamily="34"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fr-FR" sz="3200" b="1" i="0" u="none" strike="noStrike" kern="1200" cap="none" spc="0" normalizeH="0" baseline="0" noProof="0" dirty="0" smtClean="0">
                <a:ln>
                  <a:noFill/>
                </a:ln>
                <a:solidFill>
                  <a:srgbClr val="0D2755"/>
                </a:solidFill>
                <a:effectLst/>
                <a:uLnTx/>
                <a:uFillTx/>
                <a:latin typeface="Calibri" panose="020F0502020204030204" pitchFamily="34" charset="0"/>
                <a:ea typeface="+mj-ea"/>
                <a:cs typeface="Calibri" panose="020F0502020204030204" pitchFamily="34" charset="0"/>
              </a:rPr>
              <a:t>LA PERFORMANCE DANS LE SECTEUR ASSURANTIEL</a:t>
            </a:r>
            <a:endParaRPr kumimoji="0" lang="fr-FR" sz="3200" b="1" i="0" u="none" strike="noStrike" kern="1200" cap="none" spc="0" normalizeH="0" baseline="0" noProof="0" dirty="0">
              <a:ln>
                <a:noFill/>
              </a:ln>
              <a:solidFill>
                <a:srgbClr val="0D2755"/>
              </a:solidFill>
              <a:effectLst/>
              <a:uLnTx/>
              <a:uFillTx/>
              <a:latin typeface="Calibri" panose="020F0502020204030204" pitchFamily="34" charset="0"/>
              <a:ea typeface="+mj-ea"/>
              <a:cs typeface="Calibri" panose="020F0502020204030204" pitchFamily="34" charset="0"/>
            </a:endParaRPr>
          </a:p>
        </p:txBody>
      </p:sp>
      <p:sp>
        <p:nvSpPr>
          <p:cNvPr id="32" name="ZoneTexte 31"/>
          <p:cNvSpPr txBox="1"/>
          <p:nvPr/>
        </p:nvSpPr>
        <p:spPr>
          <a:xfrm>
            <a:off x="8270831" y="3102158"/>
            <a:ext cx="3519200" cy="4401205"/>
          </a:xfrm>
          <a:prstGeom prst="rect">
            <a:avLst/>
          </a:prstGeom>
          <a:noFill/>
          <a:ln>
            <a:noFill/>
          </a:ln>
        </p:spPr>
        <p:style>
          <a:lnRef idx="3">
            <a:schemeClr val="lt1"/>
          </a:lnRef>
          <a:fillRef idx="1">
            <a:schemeClr val="accent5"/>
          </a:fillRef>
          <a:effectRef idx="1">
            <a:schemeClr val="accent5"/>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smtClean="0">
                <a:ln>
                  <a:noFill/>
                </a:ln>
                <a:solidFill>
                  <a:prstClr val="white"/>
                </a:solidFill>
                <a:effectLst/>
                <a:uLnTx/>
                <a:uFillTx/>
                <a:latin typeface="Calibri" panose="020F0502020204030204"/>
                <a:ea typeface="+mn-ea"/>
                <a:cs typeface="+mn-cs"/>
              </a:rPr>
              <a:t>LA PERFOMANCE CLIENT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dirty="0" smtClean="0">
              <a:ln>
                <a:noFill/>
              </a:ln>
              <a:solidFill>
                <a:prstClr val="white"/>
              </a:solidFill>
              <a:effectLst/>
              <a:uLnTx/>
              <a:uFillTx/>
              <a:latin typeface="Calibri" panose="020F0502020204030204"/>
              <a:ea typeface="+mn-ea"/>
              <a:cs typeface="+mn-cs"/>
            </a:endParaRPr>
          </a:p>
          <a:p>
            <a:pPr lvl="0" algn="just"/>
            <a:r>
              <a:rPr lang="fr-FR" sz="1400" dirty="0" smtClean="0"/>
              <a:t>La performance </a:t>
            </a:r>
            <a:r>
              <a:rPr lang="fr-FR" sz="1400" dirty="0"/>
              <a:t>client est un </a:t>
            </a:r>
            <a:r>
              <a:rPr lang="fr-FR" sz="1400" dirty="0" smtClean="0"/>
              <a:t>vecteur </a:t>
            </a:r>
            <a:r>
              <a:rPr lang="fr-FR" sz="1400" dirty="0"/>
              <a:t>essentiel pour assurer la croissance, la rentabilité et la pérennité </a:t>
            </a:r>
            <a:r>
              <a:rPr lang="fr-FR" sz="1400" dirty="0" smtClean="0"/>
              <a:t>d’une entreprise d’assurance. </a:t>
            </a:r>
            <a:r>
              <a:rPr lang="fr-FR" sz="1400" dirty="0"/>
              <a:t>Elle englobe un ensemble de critères qui permettent de mesurer la satisfaction, la fidélité et l'engagement des clients</a:t>
            </a:r>
            <a:r>
              <a:rPr lang="fr-FR" sz="1400" dirty="0" smtClean="0"/>
              <a:t>.</a:t>
            </a: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a:t>
            </a:r>
          </a:p>
          <a:p>
            <a:pPr algn="just"/>
            <a:r>
              <a:rPr lang="fr-FR" sz="1400" b="1" dirty="0">
                <a:solidFill>
                  <a:schemeClr val="bg1"/>
                </a:solidFill>
              </a:rPr>
              <a:t>Critères clés : </a:t>
            </a:r>
          </a:p>
          <a:p>
            <a:pPr marL="285750" lvl="0" indent="-285750" algn="just">
              <a:buFont typeface="Arial" panose="020B0604020202020204" pitchFamily="34" charset="0"/>
              <a:buChar char="•"/>
            </a:pPr>
            <a:r>
              <a:rPr kumimoji="0" lang="fr-FR" sz="1400" b="1" i="0" u="none" strike="noStrike" kern="1200" cap="none" spc="0" normalizeH="0" baseline="0" noProof="0" dirty="0" smtClean="0">
                <a:ln>
                  <a:noFill/>
                </a:ln>
                <a:solidFill>
                  <a:prstClr val="white"/>
                </a:solidFill>
                <a:effectLst/>
                <a:uLnTx/>
                <a:uFillTx/>
                <a:latin typeface="Calibri" panose="020F0502020204030204"/>
                <a:ea typeface="+mn-ea"/>
                <a:cs typeface="+mn-cs"/>
              </a:rPr>
              <a:t>La satisfaction client </a:t>
            </a: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 taux</a:t>
            </a:r>
            <a:r>
              <a:rPr kumimoji="0" lang="fr-FR" sz="1400" b="0" i="0" u="none" strike="noStrike" kern="1200" cap="none" spc="0" normalizeH="0" noProof="0" dirty="0" smtClean="0">
                <a:ln>
                  <a:noFill/>
                </a:ln>
                <a:solidFill>
                  <a:prstClr val="white"/>
                </a:solidFill>
                <a:effectLst/>
                <a:uLnTx/>
                <a:uFillTx/>
                <a:latin typeface="Calibri" panose="020F0502020204030204"/>
                <a:ea typeface="+mn-ea"/>
                <a:cs typeface="+mn-cs"/>
              </a:rPr>
              <a:t> de satisfaction, calculé à partir de Net Promoteur Score (NPS)</a:t>
            </a:r>
          </a:p>
          <a:p>
            <a:pPr marL="285750" lvl="0" indent="-285750" algn="just">
              <a:buFont typeface="Arial" panose="020B0604020202020204" pitchFamily="34" charset="0"/>
              <a:buChar char="•"/>
            </a:pPr>
            <a:r>
              <a:rPr lang="fr-FR" sz="1400" b="1" dirty="0" smtClean="0">
                <a:solidFill>
                  <a:prstClr val="white"/>
                </a:solidFill>
                <a:latin typeface="Calibri" panose="020F0502020204030204"/>
              </a:rPr>
              <a:t>Customer Effort Score  </a:t>
            </a:r>
            <a:r>
              <a:rPr lang="fr-FR" sz="1400" dirty="0" smtClean="0">
                <a:solidFill>
                  <a:prstClr val="white"/>
                </a:solidFill>
                <a:latin typeface="Calibri" panose="020F0502020204030204"/>
              </a:rPr>
              <a:t>(fluidité du parcours client)</a:t>
            </a:r>
          </a:p>
          <a:p>
            <a:pPr marL="285750" lvl="0" indent="-285750" algn="just">
              <a:buFont typeface="Arial" panose="020B0604020202020204" pitchFamily="34" charset="0"/>
              <a:buChar char="•"/>
            </a:pPr>
            <a:r>
              <a:rPr lang="fr-FR" sz="1400" b="1" dirty="0" smtClean="0">
                <a:solidFill>
                  <a:prstClr val="white"/>
                </a:solidFill>
                <a:latin typeface="Calibri" panose="020F0502020204030204"/>
              </a:rPr>
              <a:t>La fidélité du client </a:t>
            </a:r>
            <a:r>
              <a:rPr lang="fr-FR" sz="1400" dirty="0" smtClean="0">
                <a:solidFill>
                  <a:prstClr val="white"/>
                </a:solidFill>
                <a:latin typeface="Calibri" panose="020F0502020204030204"/>
              </a:rPr>
              <a:t>: taux de rétention, taux d’attrition, valeur client</a:t>
            </a:r>
          </a:p>
          <a:p>
            <a:pPr marL="285750" lvl="0" indent="-285750" algn="just">
              <a:buFont typeface="Arial" panose="020B0604020202020204" pitchFamily="34" charset="0"/>
              <a:buChar char="•"/>
            </a:pPr>
            <a:r>
              <a:rPr lang="fr-FR" sz="1400" b="1" dirty="0" smtClean="0">
                <a:solidFill>
                  <a:prstClr val="white"/>
                </a:solidFill>
                <a:latin typeface="Calibri" panose="020F0502020204030204"/>
              </a:rPr>
              <a:t>L’engagement client </a:t>
            </a:r>
            <a:r>
              <a:rPr lang="fr-FR" sz="1400" dirty="0" smtClean="0">
                <a:solidFill>
                  <a:prstClr val="white"/>
                </a:solidFill>
                <a:latin typeface="Calibri" panose="020F0502020204030204"/>
              </a:rPr>
              <a:t>: nombre d’interactions avec l’entreprise.</a:t>
            </a:r>
          </a:p>
          <a:p>
            <a:pPr marL="285750" lvl="0" indent="-285750" algn="just">
              <a:buFont typeface="Arial" panose="020B0604020202020204" pitchFamily="34" charset="0"/>
              <a:buChar char="•"/>
            </a:pPr>
            <a:endParaRPr kumimoji="0" lang="fr-FR" sz="1400" b="0" i="0" u="none" strike="noStrike" kern="1200" cap="none" spc="0" normalizeH="0" noProof="0" dirty="0" smtClean="0">
              <a:ln>
                <a:noFill/>
              </a:ln>
              <a:solidFill>
                <a:prstClr val="white"/>
              </a:solidFill>
              <a:effectLst/>
              <a:uLnTx/>
              <a:uFillTx/>
              <a:latin typeface="Calibri" panose="020F0502020204030204"/>
              <a:ea typeface="+mn-ea"/>
              <a:cs typeface="+mn-cs"/>
            </a:endParaRPr>
          </a:p>
          <a:p>
            <a:pPr marL="285750" lvl="0" indent="-285750" algn="just">
              <a:buFont typeface="Arial" panose="020B0604020202020204" pitchFamily="34" charset="0"/>
              <a:buChar char="•"/>
            </a:pPr>
            <a:endParaRPr kumimoji="0" lang="fr-FR"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Rectangle 1"/>
          <p:cNvSpPr/>
          <p:nvPr/>
        </p:nvSpPr>
        <p:spPr>
          <a:xfrm>
            <a:off x="2928873" y="1491734"/>
            <a:ext cx="4149855" cy="461665"/>
          </a:xfrm>
          <a:prstGeom prst="rect">
            <a:avLst/>
          </a:prstGeom>
          <a:solidFill>
            <a:schemeClr val="bg1"/>
          </a:solidFill>
        </p:spPr>
        <p:txBody>
          <a:bodyPr wrap="none">
            <a:spAutoFit/>
          </a:bodyPr>
          <a:lstStyle/>
          <a:p>
            <a:pPr lvl="0" algn="ctr">
              <a:defRPr/>
            </a:pPr>
            <a:r>
              <a:rPr lang="fr-FR" sz="2400" b="1" dirty="0">
                <a:solidFill>
                  <a:srgbClr val="0070C0"/>
                </a:solidFill>
              </a:rPr>
              <a:t>LA PERFORMANCE FINANCIERE</a:t>
            </a:r>
          </a:p>
        </p:txBody>
      </p:sp>
      <p:sp>
        <p:nvSpPr>
          <p:cNvPr id="18" name="ZoneTexte 17"/>
          <p:cNvSpPr txBox="1"/>
          <p:nvPr/>
        </p:nvSpPr>
        <p:spPr>
          <a:xfrm>
            <a:off x="544689" y="2823997"/>
            <a:ext cx="3886200" cy="2092881"/>
          </a:xfrm>
          <a:prstGeom prst="rect">
            <a:avLst/>
          </a:prstGeom>
          <a:noFill/>
        </p:spPr>
        <p:txBody>
          <a:bodyPr wrap="square" rtlCol="0">
            <a:spAutoFit/>
          </a:bodyPr>
          <a:lstStyle/>
          <a:p>
            <a:r>
              <a:rPr lang="fr-FR" sz="2000" b="1" spc="100" dirty="0" smtClean="0">
                <a:solidFill>
                  <a:schemeClr val="bg1"/>
                </a:solidFill>
              </a:rPr>
              <a:t>Présentation</a:t>
            </a:r>
          </a:p>
          <a:p>
            <a:endParaRPr lang="fr-FR" sz="2000" b="1" spc="100" dirty="0" smtClean="0">
              <a:solidFill>
                <a:schemeClr val="bg1"/>
              </a:solidFill>
            </a:endParaRPr>
          </a:p>
          <a:p>
            <a:pPr lvl="0" algn="just"/>
            <a:r>
              <a:rPr lang="fr-FR" sz="1600" dirty="0" smtClean="0">
                <a:solidFill>
                  <a:schemeClr val="bg1"/>
                </a:solidFill>
              </a:rPr>
              <a:t>C’est</a:t>
            </a:r>
            <a:r>
              <a:rPr lang="fr-FR" dirty="0" smtClean="0">
                <a:solidFill>
                  <a:schemeClr val="bg1"/>
                </a:solidFill>
              </a:rPr>
              <a:t> un ensemble </a:t>
            </a:r>
            <a:r>
              <a:rPr lang="fr-FR" dirty="0">
                <a:solidFill>
                  <a:schemeClr val="bg1"/>
                </a:solidFill>
              </a:rPr>
              <a:t>de critères interconnectés qui permettent de mesurer l'efficacité avec laquelle une entreprise gère ses ressources, maîtrise ses risques et génère des profits.</a:t>
            </a:r>
          </a:p>
        </p:txBody>
      </p:sp>
      <p:sp>
        <p:nvSpPr>
          <p:cNvPr id="20" name="ZoneTexte 19"/>
          <p:cNvSpPr txBox="1"/>
          <p:nvPr/>
        </p:nvSpPr>
        <p:spPr>
          <a:xfrm>
            <a:off x="6421967" y="3515077"/>
            <a:ext cx="3670300" cy="2215991"/>
          </a:xfrm>
          <a:prstGeom prst="rect">
            <a:avLst/>
          </a:prstGeom>
          <a:noFill/>
        </p:spPr>
        <p:txBody>
          <a:bodyPr wrap="square" rtlCol="0">
            <a:spAutoFit/>
          </a:bodyPr>
          <a:lstStyle/>
          <a:p>
            <a:r>
              <a:rPr lang="fr-FR" sz="2000" b="1" spc="100" dirty="0" smtClean="0">
                <a:solidFill>
                  <a:srgbClr val="0070C0"/>
                </a:solidFill>
              </a:rPr>
              <a:t>Critères clés : </a:t>
            </a:r>
          </a:p>
          <a:p>
            <a:endParaRPr lang="fr-FR" sz="1600" dirty="0" smtClean="0">
              <a:solidFill>
                <a:srgbClr val="0070C0"/>
              </a:solidFill>
            </a:endParaRPr>
          </a:p>
          <a:p>
            <a:pPr marL="285750" lvl="0" indent="-200025" algn="just">
              <a:spcAft>
                <a:spcPts val="1200"/>
              </a:spcAft>
              <a:buClr>
                <a:schemeClr val="accent1">
                  <a:lumMod val="75000"/>
                </a:schemeClr>
              </a:buClr>
              <a:buFont typeface="Arial" panose="020B0604020202020204" pitchFamily="34" charset="0"/>
              <a:buChar char="•"/>
            </a:pPr>
            <a:r>
              <a:rPr lang="fr-FR" b="1" dirty="0" smtClean="0"/>
              <a:t>La </a:t>
            </a:r>
            <a:r>
              <a:rPr lang="fr-FR" b="1" dirty="0"/>
              <a:t>rentabilité </a:t>
            </a:r>
            <a:endParaRPr lang="fr-FR" dirty="0" smtClean="0"/>
          </a:p>
          <a:p>
            <a:pPr marL="285750" lvl="0" indent="-200025" algn="just">
              <a:spcAft>
                <a:spcPts val="1200"/>
              </a:spcAft>
              <a:buClr>
                <a:schemeClr val="accent1">
                  <a:lumMod val="75000"/>
                </a:schemeClr>
              </a:buClr>
              <a:buFont typeface="Arial" panose="020B0604020202020204" pitchFamily="34" charset="0"/>
              <a:buChar char="•"/>
            </a:pPr>
            <a:r>
              <a:rPr lang="fr-FR" b="1" dirty="0" smtClean="0"/>
              <a:t>L’efficacité </a:t>
            </a:r>
            <a:r>
              <a:rPr lang="fr-FR" b="1" dirty="0"/>
              <a:t>opérationnelle </a:t>
            </a:r>
            <a:endParaRPr lang="fr-FR" dirty="0" smtClean="0"/>
          </a:p>
          <a:p>
            <a:pPr marL="285750" lvl="0" indent="-200025" algn="just">
              <a:spcAft>
                <a:spcPts val="1200"/>
              </a:spcAft>
              <a:buClr>
                <a:schemeClr val="accent1">
                  <a:lumMod val="75000"/>
                </a:schemeClr>
              </a:buClr>
              <a:buFont typeface="Arial" panose="020B0604020202020204" pitchFamily="34" charset="0"/>
              <a:buChar char="•"/>
            </a:pPr>
            <a:r>
              <a:rPr lang="fr-FR" b="1" dirty="0" smtClean="0"/>
              <a:t>La </a:t>
            </a:r>
            <a:r>
              <a:rPr lang="fr-FR" b="1" dirty="0"/>
              <a:t>maitrise des risques </a:t>
            </a:r>
            <a:endParaRPr lang="fr-FR" dirty="0"/>
          </a:p>
          <a:p>
            <a:pPr marL="285750" lvl="0" indent="-200025" algn="just">
              <a:spcAft>
                <a:spcPts val="1200"/>
              </a:spcAft>
              <a:buClr>
                <a:schemeClr val="accent1">
                  <a:lumMod val="75000"/>
                </a:schemeClr>
              </a:buClr>
              <a:buFont typeface="Arial" panose="020B0604020202020204" pitchFamily="34" charset="0"/>
              <a:buChar char="•"/>
            </a:pPr>
            <a:r>
              <a:rPr lang="fr-FR" b="1" dirty="0"/>
              <a:t>La croissance </a:t>
            </a:r>
            <a:endParaRPr lang="fr-FR" dirty="0"/>
          </a:p>
        </p:txBody>
      </p:sp>
      <p:sp>
        <p:nvSpPr>
          <p:cNvPr id="6" name="Rectangle à coins arrondis 5"/>
          <p:cNvSpPr/>
          <p:nvPr/>
        </p:nvSpPr>
        <p:spPr>
          <a:xfrm>
            <a:off x="6108700" y="2984500"/>
            <a:ext cx="4267200" cy="3771900"/>
          </a:xfrm>
          <a:prstGeom prst="round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Image 8"/>
          <p:cNvPicPr>
            <a:picLocks noChangeAspect="1"/>
          </p:cNvPicPr>
          <p:nvPr/>
        </p:nvPicPr>
        <p:blipFill>
          <a:blip r:embed="rId3"/>
          <a:stretch>
            <a:fillRect/>
          </a:stretch>
        </p:blipFill>
        <p:spPr>
          <a:xfrm>
            <a:off x="7470497" y="1142999"/>
            <a:ext cx="2169580" cy="1697255"/>
          </a:xfrm>
          <a:prstGeom prst="rect">
            <a:avLst/>
          </a:prstGeom>
        </p:spPr>
      </p:pic>
    </p:spTree>
    <p:extLst>
      <p:ext uri="{BB962C8B-B14F-4D97-AF65-F5344CB8AC3E}">
        <p14:creationId xmlns:p14="http://schemas.microsoft.com/office/powerpoint/2010/main" val="3306906388"/>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330200" y="2222500"/>
            <a:ext cx="4279900" cy="3860800"/>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dirty="0">
              <a:solidFill>
                <a:schemeClr val="bg1"/>
              </a:solidFill>
            </a:endParaRPr>
          </a:p>
        </p:txBody>
      </p:sp>
      <p:sp>
        <p:nvSpPr>
          <p:cNvPr id="8" name="Rectangle 7"/>
          <p:cNvSpPr/>
          <p:nvPr/>
        </p:nvSpPr>
        <p:spPr>
          <a:xfrm>
            <a:off x="7030024" y="6196277"/>
            <a:ext cx="2072640" cy="389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ZoneTexte 10"/>
          <p:cNvSpPr txBox="1"/>
          <p:nvPr/>
        </p:nvSpPr>
        <p:spPr>
          <a:xfrm>
            <a:off x="0" y="400336"/>
            <a:ext cx="9719069"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dirty="0">
              <a:ln>
                <a:noFill/>
              </a:ln>
              <a:solidFill>
                <a:srgbClr val="002060"/>
              </a:solidFill>
              <a:effectLst/>
              <a:uLnTx/>
              <a:uFillTx/>
              <a:latin typeface="Calibri Light"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
                <a:srgbClr val="00ADAD"/>
              </a:buClr>
              <a:buSzTx/>
              <a:buFontTx/>
              <a:buNone/>
              <a:tabLst/>
              <a:defRPr/>
            </a:pPr>
            <a:r>
              <a:rPr kumimoji="0" lang="fr-FR" sz="2000" b="0" i="0" u="none" strike="noStrike" kern="1200" cap="none" spc="0" normalizeH="0" baseline="0" noProof="0" dirty="0" smtClean="0">
                <a:ln>
                  <a:noFill/>
                </a:ln>
                <a:effectLst/>
                <a:uLnTx/>
                <a:uFillTx/>
                <a:ea typeface="+mn-ea"/>
                <a:cs typeface="+mn-cs"/>
              </a:rPr>
              <a:t>Dans notre secteur d’activité,  la</a:t>
            </a:r>
            <a:r>
              <a:rPr kumimoji="0" lang="fr-FR" sz="2000" b="0" i="0" u="none" strike="noStrike" kern="1200" cap="none" spc="0" normalizeH="0" noProof="0" dirty="0" smtClean="0">
                <a:ln>
                  <a:noFill/>
                </a:ln>
                <a:effectLst/>
                <a:uLnTx/>
                <a:uFillTx/>
                <a:ea typeface="+mn-ea"/>
                <a:cs typeface="+mn-cs"/>
              </a:rPr>
              <a:t> performance peut se décliner autour de plusieurs thématiques : </a:t>
            </a:r>
            <a:endParaRPr kumimoji="0" lang="fr-FR" sz="2000" b="0" i="0" u="none" strike="noStrike" kern="1200" cap="none" spc="0" normalizeH="0" baseline="0" noProof="0" dirty="0">
              <a:ln>
                <a:noFill/>
              </a:ln>
              <a:effectLst/>
              <a:uLnTx/>
              <a:uFillTx/>
              <a:ea typeface="+mn-ea"/>
              <a:cs typeface="+mn-cs"/>
            </a:endParaRPr>
          </a:p>
        </p:txBody>
      </p:sp>
      <p:sp>
        <p:nvSpPr>
          <p:cNvPr id="23" name="ZoneTexte 22"/>
          <p:cNvSpPr txBox="1"/>
          <p:nvPr/>
        </p:nvSpPr>
        <p:spPr>
          <a:xfrm>
            <a:off x="4589938" y="2671662"/>
            <a:ext cx="1547572" cy="246221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smtClean="0">
                <a:ln>
                  <a:noFill/>
                </a:ln>
                <a:solidFill>
                  <a:prstClr val="white"/>
                </a:solidFill>
                <a:effectLst/>
                <a:uLnTx/>
                <a:uFillTx/>
                <a:latin typeface="Calibri" panose="020F0502020204030204"/>
                <a:ea typeface="+mn-ea"/>
                <a:cs typeface="+mn-cs"/>
              </a:rPr>
              <a:t>CONSEILLER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dirty="0" smtClean="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Le conseiller fournit un conseil honnête et impartial, dans le meilleur intérêt du client, sur les contrats, garanties et option les mieux adaptées.</a:t>
            </a:r>
            <a:endParaRPr kumimoji="0" lang="fr-FR"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ZoneTexte 23"/>
          <p:cNvSpPr txBox="1"/>
          <p:nvPr/>
        </p:nvSpPr>
        <p:spPr>
          <a:xfrm>
            <a:off x="8141049" y="2938066"/>
            <a:ext cx="1975503" cy="224676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smtClean="0">
                <a:ln>
                  <a:noFill/>
                </a:ln>
                <a:solidFill>
                  <a:prstClr val="white"/>
                </a:solidFill>
                <a:effectLst/>
                <a:uLnTx/>
                <a:uFillTx/>
                <a:latin typeface="Calibri" panose="020F0502020204030204"/>
                <a:ea typeface="+mn-ea"/>
                <a:cs typeface="+mn-cs"/>
              </a:rPr>
              <a:t>EXPLIQUER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dirty="0" smtClean="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Le conseiller donne des informations objectives, claires, exactes et non trompeuses sur les produits d’assurance afin que le client prenne une décision  de manière éclairée. </a:t>
            </a:r>
            <a:endParaRPr kumimoji="0" lang="fr-FR"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ZoneTexte 24"/>
          <p:cNvSpPr txBox="1"/>
          <p:nvPr/>
        </p:nvSpPr>
        <p:spPr>
          <a:xfrm>
            <a:off x="10187136" y="3033168"/>
            <a:ext cx="1623784" cy="20313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smtClean="0">
                <a:ln>
                  <a:noFill/>
                </a:ln>
                <a:solidFill>
                  <a:prstClr val="white"/>
                </a:solidFill>
                <a:effectLst/>
                <a:uLnTx/>
                <a:uFillTx/>
                <a:latin typeface="Calibri" panose="020F0502020204030204"/>
                <a:ea typeface="+mn-ea"/>
                <a:cs typeface="+mn-cs"/>
              </a:rPr>
              <a:t>ARCHIVER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dirty="0" smtClean="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Le conseiller archive les documents remis au client signés en GED afin d’assurer la traçabilité du conseil fournit. </a:t>
            </a:r>
            <a:endParaRPr kumimoji="0" lang="fr-FR"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Titre 4"/>
          <p:cNvSpPr txBox="1">
            <a:spLocks/>
          </p:cNvSpPr>
          <p:nvPr/>
        </p:nvSpPr>
        <p:spPr>
          <a:xfrm>
            <a:off x="163057" y="181345"/>
            <a:ext cx="10515600" cy="657545"/>
          </a:xfrm>
          <a:prstGeom prst="rect">
            <a:avLst/>
          </a:prstGeom>
        </p:spPr>
        <p:txBody>
          <a:bodyPr vert="horz" lIns="91440" tIns="45720" rIns="91440" bIns="45720" rtlCol="0" anchor="ctr">
            <a:noAutofit/>
          </a:bodyPr>
          <a:lstStyle>
            <a:lvl1pPr algn="l" defTabSz="914377" rtl="0" eaLnBrk="1" latinLnBrk="0" hangingPunct="1">
              <a:lnSpc>
                <a:spcPct val="90000"/>
              </a:lnSpc>
              <a:spcBef>
                <a:spcPct val="0"/>
              </a:spcBef>
              <a:buNone/>
              <a:defRPr sz="4267" b="1" i="0" kern="1200">
                <a:solidFill>
                  <a:srgbClr val="0D2755"/>
                </a:solidFill>
                <a:latin typeface="Calibri" panose="020F0502020204030204" pitchFamily="34" charset="0"/>
                <a:ea typeface="+mj-ea"/>
                <a:cs typeface="Calibri" panose="020F0502020204030204" pitchFamily="34"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fr-FR" sz="3200" b="1" i="0" u="none" strike="noStrike" kern="1200" cap="none" spc="0" normalizeH="0" baseline="0" noProof="0" dirty="0" smtClean="0">
                <a:ln>
                  <a:noFill/>
                </a:ln>
                <a:solidFill>
                  <a:srgbClr val="0D2755"/>
                </a:solidFill>
                <a:effectLst/>
                <a:uLnTx/>
                <a:uFillTx/>
                <a:latin typeface="Calibri" panose="020F0502020204030204" pitchFamily="34" charset="0"/>
                <a:ea typeface="+mj-ea"/>
                <a:cs typeface="Calibri" panose="020F0502020204030204" pitchFamily="34" charset="0"/>
              </a:rPr>
              <a:t>LA PERFORMANCE DANS LE SECTEUR ASSURANTIEL</a:t>
            </a:r>
            <a:endParaRPr kumimoji="0" lang="fr-FR" sz="3200" b="1" i="0" u="none" strike="noStrike" kern="1200" cap="none" spc="0" normalizeH="0" baseline="0" noProof="0" dirty="0">
              <a:ln>
                <a:noFill/>
              </a:ln>
              <a:solidFill>
                <a:srgbClr val="0D2755"/>
              </a:solidFill>
              <a:effectLst/>
              <a:uLnTx/>
              <a:uFillTx/>
              <a:latin typeface="Calibri" panose="020F0502020204030204" pitchFamily="34" charset="0"/>
              <a:ea typeface="+mj-ea"/>
              <a:cs typeface="Calibri" panose="020F0502020204030204" pitchFamily="34" charset="0"/>
            </a:endParaRPr>
          </a:p>
        </p:txBody>
      </p:sp>
      <p:sp>
        <p:nvSpPr>
          <p:cNvPr id="32" name="ZoneTexte 31"/>
          <p:cNvSpPr txBox="1"/>
          <p:nvPr/>
        </p:nvSpPr>
        <p:spPr>
          <a:xfrm>
            <a:off x="8270831" y="3102158"/>
            <a:ext cx="3519200" cy="4401205"/>
          </a:xfrm>
          <a:prstGeom prst="rect">
            <a:avLst/>
          </a:prstGeom>
          <a:noFill/>
          <a:ln>
            <a:noFill/>
          </a:ln>
        </p:spPr>
        <p:style>
          <a:lnRef idx="3">
            <a:schemeClr val="lt1"/>
          </a:lnRef>
          <a:fillRef idx="1">
            <a:schemeClr val="accent5"/>
          </a:fillRef>
          <a:effectRef idx="1">
            <a:schemeClr val="accent5"/>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smtClean="0">
                <a:ln>
                  <a:noFill/>
                </a:ln>
                <a:solidFill>
                  <a:prstClr val="white"/>
                </a:solidFill>
                <a:effectLst/>
                <a:uLnTx/>
                <a:uFillTx/>
                <a:latin typeface="Calibri" panose="020F0502020204030204"/>
                <a:ea typeface="+mn-ea"/>
                <a:cs typeface="+mn-cs"/>
              </a:rPr>
              <a:t>LA PERFOMANCE CLIENT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dirty="0" smtClean="0">
              <a:ln>
                <a:noFill/>
              </a:ln>
              <a:solidFill>
                <a:prstClr val="white"/>
              </a:solidFill>
              <a:effectLst/>
              <a:uLnTx/>
              <a:uFillTx/>
              <a:latin typeface="Calibri" panose="020F0502020204030204"/>
              <a:ea typeface="+mn-ea"/>
              <a:cs typeface="+mn-cs"/>
            </a:endParaRPr>
          </a:p>
          <a:p>
            <a:pPr lvl="0" algn="just"/>
            <a:r>
              <a:rPr lang="fr-FR" sz="1400" dirty="0" smtClean="0"/>
              <a:t>La performance </a:t>
            </a:r>
            <a:r>
              <a:rPr lang="fr-FR" sz="1400" dirty="0"/>
              <a:t>client est un </a:t>
            </a:r>
            <a:r>
              <a:rPr lang="fr-FR" sz="1400" dirty="0" smtClean="0"/>
              <a:t>vecteur </a:t>
            </a:r>
            <a:r>
              <a:rPr lang="fr-FR" sz="1400" dirty="0"/>
              <a:t>essentiel pour assurer la croissance, la rentabilité et la pérennité </a:t>
            </a:r>
            <a:r>
              <a:rPr lang="fr-FR" sz="1400" dirty="0" smtClean="0"/>
              <a:t>d’une entreprise d’assurance. </a:t>
            </a:r>
            <a:r>
              <a:rPr lang="fr-FR" sz="1400" dirty="0"/>
              <a:t>Elle englobe un ensemble de critères qui permettent de mesurer la satisfaction, la fidélité et l'engagement des clients</a:t>
            </a:r>
            <a:r>
              <a:rPr lang="fr-FR" sz="1400" dirty="0" smtClean="0"/>
              <a:t>.</a:t>
            </a: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a:t>
            </a:r>
          </a:p>
          <a:p>
            <a:pPr algn="just"/>
            <a:r>
              <a:rPr lang="fr-FR" sz="1400" b="1" dirty="0">
                <a:solidFill>
                  <a:schemeClr val="bg1"/>
                </a:solidFill>
              </a:rPr>
              <a:t>Critères clés : </a:t>
            </a:r>
          </a:p>
          <a:p>
            <a:pPr marL="285750" lvl="0" indent="-285750" algn="just">
              <a:buFont typeface="Arial" panose="020B0604020202020204" pitchFamily="34" charset="0"/>
              <a:buChar char="•"/>
            </a:pPr>
            <a:r>
              <a:rPr kumimoji="0" lang="fr-FR" sz="1400" b="1" i="0" u="none" strike="noStrike" kern="1200" cap="none" spc="0" normalizeH="0" baseline="0" noProof="0" dirty="0" smtClean="0">
                <a:ln>
                  <a:noFill/>
                </a:ln>
                <a:solidFill>
                  <a:prstClr val="white"/>
                </a:solidFill>
                <a:effectLst/>
                <a:uLnTx/>
                <a:uFillTx/>
                <a:latin typeface="Calibri" panose="020F0502020204030204"/>
                <a:ea typeface="+mn-ea"/>
                <a:cs typeface="+mn-cs"/>
              </a:rPr>
              <a:t>La satisfaction client </a:t>
            </a: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 taux</a:t>
            </a:r>
            <a:r>
              <a:rPr kumimoji="0" lang="fr-FR" sz="1400" b="0" i="0" u="none" strike="noStrike" kern="1200" cap="none" spc="0" normalizeH="0" noProof="0" dirty="0" smtClean="0">
                <a:ln>
                  <a:noFill/>
                </a:ln>
                <a:solidFill>
                  <a:prstClr val="white"/>
                </a:solidFill>
                <a:effectLst/>
                <a:uLnTx/>
                <a:uFillTx/>
                <a:latin typeface="Calibri" panose="020F0502020204030204"/>
                <a:ea typeface="+mn-ea"/>
                <a:cs typeface="+mn-cs"/>
              </a:rPr>
              <a:t> de satisfaction, calculé à partir de Net Promoteur Score (NPS)</a:t>
            </a:r>
          </a:p>
          <a:p>
            <a:pPr marL="285750" lvl="0" indent="-285750" algn="just">
              <a:buFont typeface="Arial" panose="020B0604020202020204" pitchFamily="34" charset="0"/>
              <a:buChar char="•"/>
            </a:pPr>
            <a:r>
              <a:rPr lang="fr-FR" sz="1400" b="1" dirty="0" smtClean="0">
                <a:solidFill>
                  <a:prstClr val="white"/>
                </a:solidFill>
                <a:latin typeface="Calibri" panose="020F0502020204030204"/>
              </a:rPr>
              <a:t>Customer Effort Score  </a:t>
            </a:r>
            <a:r>
              <a:rPr lang="fr-FR" sz="1400" dirty="0" smtClean="0">
                <a:solidFill>
                  <a:prstClr val="white"/>
                </a:solidFill>
                <a:latin typeface="Calibri" panose="020F0502020204030204"/>
              </a:rPr>
              <a:t>(fluidité du parcours client)</a:t>
            </a:r>
          </a:p>
          <a:p>
            <a:pPr marL="285750" lvl="0" indent="-285750" algn="just">
              <a:buFont typeface="Arial" panose="020B0604020202020204" pitchFamily="34" charset="0"/>
              <a:buChar char="•"/>
            </a:pPr>
            <a:r>
              <a:rPr lang="fr-FR" sz="1400" b="1" dirty="0" smtClean="0">
                <a:solidFill>
                  <a:prstClr val="white"/>
                </a:solidFill>
                <a:latin typeface="Calibri" panose="020F0502020204030204"/>
              </a:rPr>
              <a:t>La fidélité du client </a:t>
            </a:r>
            <a:r>
              <a:rPr lang="fr-FR" sz="1400" dirty="0" smtClean="0">
                <a:solidFill>
                  <a:prstClr val="white"/>
                </a:solidFill>
                <a:latin typeface="Calibri" panose="020F0502020204030204"/>
              </a:rPr>
              <a:t>: taux de rétention, taux d’attrition, valeur client</a:t>
            </a:r>
          </a:p>
          <a:p>
            <a:pPr marL="285750" lvl="0" indent="-285750" algn="just">
              <a:buFont typeface="Arial" panose="020B0604020202020204" pitchFamily="34" charset="0"/>
              <a:buChar char="•"/>
            </a:pPr>
            <a:r>
              <a:rPr lang="fr-FR" sz="1400" b="1" dirty="0" smtClean="0">
                <a:solidFill>
                  <a:prstClr val="white"/>
                </a:solidFill>
                <a:latin typeface="Calibri" panose="020F0502020204030204"/>
              </a:rPr>
              <a:t>L’engagement client </a:t>
            </a:r>
            <a:r>
              <a:rPr lang="fr-FR" sz="1400" dirty="0" smtClean="0">
                <a:solidFill>
                  <a:prstClr val="white"/>
                </a:solidFill>
                <a:latin typeface="Calibri" panose="020F0502020204030204"/>
              </a:rPr>
              <a:t>: nombre d’interactions avec l’entreprise.</a:t>
            </a:r>
          </a:p>
          <a:p>
            <a:pPr marL="285750" lvl="0" indent="-285750" algn="just">
              <a:buFont typeface="Arial" panose="020B0604020202020204" pitchFamily="34" charset="0"/>
              <a:buChar char="•"/>
            </a:pPr>
            <a:endParaRPr kumimoji="0" lang="fr-FR" sz="1400" b="0" i="0" u="none" strike="noStrike" kern="1200" cap="none" spc="0" normalizeH="0" noProof="0" dirty="0" smtClean="0">
              <a:ln>
                <a:noFill/>
              </a:ln>
              <a:solidFill>
                <a:prstClr val="white"/>
              </a:solidFill>
              <a:effectLst/>
              <a:uLnTx/>
              <a:uFillTx/>
              <a:latin typeface="Calibri" panose="020F0502020204030204"/>
              <a:ea typeface="+mn-ea"/>
              <a:cs typeface="+mn-cs"/>
            </a:endParaRPr>
          </a:p>
          <a:p>
            <a:pPr marL="285750" lvl="0" indent="-285750" algn="just">
              <a:buFont typeface="Arial" panose="020B0604020202020204" pitchFamily="34" charset="0"/>
              <a:buChar char="•"/>
            </a:pPr>
            <a:endParaRPr kumimoji="0" lang="fr-FR"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Rectangle 1"/>
          <p:cNvSpPr/>
          <p:nvPr/>
        </p:nvSpPr>
        <p:spPr>
          <a:xfrm>
            <a:off x="2928873" y="1491734"/>
            <a:ext cx="4149855" cy="461665"/>
          </a:xfrm>
          <a:prstGeom prst="rect">
            <a:avLst/>
          </a:prstGeom>
          <a:solidFill>
            <a:schemeClr val="bg1"/>
          </a:solidFill>
        </p:spPr>
        <p:txBody>
          <a:bodyPr wrap="none">
            <a:spAutoFit/>
          </a:bodyPr>
          <a:lstStyle/>
          <a:p>
            <a:pPr lvl="0" algn="ctr">
              <a:defRPr/>
            </a:pPr>
            <a:r>
              <a:rPr lang="fr-FR" sz="2400" b="1" dirty="0">
                <a:solidFill>
                  <a:srgbClr val="0070C0"/>
                </a:solidFill>
              </a:rPr>
              <a:t>LA PERFORMANCE FINANCIERE</a:t>
            </a:r>
          </a:p>
        </p:txBody>
      </p:sp>
      <p:sp>
        <p:nvSpPr>
          <p:cNvPr id="18" name="ZoneTexte 17"/>
          <p:cNvSpPr txBox="1"/>
          <p:nvPr/>
        </p:nvSpPr>
        <p:spPr>
          <a:xfrm>
            <a:off x="635000" y="2338575"/>
            <a:ext cx="3886200" cy="2646878"/>
          </a:xfrm>
          <a:prstGeom prst="rect">
            <a:avLst/>
          </a:prstGeom>
          <a:noFill/>
        </p:spPr>
        <p:txBody>
          <a:bodyPr wrap="square" rtlCol="0">
            <a:spAutoFit/>
          </a:bodyPr>
          <a:lstStyle/>
          <a:p>
            <a:r>
              <a:rPr lang="fr-FR" sz="2000" b="1" spc="100" dirty="0" smtClean="0">
                <a:solidFill>
                  <a:schemeClr val="bg1"/>
                </a:solidFill>
              </a:rPr>
              <a:t>Présentation</a:t>
            </a:r>
          </a:p>
          <a:p>
            <a:endParaRPr lang="fr-FR" sz="2000" b="1" spc="100" dirty="0">
              <a:solidFill>
                <a:schemeClr val="bg1"/>
              </a:solidFill>
            </a:endParaRPr>
          </a:p>
          <a:p>
            <a:pPr lvl="0" algn="just"/>
            <a:r>
              <a:rPr lang="fr-FR" sz="1600" dirty="0">
                <a:solidFill>
                  <a:prstClr val="white"/>
                </a:solidFill>
              </a:rPr>
              <a:t>C’est</a:t>
            </a:r>
            <a:r>
              <a:rPr lang="fr-FR" dirty="0">
                <a:solidFill>
                  <a:prstClr val="white"/>
                </a:solidFill>
              </a:rPr>
              <a:t> un ensemble de critères interconnectés qui permettent de mesurer l'efficacité avec laquelle une entreprise gère ses ressources, maîtrise ses risques et génère des profits.</a:t>
            </a:r>
          </a:p>
          <a:p>
            <a:endParaRPr lang="fr-FR" sz="2000" b="1" spc="100" dirty="0" smtClean="0">
              <a:solidFill>
                <a:schemeClr val="bg1"/>
              </a:solidFill>
            </a:endParaRPr>
          </a:p>
          <a:p>
            <a:endParaRPr lang="fr-FR" sz="1600" dirty="0" smtClean="0">
              <a:solidFill>
                <a:schemeClr val="bg1"/>
              </a:solidFill>
            </a:endParaRPr>
          </a:p>
        </p:txBody>
      </p:sp>
      <p:sp>
        <p:nvSpPr>
          <p:cNvPr id="20" name="ZoneTexte 19"/>
          <p:cNvSpPr txBox="1"/>
          <p:nvPr/>
        </p:nvSpPr>
        <p:spPr>
          <a:xfrm>
            <a:off x="6489700" y="3187700"/>
            <a:ext cx="3670300" cy="3416320"/>
          </a:xfrm>
          <a:prstGeom prst="rect">
            <a:avLst/>
          </a:prstGeom>
          <a:noFill/>
        </p:spPr>
        <p:txBody>
          <a:bodyPr wrap="square" rtlCol="0">
            <a:spAutoFit/>
          </a:bodyPr>
          <a:lstStyle/>
          <a:p>
            <a:r>
              <a:rPr lang="fr-FR" sz="2000" b="1" spc="100" dirty="0" smtClean="0">
                <a:solidFill>
                  <a:srgbClr val="0070C0"/>
                </a:solidFill>
              </a:rPr>
              <a:t>Critères clés : </a:t>
            </a:r>
          </a:p>
          <a:p>
            <a:endParaRPr lang="fr-FR" sz="1600" dirty="0" smtClean="0">
              <a:solidFill>
                <a:srgbClr val="0070C0"/>
              </a:solidFill>
            </a:endParaRPr>
          </a:p>
          <a:p>
            <a:pPr marL="285750" lvl="0" indent="-200025" algn="just">
              <a:buFont typeface="Arial" panose="020B0604020202020204" pitchFamily="34" charset="0"/>
              <a:buChar char="•"/>
            </a:pPr>
            <a:r>
              <a:rPr lang="fr-FR" b="1" dirty="0" smtClean="0">
                <a:solidFill>
                  <a:srgbClr val="0070C0"/>
                </a:solidFill>
              </a:rPr>
              <a:t>La </a:t>
            </a:r>
            <a:r>
              <a:rPr lang="fr-FR" b="1" dirty="0">
                <a:solidFill>
                  <a:srgbClr val="0070C0"/>
                </a:solidFill>
              </a:rPr>
              <a:t>rentabilité </a:t>
            </a:r>
            <a:r>
              <a:rPr lang="fr-FR" dirty="0"/>
              <a:t>: ratio combiné, résultat net, retour sur investissement </a:t>
            </a:r>
          </a:p>
          <a:p>
            <a:pPr marL="285750" lvl="0" indent="-200025" algn="just">
              <a:buFont typeface="Arial" panose="020B0604020202020204" pitchFamily="34" charset="0"/>
              <a:buChar char="•"/>
            </a:pPr>
            <a:r>
              <a:rPr lang="fr-FR" b="1" dirty="0">
                <a:solidFill>
                  <a:srgbClr val="0070C0"/>
                </a:solidFill>
              </a:rPr>
              <a:t>L’efficacité opérationnelle </a:t>
            </a:r>
            <a:r>
              <a:rPr lang="fr-FR" dirty="0">
                <a:solidFill>
                  <a:srgbClr val="0070C0"/>
                </a:solidFill>
              </a:rPr>
              <a:t>: </a:t>
            </a:r>
            <a:r>
              <a:rPr lang="fr-FR" dirty="0"/>
              <a:t>ratio de frais généraux, taux de rétention, productivité</a:t>
            </a:r>
          </a:p>
          <a:p>
            <a:pPr marL="285750" lvl="0" indent="-200025" algn="just">
              <a:buFont typeface="Arial" panose="020B0604020202020204" pitchFamily="34" charset="0"/>
              <a:buChar char="•"/>
            </a:pPr>
            <a:r>
              <a:rPr lang="fr-FR" b="1" dirty="0">
                <a:solidFill>
                  <a:srgbClr val="0070C0"/>
                </a:solidFill>
              </a:rPr>
              <a:t>La maitrise des risques </a:t>
            </a:r>
            <a:r>
              <a:rPr lang="fr-FR" dirty="0">
                <a:solidFill>
                  <a:srgbClr val="0070C0"/>
                </a:solidFill>
              </a:rPr>
              <a:t>:  </a:t>
            </a:r>
            <a:r>
              <a:rPr lang="fr-FR" dirty="0"/>
              <a:t>ratio de sinistralité, ratio de </a:t>
            </a:r>
            <a:r>
              <a:rPr lang="fr-FR" dirty="0" smtClean="0"/>
              <a:t>solvabilité</a:t>
            </a:r>
            <a:r>
              <a:rPr lang="fr-FR" dirty="0" smtClean="0">
                <a:solidFill>
                  <a:srgbClr val="0070C0"/>
                </a:solidFill>
              </a:rPr>
              <a:t> </a:t>
            </a:r>
            <a:endParaRPr lang="fr-FR" dirty="0">
              <a:solidFill>
                <a:srgbClr val="0070C0"/>
              </a:solidFill>
            </a:endParaRPr>
          </a:p>
          <a:p>
            <a:pPr marL="285750" lvl="0" indent="-200025" algn="just">
              <a:buFont typeface="Arial" panose="020B0604020202020204" pitchFamily="34" charset="0"/>
              <a:buChar char="•"/>
            </a:pPr>
            <a:r>
              <a:rPr lang="fr-FR" b="1" dirty="0">
                <a:solidFill>
                  <a:srgbClr val="0070C0"/>
                </a:solidFill>
              </a:rPr>
              <a:t>La croissance </a:t>
            </a:r>
            <a:r>
              <a:rPr lang="fr-FR" dirty="0">
                <a:solidFill>
                  <a:srgbClr val="0070C0"/>
                </a:solidFill>
              </a:rPr>
              <a:t>: </a:t>
            </a:r>
            <a:r>
              <a:rPr lang="fr-FR" dirty="0"/>
              <a:t>croissance des primes, part de marché…</a:t>
            </a:r>
          </a:p>
        </p:txBody>
      </p:sp>
      <p:sp>
        <p:nvSpPr>
          <p:cNvPr id="6" name="Rectangle à coins arrondis 5"/>
          <p:cNvSpPr/>
          <p:nvPr/>
        </p:nvSpPr>
        <p:spPr>
          <a:xfrm>
            <a:off x="6108700" y="2984500"/>
            <a:ext cx="4267200" cy="3771900"/>
          </a:xfrm>
          <a:prstGeom prst="round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Image 8"/>
          <p:cNvPicPr>
            <a:picLocks noChangeAspect="1"/>
          </p:cNvPicPr>
          <p:nvPr/>
        </p:nvPicPr>
        <p:blipFill>
          <a:blip r:embed="rId3"/>
          <a:stretch>
            <a:fillRect/>
          </a:stretch>
        </p:blipFill>
        <p:spPr>
          <a:xfrm>
            <a:off x="7470497" y="1142999"/>
            <a:ext cx="2169580" cy="1697255"/>
          </a:xfrm>
          <a:prstGeom prst="rect">
            <a:avLst/>
          </a:prstGeom>
        </p:spPr>
      </p:pic>
    </p:spTree>
    <p:extLst>
      <p:ext uri="{BB962C8B-B14F-4D97-AF65-F5344CB8AC3E}">
        <p14:creationId xmlns:p14="http://schemas.microsoft.com/office/powerpoint/2010/main" val="109726452"/>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330200" y="2222500"/>
            <a:ext cx="4279900" cy="3860800"/>
          </a:xfrm>
          <a:prstGeom prst="roundRect">
            <a:avLst/>
          </a:prstGeom>
          <a:solidFill>
            <a:srgbClr val="0000CC">
              <a:alpha val="92157"/>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dirty="0">
              <a:solidFill>
                <a:schemeClr val="bg1"/>
              </a:solidFill>
            </a:endParaRPr>
          </a:p>
        </p:txBody>
      </p:sp>
      <p:sp>
        <p:nvSpPr>
          <p:cNvPr id="8" name="Rectangle 7"/>
          <p:cNvSpPr/>
          <p:nvPr/>
        </p:nvSpPr>
        <p:spPr>
          <a:xfrm>
            <a:off x="7030024" y="6196277"/>
            <a:ext cx="2072640" cy="389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ZoneTexte 22"/>
          <p:cNvSpPr txBox="1"/>
          <p:nvPr/>
        </p:nvSpPr>
        <p:spPr>
          <a:xfrm>
            <a:off x="4589938" y="2671662"/>
            <a:ext cx="1547572" cy="246221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smtClean="0">
                <a:ln>
                  <a:noFill/>
                </a:ln>
                <a:solidFill>
                  <a:prstClr val="white"/>
                </a:solidFill>
                <a:effectLst/>
                <a:uLnTx/>
                <a:uFillTx/>
                <a:latin typeface="Calibri" panose="020F0502020204030204"/>
                <a:ea typeface="+mn-ea"/>
                <a:cs typeface="+mn-cs"/>
              </a:rPr>
              <a:t>CONSEILLER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dirty="0" smtClean="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Le conseiller fournit un conseil honnête et impartial, dans le meilleur intérêt du client, sur les contrats, garanties et option les mieux adaptées.</a:t>
            </a:r>
            <a:endParaRPr kumimoji="0" lang="fr-FR"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ZoneTexte 23"/>
          <p:cNvSpPr txBox="1"/>
          <p:nvPr/>
        </p:nvSpPr>
        <p:spPr>
          <a:xfrm>
            <a:off x="8280749" y="2938066"/>
            <a:ext cx="1975503" cy="224676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smtClean="0">
                <a:ln>
                  <a:noFill/>
                </a:ln>
                <a:solidFill>
                  <a:prstClr val="white"/>
                </a:solidFill>
                <a:effectLst/>
                <a:uLnTx/>
                <a:uFillTx/>
                <a:latin typeface="Calibri" panose="020F0502020204030204"/>
                <a:ea typeface="+mn-ea"/>
                <a:cs typeface="+mn-cs"/>
              </a:rPr>
              <a:t>EXPLIQUER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dirty="0" smtClean="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Le conseiller donne des informations objectives, claires, exactes et non trompeuses sur les produits d’assurance afin que le client prenne une décision  de manière éclairée. </a:t>
            </a:r>
            <a:endParaRPr kumimoji="0" lang="fr-FR"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ZoneTexte 24"/>
          <p:cNvSpPr txBox="1"/>
          <p:nvPr/>
        </p:nvSpPr>
        <p:spPr>
          <a:xfrm>
            <a:off x="10187136" y="3033168"/>
            <a:ext cx="1623784" cy="20313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smtClean="0">
                <a:ln>
                  <a:noFill/>
                </a:ln>
                <a:solidFill>
                  <a:prstClr val="white"/>
                </a:solidFill>
                <a:effectLst/>
                <a:uLnTx/>
                <a:uFillTx/>
                <a:latin typeface="Calibri" panose="020F0502020204030204"/>
                <a:ea typeface="+mn-ea"/>
                <a:cs typeface="+mn-cs"/>
              </a:rPr>
              <a:t>ARCHIVER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dirty="0" smtClean="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Le conseiller archive les documents remis au client signés en GED afin d’assurer la traçabilité du conseil fournit. </a:t>
            </a:r>
            <a:endParaRPr kumimoji="0" lang="fr-FR"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Titre 4"/>
          <p:cNvSpPr txBox="1">
            <a:spLocks/>
          </p:cNvSpPr>
          <p:nvPr/>
        </p:nvSpPr>
        <p:spPr>
          <a:xfrm>
            <a:off x="163057" y="181345"/>
            <a:ext cx="10515600" cy="657545"/>
          </a:xfrm>
          <a:prstGeom prst="rect">
            <a:avLst/>
          </a:prstGeom>
        </p:spPr>
        <p:txBody>
          <a:bodyPr vert="horz" lIns="91440" tIns="45720" rIns="91440" bIns="45720" rtlCol="0" anchor="ctr">
            <a:noAutofit/>
          </a:bodyPr>
          <a:lstStyle>
            <a:lvl1pPr algn="l" defTabSz="914377" rtl="0" eaLnBrk="1" latinLnBrk="0" hangingPunct="1">
              <a:lnSpc>
                <a:spcPct val="90000"/>
              </a:lnSpc>
              <a:spcBef>
                <a:spcPct val="0"/>
              </a:spcBef>
              <a:buNone/>
              <a:defRPr sz="4267" b="1" i="0" kern="1200">
                <a:solidFill>
                  <a:srgbClr val="0D2755"/>
                </a:solidFill>
                <a:latin typeface="Calibri" panose="020F0502020204030204" pitchFamily="34" charset="0"/>
                <a:ea typeface="+mj-ea"/>
                <a:cs typeface="Calibri" panose="020F0502020204030204" pitchFamily="34"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fr-FR" sz="3200" b="1" i="0" u="none" strike="noStrike" kern="1200" cap="none" spc="0" normalizeH="0" baseline="0" noProof="0" dirty="0" smtClean="0">
                <a:ln>
                  <a:noFill/>
                </a:ln>
                <a:solidFill>
                  <a:srgbClr val="0D2755"/>
                </a:solidFill>
                <a:effectLst/>
                <a:uLnTx/>
                <a:uFillTx/>
                <a:latin typeface="Calibri" panose="020F0502020204030204" pitchFamily="34" charset="0"/>
                <a:ea typeface="+mj-ea"/>
                <a:cs typeface="Calibri" panose="020F0502020204030204" pitchFamily="34" charset="0"/>
              </a:rPr>
              <a:t>LA PERFORMANCE DANS LE SECTEUR ASSURANTIEL</a:t>
            </a:r>
            <a:endParaRPr kumimoji="0" lang="fr-FR" sz="3200" b="1" i="0" u="none" strike="noStrike" kern="1200" cap="none" spc="0" normalizeH="0" baseline="0" noProof="0" dirty="0">
              <a:ln>
                <a:noFill/>
              </a:ln>
              <a:solidFill>
                <a:srgbClr val="0D2755"/>
              </a:solidFill>
              <a:effectLst/>
              <a:uLnTx/>
              <a:uFillTx/>
              <a:latin typeface="Calibri" panose="020F0502020204030204" pitchFamily="34" charset="0"/>
              <a:ea typeface="+mj-ea"/>
              <a:cs typeface="Calibri" panose="020F0502020204030204" pitchFamily="34" charset="0"/>
            </a:endParaRPr>
          </a:p>
        </p:txBody>
      </p:sp>
      <p:sp>
        <p:nvSpPr>
          <p:cNvPr id="32" name="ZoneTexte 31"/>
          <p:cNvSpPr txBox="1"/>
          <p:nvPr/>
        </p:nvSpPr>
        <p:spPr>
          <a:xfrm>
            <a:off x="8270831" y="3102158"/>
            <a:ext cx="3519200" cy="4401205"/>
          </a:xfrm>
          <a:prstGeom prst="rect">
            <a:avLst/>
          </a:prstGeom>
          <a:noFill/>
          <a:ln>
            <a:noFill/>
          </a:ln>
        </p:spPr>
        <p:style>
          <a:lnRef idx="3">
            <a:schemeClr val="lt1"/>
          </a:lnRef>
          <a:fillRef idx="1">
            <a:schemeClr val="accent5"/>
          </a:fillRef>
          <a:effectRef idx="1">
            <a:schemeClr val="accent5"/>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smtClean="0">
                <a:ln>
                  <a:noFill/>
                </a:ln>
                <a:solidFill>
                  <a:prstClr val="white"/>
                </a:solidFill>
                <a:effectLst/>
                <a:uLnTx/>
                <a:uFillTx/>
                <a:latin typeface="Calibri" panose="020F0502020204030204"/>
                <a:ea typeface="+mn-ea"/>
                <a:cs typeface="+mn-cs"/>
              </a:rPr>
              <a:t>LA PERFOMANCE CLIENT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dirty="0" smtClean="0">
              <a:ln>
                <a:noFill/>
              </a:ln>
              <a:solidFill>
                <a:prstClr val="white"/>
              </a:solidFill>
              <a:effectLst/>
              <a:uLnTx/>
              <a:uFillTx/>
              <a:latin typeface="Calibri" panose="020F0502020204030204"/>
              <a:ea typeface="+mn-ea"/>
              <a:cs typeface="+mn-cs"/>
            </a:endParaRPr>
          </a:p>
          <a:p>
            <a:pPr lvl="0" algn="just"/>
            <a:r>
              <a:rPr lang="fr-FR" sz="1400" dirty="0" smtClean="0"/>
              <a:t>La performance </a:t>
            </a:r>
            <a:r>
              <a:rPr lang="fr-FR" sz="1400" dirty="0"/>
              <a:t>client est un </a:t>
            </a:r>
            <a:r>
              <a:rPr lang="fr-FR" sz="1400" dirty="0" smtClean="0"/>
              <a:t>vecteur </a:t>
            </a:r>
            <a:r>
              <a:rPr lang="fr-FR" sz="1400" dirty="0"/>
              <a:t>essentiel pour assurer la croissance, la rentabilité et la pérennité </a:t>
            </a:r>
            <a:r>
              <a:rPr lang="fr-FR" sz="1400" dirty="0" smtClean="0"/>
              <a:t>d’une entreprise d’assurance. </a:t>
            </a:r>
            <a:r>
              <a:rPr lang="fr-FR" sz="1400" dirty="0"/>
              <a:t>Elle englobe un ensemble de critères qui permettent de mesurer la satisfaction, la fidélité et l'engagement des clients</a:t>
            </a:r>
            <a:r>
              <a:rPr lang="fr-FR" sz="1400" dirty="0" smtClean="0"/>
              <a:t>.</a:t>
            </a: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a:t>
            </a:r>
          </a:p>
          <a:p>
            <a:pPr algn="just"/>
            <a:r>
              <a:rPr lang="fr-FR" sz="1400" b="1" dirty="0">
                <a:solidFill>
                  <a:schemeClr val="bg1"/>
                </a:solidFill>
              </a:rPr>
              <a:t>Critères clés : </a:t>
            </a:r>
          </a:p>
          <a:p>
            <a:pPr marL="285750" lvl="0" indent="-285750" algn="just">
              <a:buFont typeface="Arial" panose="020B0604020202020204" pitchFamily="34" charset="0"/>
              <a:buChar char="•"/>
            </a:pPr>
            <a:r>
              <a:rPr kumimoji="0" lang="fr-FR" sz="1400" b="1" i="0" u="none" strike="noStrike" kern="1200" cap="none" spc="0" normalizeH="0" baseline="0" noProof="0" dirty="0" smtClean="0">
                <a:ln>
                  <a:noFill/>
                </a:ln>
                <a:solidFill>
                  <a:prstClr val="white"/>
                </a:solidFill>
                <a:effectLst/>
                <a:uLnTx/>
                <a:uFillTx/>
                <a:latin typeface="Calibri" panose="020F0502020204030204"/>
                <a:ea typeface="+mn-ea"/>
                <a:cs typeface="+mn-cs"/>
              </a:rPr>
              <a:t>La satisfaction client </a:t>
            </a: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 taux</a:t>
            </a:r>
            <a:r>
              <a:rPr kumimoji="0" lang="fr-FR" sz="1400" b="0" i="0" u="none" strike="noStrike" kern="1200" cap="none" spc="0" normalizeH="0" noProof="0" dirty="0" smtClean="0">
                <a:ln>
                  <a:noFill/>
                </a:ln>
                <a:solidFill>
                  <a:prstClr val="white"/>
                </a:solidFill>
                <a:effectLst/>
                <a:uLnTx/>
                <a:uFillTx/>
                <a:latin typeface="Calibri" panose="020F0502020204030204"/>
                <a:ea typeface="+mn-ea"/>
                <a:cs typeface="+mn-cs"/>
              </a:rPr>
              <a:t> de satisfaction, calculé à partir de Net Promoteur Score (NPS)</a:t>
            </a:r>
          </a:p>
          <a:p>
            <a:pPr marL="285750" lvl="0" indent="-285750" algn="just">
              <a:buFont typeface="Arial" panose="020B0604020202020204" pitchFamily="34" charset="0"/>
              <a:buChar char="•"/>
            </a:pPr>
            <a:r>
              <a:rPr lang="fr-FR" sz="1400" b="1" dirty="0" smtClean="0">
                <a:solidFill>
                  <a:prstClr val="white"/>
                </a:solidFill>
                <a:latin typeface="Calibri" panose="020F0502020204030204"/>
              </a:rPr>
              <a:t>Customer Effort Score  </a:t>
            </a:r>
            <a:r>
              <a:rPr lang="fr-FR" sz="1400" dirty="0" smtClean="0">
                <a:solidFill>
                  <a:prstClr val="white"/>
                </a:solidFill>
                <a:latin typeface="Calibri" panose="020F0502020204030204"/>
              </a:rPr>
              <a:t>(fluidité du parcours client)</a:t>
            </a:r>
          </a:p>
          <a:p>
            <a:pPr marL="285750" lvl="0" indent="-285750" algn="just">
              <a:buFont typeface="Arial" panose="020B0604020202020204" pitchFamily="34" charset="0"/>
              <a:buChar char="•"/>
            </a:pPr>
            <a:r>
              <a:rPr lang="fr-FR" sz="1400" b="1" dirty="0" smtClean="0">
                <a:solidFill>
                  <a:prstClr val="white"/>
                </a:solidFill>
                <a:latin typeface="Calibri" panose="020F0502020204030204"/>
              </a:rPr>
              <a:t>La fidélité du client </a:t>
            </a:r>
            <a:r>
              <a:rPr lang="fr-FR" sz="1400" dirty="0" smtClean="0">
                <a:solidFill>
                  <a:prstClr val="white"/>
                </a:solidFill>
                <a:latin typeface="Calibri" panose="020F0502020204030204"/>
              </a:rPr>
              <a:t>: taux de rétention, taux d’attrition, valeur client</a:t>
            </a:r>
          </a:p>
          <a:p>
            <a:pPr marL="285750" lvl="0" indent="-285750" algn="just">
              <a:buFont typeface="Arial" panose="020B0604020202020204" pitchFamily="34" charset="0"/>
              <a:buChar char="•"/>
            </a:pPr>
            <a:r>
              <a:rPr lang="fr-FR" sz="1400" b="1" dirty="0" smtClean="0">
                <a:solidFill>
                  <a:prstClr val="white"/>
                </a:solidFill>
                <a:latin typeface="Calibri" panose="020F0502020204030204"/>
              </a:rPr>
              <a:t>L’engagement client </a:t>
            </a:r>
            <a:r>
              <a:rPr lang="fr-FR" sz="1400" dirty="0" smtClean="0">
                <a:solidFill>
                  <a:prstClr val="white"/>
                </a:solidFill>
                <a:latin typeface="Calibri" panose="020F0502020204030204"/>
              </a:rPr>
              <a:t>: nombre d’interactions avec l’entreprise.</a:t>
            </a:r>
          </a:p>
          <a:p>
            <a:pPr marL="285750" lvl="0" indent="-285750" algn="just">
              <a:buFont typeface="Arial" panose="020B0604020202020204" pitchFamily="34" charset="0"/>
              <a:buChar char="•"/>
            </a:pPr>
            <a:endParaRPr kumimoji="0" lang="fr-FR" sz="1400" b="0" i="0" u="none" strike="noStrike" kern="1200" cap="none" spc="0" normalizeH="0" noProof="0" dirty="0" smtClean="0">
              <a:ln>
                <a:noFill/>
              </a:ln>
              <a:solidFill>
                <a:prstClr val="white"/>
              </a:solidFill>
              <a:effectLst/>
              <a:uLnTx/>
              <a:uFillTx/>
              <a:latin typeface="Calibri" panose="020F0502020204030204"/>
              <a:ea typeface="+mn-ea"/>
              <a:cs typeface="+mn-cs"/>
            </a:endParaRPr>
          </a:p>
          <a:p>
            <a:pPr marL="285750" lvl="0" indent="-285750" algn="just">
              <a:buFont typeface="Arial" panose="020B0604020202020204" pitchFamily="34" charset="0"/>
              <a:buChar char="•"/>
            </a:pPr>
            <a:endParaRPr kumimoji="0" lang="fr-FR"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ZoneTexte 17"/>
          <p:cNvSpPr txBox="1"/>
          <p:nvPr/>
        </p:nvSpPr>
        <p:spPr>
          <a:xfrm>
            <a:off x="635000" y="2338575"/>
            <a:ext cx="3886200" cy="2308324"/>
          </a:xfrm>
          <a:prstGeom prst="rect">
            <a:avLst/>
          </a:prstGeom>
          <a:noFill/>
        </p:spPr>
        <p:txBody>
          <a:bodyPr wrap="square" rtlCol="0">
            <a:spAutoFit/>
          </a:bodyPr>
          <a:lstStyle/>
          <a:p>
            <a:r>
              <a:rPr lang="fr-FR" sz="2000" b="1" spc="100" dirty="0" smtClean="0">
                <a:solidFill>
                  <a:schemeClr val="bg1"/>
                </a:solidFill>
              </a:rPr>
              <a:t>Présentation</a:t>
            </a:r>
          </a:p>
          <a:p>
            <a:endParaRPr lang="fr-FR" sz="1600" dirty="0" smtClean="0">
              <a:solidFill>
                <a:schemeClr val="bg1"/>
              </a:solidFill>
            </a:endParaRPr>
          </a:p>
          <a:p>
            <a:pPr lvl="0" algn="just"/>
            <a:r>
              <a:rPr lang="fr-FR" dirty="0" smtClean="0">
                <a:solidFill>
                  <a:prstClr val="white"/>
                </a:solidFill>
              </a:rPr>
              <a:t>C’est ensemble </a:t>
            </a:r>
            <a:r>
              <a:rPr lang="fr-FR" dirty="0">
                <a:solidFill>
                  <a:prstClr val="white"/>
                </a:solidFill>
              </a:rPr>
              <a:t>de critères qui permettent de mesurer l'efficience des processus internes, la qualité des services offerts aux clients et la capacité de l'entreprise à maîtriser ses coûts.</a:t>
            </a:r>
            <a:endParaRPr lang="fr-FR" dirty="0">
              <a:solidFill>
                <a:schemeClr val="bg1"/>
              </a:solidFill>
            </a:endParaRPr>
          </a:p>
        </p:txBody>
      </p:sp>
      <p:sp>
        <p:nvSpPr>
          <p:cNvPr id="20" name="ZoneTexte 19"/>
          <p:cNvSpPr txBox="1"/>
          <p:nvPr/>
        </p:nvSpPr>
        <p:spPr>
          <a:xfrm>
            <a:off x="6591300" y="3251200"/>
            <a:ext cx="3670300" cy="1354217"/>
          </a:xfrm>
          <a:prstGeom prst="rect">
            <a:avLst/>
          </a:prstGeom>
          <a:noFill/>
        </p:spPr>
        <p:txBody>
          <a:bodyPr wrap="square" rtlCol="0">
            <a:spAutoFit/>
          </a:bodyPr>
          <a:lstStyle/>
          <a:p>
            <a:r>
              <a:rPr lang="fr-FR" sz="2000" b="1" spc="100" dirty="0" smtClean="0">
                <a:solidFill>
                  <a:srgbClr val="0000CC"/>
                </a:solidFill>
              </a:rPr>
              <a:t>Critères clés : </a:t>
            </a:r>
          </a:p>
          <a:p>
            <a:endParaRPr lang="fr-FR" sz="1600" dirty="0" smtClean="0">
              <a:solidFill>
                <a:srgbClr val="0070C0"/>
              </a:solidFill>
            </a:endParaRPr>
          </a:p>
          <a:p>
            <a:pPr marL="285750" indent="-200025" algn="just">
              <a:spcAft>
                <a:spcPts val="1200"/>
              </a:spcAft>
              <a:buClr>
                <a:srgbClr val="0000FF"/>
              </a:buClr>
              <a:buFont typeface="Arial" panose="020B0604020202020204" pitchFamily="34" charset="0"/>
              <a:buChar char="•"/>
            </a:pPr>
            <a:r>
              <a:rPr lang="fr-FR" b="1" dirty="0" smtClean="0"/>
              <a:t>Efficience </a:t>
            </a:r>
            <a:r>
              <a:rPr lang="fr-FR" b="1" dirty="0"/>
              <a:t>des processus </a:t>
            </a:r>
            <a:endParaRPr lang="fr-FR" dirty="0"/>
          </a:p>
          <a:p>
            <a:pPr marL="285750" indent="-200025" algn="just">
              <a:spcAft>
                <a:spcPts val="1200"/>
              </a:spcAft>
              <a:buClr>
                <a:srgbClr val="0000FF"/>
              </a:buClr>
              <a:buFont typeface="Arial" panose="020B0604020202020204" pitchFamily="34" charset="0"/>
              <a:buChar char="•"/>
            </a:pPr>
            <a:r>
              <a:rPr lang="fr-FR" b="1" dirty="0" smtClean="0"/>
              <a:t>La </a:t>
            </a:r>
            <a:r>
              <a:rPr lang="fr-FR" b="1" dirty="0"/>
              <a:t>Qualité de service </a:t>
            </a:r>
            <a:endParaRPr lang="fr-FR" dirty="0"/>
          </a:p>
        </p:txBody>
      </p:sp>
      <p:sp>
        <p:nvSpPr>
          <p:cNvPr id="6" name="Rectangle à coins arrondis 5"/>
          <p:cNvSpPr/>
          <p:nvPr/>
        </p:nvSpPr>
        <p:spPr>
          <a:xfrm>
            <a:off x="6324600" y="2895600"/>
            <a:ext cx="4267200" cy="3771900"/>
          </a:xfrm>
          <a:prstGeom prst="roundRect">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3" name="Image 2"/>
          <p:cNvPicPr>
            <a:picLocks noChangeAspect="1"/>
          </p:cNvPicPr>
          <p:nvPr/>
        </p:nvPicPr>
        <p:blipFill>
          <a:blip r:embed="rId3"/>
          <a:stretch>
            <a:fillRect/>
          </a:stretch>
        </p:blipFill>
        <p:spPr>
          <a:xfrm>
            <a:off x="6959600" y="1126900"/>
            <a:ext cx="3438357" cy="1660902"/>
          </a:xfrm>
          <a:prstGeom prst="rect">
            <a:avLst/>
          </a:prstGeom>
        </p:spPr>
      </p:pic>
      <p:sp>
        <p:nvSpPr>
          <p:cNvPr id="2" name="Rectangle 1"/>
          <p:cNvSpPr/>
          <p:nvPr/>
        </p:nvSpPr>
        <p:spPr>
          <a:xfrm>
            <a:off x="2549889" y="1009134"/>
            <a:ext cx="4882427" cy="461665"/>
          </a:xfrm>
          <a:prstGeom prst="rect">
            <a:avLst/>
          </a:prstGeom>
          <a:solidFill>
            <a:schemeClr val="bg1"/>
          </a:solidFill>
        </p:spPr>
        <p:txBody>
          <a:bodyPr wrap="none">
            <a:spAutoFit/>
          </a:bodyPr>
          <a:lstStyle/>
          <a:p>
            <a:pPr lvl="0" algn="ctr">
              <a:defRPr/>
            </a:pPr>
            <a:r>
              <a:rPr lang="fr-FR" sz="2400" b="1" dirty="0">
                <a:solidFill>
                  <a:srgbClr val="0000CC"/>
                </a:solidFill>
              </a:rPr>
              <a:t>LA PERFORMANCE </a:t>
            </a:r>
            <a:r>
              <a:rPr lang="fr-FR" sz="2400" b="1" dirty="0" smtClean="0">
                <a:solidFill>
                  <a:srgbClr val="0000CC"/>
                </a:solidFill>
              </a:rPr>
              <a:t>OPERATIONNELLE</a:t>
            </a:r>
            <a:endParaRPr lang="fr-FR" sz="2400" b="1" dirty="0">
              <a:solidFill>
                <a:srgbClr val="0000CC"/>
              </a:solidFill>
            </a:endParaRPr>
          </a:p>
        </p:txBody>
      </p:sp>
    </p:spTree>
    <p:extLst>
      <p:ext uri="{BB962C8B-B14F-4D97-AF65-F5344CB8AC3E}">
        <p14:creationId xmlns:p14="http://schemas.microsoft.com/office/powerpoint/2010/main" val="412842747"/>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330200" y="2222500"/>
            <a:ext cx="4279900" cy="3860800"/>
          </a:xfrm>
          <a:prstGeom prst="roundRect">
            <a:avLst/>
          </a:prstGeom>
          <a:solidFill>
            <a:srgbClr val="0000CC">
              <a:alpha val="92157"/>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dirty="0">
              <a:solidFill>
                <a:schemeClr val="bg1"/>
              </a:solidFill>
            </a:endParaRPr>
          </a:p>
        </p:txBody>
      </p:sp>
      <p:sp>
        <p:nvSpPr>
          <p:cNvPr id="8" name="Rectangle 7"/>
          <p:cNvSpPr/>
          <p:nvPr/>
        </p:nvSpPr>
        <p:spPr>
          <a:xfrm>
            <a:off x="7030024" y="6196277"/>
            <a:ext cx="2072640" cy="389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ZoneTexte 22"/>
          <p:cNvSpPr txBox="1"/>
          <p:nvPr/>
        </p:nvSpPr>
        <p:spPr>
          <a:xfrm>
            <a:off x="4589938" y="2671662"/>
            <a:ext cx="1547572" cy="246221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smtClean="0">
                <a:ln>
                  <a:noFill/>
                </a:ln>
                <a:solidFill>
                  <a:prstClr val="white"/>
                </a:solidFill>
                <a:effectLst/>
                <a:uLnTx/>
                <a:uFillTx/>
                <a:latin typeface="Calibri" panose="020F0502020204030204"/>
                <a:ea typeface="+mn-ea"/>
                <a:cs typeface="+mn-cs"/>
              </a:rPr>
              <a:t>CONSEILLER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dirty="0" smtClean="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Le conseiller fournit un conseil honnête et impartial, dans le meilleur intérêt du client, sur les contrats, garanties et option les mieux adaptées.</a:t>
            </a:r>
            <a:endParaRPr kumimoji="0" lang="fr-FR"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ZoneTexte 23"/>
          <p:cNvSpPr txBox="1"/>
          <p:nvPr/>
        </p:nvSpPr>
        <p:spPr>
          <a:xfrm>
            <a:off x="8280749" y="2938066"/>
            <a:ext cx="1975503" cy="224676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smtClean="0">
                <a:ln>
                  <a:noFill/>
                </a:ln>
                <a:solidFill>
                  <a:prstClr val="white"/>
                </a:solidFill>
                <a:effectLst/>
                <a:uLnTx/>
                <a:uFillTx/>
                <a:latin typeface="Calibri" panose="020F0502020204030204"/>
                <a:ea typeface="+mn-ea"/>
                <a:cs typeface="+mn-cs"/>
              </a:rPr>
              <a:t>EXPLIQUER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dirty="0" smtClean="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Le conseiller donne des informations objectives, claires, exactes et non trompeuses sur les produits d’assurance afin que le client prenne une décision  de manière éclairée. </a:t>
            </a:r>
            <a:endParaRPr kumimoji="0" lang="fr-FR"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ZoneTexte 24"/>
          <p:cNvSpPr txBox="1"/>
          <p:nvPr/>
        </p:nvSpPr>
        <p:spPr>
          <a:xfrm>
            <a:off x="10187136" y="3033168"/>
            <a:ext cx="1623784" cy="20313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smtClean="0">
                <a:ln>
                  <a:noFill/>
                </a:ln>
                <a:solidFill>
                  <a:prstClr val="white"/>
                </a:solidFill>
                <a:effectLst/>
                <a:uLnTx/>
                <a:uFillTx/>
                <a:latin typeface="Calibri" panose="020F0502020204030204"/>
                <a:ea typeface="+mn-ea"/>
                <a:cs typeface="+mn-cs"/>
              </a:rPr>
              <a:t>ARCHIVER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dirty="0" smtClean="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Le conseiller archive les documents remis au client signés en GED afin d’assurer la traçabilité du conseil fournit. </a:t>
            </a:r>
            <a:endParaRPr kumimoji="0" lang="fr-FR"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Titre 4"/>
          <p:cNvSpPr txBox="1">
            <a:spLocks/>
          </p:cNvSpPr>
          <p:nvPr/>
        </p:nvSpPr>
        <p:spPr>
          <a:xfrm>
            <a:off x="163057" y="181345"/>
            <a:ext cx="10515600" cy="657545"/>
          </a:xfrm>
          <a:prstGeom prst="rect">
            <a:avLst/>
          </a:prstGeom>
        </p:spPr>
        <p:txBody>
          <a:bodyPr vert="horz" lIns="91440" tIns="45720" rIns="91440" bIns="45720" rtlCol="0" anchor="ctr">
            <a:noAutofit/>
          </a:bodyPr>
          <a:lstStyle>
            <a:lvl1pPr algn="l" defTabSz="914377" rtl="0" eaLnBrk="1" latinLnBrk="0" hangingPunct="1">
              <a:lnSpc>
                <a:spcPct val="90000"/>
              </a:lnSpc>
              <a:spcBef>
                <a:spcPct val="0"/>
              </a:spcBef>
              <a:buNone/>
              <a:defRPr sz="4267" b="1" i="0" kern="1200">
                <a:solidFill>
                  <a:srgbClr val="0D2755"/>
                </a:solidFill>
                <a:latin typeface="Calibri" panose="020F0502020204030204" pitchFamily="34" charset="0"/>
                <a:ea typeface="+mj-ea"/>
                <a:cs typeface="Calibri" panose="020F0502020204030204" pitchFamily="34"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fr-FR" sz="3200" b="1" i="0" u="none" strike="noStrike" kern="1200" cap="none" spc="0" normalizeH="0" baseline="0" noProof="0" dirty="0" smtClean="0">
                <a:ln>
                  <a:noFill/>
                </a:ln>
                <a:solidFill>
                  <a:srgbClr val="0D2755"/>
                </a:solidFill>
                <a:effectLst/>
                <a:uLnTx/>
                <a:uFillTx/>
                <a:latin typeface="Calibri" panose="020F0502020204030204" pitchFamily="34" charset="0"/>
                <a:ea typeface="+mj-ea"/>
                <a:cs typeface="Calibri" panose="020F0502020204030204" pitchFamily="34" charset="0"/>
              </a:rPr>
              <a:t>LA PERFORMANCE DANS LE SECTEUR ASSURANTIEL</a:t>
            </a:r>
            <a:endParaRPr kumimoji="0" lang="fr-FR" sz="3200" b="1" i="0" u="none" strike="noStrike" kern="1200" cap="none" spc="0" normalizeH="0" baseline="0" noProof="0" dirty="0">
              <a:ln>
                <a:noFill/>
              </a:ln>
              <a:solidFill>
                <a:srgbClr val="0D2755"/>
              </a:solidFill>
              <a:effectLst/>
              <a:uLnTx/>
              <a:uFillTx/>
              <a:latin typeface="Calibri" panose="020F0502020204030204" pitchFamily="34" charset="0"/>
              <a:ea typeface="+mj-ea"/>
              <a:cs typeface="Calibri" panose="020F0502020204030204" pitchFamily="34" charset="0"/>
            </a:endParaRPr>
          </a:p>
        </p:txBody>
      </p:sp>
      <p:sp>
        <p:nvSpPr>
          <p:cNvPr id="32" name="ZoneTexte 31"/>
          <p:cNvSpPr txBox="1"/>
          <p:nvPr/>
        </p:nvSpPr>
        <p:spPr>
          <a:xfrm>
            <a:off x="8270831" y="3102158"/>
            <a:ext cx="3519200" cy="4401205"/>
          </a:xfrm>
          <a:prstGeom prst="rect">
            <a:avLst/>
          </a:prstGeom>
          <a:noFill/>
          <a:ln>
            <a:noFill/>
          </a:ln>
        </p:spPr>
        <p:style>
          <a:lnRef idx="3">
            <a:schemeClr val="lt1"/>
          </a:lnRef>
          <a:fillRef idx="1">
            <a:schemeClr val="accent5"/>
          </a:fillRef>
          <a:effectRef idx="1">
            <a:schemeClr val="accent5"/>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smtClean="0">
                <a:ln>
                  <a:noFill/>
                </a:ln>
                <a:solidFill>
                  <a:prstClr val="white"/>
                </a:solidFill>
                <a:effectLst/>
                <a:uLnTx/>
                <a:uFillTx/>
                <a:latin typeface="Calibri" panose="020F0502020204030204"/>
                <a:ea typeface="+mn-ea"/>
                <a:cs typeface="+mn-cs"/>
              </a:rPr>
              <a:t>LA PERFOMANCE CLIENT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dirty="0" smtClean="0">
              <a:ln>
                <a:noFill/>
              </a:ln>
              <a:solidFill>
                <a:prstClr val="white"/>
              </a:solidFill>
              <a:effectLst/>
              <a:uLnTx/>
              <a:uFillTx/>
              <a:latin typeface="Calibri" panose="020F0502020204030204"/>
              <a:ea typeface="+mn-ea"/>
              <a:cs typeface="+mn-cs"/>
            </a:endParaRPr>
          </a:p>
          <a:p>
            <a:pPr lvl="0" algn="just"/>
            <a:r>
              <a:rPr lang="fr-FR" sz="1400" dirty="0" smtClean="0"/>
              <a:t>La performance </a:t>
            </a:r>
            <a:r>
              <a:rPr lang="fr-FR" sz="1400" dirty="0"/>
              <a:t>client est un </a:t>
            </a:r>
            <a:r>
              <a:rPr lang="fr-FR" sz="1400" dirty="0" smtClean="0"/>
              <a:t>vecteur </a:t>
            </a:r>
            <a:r>
              <a:rPr lang="fr-FR" sz="1400" dirty="0"/>
              <a:t>essentiel pour assurer la croissance, la rentabilité et la pérennité </a:t>
            </a:r>
            <a:r>
              <a:rPr lang="fr-FR" sz="1400" dirty="0" smtClean="0"/>
              <a:t>d’une entreprise d’assurance. </a:t>
            </a:r>
            <a:r>
              <a:rPr lang="fr-FR" sz="1400" dirty="0"/>
              <a:t>Elle englobe un ensemble de critères qui permettent de mesurer la satisfaction, la fidélité et l'engagement des clients</a:t>
            </a:r>
            <a:r>
              <a:rPr lang="fr-FR" sz="1400" dirty="0" smtClean="0"/>
              <a:t>.</a:t>
            </a: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a:t>
            </a:r>
          </a:p>
          <a:p>
            <a:pPr algn="just"/>
            <a:r>
              <a:rPr lang="fr-FR" sz="1400" b="1" dirty="0">
                <a:solidFill>
                  <a:schemeClr val="bg1"/>
                </a:solidFill>
              </a:rPr>
              <a:t>Critères clés : </a:t>
            </a:r>
          </a:p>
          <a:p>
            <a:pPr marL="285750" lvl="0" indent="-285750" algn="just">
              <a:buFont typeface="Arial" panose="020B0604020202020204" pitchFamily="34" charset="0"/>
              <a:buChar char="•"/>
            </a:pPr>
            <a:r>
              <a:rPr kumimoji="0" lang="fr-FR" sz="1400" b="1" i="0" u="none" strike="noStrike" kern="1200" cap="none" spc="0" normalizeH="0" baseline="0" noProof="0" dirty="0" smtClean="0">
                <a:ln>
                  <a:noFill/>
                </a:ln>
                <a:solidFill>
                  <a:prstClr val="white"/>
                </a:solidFill>
                <a:effectLst/>
                <a:uLnTx/>
                <a:uFillTx/>
                <a:latin typeface="Calibri" panose="020F0502020204030204"/>
                <a:ea typeface="+mn-ea"/>
                <a:cs typeface="+mn-cs"/>
              </a:rPr>
              <a:t>La satisfaction client </a:t>
            </a: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 taux</a:t>
            </a:r>
            <a:r>
              <a:rPr kumimoji="0" lang="fr-FR" sz="1400" b="0" i="0" u="none" strike="noStrike" kern="1200" cap="none" spc="0" normalizeH="0" noProof="0" dirty="0" smtClean="0">
                <a:ln>
                  <a:noFill/>
                </a:ln>
                <a:solidFill>
                  <a:prstClr val="white"/>
                </a:solidFill>
                <a:effectLst/>
                <a:uLnTx/>
                <a:uFillTx/>
                <a:latin typeface="Calibri" panose="020F0502020204030204"/>
                <a:ea typeface="+mn-ea"/>
                <a:cs typeface="+mn-cs"/>
              </a:rPr>
              <a:t> de satisfaction, calculé à partir de Net Promoteur Score (NPS)</a:t>
            </a:r>
          </a:p>
          <a:p>
            <a:pPr marL="285750" lvl="0" indent="-285750" algn="just">
              <a:buFont typeface="Arial" panose="020B0604020202020204" pitchFamily="34" charset="0"/>
              <a:buChar char="•"/>
            </a:pPr>
            <a:r>
              <a:rPr lang="fr-FR" sz="1400" b="1" dirty="0" smtClean="0">
                <a:solidFill>
                  <a:prstClr val="white"/>
                </a:solidFill>
                <a:latin typeface="Calibri" panose="020F0502020204030204"/>
              </a:rPr>
              <a:t>Customer Effort Score  </a:t>
            </a:r>
            <a:r>
              <a:rPr lang="fr-FR" sz="1400" dirty="0" smtClean="0">
                <a:solidFill>
                  <a:prstClr val="white"/>
                </a:solidFill>
                <a:latin typeface="Calibri" panose="020F0502020204030204"/>
              </a:rPr>
              <a:t>(fluidité du parcours client)</a:t>
            </a:r>
          </a:p>
          <a:p>
            <a:pPr marL="285750" lvl="0" indent="-285750" algn="just">
              <a:buFont typeface="Arial" panose="020B0604020202020204" pitchFamily="34" charset="0"/>
              <a:buChar char="•"/>
            </a:pPr>
            <a:r>
              <a:rPr lang="fr-FR" sz="1400" b="1" dirty="0" smtClean="0">
                <a:solidFill>
                  <a:prstClr val="white"/>
                </a:solidFill>
                <a:latin typeface="Calibri" panose="020F0502020204030204"/>
              </a:rPr>
              <a:t>La fidélité du client </a:t>
            </a:r>
            <a:r>
              <a:rPr lang="fr-FR" sz="1400" dirty="0" smtClean="0">
                <a:solidFill>
                  <a:prstClr val="white"/>
                </a:solidFill>
                <a:latin typeface="Calibri" panose="020F0502020204030204"/>
              </a:rPr>
              <a:t>: taux de rétention, taux d’attrition, valeur client</a:t>
            </a:r>
          </a:p>
          <a:p>
            <a:pPr marL="285750" lvl="0" indent="-285750" algn="just">
              <a:buFont typeface="Arial" panose="020B0604020202020204" pitchFamily="34" charset="0"/>
              <a:buChar char="•"/>
            </a:pPr>
            <a:r>
              <a:rPr lang="fr-FR" sz="1400" b="1" dirty="0" smtClean="0">
                <a:solidFill>
                  <a:prstClr val="white"/>
                </a:solidFill>
                <a:latin typeface="Calibri" panose="020F0502020204030204"/>
              </a:rPr>
              <a:t>L’engagement client </a:t>
            </a:r>
            <a:r>
              <a:rPr lang="fr-FR" sz="1400" dirty="0" smtClean="0">
                <a:solidFill>
                  <a:prstClr val="white"/>
                </a:solidFill>
                <a:latin typeface="Calibri" panose="020F0502020204030204"/>
              </a:rPr>
              <a:t>: nombre d’interactions avec l’entreprise.</a:t>
            </a:r>
          </a:p>
          <a:p>
            <a:pPr marL="285750" lvl="0" indent="-285750" algn="just">
              <a:buFont typeface="Arial" panose="020B0604020202020204" pitchFamily="34" charset="0"/>
              <a:buChar char="•"/>
            </a:pPr>
            <a:endParaRPr kumimoji="0" lang="fr-FR" sz="1400" b="0" i="0" u="none" strike="noStrike" kern="1200" cap="none" spc="0" normalizeH="0" noProof="0" dirty="0" smtClean="0">
              <a:ln>
                <a:noFill/>
              </a:ln>
              <a:solidFill>
                <a:prstClr val="white"/>
              </a:solidFill>
              <a:effectLst/>
              <a:uLnTx/>
              <a:uFillTx/>
              <a:latin typeface="Calibri" panose="020F0502020204030204"/>
              <a:ea typeface="+mn-ea"/>
              <a:cs typeface="+mn-cs"/>
            </a:endParaRPr>
          </a:p>
          <a:p>
            <a:pPr marL="285750" lvl="0" indent="-285750" algn="just">
              <a:buFont typeface="Arial" panose="020B0604020202020204" pitchFamily="34" charset="0"/>
              <a:buChar char="•"/>
            </a:pPr>
            <a:endParaRPr kumimoji="0" lang="fr-FR"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ZoneTexte 17"/>
          <p:cNvSpPr txBox="1"/>
          <p:nvPr/>
        </p:nvSpPr>
        <p:spPr>
          <a:xfrm>
            <a:off x="635000" y="2338575"/>
            <a:ext cx="3886200" cy="2308324"/>
          </a:xfrm>
          <a:prstGeom prst="rect">
            <a:avLst/>
          </a:prstGeom>
          <a:noFill/>
        </p:spPr>
        <p:txBody>
          <a:bodyPr wrap="square" rtlCol="0">
            <a:spAutoFit/>
          </a:bodyPr>
          <a:lstStyle/>
          <a:p>
            <a:r>
              <a:rPr lang="fr-FR" sz="2000" b="1" spc="100" dirty="0" smtClean="0">
                <a:solidFill>
                  <a:schemeClr val="bg1"/>
                </a:solidFill>
              </a:rPr>
              <a:t>Présentation</a:t>
            </a:r>
          </a:p>
          <a:p>
            <a:endParaRPr lang="fr-FR" sz="1600" dirty="0" smtClean="0">
              <a:solidFill>
                <a:schemeClr val="bg1"/>
              </a:solidFill>
            </a:endParaRPr>
          </a:p>
          <a:p>
            <a:pPr lvl="0" algn="just"/>
            <a:r>
              <a:rPr lang="fr-FR" dirty="0" smtClean="0">
                <a:solidFill>
                  <a:prstClr val="white"/>
                </a:solidFill>
              </a:rPr>
              <a:t>C’est ensemble </a:t>
            </a:r>
            <a:r>
              <a:rPr lang="fr-FR" dirty="0">
                <a:solidFill>
                  <a:prstClr val="white"/>
                </a:solidFill>
              </a:rPr>
              <a:t>de critères qui permettent de mesurer l'efficience des processus internes, la qualité des services offerts aux clients et la capacité de l'entreprise à maîtriser ses coûts.</a:t>
            </a:r>
            <a:endParaRPr lang="fr-FR" dirty="0">
              <a:solidFill>
                <a:schemeClr val="bg1"/>
              </a:solidFill>
            </a:endParaRPr>
          </a:p>
        </p:txBody>
      </p:sp>
      <p:sp>
        <p:nvSpPr>
          <p:cNvPr id="20" name="ZoneTexte 19"/>
          <p:cNvSpPr txBox="1"/>
          <p:nvPr/>
        </p:nvSpPr>
        <p:spPr>
          <a:xfrm>
            <a:off x="6591300" y="3251200"/>
            <a:ext cx="3670300" cy="2862322"/>
          </a:xfrm>
          <a:prstGeom prst="rect">
            <a:avLst/>
          </a:prstGeom>
          <a:noFill/>
        </p:spPr>
        <p:txBody>
          <a:bodyPr wrap="square" rtlCol="0">
            <a:spAutoFit/>
          </a:bodyPr>
          <a:lstStyle/>
          <a:p>
            <a:r>
              <a:rPr lang="fr-FR" sz="2000" b="1" spc="100" dirty="0" smtClean="0">
                <a:solidFill>
                  <a:srgbClr val="0000CC"/>
                </a:solidFill>
              </a:rPr>
              <a:t>Critères clés : </a:t>
            </a:r>
          </a:p>
          <a:p>
            <a:endParaRPr lang="fr-FR" sz="1600" dirty="0" smtClean="0">
              <a:solidFill>
                <a:srgbClr val="0070C0"/>
              </a:solidFill>
            </a:endParaRPr>
          </a:p>
          <a:p>
            <a:pPr marL="285750" indent="-200025" algn="just">
              <a:buFont typeface="Arial" panose="020B0604020202020204" pitchFamily="34" charset="0"/>
              <a:buChar char="•"/>
            </a:pPr>
            <a:r>
              <a:rPr lang="fr-FR" b="1" dirty="0" smtClean="0">
                <a:solidFill>
                  <a:srgbClr val="0000CC"/>
                </a:solidFill>
              </a:rPr>
              <a:t>Efficience </a:t>
            </a:r>
            <a:r>
              <a:rPr lang="fr-FR" b="1" dirty="0">
                <a:solidFill>
                  <a:srgbClr val="0000CC"/>
                </a:solidFill>
              </a:rPr>
              <a:t>des processus </a:t>
            </a:r>
            <a:r>
              <a:rPr lang="fr-FR" dirty="0"/>
              <a:t>: taux d’automatisation, durée moyenne de traitement, taux de satisfaction clients</a:t>
            </a:r>
          </a:p>
          <a:p>
            <a:pPr marL="285750" indent="-200025" algn="just">
              <a:buFont typeface="Arial" panose="020B0604020202020204" pitchFamily="34" charset="0"/>
              <a:buChar char="•"/>
            </a:pPr>
            <a:r>
              <a:rPr lang="fr-FR" b="1" dirty="0">
                <a:solidFill>
                  <a:srgbClr val="0000CC"/>
                </a:solidFill>
              </a:rPr>
              <a:t>La Qualité de service </a:t>
            </a:r>
            <a:r>
              <a:rPr lang="fr-FR" dirty="0"/>
              <a:t>: taux de disponibilité des services, taux de réclamation, délai de règlement des sinistres…</a:t>
            </a:r>
          </a:p>
        </p:txBody>
      </p:sp>
      <p:sp>
        <p:nvSpPr>
          <p:cNvPr id="6" name="Rectangle à coins arrondis 5"/>
          <p:cNvSpPr/>
          <p:nvPr/>
        </p:nvSpPr>
        <p:spPr>
          <a:xfrm>
            <a:off x="6324600" y="2895600"/>
            <a:ext cx="4267200" cy="3771900"/>
          </a:xfrm>
          <a:prstGeom prst="roundRect">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3" name="Image 2"/>
          <p:cNvPicPr>
            <a:picLocks noChangeAspect="1"/>
          </p:cNvPicPr>
          <p:nvPr/>
        </p:nvPicPr>
        <p:blipFill>
          <a:blip r:embed="rId3"/>
          <a:stretch>
            <a:fillRect/>
          </a:stretch>
        </p:blipFill>
        <p:spPr>
          <a:xfrm>
            <a:off x="6959600" y="1126900"/>
            <a:ext cx="3438357" cy="1660902"/>
          </a:xfrm>
          <a:prstGeom prst="rect">
            <a:avLst/>
          </a:prstGeom>
        </p:spPr>
      </p:pic>
      <p:sp>
        <p:nvSpPr>
          <p:cNvPr id="2" name="Rectangle 1"/>
          <p:cNvSpPr/>
          <p:nvPr/>
        </p:nvSpPr>
        <p:spPr>
          <a:xfrm>
            <a:off x="2549889" y="1009134"/>
            <a:ext cx="4882427" cy="461665"/>
          </a:xfrm>
          <a:prstGeom prst="rect">
            <a:avLst/>
          </a:prstGeom>
          <a:solidFill>
            <a:schemeClr val="bg1"/>
          </a:solidFill>
        </p:spPr>
        <p:txBody>
          <a:bodyPr wrap="none">
            <a:spAutoFit/>
          </a:bodyPr>
          <a:lstStyle/>
          <a:p>
            <a:pPr lvl="0" algn="ctr">
              <a:defRPr/>
            </a:pPr>
            <a:r>
              <a:rPr lang="fr-FR" sz="2400" b="1" dirty="0">
                <a:solidFill>
                  <a:srgbClr val="0000CC"/>
                </a:solidFill>
              </a:rPr>
              <a:t>LA PERFORMANCE </a:t>
            </a:r>
            <a:r>
              <a:rPr lang="fr-FR" sz="2400" b="1" dirty="0" smtClean="0">
                <a:solidFill>
                  <a:srgbClr val="0000CC"/>
                </a:solidFill>
              </a:rPr>
              <a:t>OPERATIONNELLE</a:t>
            </a:r>
            <a:endParaRPr lang="fr-FR" sz="2400" b="1" dirty="0">
              <a:solidFill>
                <a:srgbClr val="0000CC"/>
              </a:solidFill>
            </a:endParaRPr>
          </a:p>
        </p:txBody>
      </p:sp>
    </p:spTree>
    <p:extLst>
      <p:ext uri="{BB962C8B-B14F-4D97-AF65-F5344CB8AC3E}">
        <p14:creationId xmlns:p14="http://schemas.microsoft.com/office/powerpoint/2010/main" val="1737904116"/>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355600" y="2171700"/>
            <a:ext cx="4279900" cy="3149600"/>
          </a:xfrm>
          <a:prstGeom prst="roundRect">
            <a:avLst/>
          </a:prstGeom>
          <a:solidFill>
            <a:schemeClr val="accent6">
              <a:alpha val="92157"/>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dirty="0">
              <a:solidFill>
                <a:schemeClr val="bg1"/>
              </a:solidFill>
            </a:endParaRPr>
          </a:p>
        </p:txBody>
      </p:sp>
      <p:sp>
        <p:nvSpPr>
          <p:cNvPr id="8" name="Rectangle 7"/>
          <p:cNvSpPr/>
          <p:nvPr/>
        </p:nvSpPr>
        <p:spPr>
          <a:xfrm>
            <a:off x="7030024" y="6196277"/>
            <a:ext cx="2072640" cy="389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ZoneTexte 22"/>
          <p:cNvSpPr txBox="1"/>
          <p:nvPr/>
        </p:nvSpPr>
        <p:spPr>
          <a:xfrm>
            <a:off x="4589938" y="2671662"/>
            <a:ext cx="1547572" cy="246221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smtClean="0">
                <a:ln>
                  <a:noFill/>
                </a:ln>
                <a:solidFill>
                  <a:prstClr val="white"/>
                </a:solidFill>
                <a:effectLst/>
                <a:uLnTx/>
                <a:uFillTx/>
                <a:latin typeface="Calibri" panose="020F0502020204030204"/>
                <a:ea typeface="+mn-ea"/>
                <a:cs typeface="+mn-cs"/>
              </a:rPr>
              <a:t>CONSEILLER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dirty="0" smtClean="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Le conseiller fournit un conseil honnête et impartial, dans le meilleur intérêt du client, sur les contrats, garanties et option les mieux adaptées.</a:t>
            </a:r>
            <a:endParaRPr kumimoji="0" lang="fr-FR"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ZoneTexte 23"/>
          <p:cNvSpPr txBox="1"/>
          <p:nvPr/>
        </p:nvSpPr>
        <p:spPr>
          <a:xfrm>
            <a:off x="8141049" y="2938066"/>
            <a:ext cx="1975503" cy="224676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smtClean="0">
                <a:ln>
                  <a:noFill/>
                </a:ln>
                <a:solidFill>
                  <a:prstClr val="white"/>
                </a:solidFill>
                <a:effectLst/>
                <a:uLnTx/>
                <a:uFillTx/>
                <a:latin typeface="Calibri" panose="020F0502020204030204"/>
                <a:ea typeface="+mn-ea"/>
                <a:cs typeface="+mn-cs"/>
              </a:rPr>
              <a:t>EXPLIQUER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dirty="0" smtClean="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Le conseiller donne des informations objectives, claires, exactes et non trompeuses sur les produits d’assurance afin que le client prenne une décision  de manière éclairée. </a:t>
            </a:r>
            <a:endParaRPr kumimoji="0" lang="fr-FR"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ZoneTexte 24"/>
          <p:cNvSpPr txBox="1"/>
          <p:nvPr/>
        </p:nvSpPr>
        <p:spPr>
          <a:xfrm>
            <a:off x="10187136" y="3033168"/>
            <a:ext cx="1623784" cy="20313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smtClean="0">
                <a:ln>
                  <a:noFill/>
                </a:ln>
                <a:solidFill>
                  <a:prstClr val="white"/>
                </a:solidFill>
                <a:effectLst/>
                <a:uLnTx/>
                <a:uFillTx/>
                <a:latin typeface="Calibri" panose="020F0502020204030204"/>
                <a:ea typeface="+mn-ea"/>
                <a:cs typeface="+mn-cs"/>
              </a:rPr>
              <a:t>ARCHIVER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dirty="0" smtClean="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Le conseiller archive les documents remis au client signés en GED afin d’assurer la traçabilité du conseil fournit. </a:t>
            </a:r>
            <a:endParaRPr kumimoji="0" lang="fr-FR"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Titre 4"/>
          <p:cNvSpPr txBox="1">
            <a:spLocks/>
          </p:cNvSpPr>
          <p:nvPr/>
        </p:nvSpPr>
        <p:spPr>
          <a:xfrm>
            <a:off x="163057" y="181345"/>
            <a:ext cx="10515600" cy="657545"/>
          </a:xfrm>
          <a:prstGeom prst="rect">
            <a:avLst/>
          </a:prstGeom>
        </p:spPr>
        <p:txBody>
          <a:bodyPr vert="horz" lIns="91440" tIns="45720" rIns="91440" bIns="45720" rtlCol="0" anchor="ctr">
            <a:noAutofit/>
          </a:bodyPr>
          <a:lstStyle>
            <a:lvl1pPr algn="l" defTabSz="914377" rtl="0" eaLnBrk="1" latinLnBrk="0" hangingPunct="1">
              <a:lnSpc>
                <a:spcPct val="90000"/>
              </a:lnSpc>
              <a:spcBef>
                <a:spcPct val="0"/>
              </a:spcBef>
              <a:buNone/>
              <a:defRPr sz="4267" b="1" i="0" kern="1200">
                <a:solidFill>
                  <a:srgbClr val="0D2755"/>
                </a:solidFill>
                <a:latin typeface="Calibri" panose="020F0502020204030204" pitchFamily="34" charset="0"/>
                <a:ea typeface="+mj-ea"/>
                <a:cs typeface="Calibri" panose="020F0502020204030204" pitchFamily="34"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fr-FR" sz="3200" b="1" i="0" u="none" strike="noStrike" kern="1200" cap="none" spc="0" normalizeH="0" baseline="0" noProof="0" dirty="0" smtClean="0">
                <a:ln>
                  <a:noFill/>
                </a:ln>
                <a:solidFill>
                  <a:srgbClr val="0D2755"/>
                </a:solidFill>
                <a:effectLst/>
                <a:uLnTx/>
                <a:uFillTx/>
                <a:latin typeface="Calibri" panose="020F0502020204030204" pitchFamily="34" charset="0"/>
                <a:ea typeface="+mj-ea"/>
                <a:cs typeface="Calibri" panose="020F0502020204030204" pitchFamily="34" charset="0"/>
              </a:rPr>
              <a:t>LA PERFORMANCE DANS LE SECTEUR ASSURANTIEL</a:t>
            </a:r>
            <a:endParaRPr kumimoji="0" lang="fr-FR" sz="3200" b="1" i="0" u="none" strike="noStrike" kern="1200" cap="none" spc="0" normalizeH="0" baseline="0" noProof="0" dirty="0">
              <a:ln>
                <a:noFill/>
              </a:ln>
              <a:solidFill>
                <a:srgbClr val="0D2755"/>
              </a:solidFill>
              <a:effectLst/>
              <a:uLnTx/>
              <a:uFillTx/>
              <a:latin typeface="Calibri" panose="020F0502020204030204" pitchFamily="34" charset="0"/>
              <a:ea typeface="+mj-ea"/>
              <a:cs typeface="Calibri" panose="020F0502020204030204" pitchFamily="34" charset="0"/>
            </a:endParaRPr>
          </a:p>
        </p:txBody>
      </p:sp>
      <p:sp>
        <p:nvSpPr>
          <p:cNvPr id="32" name="ZoneTexte 31"/>
          <p:cNvSpPr txBox="1"/>
          <p:nvPr/>
        </p:nvSpPr>
        <p:spPr>
          <a:xfrm>
            <a:off x="8270831" y="3102158"/>
            <a:ext cx="3519200" cy="4401205"/>
          </a:xfrm>
          <a:prstGeom prst="rect">
            <a:avLst/>
          </a:prstGeom>
          <a:noFill/>
          <a:ln>
            <a:noFill/>
          </a:ln>
        </p:spPr>
        <p:style>
          <a:lnRef idx="3">
            <a:schemeClr val="lt1"/>
          </a:lnRef>
          <a:fillRef idx="1">
            <a:schemeClr val="accent5"/>
          </a:fillRef>
          <a:effectRef idx="1">
            <a:schemeClr val="accent5"/>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smtClean="0">
                <a:ln>
                  <a:noFill/>
                </a:ln>
                <a:solidFill>
                  <a:prstClr val="white"/>
                </a:solidFill>
                <a:effectLst/>
                <a:uLnTx/>
                <a:uFillTx/>
                <a:latin typeface="Calibri" panose="020F0502020204030204"/>
                <a:ea typeface="+mn-ea"/>
                <a:cs typeface="+mn-cs"/>
              </a:rPr>
              <a:t>LA PERFOMANCE CLIENT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dirty="0" smtClean="0">
              <a:ln>
                <a:noFill/>
              </a:ln>
              <a:solidFill>
                <a:prstClr val="white"/>
              </a:solidFill>
              <a:effectLst/>
              <a:uLnTx/>
              <a:uFillTx/>
              <a:latin typeface="Calibri" panose="020F0502020204030204"/>
              <a:ea typeface="+mn-ea"/>
              <a:cs typeface="+mn-cs"/>
            </a:endParaRPr>
          </a:p>
          <a:p>
            <a:pPr lvl="0" algn="just"/>
            <a:r>
              <a:rPr lang="fr-FR" sz="1400" dirty="0" smtClean="0"/>
              <a:t>La performance </a:t>
            </a:r>
            <a:r>
              <a:rPr lang="fr-FR" sz="1400" dirty="0"/>
              <a:t>client est un </a:t>
            </a:r>
            <a:r>
              <a:rPr lang="fr-FR" sz="1400" dirty="0" smtClean="0"/>
              <a:t>vecteur </a:t>
            </a:r>
            <a:r>
              <a:rPr lang="fr-FR" sz="1400" dirty="0"/>
              <a:t>essentiel pour assurer la croissance, la rentabilité et la pérennité </a:t>
            </a:r>
            <a:r>
              <a:rPr lang="fr-FR" sz="1400" dirty="0" smtClean="0"/>
              <a:t>d’une entreprise d’assurance. </a:t>
            </a:r>
            <a:r>
              <a:rPr lang="fr-FR" sz="1400" dirty="0"/>
              <a:t>Elle englobe un ensemble de critères qui permettent de mesurer la satisfaction, la fidélité et l'engagement des clients</a:t>
            </a:r>
            <a:r>
              <a:rPr lang="fr-FR" sz="1400" dirty="0" smtClean="0"/>
              <a:t>.</a:t>
            </a: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a:t>
            </a:r>
          </a:p>
          <a:p>
            <a:pPr algn="just"/>
            <a:r>
              <a:rPr lang="fr-FR" sz="1400" b="1" dirty="0">
                <a:solidFill>
                  <a:schemeClr val="bg1"/>
                </a:solidFill>
              </a:rPr>
              <a:t>Critères clés : </a:t>
            </a:r>
          </a:p>
          <a:p>
            <a:pPr marL="285750" lvl="0" indent="-285750" algn="just">
              <a:buFont typeface="Arial" panose="020B0604020202020204" pitchFamily="34" charset="0"/>
              <a:buChar char="•"/>
            </a:pPr>
            <a:r>
              <a:rPr kumimoji="0" lang="fr-FR" sz="1400" b="1" i="0" u="none" strike="noStrike" kern="1200" cap="none" spc="0" normalizeH="0" baseline="0" noProof="0" dirty="0" smtClean="0">
                <a:ln>
                  <a:noFill/>
                </a:ln>
                <a:solidFill>
                  <a:prstClr val="white"/>
                </a:solidFill>
                <a:effectLst/>
                <a:uLnTx/>
                <a:uFillTx/>
                <a:latin typeface="Calibri" panose="020F0502020204030204"/>
                <a:ea typeface="+mn-ea"/>
                <a:cs typeface="+mn-cs"/>
              </a:rPr>
              <a:t>La satisfaction client </a:t>
            </a: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 taux</a:t>
            </a:r>
            <a:r>
              <a:rPr kumimoji="0" lang="fr-FR" sz="1400" b="0" i="0" u="none" strike="noStrike" kern="1200" cap="none" spc="0" normalizeH="0" noProof="0" dirty="0" smtClean="0">
                <a:ln>
                  <a:noFill/>
                </a:ln>
                <a:solidFill>
                  <a:prstClr val="white"/>
                </a:solidFill>
                <a:effectLst/>
                <a:uLnTx/>
                <a:uFillTx/>
                <a:latin typeface="Calibri" panose="020F0502020204030204"/>
                <a:ea typeface="+mn-ea"/>
                <a:cs typeface="+mn-cs"/>
              </a:rPr>
              <a:t> de satisfaction, calculé à partir de Net Promoteur Score (NPS)</a:t>
            </a:r>
          </a:p>
          <a:p>
            <a:pPr marL="285750" lvl="0" indent="-285750" algn="just">
              <a:buFont typeface="Arial" panose="020B0604020202020204" pitchFamily="34" charset="0"/>
              <a:buChar char="•"/>
            </a:pPr>
            <a:r>
              <a:rPr lang="fr-FR" sz="1400" b="1" dirty="0" smtClean="0">
                <a:solidFill>
                  <a:prstClr val="white"/>
                </a:solidFill>
                <a:latin typeface="Calibri" panose="020F0502020204030204"/>
              </a:rPr>
              <a:t>Customer Effort Score  </a:t>
            </a:r>
            <a:r>
              <a:rPr lang="fr-FR" sz="1400" dirty="0" smtClean="0">
                <a:solidFill>
                  <a:prstClr val="white"/>
                </a:solidFill>
                <a:latin typeface="Calibri" panose="020F0502020204030204"/>
              </a:rPr>
              <a:t>(fluidité du parcours client)</a:t>
            </a:r>
          </a:p>
          <a:p>
            <a:pPr marL="285750" lvl="0" indent="-285750" algn="just">
              <a:buFont typeface="Arial" panose="020B0604020202020204" pitchFamily="34" charset="0"/>
              <a:buChar char="•"/>
            </a:pPr>
            <a:r>
              <a:rPr lang="fr-FR" sz="1400" b="1" dirty="0" smtClean="0">
                <a:solidFill>
                  <a:prstClr val="white"/>
                </a:solidFill>
                <a:latin typeface="Calibri" panose="020F0502020204030204"/>
              </a:rPr>
              <a:t>La fidélité du client </a:t>
            </a:r>
            <a:r>
              <a:rPr lang="fr-FR" sz="1400" dirty="0" smtClean="0">
                <a:solidFill>
                  <a:prstClr val="white"/>
                </a:solidFill>
                <a:latin typeface="Calibri" panose="020F0502020204030204"/>
              </a:rPr>
              <a:t>: taux de rétention, taux d’attrition, valeur client</a:t>
            </a:r>
          </a:p>
          <a:p>
            <a:pPr marL="285750" lvl="0" indent="-285750" algn="just">
              <a:buFont typeface="Arial" panose="020B0604020202020204" pitchFamily="34" charset="0"/>
              <a:buChar char="•"/>
            </a:pPr>
            <a:r>
              <a:rPr lang="fr-FR" sz="1400" b="1" dirty="0" smtClean="0">
                <a:solidFill>
                  <a:prstClr val="white"/>
                </a:solidFill>
                <a:latin typeface="Calibri" panose="020F0502020204030204"/>
              </a:rPr>
              <a:t>L’engagement client </a:t>
            </a:r>
            <a:r>
              <a:rPr lang="fr-FR" sz="1400" dirty="0" smtClean="0">
                <a:solidFill>
                  <a:prstClr val="white"/>
                </a:solidFill>
                <a:latin typeface="Calibri" panose="020F0502020204030204"/>
              </a:rPr>
              <a:t>: nombre d’interactions avec l’entreprise.</a:t>
            </a:r>
          </a:p>
          <a:p>
            <a:pPr marL="285750" lvl="0" indent="-285750" algn="just">
              <a:buFont typeface="Arial" panose="020B0604020202020204" pitchFamily="34" charset="0"/>
              <a:buChar char="•"/>
            </a:pPr>
            <a:endParaRPr kumimoji="0" lang="fr-FR" sz="1400" b="0" i="0" u="none" strike="noStrike" kern="1200" cap="none" spc="0" normalizeH="0" noProof="0" dirty="0" smtClean="0">
              <a:ln>
                <a:noFill/>
              </a:ln>
              <a:solidFill>
                <a:prstClr val="white"/>
              </a:solidFill>
              <a:effectLst/>
              <a:uLnTx/>
              <a:uFillTx/>
              <a:latin typeface="Calibri" panose="020F0502020204030204"/>
              <a:ea typeface="+mn-ea"/>
              <a:cs typeface="+mn-cs"/>
            </a:endParaRPr>
          </a:p>
          <a:p>
            <a:pPr marL="285750" lvl="0" indent="-285750" algn="just">
              <a:buFont typeface="Arial" panose="020B0604020202020204" pitchFamily="34" charset="0"/>
              <a:buChar char="•"/>
            </a:pPr>
            <a:endParaRPr kumimoji="0" lang="fr-FR"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ZoneTexte 17"/>
          <p:cNvSpPr txBox="1"/>
          <p:nvPr/>
        </p:nvSpPr>
        <p:spPr>
          <a:xfrm>
            <a:off x="601133" y="2677242"/>
            <a:ext cx="3886200" cy="1477328"/>
          </a:xfrm>
          <a:prstGeom prst="rect">
            <a:avLst/>
          </a:prstGeom>
          <a:solidFill>
            <a:schemeClr val="accent6"/>
          </a:solidFill>
        </p:spPr>
        <p:txBody>
          <a:bodyPr wrap="square" rtlCol="0">
            <a:spAutoFit/>
          </a:bodyPr>
          <a:lstStyle/>
          <a:p>
            <a:r>
              <a:rPr lang="fr-FR" sz="2000" b="1" spc="100" dirty="0" smtClean="0">
                <a:solidFill>
                  <a:schemeClr val="bg1"/>
                </a:solidFill>
              </a:rPr>
              <a:t>Présentation</a:t>
            </a:r>
          </a:p>
          <a:p>
            <a:endParaRPr lang="fr-FR" sz="1600" dirty="0" smtClean="0">
              <a:solidFill>
                <a:schemeClr val="bg1"/>
              </a:solidFill>
            </a:endParaRPr>
          </a:p>
          <a:p>
            <a:pPr lvl="0" algn="just"/>
            <a:r>
              <a:rPr lang="fr-FR" b="1" dirty="0" smtClean="0">
                <a:solidFill>
                  <a:prstClr val="white"/>
                </a:solidFill>
              </a:rPr>
              <a:t>C’est </a:t>
            </a:r>
            <a:r>
              <a:rPr lang="fr-FR" b="1" dirty="0">
                <a:solidFill>
                  <a:prstClr val="white"/>
                </a:solidFill>
              </a:rPr>
              <a:t>un </a:t>
            </a:r>
            <a:r>
              <a:rPr lang="fr-FR" b="1" dirty="0" smtClean="0">
                <a:solidFill>
                  <a:prstClr val="white"/>
                </a:solidFill>
              </a:rPr>
              <a:t>ensemble </a:t>
            </a:r>
            <a:r>
              <a:rPr lang="fr-FR" b="1" dirty="0">
                <a:solidFill>
                  <a:prstClr val="white"/>
                </a:solidFill>
              </a:rPr>
              <a:t>de critères qui permettent de mesurer la satisfaction, la fidélité et l'engagement des clients</a:t>
            </a:r>
            <a:r>
              <a:rPr lang="fr-FR" b="1" dirty="0" smtClean="0">
                <a:solidFill>
                  <a:prstClr val="white"/>
                </a:solidFill>
              </a:rPr>
              <a:t>.</a:t>
            </a:r>
            <a:endParaRPr lang="fr-FR" b="1" dirty="0">
              <a:solidFill>
                <a:prstClr val="white"/>
              </a:solidFill>
            </a:endParaRPr>
          </a:p>
        </p:txBody>
      </p:sp>
      <p:sp>
        <p:nvSpPr>
          <p:cNvPr id="20" name="ZoneTexte 19"/>
          <p:cNvSpPr txBox="1"/>
          <p:nvPr/>
        </p:nvSpPr>
        <p:spPr>
          <a:xfrm>
            <a:off x="6441722" y="3303411"/>
            <a:ext cx="3670300" cy="2215991"/>
          </a:xfrm>
          <a:prstGeom prst="rect">
            <a:avLst/>
          </a:prstGeom>
          <a:noFill/>
        </p:spPr>
        <p:txBody>
          <a:bodyPr wrap="square" rtlCol="0">
            <a:spAutoFit/>
          </a:bodyPr>
          <a:lstStyle/>
          <a:p>
            <a:r>
              <a:rPr lang="fr-FR" sz="2000" b="1" spc="100" dirty="0" smtClean="0">
                <a:solidFill>
                  <a:schemeClr val="accent6"/>
                </a:solidFill>
              </a:rPr>
              <a:t>Critères clés : </a:t>
            </a:r>
          </a:p>
          <a:p>
            <a:endParaRPr lang="fr-FR" sz="1600" dirty="0" smtClean="0"/>
          </a:p>
          <a:p>
            <a:pPr marL="285750" lvl="0" indent="-285750" algn="just">
              <a:spcAft>
                <a:spcPts val="1200"/>
              </a:spcAft>
              <a:buClr>
                <a:srgbClr val="92D050"/>
              </a:buClr>
              <a:buFont typeface="Arial" panose="020B0604020202020204" pitchFamily="34" charset="0"/>
              <a:buChar char="•"/>
            </a:pPr>
            <a:r>
              <a:rPr lang="fr-FR" b="1" dirty="0"/>
              <a:t>La satisfaction client </a:t>
            </a:r>
            <a:endParaRPr lang="fr-FR" b="1" dirty="0" smtClean="0"/>
          </a:p>
          <a:p>
            <a:pPr marL="285750" lvl="0" indent="-285750" algn="just">
              <a:spcAft>
                <a:spcPts val="1200"/>
              </a:spcAft>
              <a:buClr>
                <a:srgbClr val="92D050"/>
              </a:buClr>
              <a:buFont typeface="Arial" panose="020B0604020202020204" pitchFamily="34" charset="0"/>
              <a:buChar char="•"/>
            </a:pPr>
            <a:r>
              <a:rPr lang="fr-FR" b="1" dirty="0" smtClean="0"/>
              <a:t>Customer </a:t>
            </a:r>
            <a:r>
              <a:rPr lang="fr-FR" b="1" dirty="0"/>
              <a:t>Effort </a:t>
            </a:r>
            <a:r>
              <a:rPr lang="fr-FR" b="1" dirty="0" smtClean="0"/>
              <a:t>Score</a:t>
            </a:r>
            <a:endParaRPr lang="fr-FR" dirty="0"/>
          </a:p>
          <a:p>
            <a:pPr marL="285750" lvl="0" indent="-285750" algn="just">
              <a:spcAft>
                <a:spcPts val="1200"/>
              </a:spcAft>
              <a:buClr>
                <a:srgbClr val="92D050"/>
              </a:buClr>
              <a:buFont typeface="Arial" panose="020B0604020202020204" pitchFamily="34" charset="0"/>
              <a:buChar char="•"/>
            </a:pPr>
            <a:r>
              <a:rPr lang="fr-FR" b="1" dirty="0"/>
              <a:t>La fidélité du client </a:t>
            </a:r>
            <a:endParaRPr lang="fr-FR" b="1" dirty="0" smtClean="0"/>
          </a:p>
          <a:p>
            <a:pPr marL="285750" lvl="0" indent="-285750" algn="just">
              <a:spcAft>
                <a:spcPts val="1200"/>
              </a:spcAft>
              <a:buClr>
                <a:srgbClr val="92D050"/>
              </a:buClr>
              <a:buFont typeface="Arial" panose="020B0604020202020204" pitchFamily="34" charset="0"/>
              <a:buChar char="•"/>
            </a:pPr>
            <a:r>
              <a:rPr lang="fr-FR" b="1" dirty="0" smtClean="0"/>
              <a:t>L’engagement client</a:t>
            </a:r>
            <a:endParaRPr lang="fr-FR" dirty="0"/>
          </a:p>
        </p:txBody>
      </p:sp>
      <p:sp>
        <p:nvSpPr>
          <p:cNvPr id="6" name="Rectangle à coins arrondis 5"/>
          <p:cNvSpPr/>
          <p:nvPr/>
        </p:nvSpPr>
        <p:spPr>
          <a:xfrm>
            <a:off x="6096000" y="2895600"/>
            <a:ext cx="4114800" cy="3771900"/>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Rectangle 1"/>
          <p:cNvSpPr/>
          <p:nvPr/>
        </p:nvSpPr>
        <p:spPr>
          <a:xfrm>
            <a:off x="3420189" y="1110734"/>
            <a:ext cx="3497432" cy="461665"/>
          </a:xfrm>
          <a:prstGeom prst="rect">
            <a:avLst/>
          </a:prstGeom>
          <a:solidFill>
            <a:schemeClr val="bg1"/>
          </a:solidFill>
        </p:spPr>
        <p:txBody>
          <a:bodyPr wrap="none">
            <a:spAutoFit/>
          </a:bodyPr>
          <a:lstStyle/>
          <a:p>
            <a:pPr lvl="0" algn="ctr">
              <a:defRPr/>
            </a:pPr>
            <a:r>
              <a:rPr lang="fr-FR" sz="2400" b="1" dirty="0">
                <a:solidFill>
                  <a:schemeClr val="accent6"/>
                </a:solidFill>
              </a:rPr>
              <a:t>LA PERFORMANCE </a:t>
            </a:r>
            <a:r>
              <a:rPr lang="fr-FR" sz="2400" b="1" dirty="0" smtClean="0">
                <a:solidFill>
                  <a:schemeClr val="accent6"/>
                </a:solidFill>
              </a:rPr>
              <a:t>CLIENT</a:t>
            </a:r>
            <a:endParaRPr lang="fr-FR" sz="2400" b="1" dirty="0">
              <a:solidFill>
                <a:schemeClr val="accent6"/>
              </a:solidFill>
            </a:endParaRPr>
          </a:p>
        </p:txBody>
      </p:sp>
      <p:pic>
        <p:nvPicPr>
          <p:cNvPr id="4" name="Image 3"/>
          <p:cNvPicPr>
            <a:picLocks noChangeAspect="1"/>
          </p:cNvPicPr>
          <p:nvPr/>
        </p:nvPicPr>
        <p:blipFill>
          <a:blip r:embed="rId3"/>
          <a:stretch>
            <a:fillRect/>
          </a:stretch>
        </p:blipFill>
        <p:spPr>
          <a:xfrm>
            <a:off x="7251700" y="954025"/>
            <a:ext cx="3040350" cy="1811571"/>
          </a:xfrm>
          <a:prstGeom prst="rect">
            <a:avLst/>
          </a:prstGeom>
        </p:spPr>
      </p:pic>
    </p:spTree>
    <p:extLst>
      <p:ext uri="{BB962C8B-B14F-4D97-AF65-F5344CB8AC3E}">
        <p14:creationId xmlns:p14="http://schemas.microsoft.com/office/powerpoint/2010/main" val="688256856"/>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355600" y="2171700"/>
            <a:ext cx="4279900" cy="3149600"/>
          </a:xfrm>
          <a:prstGeom prst="roundRect">
            <a:avLst/>
          </a:prstGeom>
          <a:solidFill>
            <a:schemeClr val="accent6">
              <a:alpha val="92157"/>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dirty="0">
              <a:solidFill>
                <a:schemeClr val="bg1"/>
              </a:solidFill>
            </a:endParaRPr>
          </a:p>
        </p:txBody>
      </p:sp>
      <p:sp>
        <p:nvSpPr>
          <p:cNvPr id="8" name="Rectangle 7"/>
          <p:cNvSpPr/>
          <p:nvPr/>
        </p:nvSpPr>
        <p:spPr>
          <a:xfrm>
            <a:off x="7030024" y="6196277"/>
            <a:ext cx="2072640" cy="389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ZoneTexte 22"/>
          <p:cNvSpPr txBox="1"/>
          <p:nvPr/>
        </p:nvSpPr>
        <p:spPr>
          <a:xfrm>
            <a:off x="4589938" y="2671662"/>
            <a:ext cx="1547572" cy="246221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smtClean="0">
                <a:ln>
                  <a:noFill/>
                </a:ln>
                <a:solidFill>
                  <a:prstClr val="white"/>
                </a:solidFill>
                <a:effectLst/>
                <a:uLnTx/>
                <a:uFillTx/>
                <a:latin typeface="Calibri" panose="020F0502020204030204"/>
                <a:ea typeface="+mn-ea"/>
                <a:cs typeface="+mn-cs"/>
              </a:rPr>
              <a:t>CONSEILLER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dirty="0" smtClean="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Le conseiller fournit un conseil honnête et impartial, dans le meilleur intérêt du client, sur les contrats, garanties et option les mieux adaptées.</a:t>
            </a:r>
            <a:endParaRPr kumimoji="0" lang="fr-FR"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ZoneTexte 23"/>
          <p:cNvSpPr txBox="1"/>
          <p:nvPr/>
        </p:nvSpPr>
        <p:spPr>
          <a:xfrm>
            <a:off x="8141049" y="2938066"/>
            <a:ext cx="1975503" cy="224676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smtClean="0">
                <a:ln>
                  <a:noFill/>
                </a:ln>
                <a:solidFill>
                  <a:prstClr val="white"/>
                </a:solidFill>
                <a:effectLst/>
                <a:uLnTx/>
                <a:uFillTx/>
                <a:latin typeface="Calibri" panose="020F0502020204030204"/>
                <a:ea typeface="+mn-ea"/>
                <a:cs typeface="+mn-cs"/>
              </a:rPr>
              <a:t>EXPLIQUER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dirty="0" smtClean="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Le conseiller donne des informations objectives, claires, exactes et non trompeuses sur les produits d’assurance afin que le client prenne une décision  de manière éclairée. </a:t>
            </a:r>
            <a:endParaRPr kumimoji="0" lang="fr-FR"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ZoneTexte 24"/>
          <p:cNvSpPr txBox="1"/>
          <p:nvPr/>
        </p:nvSpPr>
        <p:spPr>
          <a:xfrm>
            <a:off x="10187136" y="3033168"/>
            <a:ext cx="1623784" cy="20313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smtClean="0">
                <a:ln>
                  <a:noFill/>
                </a:ln>
                <a:solidFill>
                  <a:prstClr val="white"/>
                </a:solidFill>
                <a:effectLst/>
                <a:uLnTx/>
                <a:uFillTx/>
                <a:latin typeface="Calibri" panose="020F0502020204030204"/>
                <a:ea typeface="+mn-ea"/>
                <a:cs typeface="+mn-cs"/>
              </a:rPr>
              <a:t>ARCHIVER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dirty="0" smtClean="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Le conseiller archive les documents remis au client signés en GED afin d’assurer la traçabilité du conseil fournit. </a:t>
            </a:r>
            <a:endParaRPr kumimoji="0" lang="fr-FR"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Titre 4"/>
          <p:cNvSpPr txBox="1">
            <a:spLocks/>
          </p:cNvSpPr>
          <p:nvPr/>
        </p:nvSpPr>
        <p:spPr>
          <a:xfrm>
            <a:off x="163057" y="181345"/>
            <a:ext cx="10515600" cy="657545"/>
          </a:xfrm>
          <a:prstGeom prst="rect">
            <a:avLst/>
          </a:prstGeom>
        </p:spPr>
        <p:txBody>
          <a:bodyPr vert="horz" lIns="91440" tIns="45720" rIns="91440" bIns="45720" rtlCol="0" anchor="ctr">
            <a:noAutofit/>
          </a:bodyPr>
          <a:lstStyle>
            <a:lvl1pPr algn="l" defTabSz="914377" rtl="0" eaLnBrk="1" latinLnBrk="0" hangingPunct="1">
              <a:lnSpc>
                <a:spcPct val="90000"/>
              </a:lnSpc>
              <a:spcBef>
                <a:spcPct val="0"/>
              </a:spcBef>
              <a:buNone/>
              <a:defRPr sz="4267" b="1" i="0" kern="1200">
                <a:solidFill>
                  <a:srgbClr val="0D2755"/>
                </a:solidFill>
                <a:latin typeface="Calibri" panose="020F0502020204030204" pitchFamily="34" charset="0"/>
                <a:ea typeface="+mj-ea"/>
                <a:cs typeface="Calibri" panose="020F0502020204030204" pitchFamily="34"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fr-FR" sz="3200" b="1" i="0" u="none" strike="noStrike" kern="1200" cap="none" spc="0" normalizeH="0" baseline="0" noProof="0" dirty="0" smtClean="0">
                <a:ln>
                  <a:noFill/>
                </a:ln>
                <a:solidFill>
                  <a:srgbClr val="0D2755"/>
                </a:solidFill>
                <a:effectLst/>
                <a:uLnTx/>
                <a:uFillTx/>
                <a:latin typeface="Calibri" panose="020F0502020204030204" pitchFamily="34" charset="0"/>
                <a:ea typeface="+mj-ea"/>
                <a:cs typeface="Calibri" panose="020F0502020204030204" pitchFamily="34" charset="0"/>
              </a:rPr>
              <a:t>LA PERFORMANCE DANS LE SECTEUR ASSURANTIEL</a:t>
            </a:r>
            <a:endParaRPr kumimoji="0" lang="fr-FR" sz="3200" b="1" i="0" u="none" strike="noStrike" kern="1200" cap="none" spc="0" normalizeH="0" baseline="0" noProof="0" dirty="0">
              <a:ln>
                <a:noFill/>
              </a:ln>
              <a:solidFill>
                <a:srgbClr val="0D2755"/>
              </a:solidFill>
              <a:effectLst/>
              <a:uLnTx/>
              <a:uFillTx/>
              <a:latin typeface="Calibri" panose="020F0502020204030204" pitchFamily="34" charset="0"/>
              <a:ea typeface="+mj-ea"/>
              <a:cs typeface="Calibri" panose="020F0502020204030204" pitchFamily="34" charset="0"/>
            </a:endParaRPr>
          </a:p>
        </p:txBody>
      </p:sp>
      <p:sp>
        <p:nvSpPr>
          <p:cNvPr id="32" name="ZoneTexte 31"/>
          <p:cNvSpPr txBox="1"/>
          <p:nvPr/>
        </p:nvSpPr>
        <p:spPr>
          <a:xfrm>
            <a:off x="8270831" y="3102158"/>
            <a:ext cx="3519200" cy="4401205"/>
          </a:xfrm>
          <a:prstGeom prst="rect">
            <a:avLst/>
          </a:prstGeom>
          <a:noFill/>
          <a:ln>
            <a:noFill/>
          </a:ln>
        </p:spPr>
        <p:style>
          <a:lnRef idx="3">
            <a:schemeClr val="lt1"/>
          </a:lnRef>
          <a:fillRef idx="1">
            <a:schemeClr val="accent5"/>
          </a:fillRef>
          <a:effectRef idx="1">
            <a:schemeClr val="accent5"/>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smtClean="0">
                <a:ln>
                  <a:noFill/>
                </a:ln>
                <a:solidFill>
                  <a:prstClr val="white"/>
                </a:solidFill>
                <a:effectLst/>
                <a:uLnTx/>
                <a:uFillTx/>
                <a:latin typeface="Calibri" panose="020F0502020204030204"/>
                <a:ea typeface="+mn-ea"/>
                <a:cs typeface="+mn-cs"/>
              </a:rPr>
              <a:t>LA PERFOMANCE CLIENT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dirty="0" smtClean="0">
              <a:ln>
                <a:noFill/>
              </a:ln>
              <a:solidFill>
                <a:prstClr val="white"/>
              </a:solidFill>
              <a:effectLst/>
              <a:uLnTx/>
              <a:uFillTx/>
              <a:latin typeface="Calibri" panose="020F0502020204030204"/>
              <a:ea typeface="+mn-ea"/>
              <a:cs typeface="+mn-cs"/>
            </a:endParaRPr>
          </a:p>
          <a:p>
            <a:pPr lvl="0" algn="just"/>
            <a:r>
              <a:rPr lang="fr-FR" sz="1400" dirty="0" smtClean="0"/>
              <a:t>La performance </a:t>
            </a:r>
            <a:r>
              <a:rPr lang="fr-FR" sz="1400" dirty="0"/>
              <a:t>client est un </a:t>
            </a:r>
            <a:r>
              <a:rPr lang="fr-FR" sz="1400" dirty="0" smtClean="0"/>
              <a:t>vecteur </a:t>
            </a:r>
            <a:r>
              <a:rPr lang="fr-FR" sz="1400" dirty="0"/>
              <a:t>essentiel pour assurer la croissance, la rentabilité et la pérennité </a:t>
            </a:r>
            <a:r>
              <a:rPr lang="fr-FR" sz="1400" dirty="0" smtClean="0"/>
              <a:t>d’une entreprise d’assurance. </a:t>
            </a:r>
            <a:r>
              <a:rPr lang="fr-FR" sz="1400" dirty="0"/>
              <a:t>Elle englobe un ensemble de critères qui permettent de mesurer la satisfaction, la fidélité et l'engagement des clients</a:t>
            </a:r>
            <a:r>
              <a:rPr lang="fr-FR" sz="1400" dirty="0" smtClean="0"/>
              <a:t>.</a:t>
            </a: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a:t>
            </a:r>
          </a:p>
          <a:p>
            <a:pPr algn="just"/>
            <a:r>
              <a:rPr lang="fr-FR" sz="1400" b="1" dirty="0">
                <a:solidFill>
                  <a:schemeClr val="bg1"/>
                </a:solidFill>
              </a:rPr>
              <a:t>Critères clés : </a:t>
            </a:r>
          </a:p>
          <a:p>
            <a:pPr marL="285750" lvl="0" indent="-285750" algn="just">
              <a:buFont typeface="Arial" panose="020B0604020202020204" pitchFamily="34" charset="0"/>
              <a:buChar char="•"/>
            </a:pPr>
            <a:r>
              <a:rPr kumimoji="0" lang="fr-FR" sz="1400" b="1" i="0" u="none" strike="noStrike" kern="1200" cap="none" spc="0" normalizeH="0" baseline="0" noProof="0" dirty="0" smtClean="0">
                <a:ln>
                  <a:noFill/>
                </a:ln>
                <a:solidFill>
                  <a:prstClr val="white"/>
                </a:solidFill>
                <a:effectLst/>
                <a:uLnTx/>
                <a:uFillTx/>
                <a:latin typeface="Calibri" panose="020F0502020204030204"/>
                <a:ea typeface="+mn-ea"/>
                <a:cs typeface="+mn-cs"/>
              </a:rPr>
              <a:t>La satisfaction client </a:t>
            </a: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 taux</a:t>
            </a:r>
            <a:r>
              <a:rPr kumimoji="0" lang="fr-FR" sz="1400" b="0" i="0" u="none" strike="noStrike" kern="1200" cap="none" spc="0" normalizeH="0" noProof="0" dirty="0" smtClean="0">
                <a:ln>
                  <a:noFill/>
                </a:ln>
                <a:solidFill>
                  <a:prstClr val="white"/>
                </a:solidFill>
                <a:effectLst/>
                <a:uLnTx/>
                <a:uFillTx/>
                <a:latin typeface="Calibri" panose="020F0502020204030204"/>
                <a:ea typeface="+mn-ea"/>
                <a:cs typeface="+mn-cs"/>
              </a:rPr>
              <a:t> de satisfaction, calculé à partir de Net Promoteur Score (NPS)</a:t>
            </a:r>
          </a:p>
          <a:p>
            <a:pPr marL="285750" lvl="0" indent="-285750" algn="just">
              <a:buFont typeface="Arial" panose="020B0604020202020204" pitchFamily="34" charset="0"/>
              <a:buChar char="•"/>
            </a:pPr>
            <a:r>
              <a:rPr lang="fr-FR" sz="1400" b="1" dirty="0" smtClean="0">
                <a:solidFill>
                  <a:prstClr val="white"/>
                </a:solidFill>
                <a:latin typeface="Calibri" panose="020F0502020204030204"/>
              </a:rPr>
              <a:t>Customer Effort Score  </a:t>
            </a:r>
            <a:r>
              <a:rPr lang="fr-FR" sz="1400" dirty="0" smtClean="0">
                <a:solidFill>
                  <a:prstClr val="white"/>
                </a:solidFill>
                <a:latin typeface="Calibri" panose="020F0502020204030204"/>
              </a:rPr>
              <a:t>(fluidité du parcours client)</a:t>
            </a:r>
          </a:p>
          <a:p>
            <a:pPr marL="285750" lvl="0" indent="-285750" algn="just">
              <a:buFont typeface="Arial" panose="020B0604020202020204" pitchFamily="34" charset="0"/>
              <a:buChar char="•"/>
            </a:pPr>
            <a:r>
              <a:rPr lang="fr-FR" sz="1400" b="1" dirty="0" smtClean="0">
                <a:solidFill>
                  <a:prstClr val="white"/>
                </a:solidFill>
                <a:latin typeface="Calibri" panose="020F0502020204030204"/>
              </a:rPr>
              <a:t>La fidélité du client </a:t>
            </a:r>
            <a:r>
              <a:rPr lang="fr-FR" sz="1400" dirty="0" smtClean="0">
                <a:solidFill>
                  <a:prstClr val="white"/>
                </a:solidFill>
                <a:latin typeface="Calibri" panose="020F0502020204030204"/>
              </a:rPr>
              <a:t>: taux de rétention, taux d’attrition, valeur client</a:t>
            </a:r>
          </a:p>
          <a:p>
            <a:pPr marL="285750" lvl="0" indent="-285750" algn="just">
              <a:buFont typeface="Arial" panose="020B0604020202020204" pitchFamily="34" charset="0"/>
              <a:buChar char="•"/>
            </a:pPr>
            <a:r>
              <a:rPr lang="fr-FR" sz="1400" b="1" dirty="0" smtClean="0">
                <a:solidFill>
                  <a:prstClr val="white"/>
                </a:solidFill>
                <a:latin typeface="Calibri" panose="020F0502020204030204"/>
              </a:rPr>
              <a:t>L’engagement client </a:t>
            </a:r>
            <a:r>
              <a:rPr lang="fr-FR" sz="1400" dirty="0" smtClean="0">
                <a:solidFill>
                  <a:prstClr val="white"/>
                </a:solidFill>
                <a:latin typeface="Calibri" panose="020F0502020204030204"/>
              </a:rPr>
              <a:t>: nombre d’interactions avec l’entreprise.</a:t>
            </a:r>
          </a:p>
          <a:p>
            <a:pPr marL="285750" lvl="0" indent="-285750" algn="just">
              <a:buFont typeface="Arial" panose="020B0604020202020204" pitchFamily="34" charset="0"/>
              <a:buChar char="•"/>
            </a:pPr>
            <a:endParaRPr kumimoji="0" lang="fr-FR" sz="1400" b="0" i="0" u="none" strike="noStrike" kern="1200" cap="none" spc="0" normalizeH="0" noProof="0" dirty="0" smtClean="0">
              <a:ln>
                <a:noFill/>
              </a:ln>
              <a:solidFill>
                <a:prstClr val="white"/>
              </a:solidFill>
              <a:effectLst/>
              <a:uLnTx/>
              <a:uFillTx/>
              <a:latin typeface="Calibri" panose="020F0502020204030204"/>
              <a:ea typeface="+mn-ea"/>
              <a:cs typeface="+mn-cs"/>
            </a:endParaRPr>
          </a:p>
          <a:p>
            <a:pPr marL="285750" lvl="0" indent="-285750" algn="just">
              <a:buFont typeface="Arial" panose="020B0604020202020204" pitchFamily="34" charset="0"/>
              <a:buChar char="•"/>
            </a:pPr>
            <a:endParaRPr kumimoji="0" lang="fr-FR"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ZoneTexte 17"/>
          <p:cNvSpPr txBox="1"/>
          <p:nvPr/>
        </p:nvSpPr>
        <p:spPr>
          <a:xfrm>
            <a:off x="601133" y="2677242"/>
            <a:ext cx="3886200" cy="1477328"/>
          </a:xfrm>
          <a:prstGeom prst="rect">
            <a:avLst/>
          </a:prstGeom>
          <a:solidFill>
            <a:schemeClr val="accent6"/>
          </a:solidFill>
        </p:spPr>
        <p:txBody>
          <a:bodyPr wrap="square" rtlCol="0">
            <a:spAutoFit/>
          </a:bodyPr>
          <a:lstStyle/>
          <a:p>
            <a:r>
              <a:rPr lang="fr-FR" sz="2000" b="1" spc="100" dirty="0" smtClean="0">
                <a:solidFill>
                  <a:schemeClr val="bg1"/>
                </a:solidFill>
              </a:rPr>
              <a:t>Présentation</a:t>
            </a:r>
          </a:p>
          <a:p>
            <a:endParaRPr lang="fr-FR" sz="1600" dirty="0" smtClean="0">
              <a:solidFill>
                <a:schemeClr val="bg1"/>
              </a:solidFill>
            </a:endParaRPr>
          </a:p>
          <a:p>
            <a:pPr lvl="0" algn="just"/>
            <a:r>
              <a:rPr lang="fr-FR" b="1" dirty="0" smtClean="0">
                <a:solidFill>
                  <a:prstClr val="white"/>
                </a:solidFill>
              </a:rPr>
              <a:t>C’est </a:t>
            </a:r>
            <a:r>
              <a:rPr lang="fr-FR" b="1" dirty="0">
                <a:solidFill>
                  <a:prstClr val="white"/>
                </a:solidFill>
              </a:rPr>
              <a:t>un </a:t>
            </a:r>
            <a:r>
              <a:rPr lang="fr-FR" b="1" dirty="0" smtClean="0">
                <a:solidFill>
                  <a:prstClr val="white"/>
                </a:solidFill>
              </a:rPr>
              <a:t>ensemble </a:t>
            </a:r>
            <a:r>
              <a:rPr lang="fr-FR" b="1" dirty="0">
                <a:solidFill>
                  <a:prstClr val="white"/>
                </a:solidFill>
              </a:rPr>
              <a:t>de critères qui permettent de mesurer la satisfaction, la fidélité et l'engagement des clients</a:t>
            </a:r>
            <a:r>
              <a:rPr lang="fr-FR" b="1" dirty="0" smtClean="0">
                <a:solidFill>
                  <a:prstClr val="white"/>
                </a:solidFill>
              </a:rPr>
              <a:t>.</a:t>
            </a:r>
            <a:endParaRPr lang="fr-FR" b="1" dirty="0">
              <a:solidFill>
                <a:prstClr val="white"/>
              </a:solidFill>
            </a:endParaRPr>
          </a:p>
        </p:txBody>
      </p:sp>
      <p:sp>
        <p:nvSpPr>
          <p:cNvPr id="20" name="ZoneTexte 19"/>
          <p:cNvSpPr txBox="1"/>
          <p:nvPr/>
        </p:nvSpPr>
        <p:spPr>
          <a:xfrm>
            <a:off x="6362700" y="3009900"/>
            <a:ext cx="3670300" cy="3416320"/>
          </a:xfrm>
          <a:prstGeom prst="rect">
            <a:avLst/>
          </a:prstGeom>
          <a:noFill/>
        </p:spPr>
        <p:txBody>
          <a:bodyPr wrap="square" rtlCol="0">
            <a:spAutoFit/>
          </a:bodyPr>
          <a:lstStyle/>
          <a:p>
            <a:r>
              <a:rPr lang="fr-FR" sz="2000" b="1" spc="100" dirty="0" smtClean="0">
                <a:solidFill>
                  <a:schemeClr val="accent6"/>
                </a:solidFill>
              </a:rPr>
              <a:t>Critères clés : </a:t>
            </a:r>
          </a:p>
          <a:p>
            <a:endParaRPr lang="fr-FR" sz="1600" dirty="0" smtClean="0"/>
          </a:p>
          <a:p>
            <a:pPr marL="285750" lvl="0" indent="-285750" algn="just">
              <a:buFont typeface="Arial" panose="020B0604020202020204" pitchFamily="34" charset="0"/>
              <a:buChar char="•"/>
            </a:pPr>
            <a:r>
              <a:rPr lang="fr-FR" b="1" dirty="0">
                <a:solidFill>
                  <a:schemeClr val="accent6"/>
                </a:solidFill>
              </a:rPr>
              <a:t>La satisfaction client </a:t>
            </a:r>
            <a:r>
              <a:rPr lang="fr-FR" dirty="0">
                <a:solidFill>
                  <a:schemeClr val="accent6"/>
                </a:solidFill>
              </a:rPr>
              <a:t>: </a:t>
            </a:r>
            <a:r>
              <a:rPr lang="fr-FR" dirty="0"/>
              <a:t>taux de satisfaction, calculé à partir de Net Promoteur Score (NPS)</a:t>
            </a:r>
          </a:p>
          <a:p>
            <a:pPr marL="285750" lvl="0" indent="-285750" algn="just">
              <a:buFont typeface="Arial" panose="020B0604020202020204" pitchFamily="34" charset="0"/>
              <a:buChar char="•"/>
            </a:pPr>
            <a:r>
              <a:rPr lang="fr-FR" b="1" dirty="0">
                <a:solidFill>
                  <a:schemeClr val="accent6"/>
                </a:solidFill>
              </a:rPr>
              <a:t>Customer Effort Score </a:t>
            </a:r>
            <a:r>
              <a:rPr lang="fr-FR" b="1" dirty="0" smtClean="0">
                <a:solidFill>
                  <a:schemeClr val="accent6"/>
                </a:solidFill>
              </a:rPr>
              <a:t>:  </a:t>
            </a:r>
            <a:r>
              <a:rPr lang="fr-FR" dirty="0"/>
              <a:t>(fluidité du parcours client)</a:t>
            </a:r>
          </a:p>
          <a:p>
            <a:pPr marL="285750" lvl="0" indent="-285750" algn="just">
              <a:buFont typeface="Arial" panose="020B0604020202020204" pitchFamily="34" charset="0"/>
              <a:buChar char="•"/>
            </a:pPr>
            <a:r>
              <a:rPr lang="fr-FR" b="1" dirty="0">
                <a:solidFill>
                  <a:schemeClr val="accent6"/>
                </a:solidFill>
              </a:rPr>
              <a:t>La fidélité du client </a:t>
            </a:r>
            <a:r>
              <a:rPr lang="fr-FR" dirty="0"/>
              <a:t>: taux de rétention, taux d’attrition, valeur client</a:t>
            </a:r>
          </a:p>
          <a:p>
            <a:pPr marL="285750" lvl="0" indent="-285750" algn="just">
              <a:buFont typeface="Arial" panose="020B0604020202020204" pitchFamily="34" charset="0"/>
              <a:buChar char="•"/>
            </a:pPr>
            <a:r>
              <a:rPr lang="fr-FR" b="1" dirty="0">
                <a:solidFill>
                  <a:schemeClr val="accent6"/>
                </a:solidFill>
              </a:rPr>
              <a:t>L’engagement client </a:t>
            </a:r>
            <a:r>
              <a:rPr lang="fr-FR" dirty="0">
                <a:solidFill>
                  <a:schemeClr val="accent6"/>
                </a:solidFill>
              </a:rPr>
              <a:t>:</a:t>
            </a:r>
            <a:r>
              <a:rPr lang="fr-FR" dirty="0">
                <a:solidFill>
                  <a:srgbClr val="53A2B5"/>
                </a:solidFill>
              </a:rPr>
              <a:t> </a:t>
            </a:r>
            <a:r>
              <a:rPr lang="fr-FR" dirty="0"/>
              <a:t>nombre d’interactions avec l’entreprise.</a:t>
            </a:r>
          </a:p>
        </p:txBody>
      </p:sp>
      <p:sp>
        <p:nvSpPr>
          <p:cNvPr id="6" name="Rectangle à coins arrondis 5"/>
          <p:cNvSpPr/>
          <p:nvPr/>
        </p:nvSpPr>
        <p:spPr>
          <a:xfrm>
            <a:off x="6096000" y="2895600"/>
            <a:ext cx="4114800" cy="3771900"/>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Rectangle 1"/>
          <p:cNvSpPr/>
          <p:nvPr/>
        </p:nvSpPr>
        <p:spPr>
          <a:xfrm>
            <a:off x="3420189" y="1110734"/>
            <a:ext cx="3497432" cy="461665"/>
          </a:xfrm>
          <a:prstGeom prst="rect">
            <a:avLst/>
          </a:prstGeom>
          <a:solidFill>
            <a:schemeClr val="bg1"/>
          </a:solidFill>
        </p:spPr>
        <p:txBody>
          <a:bodyPr wrap="none">
            <a:spAutoFit/>
          </a:bodyPr>
          <a:lstStyle/>
          <a:p>
            <a:pPr lvl="0" algn="ctr">
              <a:defRPr/>
            </a:pPr>
            <a:r>
              <a:rPr lang="fr-FR" sz="2400" b="1" dirty="0">
                <a:solidFill>
                  <a:schemeClr val="accent6"/>
                </a:solidFill>
              </a:rPr>
              <a:t>LA PERFORMANCE </a:t>
            </a:r>
            <a:r>
              <a:rPr lang="fr-FR" sz="2400" b="1" dirty="0" smtClean="0">
                <a:solidFill>
                  <a:schemeClr val="accent6"/>
                </a:solidFill>
              </a:rPr>
              <a:t>CLIENT</a:t>
            </a:r>
            <a:endParaRPr lang="fr-FR" sz="2400" b="1" dirty="0">
              <a:solidFill>
                <a:schemeClr val="accent6"/>
              </a:solidFill>
            </a:endParaRPr>
          </a:p>
        </p:txBody>
      </p:sp>
      <p:pic>
        <p:nvPicPr>
          <p:cNvPr id="4" name="Image 3"/>
          <p:cNvPicPr>
            <a:picLocks noChangeAspect="1"/>
          </p:cNvPicPr>
          <p:nvPr/>
        </p:nvPicPr>
        <p:blipFill>
          <a:blip r:embed="rId3"/>
          <a:stretch>
            <a:fillRect/>
          </a:stretch>
        </p:blipFill>
        <p:spPr>
          <a:xfrm>
            <a:off x="7251700" y="954025"/>
            <a:ext cx="3040350" cy="1811571"/>
          </a:xfrm>
          <a:prstGeom prst="rect">
            <a:avLst/>
          </a:prstGeom>
        </p:spPr>
      </p:pic>
    </p:spTree>
    <p:extLst>
      <p:ext uri="{BB962C8B-B14F-4D97-AF65-F5344CB8AC3E}">
        <p14:creationId xmlns:p14="http://schemas.microsoft.com/office/powerpoint/2010/main" val="2763169939"/>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ZoneTexte 22"/>
          <p:cNvSpPr txBox="1"/>
          <p:nvPr/>
        </p:nvSpPr>
        <p:spPr>
          <a:xfrm>
            <a:off x="4589938" y="2671662"/>
            <a:ext cx="1547572" cy="246221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smtClean="0">
                <a:ln>
                  <a:noFill/>
                </a:ln>
                <a:solidFill>
                  <a:prstClr val="white"/>
                </a:solidFill>
                <a:effectLst/>
                <a:uLnTx/>
                <a:uFillTx/>
                <a:latin typeface="Calibri" panose="020F0502020204030204"/>
                <a:ea typeface="+mn-ea"/>
                <a:cs typeface="+mn-cs"/>
              </a:rPr>
              <a:t>CONSEILLER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dirty="0" smtClean="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Le conseiller fournit un conseil honnête et impartial, dans le meilleur intérêt du client, sur les contrats, garanties et option les mieux adaptées.</a:t>
            </a:r>
            <a:endParaRPr kumimoji="0" lang="fr-FR"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ZoneTexte 24"/>
          <p:cNvSpPr txBox="1"/>
          <p:nvPr/>
        </p:nvSpPr>
        <p:spPr>
          <a:xfrm>
            <a:off x="10187136" y="3033168"/>
            <a:ext cx="1623784" cy="20313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smtClean="0">
                <a:ln>
                  <a:noFill/>
                </a:ln>
                <a:solidFill>
                  <a:prstClr val="white"/>
                </a:solidFill>
                <a:effectLst/>
                <a:uLnTx/>
                <a:uFillTx/>
                <a:latin typeface="Calibri" panose="020F0502020204030204"/>
                <a:ea typeface="+mn-ea"/>
                <a:cs typeface="+mn-cs"/>
              </a:rPr>
              <a:t>ARCHIVER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dirty="0" smtClean="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Le conseiller archive les documents remis au client signés en GED afin d’assurer la traçabilité du conseil fournit. </a:t>
            </a:r>
            <a:endParaRPr kumimoji="0" lang="fr-FR"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Titre 4"/>
          <p:cNvSpPr txBox="1">
            <a:spLocks/>
          </p:cNvSpPr>
          <p:nvPr/>
        </p:nvSpPr>
        <p:spPr>
          <a:xfrm>
            <a:off x="163057" y="181345"/>
            <a:ext cx="10515600" cy="657545"/>
          </a:xfrm>
          <a:prstGeom prst="rect">
            <a:avLst/>
          </a:prstGeom>
        </p:spPr>
        <p:txBody>
          <a:bodyPr vert="horz" lIns="91440" tIns="45720" rIns="91440" bIns="45720" rtlCol="0" anchor="ctr">
            <a:noAutofit/>
          </a:bodyPr>
          <a:lstStyle>
            <a:lvl1pPr algn="l" defTabSz="914377" rtl="0" eaLnBrk="1" latinLnBrk="0" hangingPunct="1">
              <a:lnSpc>
                <a:spcPct val="90000"/>
              </a:lnSpc>
              <a:spcBef>
                <a:spcPct val="0"/>
              </a:spcBef>
              <a:buNone/>
              <a:defRPr sz="4267" b="1" i="0" kern="1200">
                <a:solidFill>
                  <a:srgbClr val="0D2755"/>
                </a:solidFill>
                <a:latin typeface="Calibri" panose="020F0502020204030204" pitchFamily="34" charset="0"/>
                <a:ea typeface="+mj-ea"/>
                <a:cs typeface="Calibri" panose="020F0502020204030204" pitchFamily="34"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fr-FR" sz="3200" b="1" i="0" u="none" strike="noStrike" kern="1200" cap="none" spc="0" normalizeH="0" baseline="0" noProof="0" dirty="0" smtClean="0">
                <a:ln>
                  <a:noFill/>
                </a:ln>
                <a:solidFill>
                  <a:srgbClr val="0D2755"/>
                </a:solidFill>
                <a:effectLst/>
                <a:uLnTx/>
                <a:uFillTx/>
                <a:latin typeface="Calibri" panose="020F0502020204030204" pitchFamily="34" charset="0"/>
                <a:ea typeface="+mj-ea"/>
                <a:cs typeface="Calibri" panose="020F0502020204030204" pitchFamily="34" charset="0"/>
              </a:rPr>
              <a:t>LA PERFORMANCE DANS LE SECTEUR ASSURANTIEL</a:t>
            </a:r>
            <a:endParaRPr kumimoji="0" lang="fr-FR" sz="3200" b="1" i="0" u="none" strike="noStrike" kern="1200" cap="none" spc="0" normalizeH="0" baseline="0" noProof="0" dirty="0">
              <a:ln>
                <a:noFill/>
              </a:ln>
              <a:solidFill>
                <a:srgbClr val="0D2755"/>
              </a:solidFill>
              <a:effectLst/>
              <a:uLnTx/>
              <a:uFillTx/>
              <a:latin typeface="Calibri" panose="020F0502020204030204" pitchFamily="34" charset="0"/>
              <a:ea typeface="+mj-ea"/>
              <a:cs typeface="Calibri" panose="020F0502020204030204" pitchFamily="34" charset="0"/>
            </a:endParaRP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52920" y="743984"/>
            <a:ext cx="1013833" cy="894316"/>
          </a:xfrm>
          <a:prstGeom prst="rect">
            <a:avLst/>
          </a:prstGeom>
        </p:spPr>
      </p:pic>
      <p:sp>
        <p:nvSpPr>
          <p:cNvPr id="33" name="ZoneTexte 32"/>
          <p:cNvSpPr txBox="1"/>
          <p:nvPr/>
        </p:nvSpPr>
        <p:spPr>
          <a:xfrm>
            <a:off x="3289300" y="762000"/>
            <a:ext cx="5235969"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dirty="0">
              <a:ln>
                <a:noFill/>
              </a:ln>
              <a:solidFill>
                <a:srgbClr val="002060"/>
              </a:solidFill>
              <a:effectLst/>
              <a:uLnTx/>
              <a:uFillTx/>
              <a:latin typeface="Calibri Light"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
                <a:srgbClr val="00ADAD"/>
              </a:buClr>
              <a:buSzTx/>
              <a:buFontTx/>
              <a:buNone/>
              <a:tabLst/>
              <a:defRPr/>
            </a:pPr>
            <a:r>
              <a:rPr kumimoji="0" lang="fr-FR" sz="2400" b="0" i="0" u="none" strike="noStrike" kern="1200" cap="none" spc="0" normalizeH="0" baseline="0" noProof="0" dirty="0" smtClean="0">
                <a:ln>
                  <a:noFill/>
                </a:ln>
                <a:effectLst/>
                <a:uLnTx/>
                <a:uFillTx/>
                <a:ea typeface="+mn-ea"/>
                <a:cs typeface="+mn-cs"/>
              </a:rPr>
              <a:t>Ces domaines ne sont</a:t>
            </a:r>
            <a:r>
              <a:rPr kumimoji="0" lang="fr-FR" sz="2400" b="0" i="0" u="none" strike="noStrike" kern="1200" cap="none" spc="0" normalizeH="0" noProof="0" dirty="0" smtClean="0">
                <a:ln>
                  <a:noFill/>
                </a:ln>
                <a:effectLst/>
                <a:uLnTx/>
                <a:uFillTx/>
                <a:ea typeface="+mn-ea"/>
                <a:cs typeface="+mn-cs"/>
              </a:rPr>
              <a:t> pas exhaustifs!</a:t>
            </a:r>
            <a:endParaRPr kumimoji="0" lang="fr-FR" sz="2400" b="0" i="0" u="none" strike="noStrike" kern="1200" cap="none" spc="0" normalizeH="0" baseline="0" noProof="0" dirty="0">
              <a:ln>
                <a:noFill/>
              </a:ln>
              <a:effectLst/>
              <a:uLnTx/>
              <a:uFillTx/>
              <a:ea typeface="+mn-ea"/>
              <a:cs typeface="+mn-cs"/>
            </a:endParaRPr>
          </a:p>
        </p:txBody>
      </p:sp>
      <p:pic>
        <p:nvPicPr>
          <p:cNvPr id="3" name="Image 2"/>
          <p:cNvPicPr>
            <a:picLocks noChangeAspect="1"/>
          </p:cNvPicPr>
          <p:nvPr/>
        </p:nvPicPr>
        <p:blipFill>
          <a:blip r:embed="rId4"/>
          <a:stretch>
            <a:fillRect/>
          </a:stretch>
        </p:blipFill>
        <p:spPr>
          <a:xfrm>
            <a:off x="328172" y="2858681"/>
            <a:ext cx="3042275" cy="2106723"/>
          </a:xfrm>
          <a:prstGeom prst="rect">
            <a:avLst/>
          </a:prstGeom>
        </p:spPr>
      </p:pic>
      <p:pic>
        <p:nvPicPr>
          <p:cNvPr id="5" name="Image 4"/>
          <p:cNvPicPr>
            <a:picLocks noChangeAspect="1"/>
          </p:cNvPicPr>
          <p:nvPr/>
        </p:nvPicPr>
        <p:blipFill>
          <a:blip r:embed="rId5"/>
          <a:stretch>
            <a:fillRect/>
          </a:stretch>
        </p:blipFill>
        <p:spPr>
          <a:xfrm>
            <a:off x="4570455" y="1626701"/>
            <a:ext cx="2374900" cy="2197337"/>
          </a:xfrm>
          <a:prstGeom prst="rect">
            <a:avLst/>
          </a:prstGeom>
        </p:spPr>
      </p:pic>
      <p:pic>
        <p:nvPicPr>
          <p:cNvPr id="6" name="Image 5"/>
          <p:cNvPicPr>
            <a:picLocks noChangeAspect="1"/>
          </p:cNvPicPr>
          <p:nvPr/>
        </p:nvPicPr>
        <p:blipFill>
          <a:blip r:embed="rId6"/>
          <a:stretch>
            <a:fillRect/>
          </a:stretch>
        </p:blipFill>
        <p:spPr>
          <a:xfrm>
            <a:off x="7355983" y="3268307"/>
            <a:ext cx="4673061" cy="2158409"/>
          </a:xfrm>
          <a:prstGeom prst="rect">
            <a:avLst/>
          </a:prstGeom>
        </p:spPr>
      </p:pic>
      <p:sp>
        <p:nvSpPr>
          <p:cNvPr id="7" name="ZoneTexte 6"/>
          <p:cNvSpPr txBox="1"/>
          <p:nvPr/>
        </p:nvSpPr>
        <p:spPr>
          <a:xfrm>
            <a:off x="918830" y="5070254"/>
            <a:ext cx="2413000" cy="923330"/>
          </a:xfrm>
          <a:prstGeom prst="rect">
            <a:avLst/>
          </a:prstGeom>
          <a:noFill/>
        </p:spPr>
        <p:txBody>
          <a:bodyPr wrap="square" rtlCol="0">
            <a:spAutoFit/>
          </a:bodyPr>
          <a:lstStyle/>
          <a:p>
            <a:pPr algn="ctr"/>
            <a:r>
              <a:rPr lang="fr-FR" dirty="0" smtClean="0"/>
              <a:t>La performance en matière de risques et de conformité</a:t>
            </a:r>
            <a:endParaRPr lang="fr-FR" dirty="0"/>
          </a:p>
        </p:txBody>
      </p:sp>
      <p:sp>
        <p:nvSpPr>
          <p:cNvPr id="21" name="ZoneTexte 20"/>
          <p:cNvSpPr txBox="1"/>
          <p:nvPr/>
        </p:nvSpPr>
        <p:spPr>
          <a:xfrm>
            <a:off x="4275416" y="3910106"/>
            <a:ext cx="2943151" cy="646331"/>
          </a:xfrm>
          <a:prstGeom prst="rect">
            <a:avLst/>
          </a:prstGeom>
          <a:noFill/>
        </p:spPr>
        <p:txBody>
          <a:bodyPr wrap="square" rtlCol="0">
            <a:spAutoFit/>
          </a:bodyPr>
          <a:lstStyle/>
          <a:p>
            <a:pPr algn="ctr"/>
            <a:r>
              <a:rPr lang="fr-FR" dirty="0" smtClean="0"/>
              <a:t>La performance des Ressources Humaines</a:t>
            </a:r>
            <a:endParaRPr lang="fr-FR" dirty="0"/>
          </a:p>
        </p:txBody>
      </p:sp>
      <p:sp>
        <p:nvSpPr>
          <p:cNvPr id="26" name="ZoneTexte 25"/>
          <p:cNvSpPr txBox="1"/>
          <p:nvPr/>
        </p:nvSpPr>
        <p:spPr>
          <a:xfrm>
            <a:off x="8171913" y="5580770"/>
            <a:ext cx="3162300" cy="646331"/>
          </a:xfrm>
          <a:prstGeom prst="rect">
            <a:avLst/>
          </a:prstGeom>
          <a:noFill/>
        </p:spPr>
        <p:txBody>
          <a:bodyPr wrap="square" rtlCol="0">
            <a:spAutoFit/>
          </a:bodyPr>
          <a:lstStyle/>
          <a:p>
            <a:pPr algn="ctr"/>
            <a:r>
              <a:rPr lang="fr-FR" dirty="0" smtClean="0"/>
              <a:t>La performance environnementale</a:t>
            </a:r>
            <a:endParaRPr lang="fr-FR" dirty="0"/>
          </a:p>
        </p:txBody>
      </p:sp>
    </p:spTree>
    <p:extLst>
      <p:ext uri="{BB962C8B-B14F-4D97-AF65-F5344CB8AC3E}">
        <p14:creationId xmlns:p14="http://schemas.microsoft.com/office/powerpoint/2010/main" val="1556355629"/>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2"/>
          <a:stretch>
            <a:fillRect/>
          </a:stretch>
        </p:blipFill>
        <p:spPr>
          <a:xfrm>
            <a:off x="964067" y="2202426"/>
            <a:ext cx="3385396" cy="2046209"/>
          </a:xfrm>
          <a:prstGeom prst="rect">
            <a:avLst/>
          </a:prstGeom>
        </p:spPr>
      </p:pic>
      <p:sp>
        <p:nvSpPr>
          <p:cNvPr id="8" name="Rectangle 7">
            <a:extLst>
              <a:ext uri="{FF2B5EF4-FFF2-40B4-BE49-F238E27FC236}">
                <a16:creationId xmlns:a16="http://schemas.microsoft.com/office/drawing/2014/main" id="{8D912EB2-C164-0647-9ED0-0BE3ADBDA06E}"/>
              </a:ext>
            </a:extLst>
          </p:cNvPr>
          <p:cNvSpPr/>
          <p:nvPr/>
        </p:nvSpPr>
        <p:spPr>
          <a:xfrm>
            <a:off x="3905506" y="3094422"/>
            <a:ext cx="7563036" cy="2563517"/>
          </a:xfrm>
          <a:prstGeom prst="rect">
            <a:avLst/>
          </a:prstGeom>
          <a:solidFill>
            <a:srgbClr val="00206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spcAft>
                <a:spcPts val="1200"/>
              </a:spcAft>
              <a:buFont typeface="Sylfaen" panose="010A0502050306030303" pitchFamily="18" charset="0"/>
              <a:buChar char="▪"/>
            </a:pPr>
            <a:r>
              <a:rPr lang="fr-FR" sz="2400" b="1" dirty="0">
                <a:solidFill>
                  <a:schemeClr val="bg1"/>
                </a:solidFill>
                <a:latin typeface="Calibri" panose="020F0502020204030204" pitchFamily="34" charset="0"/>
                <a:ea typeface="Calibri" panose="020F0502020204030204" pitchFamily="34" charset="0"/>
              </a:rPr>
              <a:t>Comprendre les enjeux de la performance</a:t>
            </a:r>
            <a:endParaRPr lang="fr-FR" sz="2400" dirty="0">
              <a:solidFill>
                <a:schemeClr val="bg1"/>
              </a:solidFill>
              <a:latin typeface="Calibri" panose="020F0502020204030204" pitchFamily="34" charset="0"/>
              <a:ea typeface="Calibri" panose="020F0502020204030204" pitchFamily="34" charset="0"/>
            </a:endParaRPr>
          </a:p>
          <a:p>
            <a:pPr marL="342900" lvl="0" indent="-342900" algn="just">
              <a:spcAft>
                <a:spcPts val="1200"/>
              </a:spcAft>
              <a:buFont typeface="Sylfaen" panose="010A0502050306030303" pitchFamily="18" charset="0"/>
              <a:buChar char="▪"/>
            </a:pPr>
            <a:r>
              <a:rPr lang="fr-FR" sz="2400" b="1" dirty="0">
                <a:solidFill>
                  <a:schemeClr val="bg1"/>
                </a:solidFill>
                <a:latin typeface="Calibri" panose="020F0502020204030204" pitchFamily="34" charset="0"/>
                <a:ea typeface="Calibri" panose="020F0502020204030204" pitchFamily="34" charset="0"/>
              </a:rPr>
              <a:t>Connaitre et analyser les outils de la performance</a:t>
            </a:r>
            <a:endParaRPr lang="fr-FR" sz="2400" dirty="0">
              <a:solidFill>
                <a:schemeClr val="bg1"/>
              </a:solidFill>
              <a:latin typeface="Calibri" panose="020F0502020204030204" pitchFamily="34" charset="0"/>
              <a:ea typeface="Calibri" panose="020F0502020204030204" pitchFamily="34" charset="0"/>
            </a:endParaRPr>
          </a:p>
          <a:p>
            <a:pPr marL="342900" lvl="0" indent="-342900" algn="just">
              <a:spcAft>
                <a:spcPts val="1200"/>
              </a:spcAft>
              <a:buFont typeface="Sylfaen" panose="010A0502050306030303" pitchFamily="18" charset="0"/>
              <a:buChar char="▪"/>
            </a:pPr>
            <a:r>
              <a:rPr lang="fr-FR" sz="2400" b="1" dirty="0">
                <a:solidFill>
                  <a:schemeClr val="bg1"/>
                </a:solidFill>
                <a:latin typeface="Calibri" panose="020F0502020204030204" pitchFamily="34" charset="0"/>
                <a:ea typeface="Calibri" panose="020F0502020204030204" pitchFamily="34" charset="0"/>
              </a:rPr>
              <a:t>Initier </a:t>
            </a:r>
            <a:r>
              <a:rPr lang="fr-FR" sz="2400" b="1" dirty="0" smtClean="0">
                <a:solidFill>
                  <a:schemeClr val="bg1"/>
                </a:solidFill>
                <a:latin typeface="Calibri" panose="020F0502020204030204" pitchFamily="34" charset="0"/>
                <a:ea typeface="Calibri" panose="020F0502020204030204" pitchFamily="34" charset="0"/>
              </a:rPr>
              <a:t>les équipes à la performance</a:t>
            </a:r>
            <a:endParaRPr lang="fr-FR" sz="2400" dirty="0">
              <a:solidFill>
                <a:schemeClr val="bg1"/>
              </a:solidFill>
              <a:effectLst/>
              <a:latin typeface="Calibri" panose="020F0502020204030204" pitchFamily="34" charset="0"/>
              <a:ea typeface="Calibri" panose="020F0502020204030204" pitchFamily="34" charset="0"/>
            </a:endParaRPr>
          </a:p>
        </p:txBody>
      </p:sp>
      <p:sp>
        <p:nvSpPr>
          <p:cNvPr id="5" name="Titre 4"/>
          <p:cNvSpPr>
            <a:spLocks noGrp="1"/>
          </p:cNvSpPr>
          <p:nvPr>
            <p:ph type="title"/>
          </p:nvPr>
        </p:nvSpPr>
        <p:spPr>
          <a:xfrm>
            <a:off x="4331534" y="466270"/>
            <a:ext cx="7584016" cy="801524"/>
          </a:xfrm>
        </p:spPr>
        <p:txBody>
          <a:bodyPr/>
          <a:lstStyle/>
          <a:p>
            <a:r>
              <a:rPr lang="fr-FR" dirty="0" smtClean="0"/>
              <a:t>OBJECTIFS </a:t>
            </a:r>
            <a:endParaRPr lang="fr-FR" dirty="0"/>
          </a:p>
        </p:txBody>
      </p:sp>
    </p:spTree>
    <p:extLst>
      <p:ext uri="{BB962C8B-B14F-4D97-AF65-F5344CB8AC3E}">
        <p14:creationId xmlns:p14="http://schemas.microsoft.com/office/powerpoint/2010/main" val="40645011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030024" y="6196277"/>
            <a:ext cx="2072640" cy="389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ZoneTexte 22"/>
          <p:cNvSpPr txBox="1"/>
          <p:nvPr/>
        </p:nvSpPr>
        <p:spPr>
          <a:xfrm>
            <a:off x="4589938" y="2671662"/>
            <a:ext cx="1547572" cy="246221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smtClean="0">
                <a:ln>
                  <a:noFill/>
                </a:ln>
                <a:solidFill>
                  <a:prstClr val="white"/>
                </a:solidFill>
                <a:effectLst/>
                <a:uLnTx/>
                <a:uFillTx/>
                <a:latin typeface="Calibri" panose="020F0502020204030204"/>
                <a:ea typeface="+mn-ea"/>
                <a:cs typeface="+mn-cs"/>
              </a:rPr>
              <a:t>CONSEILLER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dirty="0" smtClean="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Le conseiller fournit un conseil honnête et impartial, dans le meilleur intérêt du client, sur les contrats, garanties et option les mieux adaptées.</a:t>
            </a:r>
            <a:endParaRPr kumimoji="0" lang="fr-FR"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ZoneTexte 23"/>
          <p:cNvSpPr txBox="1"/>
          <p:nvPr/>
        </p:nvSpPr>
        <p:spPr>
          <a:xfrm>
            <a:off x="8141049" y="2607866"/>
            <a:ext cx="1975503" cy="224676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smtClean="0">
                <a:ln>
                  <a:noFill/>
                </a:ln>
                <a:solidFill>
                  <a:prstClr val="white"/>
                </a:solidFill>
                <a:effectLst/>
                <a:uLnTx/>
                <a:uFillTx/>
                <a:latin typeface="Calibri" panose="020F0502020204030204"/>
                <a:ea typeface="+mn-ea"/>
                <a:cs typeface="+mn-cs"/>
              </a:rPr>
              <a:t>EXPLIQUER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dirty="0" smtClean="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Le conseiller donne des informations objectives, claires, exactes et non trompeuses sur les produits d’assurance afin que le client prenne une décision  de manière éclairée. </a:t>
            </a:r>
            <a:endParaRPr kumimoji="0" lang="fr-FR"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ZoneTexte 24"/>
          <p:cNvSpPr txBox="1"/>
          <p:nvPr/>
        </p:nvSpPr>
        <p:spPr>
          <a:xfrm>
            <a:off x="10187136" y="3033168"/>
            <a:ext cx="1623784" cy="20313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smtClean="0">
                <a:ln>
                  <a:noFill/>
                </a:ln>
                <a:solidFill>
                  <a:prstClr val="white"/>
                </a:solidFill>
                <a:effectLst/>
                <a:uLnTx/>
                <a:uFillTx/>
                <a:latin typeface="Calibri" panose="020F0502020204030204"/>
                <a:ea typeface="+mn-ea"/>
                <a:cs typeface="+mn-cs"/>
              </a:rPr>
              <a:t>ARCHIVER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dirty="0" smtClean="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Le conseiller archive les documents remis au client signés en GED afin d’assurer la traçabilité du conseil fournit. </a:t>
            </a:r>
            <a:endParaRPr kumimoji="0" lang="fr-FR"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Titre 4"/>
          <p:cNvSpPr txBox="1">
            <a:spLocks/>
          </p:cNvSpPr>
          <p:nvPr/>
        </p:nvSpPr>
        <p:spPr>
          <a:xfrm>
            <a:off x="175757" y="308345"/>
            <a:ext cx="10515600" cy="657545"/>
          </a:xfrm>
          <a:prstGeom prst="rect">
            <a:avLst/>
          </a:prstGeom>
        </p:spPr>
        <p:txBody>
          <a:bodyPr vert="horz" lIns="91440" tIns="45720" rIns="91440" bIns="45720" rtlCol="0" anchor="ctr">
            <a:noAutofit/>
          </a:bodyPr>
          <a:lstStyle>
            <a:lvl1pPr algn="l" defTabSz="914377" rtl="0" eaLnBrk="1" latinLnBrk="0" hangingPunct="1">
              <a:lnSpc>
                <a:spcPct val="90000"/>
              </a:lnSpc>
              <a:spcBef>
                <a:spcPct val="0"/>
              </a:spcBef>
              <a:buNone/>
              <a:defRPr sz="4267" b="1" i="0" kern="1200">
                <a:solidFill>
                  <a:srgbClr val="0D2755"/>
                </a:solidFill>
                <a:latin typeface="Calibri" panose="020F0502020204030204" pitchFamily="34" charset="0"/>
                <a:ea typeface="+mj-ea"/>
                <a:cs typeface="Calibri" panose="020F0502020204030204" pitchFamily="34"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fr-FR" sz="3200" b="1" i="0" u="none" strike="noStrike" kern="1200" cap="none" spc="0" normalizeH="0" baseline="0" noProof="0" dirty="0" smtClean="0">
                <a:ln>
                  <a:noFill/>
                </a:ln>
                <a:solidFill>
                  <a:srgbClr val="0D2755"/>
                </a:solidFill>
                <a:effectLst/>
                <a:uLnTx/>
                <a:uFillTx/>
                <a:latin typeface="Calibri" panose="020F0502020204030204" pitchFamily="34" charset="0"/>
                <a:ea typeface="+mj-ea"/>
                <a:cs typeface="Calibri" panose="020F0502020204030204" pitchFamily="34" charset="0"/>
              </a:rPr>
              <a:t>LA PERFORMANCE DANS NOTRE</a:t>
            </a:r>
            <a:r>
              <a:rPr kumimoji="0" lang="fr-FR" sz="3200" b="1" i="0" u="none" strike="noStrike" kern="1200" cap="none" spc="0" normalizeH="0" noProof="0" dirty="0" smtClean="0">
                <a:ln>
                  <a:noFill/>
                </a:ln>
                <a:solidFill>
                  <a:srgbClr val="0D2755"/>
                </a:solidFill>
                <a:effectLst/>
                <a:uLnTx/>
                <a:uFillTx/>
                <a:latin typeface="Calibri" panose="020F0502020204030204" pitchFamily="34" charset="0"/>
                <a:ea typeface="+mj-ea"/>
                <a:cs typeface="Calibri" panose="020F0502020204030204" pitchFamily="34" charset="0"/>
              </a:rPr>
              <a:t> PLAN STRATEGIQUE</a:t>
            </a:r>
            <a:endParaRPr kumimoji="0" lang="fr-FR" sz="3200" b="1" i="0" u="none" strike="noStrike" kern="1200" cap="none" spc="0" normalizeH="0" baseline="0" noProof="0" dirty="0">
              <a:ln>
                <a:noFill/>
              </a:ln>
              <a:solidFill>
                <a:srgbClr val="0D2755"/>
              </a:solidFill>
              <a:effectLst/>
              <a:uLnTx/>
              <a:uFillTx/>
              <a:latin typeface="Calibri" panose="020F0502020204030204" pitchFamily="34" charset="0"/>
              <a:ea typeface="+mj-ea"/>
              <a:cs typeface="Calibri" panose="020F0502020204030204" pitchFamily="34" charset="0"/>
            </a:endParaRPr>
          </a:p>
        </p:txBody>
      </p:sp>
      <p:sp>
        <p:nvSpPr>
          <p:cNvPr id="31" name="ZoneTexte 30"/>
          <p:cNvSpPr txBox="1"/>
          <p:nvPr/>
        </p:nvSpPr>
        <p:spPr>
          <a:xfrm>
            <a:off x="4168751" y="2213751"/>
            <a:ext cx="3519200" cy="418576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smtClean="0">
                <a:ln>
                  <a:noFill/>
                </a:ln>
                <a:solidFill>
                  <a:prstClr val="white"/>
                </a:solidFill>
                <a:effectLst/>
                <a:uLnTx/>
                <a:uFillTx/>
                <a:latin typeface="Calibri" panose="020F0502020204030204"/>
                <a:ea typeface="+mn-ea"/>
                <a:cs typeface="+mn-cs"/>
              </a:rPr>
              <a:t>LA PERFORMANCE OPERATIONNELLE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dirty="0" smtClean="0">
              <a:ln>
                <a:noFill/>
              </a:ln>
              <a:solidFill>
                <a:prstClr val="white"/>
              </a:solidFill>
              <a:effectLst/>
              <a:uLnTx/>
              <a:uFillTx/>
              <a:latin typeface="Calibri" panose="020F0502020204030204"/>
              <a:ea typeface="+mn-ea"/>
              <a:cs typeface="+mn-cs"/>
            </a:endParaRPr>
          </a:p>
          <a:p>
            <a:pPr lvl="0" algn="just"/>
            <a:r>
              <a:rPr lang="fr-FR" sz="1400" dirty="0">
                <a:solidFill>
                  <a:schemeClr val="bg1"/>
                </a:solidFill>
              </a:rPr>
              <a:t>La performance opérationnelle est un élément essentiel pour assurer l'efficacité et la rentabilité d'une entreprise d'assurance. Elle englobe un ensemble de critères qui permettent de mesurer l'efficience des processus internes, la qualité des services offerts aux clients et la capacité de l'entreprise à maîtriser ses coûts</a:t>
            </a:r>
            <a:r>
              <a:rPr lang="fr-FR" sz="1400" dirty="0" smtClean="0">
                <a:solidFill>
                  <a:schemeClr val="bg1"/>
                </a:solidFill>
              </a:rPr>
              <a:t>.</a:t>
            </a:r>
          </a:p>
          <a:p>
            <a:pPr algn="just"/>
            <a:r>
              <a:rPr lang="fr-FR" sz="1400" b="1" dirty="0">
                <a:solidFill>
                  <a:schemeClr val="bg1"/>
                </a:solidFill>
              </a:rPr>
              <a:t>Critères clés : </a:t>
            </a:r>
          </a:p>
          <a:p>
            <a:pPr marL="285750" lvl="0" indent="-285750" algn="just">
              <a:buFont typeface="Arial" panose="020B0604020202020204" pitchFamily="34" charset="0"/>
              <a:buChar char="•"/>
            </a:pPr>
            <a:r>
              <a:rPr lang="fr-FR" sz="1400" b="1" dirty="0" smtClean="0">
                <a:solidFill>
                  <a:schemeClr val="bg1"/>
                </a:solidFill>
                <a:latin typeface="Calibri" panose="020F0502020204030204"/>
              </a:rPr>
              <a:t>Efficacité des processus : </a:t>
            </a:r>
            <a:r>
              <a:rPr lang="fr-FR" sz="1400" dirty="0" smtClean="0">
                <a:solidFill>
                  <a:schemeClr val="bg1"/>
                </a:solidFill>
                <a:latin typeface="Calibri" panose="020F0502020204030204"/>
              </a:rPr>
              <a:t>taux d’automatisation, durée moyenne de traitement, taux de satisfaction clients</a:t>
            </a:r>
          </a:p>
          <a:p>
            <a:pPr marL="285750" lvl="0" indent="-285750" algn="just">
              <a:buFont typeface="Arial" panose="020B0604020202020204" pitchFamily="34" charset="0"/>
              <a:buChar char="•"/>
            </a:pPr>
            <a:r>
              <a:rPr lang="fr-FR" sz="1400" b="1" dirty="0" smtClean="0">
                <a:solidFill>
                  <a:schemeClr val="bg1"/>
                </a:solidFill>
                <a:latin typeface="Calibri" panose="020F0502020204030204"/>
              </a:rPr>
              <a:t>La Qualité de service </a:t>
            </a:r>
            <a:r>
              <a:rPr lang="fr-FR" sz="1400" dirty="0" smtClean="0">
                <a:solidFill>
                  <a:schemeClr val="bg1"/>
                </a:solidFill>
                <a:latin typeface="Calibri" panose="020F0502020204030204"/>
              </a:rPr>
              <a:t>: taux de disponibilité des services, taux de réclamation, délai de règlement des sinistres…</a:t>
            </a:r>
          </a:p>
          <a:p>
            <a:pPr marL="285750" lvl="0" indent="-285750" algn="just">
              <a:buFont typeface="Arial" panose="020B0604020202020204" pitchFamily="34" charset="0"/>
              <a:buChar char="•"/>
            </a:pPr>
            <a:endParaRPr lang="fr-FR" sz="1400" dirty="0">
              <a:solidFill>
                <a:schemeClr val="bg1"/>
              </a:solidFill>
              <a:latin typeface="Calibri" panose="020F0502020204030204"/>
            </a:endParaRPr>
          </a:p>
        </p:txBody>
      </p:sp>
      <p:sp>
        <p:nvSpPr>
          <p:cNvPr id="32" name="ZoneTexte 31"/>
          <p:cNvSpPr txBox="1"/>
          <p:nvPr/>
        </p:nvSpPr>
        <p:spPr>
          <a:xfrm>
            <a:off x="8258131" y="2238558"/>
            <a:ext cx="3519200" cy="4401205"/>
          </a:xfrm>
          <a:prstGeom prst="rect">
            <a:avLst/>
          </a:prstGeom>
          <a:noFill/>
          <a:ln>
            <a:noFill/>
          </a:ln>
        </p:spPr>
        <p:style>
          <a:lnRef idx="3">
            <a:schemeClr val="lt1"/>
          </a:lnRef>
          <a:fillRef idx="1">
            <a:schemeClr val="accent5"/>
          </a:fillRef>
          <a:effectRef idx="1">
            <a:schemeClr val="accent5"/>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smtClean="0">
                <a:ln>
                  <a:noFill/>
                </a:ln>
                <a:solidFill>
                  <a:prstClr val="white"/>
                </a:solidFill>
                <a:effectLst/>
                <a:uLnTx/>
                <a:uFillTx/>
                <a:latin typeface="Calibri" panose="020F0502020204030204"/>
                <a:ea typeface="+mn-ea"/>
                <a:cs typeface="+mn-cs"/>
              </a:rPr>
              <a:t>LA PERFOMANCE CLIENT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dirty="0" smtClean="0">
              <a:ln>
                <a:noFill/>
              </a:ln>
              <a:solidFill>
                <a:prstClr val="white"/>
              </a:solidFill>
              <a:effectLst/>
              <a:uLnTx/>
              <a:uFillTx/>
              <a:latin typeface="Calibri" panose="020F0502020204030204"/>
              <a:ea typeface="+mn-ea"/>
              <a:cs typeface="+mn-cs"/>
            </a:endParaRPr>
          </a:p>
          <a:p>
            <a:pPr lvl="0" algn="just"/>
            <a:r>
              <a:rPr lang="fr-FR" sz="1400" dirty="0" smtClean="0"/>
              <a:t>La performance </a:t>
            </a:r>
            <a:r>
              <a:rPr lang="fr-FR" sz="1400" dirty="0"/>
              <a:t>client est un </a:t>
            </a:r>
            <a:r>
              <a:rPr lang="fr-FR" sz="1400" dirty="0" smtClean="0"/>
              <a:t>vecteur </a:t>
            </a:r>
            <a:r>
              <a:rPr lang="fr-FR" sz="1400" dirty="0"/>
              <a:t>essentiel pour assurer la croissance, la rentabilité et la pérennité </a:t>
            </a:r>
            <a:r>
              <a:rPr lang="fr-FR" sz="1400" dirty="0" smtClean="0"/>
              <a:t>d’une entreprise d’assurance. </a:t>
            </a:r>
            <a:r>
              <a:rPr lang="fr-FR" sz="1400" dirty="0"/>
              <a:t>Elle englobe un ensemble de critères qui permettent de mesurer la satisfaction, la fidélité et l'engagement des clients</a:t>
            </a:r>
            <a:r>
              <a:rPr lang="fr-FR" sz="1400" dirty="0" smtClean="0"/>
              <a:t>.</a:t>
            </a: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a:t>
            </a:r>
          </a:p>
          <a:p>
            <a:pPr algn="just"/>
            <a:r>
              <a:rPr lang="fr-FR" sz="1400" b="1" dirty="0">
                <a:solidFill>
                  <a:schemeClr val="bg1"/>
                </a:solidFill>
              </a:rPr>
              <a:t>Critères clés : </a:t>
            </a:r>
          </a:p>
          <a:p>
            <a:pPr marL="285750" lvl="0" indent="-285750" algn="just">
              <a:buFont typeface="Arial" panose="020B0604020202020204" pitchFamily="34" charset="0"/>
              <a:buChar char="•"/>
            </a:pPr>
            <a:r>
              <a:rPr kumimoji="0" lang="fr-FR" sz="1400" b="1" i="0" u="none" strike="noStrike" kern="1200" cap="none" spc="0" normalizeH="0" baseline="0" noProof="0" dirty="0" smtClean="0">
                <a:ln>
                  <a:noFill/>
                </a:ln>
                <a:solidFill>
                  <a:prstClr val="white"/>
                </a:solidFill>
                <a:effectLst/>
                <a:uLnTx/>
                <a:uFillTx/>
                <a:latin typeface="Calibri" panose="020F0502020204030204"/>
                <a:ea typeface="+mn-ea"/>
                <a:cs typeface="+mn-cs"/>
              </a:rPr>
              <a:t>La satisfaction client </a:t>
            </a: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 taux</a:t>
            </a:r>
            <a:r>
              <a:rPr kumimoji="0" lang="fr-FR" sz="1400" b="0" i="0" u="none" strike="noStrike" kern="1200" cap="none" spc="0" normalizeH="0" noProof="0" dirty="0" smtClean="0">
                <a:ln>
                  <a:noFill/>
                </a:ln>
                <a:solidFill>
                  <a:prstClr val="white"/>
                </a:solidFill>
                <a:effectLst/>
                <a:uLnTx/>
                <a:uFillTx/>
                <a:latin typeface="Calibri" panose="020F0502020204030204"/>
                <a:ea typeface="+mn-ea"/>
                <a:cs typeface="+mn-cs"/>
              </a:rPr>
              <a:t> de satisfaction, calculé à partir de Net Promoteur Score (NPS)</a:t>
            </a:r>
          </a:p>
          <a:p>
            <a:pPr marL="285750" lvl="0" indent="-285750" algn="just">
              <a:buFont typeface="Arial" panose="020B0604020202020204" pitchFamily="34" charset="0"/>
              <a:buChar char="•"/>
            </a:pPr>
            <a:r>
              <a:rPr lang="fr-FR" sz="1400" b="1" dirty="0" smtClean="0">
                <a:solidFill>
                  <a:prstClr val="white"/>
                </a:solidFill>
                <a:latin typeface="Calibri" panose="020F0502020204030204"/>
              </a:rPr>
              <a:t>Customer Effort Score  </a:t>
            </a:r>
            <a:r>
              <a:rPr lang="fr-FR" sz="1400" dirty="0" smtClean="0">
                <a:solidFill>
                  <a:prstClr val="white"/>
                </a:solidFill>
                <a:latin typeface="Calibri" panose="020F0502020204030204"/>
              </a:rPr>
              <a:t>(fluidité du parcours client)</a:t>
            </a:r>
          </a:p>
          <a:p>
            <a:pPr marL="285750" lvl="0" indent="-285750" algn="just">
              <a:buFont typeface="Arial" panose="020B0604020202020204" pitchFamily="34" charset="0"/>
              <a:buChar char="•"/>
            </a:pPr>
            <a:r>
              <a:rPr lang="fr-FR" sz="1400" b="1" dirty="0" smtClean="0">
                <a:solidFill>
                  <a:prstClr val="white"/>
                </a:solidFill>
                <a:latin typeface="Calibri" panose="020F0502020204030204"/>
              </a:rPr>
              <a:t>La fidélité du client </a:t>
            </a:r>
            <a:r>
              <a:rPr lang="fr-FR" sz="1400" dirty="0" smtClean="0">
                <a:solidFill>
                  <a:prstClr val="white"/>
                </a:solidFill>
                <a:latin typeface="Calibri" panose="020F0502020204030204"/>
              </a:rPr>
              <a:t>: taux de rétention, taux d’attrition, valeur client</a:t>
            </a:r>
          </a:p>
          <a:p>
            <a:pPr marL="285750" lvl="0" indent="-285750" algn="just">
              <a:buFont typeface="Arial" panose="020B0604020202020204" pitchFamily="34" charset="0"/>
              <a:buChar char="•"/>
            </a:pPr>
            <a:r>
              <a:rPr lang="fr-FR" sz="1400" b="1" dirty="0" smtClean="0">
                <a:solidFill>
                  <a:prstClr val="white"/>
                </a:solidFill>
                <a:latin typeface="Calibri" panose="020F0502020204030204"/>
              </a:rPr>
              <a:t>L’engagement client </a:t>
            </a:r>
            <a:r>
              <a:rPr lang="fr-FR" sz="1400" dirty="0" smtClean="0">
                <a:solidFill>
                  <a:prstClr val="white"/>
                </a:solidFill>
                <a:latin typeface="Calibri" panose="020F0502020204030204"/>
              </a:rPr>
              <a:t>: nombre d’interactions avec l’entreprise.</a:t>
            </a:r>
          </a:p>
          <a:p>
            <a:pPr marL="285750" lvl="0" indent="-285750" algn="just">
              <a:buFont typeface="Arial" panose="020B0604020202020204" pitchFamily="34" charset="0"/>
              <a:buChar char="•"/>
            </a:pPr>
            <a:endParaRPr kumimoji="0" lang="fr-FR" sz="1400" b="0" i="0" u="none" strike="noStrike" kern="1200" cap="none" spc="0" normalizeH="0" noProof="0" dirty="0" smtClean="0">
              <a:ln>
                <a:noFill/>
              </a:ln>
              <a:solidFill>
                <a:prstClr val="white"/>
              </a:solidFill>
              <a:effectLst/>
              <a:uLnTx/>
              <a:uFillTx/>
              <a:latin typeface="Calibri" panose="020F0502020204030204"/>
              <a:ea typeface="+mn-ea"/>
              <a:cs typeface="+mn-cs"/>
            </a:endParaRPr>
          </a:p>
          <a:p>
            <a:pPr marL="285750" lvl="0" indent="-285750" algn="just">
              <a:buFont typeface="Arial" panose="020B0604020202020204" pitchFamily="34" charset="0"/>
              <a:buChar char="•"/>
            </a:pPr>
            <a:endParaRPr kumimoji="0" lang="fr-FR"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Image 2"/>
          <p:cNvPicPr>
            <a:picLocks noChangeAspect="1"/>
          </p:cNvPicPr>
          <p:nvPr/>
        </p:nvPicPr>
        <p:blipFill>
          <a:blip r:embed="rId3"/>
          <a:stretch>
            <a:fillRect/>
          </a:stretch>
        </p:blipFill>
        <p:spPr>
          <a:xfrm>
            <a:off x="1193912" y="1478592"/>
            <a:ext cx="8590734" cy="4251648"/>
          </a:xfrm>
          <a:prstGeom prst="rect">
            <a:avLst/>
          </a:prstGeom>
        </p:spPr>
      </p:pic>
    </p:spTree>
    <p:extLst>
      <p:ext uri="{BB962C8B-B14F-4D97-AF65-F5344CB8AC3E}">
        <p14:creationId xmlns:p14="http://schemas.microsoft.com/office/powerpoint/2010/main" val="1891378150"/>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re 29"/>
          <p:cNvSpPr>
            <a:spLocks noGrp="1"/>
          </p:cNvSpPr>
          <p:nvPr>
            <p:ph type="title"/>
          </p:nvPr>
        </p:nvSpPr>
        <p:spPr>
          <a:xfrm>
            <a:off x="4610121" y="381782"/>
            <a:ext cx="7243551" cy="801524"/>
          </a:xfrm>
        </p:spPr>
        <p:txBody>
          <a:bodyPr>
            <a:noAutofit/>
          </a:bodyPr>
          <a:lstStyle/>
          <a:p>
            <a:r>
              <a:rPr lang="fr-FR" sz="4400" dirty="0" smtClean="0">
                <a:latin typeface="+mn-lt"/>
              </a:rPr>
              <a:t>REFLEXION COLLECTIVE</a:t>
            </a:r>
            <a:endParaRPr lang="fr-FR" sz="4400" dirty="0">
              <a:latin typeface="+mn-lt"/>
            </a:endParaRPr>
          </a:p>
        </p:txBody>
      </p:sp>
      <p:pic>
        <p:nvPicPr>
          <p:cNvPr id="7" name="Image 6"/>
          <p:cNvPicPr>
            <a:picLocks noChangeAspect="1"/>
          </p:cNvPicPr>
          <p:nvPr/>
        </p:nvPicPr>
        <p:blipFill>
          <a:blip r:embed="rId3"/>
          <a:stretch>
            <a:fillRect/>
          </a:stretch>
        </p:blipFill>
        <p:spPr>
          <a:xfrm>
            <a:off x="3856947" y="4157018"/>
            <a:ext cx="3285905" cy="2184159"/>
          </a:xfrm>
          <a:prstGeom prst="rect">
            <a:avLst/>
          </a:prstGeom>
        </p:spPr>
      </p:pic>
      <p:sp>
        <p:nvSpPr>
          <p:cNvPr id="8" name="Rectangle 7"/>
          <p:cNvSpPr/>
          <p:nvPr/>
        </p:nvSpPr>
        <p:spPr>
          <a:xfrm>
            <a:off x="182880" y="1974586"/>
            <a:ext cx="12009120" cy="1477328"/>
          </a:xfrm>
          <a:prstGeom prst="rect">
            <a:avLst/>
          </a:prstGeom>
        </p:spPr>
        <p:txBody>
          <a:bodyPr wrap="square">
            <a:spAutoFit/>
          </a:bodyPr>
          <a:lstStyle/>
          <a:p>
            <a:pPr lvl="0" algn="ctr"/>
            <a:r>
              <a:rPr lang="fr-FR" sz="3000" dirty="0" smtClean="0">
                <a:solidFill>
                  <a:srgbClr val="5B9BD5"/>
                </a:solidFill>
              </a:rPr>
              <a:t>Suite à ce que nous avons vu précédemment sur la spécificité de la performance dans le secteur de l’assurance, positionnons, ensemble, les  critères clés de l’assurance sur notre Plan stratégique!</a:t>
            </a:r>
            <a:endParaRPr lang="fr-FR" sz="3000" dirty="0">
              <a:solidFill>
                <a:srgbClr val="5B9BD5"/>
              </a:solidFill>
            </a:endParaRPr>
          </a:p>
        </p:txBody>
      </p:sp>
    </p:spTree>
    <p:extLst>
      <p:ext uri="{BB962C8B-B14F-4D97-AF65-F5344CB8AC3E}">
        <p14:creationId xmlns:p14="http://schemas.microsoft.com/office/powerpoint/2010/main" val="7423044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030024" y="6196277"/>
            <a:ext cx="2072640" cy="389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ZoneTexte 22"/>
          <p:cNvSpPr txBox="1"/>
          <p:nvPr/>
        </p:nvSpPr>
        <p:spPr>
          <a:xfrm>
            <a:off x="4589938" y="2671662"/>
            <a:ext cx="1547572" cy="246221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smtClean="0">
                <a:ln>
                  <a:noFill/>
                </a:ln>
                <a:solidFill>
                  <a:prstClr val="white"/>
                </a:solidFill>
                <a:effectLst/>
                <a:uLnTx/>
                <a:uFillTx/>
                <a:latin typeface="Calibri" panose="020F0502020204030204"/>
                <a:ea typeface="+mn-ea"/>
                <a:cs typeface="+mn-cs"/>
              </a:rPr>
              <a:t>CONSEILLER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dirty="0" smtClean="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Le conseiller fournit un conseil honnête et impartial, dans le meilleur intérêt du client, sur les contrats, garanties et option les mieux adaptées.</a:t>
            </a:r>
            <a:endParaRPr kumimoji="0" lang="fr-FR"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ZoneTexte 23"/>
          <p:cNvSpPr txBox="1"/>
          <p:nvPr/>
        </p:nvSpPr>
        <p:spPr>
          <a:xfrm>
            <a:off x="8141049" y="2607866"/>
            <a:ext cx="1975503" cy="224676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smtClean="0">
                <a:ln>
                  <a:noFill/>
                </a:ln>
                <a:solidFill>
                  <a:prstClr val="white"/>
                </a:solidFill>
                <a:effectLst/>
                <a:uLnTx/>
                <a:uFillTx/>
                <a:latin typeface="Calibri" panose="020F0502020204030204"/>
                <a:ea typeface="+mn-ea"/>
                <a:cs typeface="+mn-cs"/>
              </a:rPr>
              <a:t>EXPLIQUER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dirty="0" smtClean="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Le conseiller donne des informations objectives, claires, exactes et non trompeuses sur les produits d’assurance afin que le client prenne une décision  de manière éclairée. </a:t>
            </a:r>
            <a:endParaRPr kumimoji="0" lang="fr-FR"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ZoneTexte 24"/>
          <p:cNvSpPr txBox="1"/>
          <p:nvPr/>
        </p:nvSpPr>
        <p:spPr>
          <a:xfrm>
            <a:off x="10187136" y="3033168"/>
            <a:ext cx="1623784" cy="20313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smtClean="0">
                <a:ln>
                  <a:noFill/>
                </a:ln>
                <a:solidFill>
                  <a:prstClr val="white"/>
                </a:solidFill>
                <a:effectLst/>
                <a:uLnTx/>
                <a:uFillTx/>
                <a:latin typeface="Calibri" panose="020F0502020204030204"/>
                <a:ea typeface="+mn-ea"/>
                <a:cs typeface="+mn-cs"/>
              </a:rPr>
              <a:t>ARCHIVER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dirty="0" smtClean="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Le conseiller archive les documents remis au client signés en GED afin d’assurer la traçabilité du conseil fournit. </a:t>
            </a:r>
            <a:endParaRPr kumimoji="0" lang="fr-FR"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Titre 4"/>
          <p:cNvSpPr txBox="1">
            <a:spLocks/>
          </p:cNvSpPr>
          <p:nvPr/>
        </p:nvSpPr>
        <p:spPr>
          <a:xfrm>
            <a:off x="0" y="255183"/>
            <a:ext cx="10515600" cy="657545"/>
          </a:xfrm>
          <a:prstGeom prst="rect">
            <a:avLst/>
          </a:prstGeom>
        </p:spPr>
        <p:txBody>
          <a:bodyPr vert="horz" lIns="91440" tIns="45720" rIns="91440" bIns="45720" rtlCol="0" anchor="ctr">
            <a:noAutofit/>
          </a:bodyPr>
          <a:lstStyle>
            <a:lvl1pPr algn="l" defTabSz="914377" rtl="0" eaLnBrk="1" latinLnBrk="0" hangingPunct="1">
              <a:lnSpc>
                <a:spcPct val="90000"/>
              </a:lnSpc>
              <a:spcBef>
                <a:spcPct val="0"/>
              </a:spcBef>
              <a:buNone/>
              <a:defRPr sz="4267" b="1" i="0" kern="1200">
                <a:solidFill>
                  <a:srgbClr val="0D2755"/>
                </a:solidFill>
                <a:latin typeface="Calibri" panose="020F0502020204030204" pitchFamily="34" charset="0"/>
                <a:ea typeface="+mj-ea"/>
                <a:cs typeface="Calibri" panose="020F0502020204030204" pitchFamily="34"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fr-FR" sz="3200" b="1" i="0" u="none" strike="noStrike" kern="1200" cap="none" spc="0" normalizeH="0" baseline="0" noProof="0" dirty="0" smtClean="0">
                <a:ln>
                  <a:noFill/>
                </a:ln>
                <a:solidFill>
                  <a:srgbClr val="0D2755"/>
                </a:solidFill>
                <a:effectLst/>
                <a:uLnTx/>
                <a:uFillTx/>
                <a:latin typeface="Calibri" panose="020F0502020204030204" pitchFamily="34" charset="0"/>
                <a:ea typeface="+mj-ea"/>
                <a:cs typeface="Calibri" panose="020F0502020204030204" pitchFamily="34" charset="0"/>
              </a:rPr>
              <a:t>LA PERFORMANCE DANS NOTRE</a:t>
            </a:r>
            <a:r>
              <a:rPr kumimoji="0" lang="fr-FR" sz="3200" b="1" i="0" u="none" strike="noStrike" kern="1200" cap="none" spc="0" normalizeH="0" noProof="0" dirty="0" smtClean="0">
                <a:ln>
                  <a:noFill/>
                </a:ln>
                <a:solidFill>
                  <a:srgbClr val="0D2755"/>
                </a:solidFill>
                <a:effectLst/>
                <a:uLnTx/>
                <a:uFillTx/>
                <a:latin typeface="Calibri" panose="020F0502020204030204" pitchFamily="34" charset="0"/>
                <a:ea typeface="+mj-ea"/>
                <a:cs typeface="Calibri" panose="020F0502020204030204" pitchFamily="34" charset="0"/>
              </a:rPr>
              <a:t> PLAN STRATEGIQUE</a:t>
            </a:r>
            <a:endParaRPr kumimoji="0" lang="fr-FR" sz="3200" b="1" i="0" u="none" strike="noStrike" kern="1200" cap="none" spc="0" normalizeH="0" baseline="0" noProof="0" dirty="0">
              <a:ln>
                <a:noFill/>
              </a:ln>
              <a:solidFill>
                <a:srgbClr val="0D2755"/>
              </a:solidFill>
              <a:effectLst/>
              <a:uLnTx/>
              <a:uFillTx/>
              <a:latin typeface="Calibri" panose="020F0502020204030204" pitchFamily="34" charset="0"/>
              <a:ea typeface="+mj-ea"/>
              <a:cs typeface="Calibri" panose="020F0502020204030204" pitchFamily="34" charset="0"/>
            </a:endParaRPr>
          </a:p>
        </p:txBody>
      </p:sp>
      <p:sp>
        <p:nvSpPr>
          <p:cNvPr id="31" name="ZoneTexte 30"/>
          <p:cNvSpPr txBox="1"/>
          <p:nvPr/>
        </p:nvSpPr>
        <p:spPr>
          <a:xfrm>
            <a:off x="4168751" y="2213751"/>
            <a:ext cx="3519200" cy="418576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smtClean="0">
                <a:ln>
                  <a:noFill/>
                </a:ln>
                <a:solidFill>
                  <a:prstClr val="white"/>
                </a:solidFill>
                <a:effectLst/>
                <a:uLnTx/>
                <a:uFillTx/>
                <a:latin typeface="Calibri" panose="020F0502020204030204"/>
                <a:ea typeface="+mn-ea"/>
                <a:cs typeface="+mn-cs"/>
              </a:rPr>
              <a:t>LA PERFORMANCE OPERATIONNELLE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dirty="0" smtClean="0">
              <a:ln>
                <a:noFill/>
              </a:ln>
              <a:solidFill>
                <a:prstClr val="white"/>
              </a:solidFill>
              <a:effectLst/>
              <a:uLnTx/>
              <a:uFillTx/>
              <a:latin typeface="Calibri" panose="020F0502020204030204"/>
              <a:ea typeface="+mn-ea"/>
              <a:cs typeface="+mn-cs"/>
            </a:endParaRPr>
          </a:p>
          <a:p>
            <a:pPr lvl="0" algn="just"/>
            <a:r>
              <a:rPr lang="fr-FR" sz="1400" dirty="0">
                <a:solidFill>
                  <a:schemeClr val="bg1"/>
                </a:solidFill>
              </a:rPr>
              <a:t>La performance opérationnelle est un élément essentiel pour assurer l'efficacité et la rentabilité d'une entreprise d'assurance. Elle englobe un ensemble de critères qui permettent de mesurer l'efficience des processus internes, la qualité des services offerts aux clients et la capacité de l'entreprise à maîtriser ses coûts</a:t>
            </a:r>
            <a:r>
              <a:rPr lang="fr-FR" sz="1400" dirty="0" smtClean="0">
                <a:solidFill>
                  <a:schemeClr val="bg1"/>
                </a:solidFill>
              </a:rPr>
              <a:t>.</a:t>
            </a:r>
          </a:p>
          <a:p>
            <a:pPr algn="just"/>
            <a:r>
              <a:rPr lang="fr-FR" sz="1400" b="1" dirty="0">
                <a:solidFill>
                  <a:schemeClr val="bg1"/>
                </a:solidFill>
              </a:rPr>
              <a:t>Critères clés : </a:t>
            </a:r>
          </a:p>
          <a:p>
            <a:pPr marL="285750" lvl="0" indent="-285750" algn="just">
              <a:buFont typeface="Arial" panose="020B0604020202020204" pitchFamily="34" charset="0"/>
              <a:buChar char="•"/>
            </a:pPr>
            <a:r>
              <a:rPr lang="fr-FR" sz="1400" b="1" dirty="0" smtClean="0">
                <a:solidFill>
                  <a:schemeClr val="bg1"/>
                </a:solidFill>
                <a:latin typeface="Calibri" panose="020F0502020204030204"/>
              </a:rPr>
              <a:t>Efficacité des processus : </a:t>
            </a:r>
            <a:r>
              <a:rPr lang="fr-FR" sz="1400" dirty="0" smtClean="0">
                <a:solidFill>
                  <a:schemeClr val="bg1"/>
                </a:solidFill>
                <a:latin typeface="Calibri" panose="020F0502020204030204"/>
              </a:rPr>
              <a:t>taux d’automatisation, durée moyenne de traitement, taux de satisfaction clients</a:t>
            </a:r>
          </a:p>
          <a:p>
            <a:pPr marL="285750" lvl="0" indent="-285750" algn="just">
              <a:buFont typeface="Arial" panose="020B0604020202020204" pitchFamily="34" charset="0"/>
              <a:buChar char="•"/>
            </a:pPr>
            <a:r>
              <a:rPr lang="fr-FR" sz="1400" b="1" dirty="0" smtClean="0">
                <a:solidFill>
                  <a:schemeClr val="bg1"/>
                </a:solidFill>
                <a:latin typeface="Calibri" panose="020F0502020204030204"/>
              </a:rPr>
              <a:t>La Qualité de service </a:t>
            </a:r>
            <a:r>
              <a:rPr lang="fr-FR" sz="1400" dirty="0" smtClean="0">
                <a:solidFill>
                  <a:schemeClr val="bg1"/>
                </a:solidFill>
                <a:latin typeface="Calibri" panose="020F0502020204030204"/>
              </a:rPr>
              <a:t>: taux de disponibilité des services, taux de réclamation, délai de règlement des sinistres…</a:t>
            </a:r>
          </a:p>
          <a:p>
            <a:pPr marL="285750" lvl="0" indent="-285750" algn="just">
              <a:buFont typeface="Arial" panose="020B0604020202020204" pitchFamily="34" charset="0"/>
              <a:buChar char="•"/>
            </a:pPr>
            <a:endParaRPr lang="fr-FR" sz="1400" dirty="0">
              <a:solidFill>
                <a:schemeClr val="bg1"/>
              </a:solidFill>
              <a:latin typeface="Calibri" panose="020F0502020204030204"/>
            </a:endParaRPr>
          </a:p>
        </p:txBody>
      </p:sp>
      <p:sp>
        <p:nvSpPr>
          <p:cNvPr id="32" name="ZoneTexte 31"/>
          <p:cNvSpPr txBox="1"/>
          <p:nvPr/>
        </p:nvSpPr>
        <p:spPr>
          <a:xfrm>
            <a:off x="8258131" y="2238558"/>
            <a:ext cx="3519200" cy="4401205"/>
          </a:xfrm>
          <a:prstGeom prst="rect">
            <a:avLst/>
          </a:prstGeom>
          <a:noFill/>
          <a:ln>
            <a:noFill/>
          </a:ln>
        </p:spPr>
        <p:style>
          <a:lnRef idx="3">
            <a:schemeClr val="lt1"/>
          </a:lnRef>
          <a:fillRef idx="1">
            <a:schemeClr val="accent5"/>
          </a:fillRef>
          <a:effectRef idx="1">
            <a:schemeClr val="accent5"/>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smtClean="0">
                <a:ln>
                  <a:noFill/>
                </a:ln>
                <a:solidFill>
                  <a:prstClr val="white"/>
                </a:solidFill>
                <a:effectLst/>
                <a:uLnTx/>
                <a:uFillTx/>
                <a:latin typeface="Calibri" panose="020F0502020204030204"/>
                <a:ea typeface="+mn-ea"/>
                <a:cs typeface="+mn-cs"/>
              </a:rPr>
              <a:t>LA PERFOMANCE CLIENT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dirty="0" smtClean="0">
              <a:ln>
                <a:noFill/>
              </a:ln>
              <a:solidFill>
                <a:prstClr val="white"/>
              </a:solidFill>
              <a:effectLst/>
              <a:uLnTx/>
              <a:uFillTx/>
              <a:latin typeface="Calibri" panose="020F0502020204030204"/>
              <a:ea typeface="+mn-ea"/>
              <a:cs typeface="+mn-cs"/>
            </a:endParaRPr>
          </a:p>
          <a:p>
            <a:pPr lvl="0" algn="just"/>
            <a:r>
              <a:rPr lang="fr-FR" sz="1400" dirty="0" smtClean="0"/>
              <a:t>La performance </a:t>
            </a:r>
            <a:r>
              <a:rPr lang="fr-FR" sz="1400" dirty="0"/>
              <a:t>client est un </a:t>
            </a:r>
            <a:r>
              <a:rPr lang="fr-FR" sz="1400" dirty="0" smtClean="0"/>
              <a:t>vecteur </a:t>
            </a:r>
            <a:r>
              <a:rPr lang="fr-FR" sz="1400" dirty="0"/>
              <a:t>essentiel pour assurer la croissance, la rentabilité et la pérennité </a:t>
            </a:r>
            <a:r>
              <a:rPr lang="fr-FR" sz="1400" dirty="0" smtClean="0"/>
              <a:t>d’une entreprise d’assurance. </a:t>
            </a:r>
            <a:r>
              <a:rPr lang="fr-FR" sz="1400" dirty="0"/>
              <a:t>Elle englobe un ensemble de critères qui permettent de mesurer la satisfaction, la fidélité et l'engagement des clients</a:t>
            </a:r>
            <a:r>
              <a:rPr lang="fr-FR" sz="1400" dirty="0" smtClean="0"/>
              <a:t>.</a:t>
            </a: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a:t>
            </a:r>
          </a:p>
          <a:p>
            <a:pPr algn="just"/>
            <a:r>
              <a:rPr lang="fr-FR" sz="1400" b="1" dirty="0">
                <a:solidFill>
                  <a:schemeClr val="bg1"/>
                </a:solidFill>
              </a:rPr>
              <a:t>Critères clés : </a:t>
            </a:r>
          </a:p>
          <a:p>
            <a:pPr marL="285750" lvl="0" indent="-285750" algn="just">
              <a:buFont typeface="Arial" panose="020B0604020202020204" pitchFamily="34" charset="0"/>
              <a:buChar char="•"/>
            </a:pPr>
            <a:r>
              <a:rPr kumimoji="0" lang="fr-FR" sz="1400" b="1" i="0" u="none" strike="noStrike" kern="1200" cap="none" spc="0" normalizeH="0" baseline="0" noProof="0" dirty="0" smtClean="0">
                <a:ln>
                  <a:noFill/>
                </a:ln>
                <a:solidFill>
                  <a:prstClr val="white"/>
                </a:solidFill>
                <a:effectLst/>
                <a:uLnTx/>
                <a:uFillTx/>
                <a:latin typeface="Calibri" panose="020F0502020204030204"/>
                <a:ea typeface="+mn-ea"/>
                <a:cs typeface="+mn-cs"/>
              </a:rPr>
              <a:t>La satisfaction client </a:t>
            </a: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 taux</a:t>
            </a:r>
            <a:r>
              <a:rPr kumimoji="0" lang="fr-FR" sz="1400" b="0" i="0" u="none" strike="noStrike" kern="1200" cap="none" spc="0" normalizeH="0" noProof="0" dirty="0" smtClean="0">
                <a:ln>
                  <a:noFill/>
                </a:ln>
                <a:solidFill>
                  <a:prstClr val="white"/>
                </a:solidFill>
                <a:effectLst/>
                <a:uLnTx/>
                <a:uFillTx/>
                <a:latin typeface="Calibri" panose="020F0502020204030204"/>
                <a:ea typeface="+mn-ea"/>
                <a:cs typeface="+mn-cs"/>
              </a:rPr>
              <a:t> de satisfaction, calculé à partir de Net Promoteur Score (NPS)</a:t>
            </a:r>
          </a:p>
          <a:p>
            <a:pPr marL="285750" lvl="0" indent="-285750" algn="just">
              <a:buFont typeface="Arial" panose="020B0604020202020204" pitchFamily="34" charset="0"/>
              <a:buChar char="•"/>
            </a:pPr>
            <a:r>
              <a:rPr lang="fr-FR" sz="1400" b="1" dirty="0" smtClean="0">
                <a:solidFill>
                  <a:prstClr val="white"/>
                </a:solidFill>
                <a:latin typeface="Calibri" panose="020F0502020204030204"/>
              </a:rPr>
              <a:t>Customer Effort Score  </a:t>
            </a:r>
            <a:r>
              <a:rPr lang="fr-FR" sz="1400" dirty="0" smtClean="0">
                <a:solidFill>
                  <a:prstClr val="white"/>
                </a:solidFill>
                <a:latin typeface="Calibri" panose="020F0502020204030204"/>
              </a:rPr>
              <a:t>(fluidité du parcours client)</a:t>
            </a:r>
          </a:p>
          <a:p>
            <a:pPr marL="285750" lvl="0" indent="-285750" algn="just">
              <a:buFont typeface="Arial" panose="020B0604020202020204" pitchFamily="34" charset="0"/>
              <a:buChar char="•"/>
            </a:pPr>
            <a:r>
              <a:rPr lang="fr-FR" sz="1400" b="1" dirty="0" smtClean="0">
                <a:solidFill>
                  <a:prstClr val="white"/>
                </a:solidFill>
                <a:latin typeface="Calibri" panose="020F0502020204030204"/>
              </a:rPr>
              <a:t>La fidélité du client </a:t>
            </a:r>
            <a:r>
              <a:rPr lang="fr-FR" sz="1400" dirty="0" smtClean="0">
                <a:solidFill>
                  <a:prstClr val="white"/>
                </a:solidFill>
                <a:latin typeface="Calibri" panose="020F0502020204030204"/>
              </a:rPr>
              <a:t>: taux de rétention, taux d’attrition, valeur client</a:t>
            </a:r>
          </a:p>
          <a:p>
            <a:pPr marL="285750" lvl="0" indent="-285750" algn="just">
              <a:buFont typeface="Arial" panose="020B0604020202020204" pitchFamily="34" charset="0"/>
              <a:buChar char="•"/>
            </a:pPr>
            <a:r>
              <a:rPr lang="fr-FR" sz="1400" b="1" dirty="0" smtClean="0">
                <a:solidFill>
                  <a:prstClr val="white"/>
                </a:solidFill>
                <a:latin typeface="Calibri" panose="020F0502020204030204"/>
              </a:rPr>
              <a:t>L’engagement client </a:t>
            </a:r>
            <a:r>
              <a:rPr lang="fr-FR" sz="1400" dirty="0" smtClean="0">
                <a:solidFill>
                  <a:prstClr val="white"/>
                </a:solidFill>
                <a:latin typeface="Calibri" panose="020F0502020204030204"/>
              </a:rPr>
              <a:t>: nombre d’interactions avec l’entreprise.</a:t>
            </a:r>
          </a:p>
          <a:p>
            <a:pPr marL="285750" lvl="0" indent="-285750" algn="just">
              <a:buFont typeface="Arial" panose="020B0604020202020204" pitchFamily="34" charset="0"/>
              <a:buChar char="•"/>
            </a:pPr>
            <a:endParaRPr kumimoji="0" lang="fr-FR" sz="1400" b="0" i="0" u="none" strike="noStrike" kern="1200" cap="none" spc="0" normalizeH="0" noProof="0" dirty="0" smtClean="0">
              <a:ln>
                <a:noFill/>
              </a:ln>
              <a:solidFill>
                <a:prstClr val="white"/>
              </a:solidFill>
              <a:effectLst/>
              <a:uLnTx/>
              <a:uFillTx/>
              <a:latin typeface="Calibri" panose="020F0502020204030204"/>
              <a:ea typeface="+mn-ea"/>
              <a:cs typeface="+mn-cs"/>
            </a:endParaRPr>
          </a:p>
          <a:p>
            <a:pPr marL="285750" lvl="0" indent="-285750" algn="just">
              <a:buFont typeface="Arial" panose="020B0604020202020204" pitchFamily="34" charset="0"/>
              <a:buChar char="•"/>
            </a:pPr>
            <a:endParaRPr kumimoji="0" lang="fr-FR"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Carré corné 9"/>
          <p:cNvSpPr/>
          <p:nvPr/>
        </p:nvSpPr>
        <p:spPr>
          <a:xfrm>
            <a:off x="5613990" y="1265275"/>
            <a:ext cx="1626781" cy="141413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Satisfaction client</a:t>
            </a:r>
            <a:endParaRPr lang="fr-FR" dirty="0"/>
          </a:p>
        </p:txBody>
      </p:sp>
      <p:sp>
        <p:nvSpPr>
          <p:cNvPr id="17" name="Carré corné 16"/>
          <p:cNvSpPr/>
          <p:nvPr/>
        </p:nvSpPr>
        <p:spPr>
          <a:xfrm>
            <a:off x="3459125" y="2736112"/>
            <a:ext cx="1626781" cy="141413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Productivité des collaborateurs</a:t>
            </a:r>
            <a:endParaRPr lang="fr-FR" dirty="0"/>
          </a:p>
        </p:txBody>
      </p:sp>
      <p:sp>
        <p:nvSpPr>
          <p:cNvPr id="18" name="Carré corné 17"/>
          <p:cNvSpPr/>
          <p:nvPr/>
        </p:nvSpPr>
        <p:spPr>
          <a:xfrm>
            <a:off x="2942764" y="5194413"/>
            <a:ext cx="1626781" cy="141413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Taux de </a:t>
            </a:r>
            <a:r>
              <a:rPr lang="fr-FR" sz="1600" dirty="0" smtClean="0"/>
              <a:t>recommandation</a:t>
            </a:r>
            <a:r>
              <a:rPr lang="fr-FR" dirty="0" smtClean="0"/>
              <a:t> client</a:t>
            </a:r>
            <a:endParaRPr lang="fr-FR" dirty="0"/>
          </a:p>
        </p:txBody>
      </p:sp>
      <p:sp>
        <p:nvSpPr>
          <p:cNvPr id="20" name="Carré corné 19"/>
          <p:cNvSpPr/>
          <p:nvPr/>
        </p:nvSpPr>
        <p:spPr>
          <a:xfrm>
            <a:off x="6163339" y="3558364"/>
            <a:ext cx="1626781" cy="141413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Taux de rétention</a:t>
            </a:r>
            <a:endParaRPr lang="fr-FR" dirty="0"/>
          </a:p>
        </p:txBody>
      </p:sp>
      <p:sp>
        <p:nvSpPr>
          <p:cNvPr id="21" name="Carré corné 20"/>
          <p:cNvSpPr/>
          <p:nvPr/>
        </p:nvSpPr>
        <p:spPr>
          <a:xfrm>
            <a:off x="8683538" y="2048823"/>
            <a:ext cx="1626781" cy="141413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Valeur client</a:t>
            </a:r>
            <a:endParaRPr lang="fr-FR" dirty="0"/>
          </a:p>
        </p:txBody>
      </p:sp>
      <p:sp>
        <p:nvSpPr>
          <p:cNvPr id="22" name="Carré corné 21"/>
          <p:cNvSpPr/>
          <p:nvPr/>
        </p:nvSpPr>
        <p:spPr>
          <a:xfrm>
            <a:off x="6418521" y="5443870"/>
            <a:ext cx="1626781" cy="141413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Taux d’attrition client</a:t>
            </a:r>
            <a:endParaRPr lang="fr-FR" dirty="0"/>
          </a:p>
        </p:txBody>
      </p:sp>
      <p:sp>
        <p:nvSpPr>
          <p:cNvPr id="26" name="Carré corné 25"/>
          <p:cNvSpPr/>
          <p:nvPr/>
        </p:nvSpPr>
        <p:spPr>
          <a:xfrm>
            <a:off x="9422714" y="4033000"/>
            <a:ext cx="1626781" cy="141413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Engagement client</a:t>
            </a:r>
            <a:endParaRPr lang="fr-FR" dirty="0"/>
          </a:p>
        </p:txBody>
      </p:sp>
      <p:sp>
        <p:nvSpPr>
          <p:cNvPr id="16" name="Pentagone 15"/>
          <p:cNvSpPr/>
          <p:nvPr/>
        </p:nvSpPr>
        <p:spPr>
          <a:xfrm>
            <a:off x="85486" y="1575035"/>
            <a:ext cx="2645522" cy="5188689"/>
          </a:xfrm>
          <a:prstGeom prst="homePlat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a:r>
              <a:rPr lang="fr-FR" sz="2200" dirty="0" smtClean="0"/>
              <a:t>PERFORMANCE</a:t>
            </a:r>
          </a:p>
          <a:p>
            <a:pPr algn="ctr"/>
            <a:r>
              <a:rPr lang="fr-FR" sz="2200" dirty="0" smtClean="0"/>
              <a:t>TECHNIQUE </a:t>
            </a:r>
          </a:p>
          <a:p>
            <a:pPr algn="ctr"/>
            <a:r>
              <a:rPr lang="fr-FR" sz="2200" dirty="0" smtClean="0"/>
              <a:t>&amp;</a:t>
            </a:r>
          </a:p>
          <a:p>
            <a:pPr algn="ctr"/>
            <a:r>
              <a:rPr lang="fr-FR" sz="2200" dirty="0" smtClean="0"/>
              <a:t>COMMERCIALE</a:t>
            </a:r>
          </a:p>
        </p:txBody>
      </p:sp>
      <p:pic>
        <p:nvPicPr>
          <p:cNvPr id="2" name="Image 1"/>
          <p:cNvPicPr>
            <a:picLocks noChangeAspect="1"/>
          </p:cNvPicPr>
          <p:nvPr/>
        </p:nvPicPr>
        <p:blipFill>
          <a:blip r:embed="rId3"/>
          <a:stretch>
            <a:fillRect/>
          </a:stretch>
        </p:blipFill>
        <p:spPr>
          <a:xfrm>
            <a:off x="9428138" y="5977855"/>
            <a:ext cx="2093302" cy="769376"/>
          </a:xfrm>
          <a:prstGeom prst="rect">
            <a:avLst/>
          </a:prstGeom>
        </p:spPr>
      </p:pic>
    </p:spTree>
    <p:extLst>
      <p:ext uri="{BB962C8B-B14F-4D97-AF65-F5344CB8AC3E}">
        <p14:creationId xmlns:p14="http://schemas.microsoft.com/office/powerpoint/2010/main" val="2977230164"/>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030024" y="6196277"/>
            <a:ext cx="2072640" cy="389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ZoneTexte 22"/>
          <p:cNvSpPr txBox="1"/>
          <p:nvPr/>
        </p:nvSpPr>
        <p:spPr>
          <a:xfrm>
            <a:off x="4589938" y="2671662"/>
            <a:ext cx="1547572" cy="246221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smtClean="0">
                <a:ln>
                  <a:noFill/>
                </a:ln>
                <a:solidFill>
                  <a:prstClr val="white"/>
                </a:solidFill>
                <a:effectLst/>
                <a:uLnTx/>
                <a:uFillTx/>
                <a:latin typeface="Calibri" panose="020F0502020204030204"/>
                <a:ea typeface="+mn-ea"/>
                <a:cs typeface="+mn-cs"/>
              </a:rPr>
              <a:t>CONSEILLER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dirty="0" smtClean="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Le conseiller fournit un conseil honnête et impartial, dans le meilleur intérêt du client, sur les contrats, garanties et option les mieux adaptées.</a:t>
            </a:r>
            <a:endParaRPr kumimoji="0" lang="fr-FR"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ZoneTexte 23"/>
          <p:cNvSpPr txBox="1"/>
          <p:nvPr/>
        </p:nvSpPr>
        <p:spPr>
          <a:xfrm>
            <a:off x="8141049" y="2607866"/>
            <a:ext cx="1975503" cy="224676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smtClean="0">
                <a:ln>
                  <a:noFill/>
                </a:ln>
                <a:solidFill>
                  <a:prstClr val="white"/>
                </a:solidFill>
                <a:effectLst/>
                <a:uLnTx/>
                <a:uFillTx/>
                <a:latin typeface="Calibri" panose="020F0502020204030204"/>
                <a:ea typeface="+mn-ea"/>
                <a:cs typeface="+mn-cs"/>
              </a:rPr>
              <a:t>EXPLIQUER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dirty="0" smtClean="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Le conseiller donne des informations objectives, claires, exactes et non trompeuses sur les produits d’assurance afin que le client prenne une décision  de manière éclairée. </a:t>
            </a:r>
            <a:endParaRPr kumimoji="0" lang="fr-FR"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ZoneTexte 24"/>
          <p:cNvSpPr txBox="1"/>
          <p:nvPr/>
        </p:nvSpPr>
        <p:spPr>
          <a:xfrm>
            <a:off x="10187136" y="3033168"/>
            <a:ext cx="1623784" cy="20313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smtClean="0">
                <a:ln>
                  <a:noFill/>
                </a:ln>
                <a:solidFill>
                  <a:prstClr val="white"/>
                </a:solidFill>
                <a:effectLst/>
                <a:uLnTx/>
                <a:uFillTx/>
                <a:latin typeface="Calibri" panose="020F0502020204030204"/>
                <a:ea typeface="+mn-ea"/>
                <a:cs typeface="+mn-cs"/>
              </a:rPr>
              <a:t>ARCHIVER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dirty="0" smtClean="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Le conseiller archive les documents remis au client signés en GED afin d’assurer la traçabilité du conseil fournit. </a:t>
            </a:r>
            <a:endParaRPr kumimoji="0" lang="fr-FR"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Titre 4"/>
          <p:cNvSpPr txBox="1">
            <a:spLocks/>
          </p:cNvSpPr>
          <p:nvPr/>
        </p:nvSpPr>
        <p:spPr>
          <a:xfrm>
            <a:off x="0" y="287080"/>
            <a:ext cx="10515600" cy="657545"/>
          </a:xfrm>
          <a:prstGeom prst="rect">
            <a:avLst/>
          </a:prstGeom>
        </p:spPr>
        <p:txBody>
          <a:bodyPr vert="horz" lIns="91440" tIns="45720" rIns="91440" bIns="45720" rtlCol="0" anchor="ctr">
            <a:noAutofit/>
          </a:bodyPr>
          <a:lstStyle>
            <a:lvl1pPr algn="l" defTabSz="914377" rtl="0" eaLnBrk="1" latinLnBrk="0" hangingPunct="1">
              <a:lnSpc>
                <a:spcPct val="90000"/>
              </a:lnSpc>
              <a:spcBef>
                <a:spcPct val="0"/>
              </a:spcBef>
              <a:buNone/>
              <a:defRPr sz="4267" b="1" i="0" kern="1200">
                <a:solidFill>
                  <a:srgbClr val="0D2755"/>
                </a:solidFill>
                <a:latin typeface="Calibri" panose="020F0502020204030204" pitchFamily="34" charset="0"/>
                <a:ea typeface="+mj-ea"/>
                <a:cs typeface="Calibri" panose="020F0502020204030204" pitchFamily="34"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fr-FR" sz="3200" b="1" i="0" u="none" strike="noStrike" kern="1200" cap="none" spc="0" normalizeH="0" baseline="0" noProof="0" dirty="0" smtClean="0">
                <a:ln>
                  <a:noFill/>
                </a:ln>
                <a:solidFill>
                  <a:srgbClr val="0D2755"/>
                </a:solidFill>
                <a:effectLst/>
                <a:uLnTx/>
                <a:uFillTx/>
                <a:latin typeface="Calibri" panose="020F0502020204030204" pitchFamily="34" charset="0"/>
                <a:ea typeface="+mj-ea"/>
                <a:cs typeface="Calibri" panose="020F0502020204030204" pitchFamily="34" charset="0"/>
              </a:rPr>
              <a:t>LA PERFORMANCE DANS NOTRE</a:t>
            </a:r>
            <a:r>
              <a:rPr kumimoji="0" lang="fr-FR" sz="3200" b="1" i="0" u="none" strike="noStrike" kern="1200" cap="none" spc="0" normalizeH="0" noProof="0" dirty="0" smtClean="0">
                <a:ln>
                  <a:noFill/>
                </a:ln>
                <a:solidFill>
                  <a:srgbClr val="0D2755"/>
                </a:solidFill>
                <a:effectLst/>
                <a:uLnTx/>
                <a:uFillTx/>
                <a:latin typeface="Calibri" panose="020F0502020204030204" pitchFamily="34" charset="0"/>
                <a:ea typeface="+mj-ea"/>
                <a:cs typeface="Calibri" panose="020F0502020204030204" pitchFamily="34" charset="0"/>
              </a:rPr>
              <a:t> PLAN STRATEGIQUE</a:t>
            </a:r>
            <a:endParaRPr kumimoji="0" lang="fr-FR" sz="3200" b="1" i="0" u="none" strike="noStrike" kern="1200" cap="none" spc="0" normalizeH="0" baseline="0" noProof="0" dirty="0">
              <a:ln>
                <a:noFill/>
              </a:ln>
              <a:solidFill>
                <a:srgbClr val="0D2755"/>
              </a:solidFill>
              <a:effectLst/>
              <a:uLnTx/>
              <a:uFillTx/>
              <a:latin typeface="Calibri" panose="020F0502020204030204" pitchFamily="34" charset="0"/>
              <a:ea typeface="+mj-ea"/>
              <a:cs typeface="Calibri" panose="020F0502020204030204" pitchFamily="34" charset="0"/>
            </a:endParaRPr>
          </a:p>
        </p:txBody>
      </p:sp>
      <p:sp>
        <p:nvSpPr>
          <p:cNvPr id="31" name="ZoneTexte 30"/>
          <p:cNvSpPr txBox="1"/>
          <p:nvPr/>
        </p:nvSpPr>
        <p:spPr>
          <a:xfrm>
            <a:off x="4168751" y="2213751"/>
            <a:ext cx="3519200" cy="418576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smtClean="0">
                <a:ln>
                  <a:noFill/>
                </a:ln>
                <a:solidFill>
                  <a:prstClr val="white"/>
                </a:solidFill>
                <a:effectLst/>
                <a:uLnTx/>
                <a:uFillTx/>
                <a:latin typeface="Calibri" panose="020F0502020204030204"/>
                <a:ea typeface="+mn-ea"/>
                <a:cs typeface="+mn-cs"/>
              </a:rPr>
              <a:t>LA PERFORMANCE OPERATIONNELLE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dirty="0" smtClean="0">
              <a:ln>
                <a:noFill/>
              </a:ln>
              <a:solidFill>
                <a:prstClr val="white"/>
              </a:solidFill>
              <a:effectLst/>
              <a:uLnTx/>
              <a:uFillTx/>
              <a:latin typeface="Calibri" panose="020F0502020204030204"/>
              <a:ea typeface="+mn-ea"/>
              <a:cs typeface="+mn-cs"/>
            </a:endParaRPr>
          </a:p>
          <a:p>
            <a:pPr lvl="0" algn="just"/>
            <a:r>
              <a:rPr lang="fr-FR" sz="1400" dirty="0">
                <a:solidFill>
                  <a:schemeClr val="bg1"/>
                </a:solidFill>
              </a:rPr>
              <a:t>La performance opérationnelle est un élément essentiel pour assurer l'efficacité et la rentabilité d'une entreprise d'assurance. Elle englobe un ensemble de critères qui permettent de mesurer l'efficience des processus internes, la qualité des services offerts aux clients et la capacité de l'entreprise à maîtriser ses coûts</a:t>
            </a:r>
            <a:r>
              <a:rPr lang="fr-FR" sz="1400" dirty="0" smtClean="0">
                <a:solidFill>
                  <a:schemeClr val="bg1"/>
                </a:solidFill>
              </a:rPr>
              <a:t>.</a:t>
            </a:r>
          </a:p>
          <a:p>
            <a:pPr algn="just"/>
            <a:r>
              <a:rPr lang="fr-FR" sz="1400" b="1" dirty="0">
                <a:solidFill>
                  <a:schemeClr val="bg1"/>
                </a:solidFill>
              </a:rPr>
              <a:t>Critères clés : </a:t>
            </a:r>
          </a:p>
          <a:p>
            <a:pPr marL="285750" lvl="0" indent="-285750" algn="just">
              <a:buFont typeface="Arial" panose="020B0604020202020204" pitchFamily="34" charset="0"/>
              <a:buChar char="•"/>
            </a:pPr>
            <a:r>
              <a:rPr lang="fr-FR" sz="1400" b="1" dirty="0" smtClean="0">
                <a:solidFill>
                  <a:schemeClr val="bg1"/>
                </a:solidFill>
                <a:latin typeface="Calibri" panose="020F0502020204030204"/>
              </a:rPr>
              <a:t>Efficacité des processus : </a:t>
            </a:r>
            <a:r>
              <a:rPr lang="fr-FR" sz="1400" dirty="0" smtClean="0">
                <a:solidFill>
                  <a:schemeClr val="bg1"/>
                </a:solidFill>
                <a:latin typeface="Calibri" panose="020F0502020204030204"/>
              </a:rPr>
              <a:t>taux d’automatisation, durée moyenne de traitement, taux de satisfaction clients</a:t>
            </a:r>
          </a:p>
          <a:p>
            <a:pPr marL="285750" lvl="0" indent="-285750" algn="just">
              <a:buFont typeface="Arial" panose="020B0604020202020204" pitchFamily="34" charset="0"/>
              <a:buChar char="•"/>
            </a:pPr>
            <a:r>
              <a:rPr lang="fr-FR" sz="1400" b="1" dirty="0" smtClean="0">
                <a:solidFill>
                  <a:schemeClr val="bg1"/>
                </a:solidFill>
                <a:latin typeface="Calibri" panose="020F0502020204030204"/>
              </a:rPr>
              <a:t>La Qualité de service </a:t>
            </a:r>
            <a:r>
              <a:rPr lang="fr-FR" sz="1400" dirty="0" smtClean="0">
                <a:solidFill>
                  <a:schemeClr val="bg1"/>
                </a:solidFill>
                <a:latin typeface="Calibri" panose="020F0502020204030204"/>
              </a:rPr>
              <a:t>: taux de disponibilité des services, taux de réclamation, délai de règlement des sinistres…</a:t>
            </a:r>
          </a:p>
          <a:p>
            <a:pPr marL="285750" lvl="0" indent="-285750" algn="just">
              <a:buFont typeface="Arial" panose="020B0604020202020204" pitchFamily="34" charset="0"/>
              <a:buChar char="•"/>
            </a:pPr>
            <a:endParaRPr lang="fr-FR" sz="1400" dirty="0">
              <a:solidFill>
                <a:schemeClr val="bg1"/>
              </a:solidFill>
              <a:latin typeface="Calibri" panose="020F0502020204030204"/>
            </a:endParaRPr>
          </a:p>
        </p:txBody>
      </p:sp>
      <p:sp>
        <p:nvSpPr>
          <p:cNvPr id="32" name="ZoneTexte 31"/>
          <p:cNvSpPr txBox="1"/>
          <p:nvPr/>
        </p:nvSpPr>
        <p:spPr>
          <a:xfrm>
            <a:off x="8258131" y="2238558"/>
            <a:ext cx="3519200" cy="4401205"/>
          </a:xfrm>
          <a:prstGeom prst="rect">
            <a:avLst/>
          </a:prstGeom>
          <a:noFill/>
          <a:ln>
            <a:noFill/>
          </a:ln>
        </p:spPr>
        <p:style>
          <a:lnRef idx="3">
            <a:schemeClr val="lt1"/>
          </a:lnRef>
          <a:fillRef idx="1">
            <a:schemeClr val="accent5"/>
          </a:fillRef>
          <a:effectRef idx="1">
            <a:schemeClr val="accent5"/>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smtClean="0">
                <a:ln>
                  <a:noFill/>
                </a:ln>
                <a:solidFill>
                  <a:prstClr val="white"/>
                </a:solidFill>
                <a:effectLst/>
                <a:uLnTx/>
                <a:uFillTx/>
                <a:latin typeface="Calibri" panose="020F0502020204030204"/>
                <a:ea typeface="+mn-ea"/>
                <a:cs typeface="+mn-cs"/>
              </a:rPr>
              <a:t>LA PERFOMANCE CLIENT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dirty="0" smtClean="0">
              <a:ln>
                <a:noFill/>
              </a:ln>
              <a:solidFill>
                <a:prstClr val="white"/>
              </a:solidFill>
              <a:effectLst/>
              <a:uLnTx/>
              <a:uFillTx/>
              <a:latin typeface="Calibri" panose="020F0502020204030204"/>
              <a:ea typeface="+mn-ea"/>
              <a:cs typeface="+mn-cs"/>
            </a:endParaRPr>
          </a:p>
          <a:p>
            <a:pPr lvl="0" algn="just"/>
            <a:r>
              <a:rPr lang="fr-FR" sz="1400" dirty="0" smtClean="0"/>
              <a:t>La performance </a:t>
            </a:r>
            <a:r>
              <a:rPr lang="fr-FR" sz="1400" dirty="0"/>
              <a:t>client est un </a:t>
            </a:r>
            <a:r>
              <a:rPr lang="fr-FR" sz="1400" dirty="0" smtClean="0"/>
              <a:t>vecteur </a:t>
            </a:r>
            <a:r>
              <a:rPr lang="fr-FR" sz="1400" dirty="0"/>
              <a:t>essentiel pour assurer la croissance, la rentabilité et la pérennité </a:t>
            </a:r>
            <a:r>
              <a:rPr lang="fr-FR" sz="1400" dirty="0" smtClean="0"/>
              <a:t>d’une entreprise d’assurance. </a:t>
            </a:r>
            <a:r>
              <a:rPr lang="fr-FR" sz="1400" dirty="0"/>
              <a:t>Elle englobe un ensemble de critères qui permettent de mesurer la satisfaction, la fidélité et l'engagement des clients</a:t>
            </a:r>
            <a:r>
              <a:rPr lang="fr-FR" sz="1400" dirty="0" smtClean="0"/>
              <a:t>.</a:t>
            </a: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a:t>
            </a:r>
          </a:p>
          <a:p>
            <a:pPr algn="just"/>
            <a:r>
              <a:rPr lang="fr-FR" sz="1400" b="1" dirty="0">
                <a:solidFill>
                  <a:schemeClr val="bg1"/>
                </a:solidFill>
              </a:rPr>
              <a:t>Critères clés : </a:t>
            </a:r>
          </a:p>
          <a:p>
            <a:pPr marL="285750" lvl="0" indent="-285750" algn="just">
              <a:buFont typeface="Arial" panose="020B0604020202020204" pitchFamily="34" charset="0"/>
              <a:buChar char="•"/>
            </a:pPr>
            <a:r>
              <a:rPr kumimoji="0" lang="fr-FR" sz="1400" b="1" i="0" u="none" strike="noStrike" kern="1200" cap="none" spc="0" normalizeH="0" baseline="0" noProof="0" dirty="0" smtClean="0">
                <a:ln>
                  <a:noFill/>
                </a:ln>
                <a:solidFill>
                  <a:prstClr val="white"/>
                </a:solidFill>
                <a:effectLst/>
                <a:uLnTx/>
                <a:uFillTx/>
                <a:latin typeface="Calibri" panose="020F0502020204030204"/>
                <a:ea typeface="+mn-ea"/>
                <a:cs typeface="+mn-cs"/>
              </a:rPr>
              <a:t>La satisfaction client </a:t>
            </a: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 taux</a:t>
            </a:r>
            <a:r>
              <a:rPr kumimoji="0" lang="fr-FR" sz="1400" b="0" i="0" u="none" strike="noStrike" kern="1200" cap="none" spc="0" normalizeH="0" noProof="0" dirty="0" smtClean="0">
                <a:ln>
                  <a:noFill/>
                </a:ln>
                <a:solidFill>
                  <a:prstClr val="white"/>
                </a:solidFill>
                <a:effectLst/>
                <a:uLnTx/>
                <a:uFillTx/>
                <a:latin typeface="Calibri" panose="020F0502020204030204"/>
                <a:ea typeface="+mn-ea"/>
                <a:cs typeface="+mn-cs"/>
              </a:rPr>
              <a:t> de satisfaction, calculé à partir de Net Promoteur Score (NPS)</a:t>
            </a:r>
          </a:p>
          <a:p>
            <a:pPr marL="285750" lvl="0" indent="-285750" algn="just">
              <a:buFont typeface="Arial" panose="020B0604020202020204" pitchFamily="34" charset="0"/>
              <a:buChar char="•"/>
            </a:pPr>
            <a:r>
              <a:rPr lang="fr-FR" sz="1400" b="1" dirty="0" smtClean="0">
                <a:solidFill>
                  <a:prstClr val="white"/>
                </a:solidFill>
                <a:latin typeface="Calibri" panose="020F0502020204030204"/>
              </a:rPr>
              <a:t>Customer Effort Score  </a:t>
            </a:r>
            <a:r>
              <a:rPr lang="fr-FR" sz="1400" dirty="0" smtClean="0">
                <a:solidFill>
                  <a:prstClr val="white"/>
                </a:solidFill>
                <a:latin typeface="Calibri" panose="020F0502020204030204"/>
              </a:rPr>
              <a:t>(fluidité du parcours client)</a:t>
            </a:r>
          </a:p>
          <a:p>
            <a:pPr marL="285750" lvl="0" indent="-285750" algn="just">
              <a:buFont typeface="Arial" panose="020B0604020202020204" pitchFamily="34" charset="0"/>
              <a:buChar char="•"/>
            </a:pPr>
            <a:r>
              <a:rPr lang="fr-FR" sz="1400" b="1" dirty="0" smtClean="0">
                <a:solidFill>
                  <a:prstClr val="white"/>
                </a:solidFill>
                <a:latin typeface="Calibri" panose="020F0502020204030204"/>
              </a:rPr>
              <a:t>La fidélité du client </a:t>
            </a:r>
            <a:r>
              <a:rPr lang="fr-FR" sz="1400" dirty="0" smtClean="0">
                <a:solidFill>
                  <a:prstClr val="white"/>
                </a:solidFill>
                <a:latin typeface="Calibri" panose="020F0502020204030204"/>
              </a:rPr>
              <a:t>: taux de rétention, taux d’attrition, valeur client</a:t>
            </a:r>
          </a:p>
          <a:p>
            <a:pPr marL="285750" lvl="0" indent="-285750" algn="just">
              <a:buFont typeface="Arial" panose="020B0604020202020204" pitchFamily="34" charset="0"/>
              <a:buChar char="•"/>
            </a:pPr>
            <a:r>
              <a:rPr lang="fr-FR" sz="1400" b="1" dirty="0" smtClean="0">
                <a:solidFill>
                  <a:prstClr val="white"/>
                </a:solidFill>
                <a:latin typeface="Calibri" panose="020F0502020204030204"/>
              </a:rPr>
              <a:t>L’engagement client </a:t>
            </a:r>
            <a:r>
              <a:rPr lang="fr-FR" sz="1400" dirty="0" smtClean="0">
                <a:solidFill>
                  <a:prstClr val="white"/>
                </a:solidFill>
                <a:latin typeface="Calibri" panose="020F0502020204030204"/>
              </a:rPr>
              <a:t>: nombre d’interactions avec l’entreprise.</a:t>
            </a:r>
          </a:p>
          <a:p>
            <a:pPr marL="285750" lvl="0" indent="-285750" algn="just">
              <a:buFont typeface="Arial" panose="020B0604020202020204" pitchFamily="34" charset="0"/>
              <a:buChar char="•"/>
            </a:pPr>
            <a:endParaRPr kumimoji="0" lang="fr-FR" sz="1400" b="0" i="0" u="none" strike="noStrike" kern="1200" cap="none" spc="0" normalizeH="0" noProof="0" dirty="0" smtClean="0">
              <a:ln>
                <a:noFill/>
              </a:ln>
              <a:solidFill>
                <a:prstClr val="white"/>
              </a:solidFill>
              <a:effectLst/>
              <a:uLnTx/>
              <a:uFillTx/>
              <a:latin typeface="Calibri" panose="020F0502020204030204"/>
              <a:ea typeface="+mn-ea"/>
              <a:cs typeface="+mn-cs"/>
            </a:endParaRPr>
          </a:p>
          <a:p>
            <a:pPr marL="285750" lvl="0" indent="-285750" algn="just">
              <a:buFont typeface="Arial" panose="020B0604020202020204" pitchFamily="34" charset="0"/>
              <a:buChar char="•"/>
            </a:pPr>
            <a:endParaRPr kumimoji="0" lang="fr-FR"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Carré corné 9"/>
          <p:cNvSpPr/>
          <p:nvPr/>
        </p:nvSpPr>
        <p:spPr>
          <a:xfrm>
            <a:off x="6953692" y="1116420"/>
            <a:ext cx="1626781" cy="141413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Résultat net</a:t>
            </a:r>
            <a:endParaRPr lang="fr-FR" dirty="0"/>
          </a:p>
        </p:txBody>
      </p:sp>
      <p:sp>
        <p:nvSpPr>
          <p:cNvPr id="17" name="Carré corné 16"/>
          <p:cNvSpPr/>
          <p:nvPr/>
        </p:nvSpPr>
        <p:spPr>
          <a:xfrm>
            <a:off x="3469757" y="1162493"/>
            <a:ext cx="1626781" cy="141413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Ratio combiné</a:t>
            </a:r>
            <a:endParaRPr lang="fr-FR" dirty="0"/>
          </a:p>
        </p:txBody>
      </p:sp>
      <p:sp>
        <p:nvSpPr>
          <p:cNvPr id="18" name="Carré corné 17"/>
          <p:cNvSpPr/>
          <p:nvPr/>
        </p:nvSpPr>
        <p:spPr>
          <a:xfrm>
            <a:off x="2778641" y="5170967"/>
            <a:ext cx="1626781" cy="141413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Ratio de sinistralité</a:t>
            </a:r>
            <a:endParaRPr lang="fr-FR" dirty="0"/>
          </a:p>
        </p:txBody>
      </p:sp>
      <p:sp>
        <p:nvSpPr>
          <p:cNvPr id="20" name="Carré corné 19"/>
          <p:cNvSpPr/>
          <p:nvPr/>
        </p:nvSpPr>
        <p:spPr>
          <a:xfrm>
            <a:off x="6131441" y="3133061"/>
            <a:ext cx="1626781" cy="141413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Retour sur investissement</a:t>
            </a:r>
            <a:endParaRPr lang="fr-FR" dirty="0"/>
          </a:p>
        </p:txBody>
      </p:sp>
      <p:sp>
        <p:nvSpPr>
          <p:cNvPr id="21" name="Carré corné 20"/>
          <p:cNvSpPr/>
          <p:nvPr/>
        </p:nvSpPr>
        <p:spPr>
          <a:xfrm>
            <a:off x="9159026" y="2329239"/>
            <a:ext cx="1626781" cy="141413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Part de marché</a:t>
            </a:r>
            <a:endParaRPr lang="fr-FR" dirty="0"/>
          </a:p>
        </p:txBody>
      </p:sp>
      <p:sp>
        <p:nvSpPr>
          <p:cNvPr id="22" name="Carré corné 21"/>
          <p:cNvSpPr/>
          <p:nvPr/>
        </p:nvSpPr>
        <p:spPr>
          <a:xfrm>
            <a:off x="6266121" y="5326912"/>
            <a:ext cx="1626781" cy="141413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Ratio de frais généraux</a:t>
            </a:r>
            <a:endParaRPr lang="fr-FR" dirty="0"/>
          </a:p>
        </p:txBody>
      </p:sp>
      <p:sp>
        <p:nvSpPr>
          <p:cNvPr id="26" name="Carré corné 25"/>
          <p:cNvSpPr/>
          <p:nvPr/>
        </p:nvSpPr>
        <p:spPr>
          <a:xfrm>
            <a:off x="8861882" y="4093960"/>
            <a:ext cx="1626781" cy="141413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Ratio de solvabilité</a:t>
            </a:r>
            <a:endParaRPr lang="fr-FR" dirty="0"/>
          </a:p>
        </p:txBody>
      </p:sp>
      <p:sp>
        <p:nvSpPr>
          <p:cNvPr id="27" name="Carré corné 26"/>
          <p:cNvSpPr/>
          <p:nvPr/>
        </p:nvSpPr>
        <p:spPr>
          <a:xfrm>
            <a:off x="3508744" y="3168503"/>
            <a:ext cx="1626781" cy="141413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Performance </a:t>
            </a:r>
            <a:r>
              <a:rPr lang="fr-FR" sz="1500" dirty="0" smtClean="0"/>
              <a:t>environnementale</a:t>
            </a:r>
            <a:endParaRPr lang="fr-FR" sz="1500" dirty="0"/>
          </a:p>
        </p:txBody>
      </p:sp>
      <p:sp>
        <p:nvSpPr>
          <p:cNvPr id="28" name="Pentagone 27"/>
          <p:cNvSpPr/>
          <p:nvPr/>
        </p:nvSpPr>
        <p:spPr>
          <a:xfrm>
            <a:off x="0" y="1669311"/>
            <a:ext cx="2828260" cy="5188689"/>
          </a:xfrm>
          <a:prstGeom prst="homePlate">
            <a:avLst/>
          </a:prstGeom>
          <a:solidFill>
            <a:schemeClr val="accent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a:r>
              <a:rPr lang="fr-FR" sz="2200" dirty="0" smtClean="0"/>
              <a:t>PERFORMANCE</a:t>
            </a:r>
          </a:p>
          <a:p>
            <a:pPr algn="ctr"/>
            <a:r>
              <a:rPr lang="fr-FR" sz="2200" dirty="0" smtClean="0"/>
              <a:t>ECONOMIQUE</a:t>
            </a:r>
          </a:p>
        </p:txBody>
      </p:sp>
      <p:pic>
        <p:nvPicPr>
          <p:cNvPr id="2" name="Image 1"/>
          <p:cNvPicPr>
            <a:picLocks noChangeAspect="1"/>
          </p:cNvPicPr>
          <p:nvPr/>
        </p:nvPicPr>
        <p:blipFill>
          <a:blip r:embed="rId3"/>
          <a:stretch>
            <a:fillRect/>
          </a:stretch>
        </p:blipFill>
        <p:spPr>
          <a:xfrm>
            <a:off x="9400032" y="5870309"/>
            <a:ext cx="2385910" cy="876922"/>
          </a:xfrm>
          <a:prstGeom prst="rect">
            <a:avLst/>
          </a:prstGeom>
        </p:spPr>
      </p:pic>
    </p:spTree>
    <p:extLst>
      <p:ext uri="{BB962C8B-B14F-4D97-AF65-F5344CB8AC3E}">
        <p14:creationId xmlns:p14="http://schemas.microsoft.com/office/powerpoint/2010/main" val="115291414"/>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030024" y="6196277"/>
            <a:ext cx="2072640" cy="389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ZoneTexte 22"/>
          <p:cNvSpPr txBox="1"/>
          <p:nvPr/>
        </p:nvSpPr>
        <p:spPr>
          <a:xfrm>
            <a:off x="4589938" y="2671662"/>
            <a:ext cx="1547572" cy="246221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smtClean="0">
                <a:ln>
                  <a:noFill/>
                </a:ln>
                <a:solidFill>
                  <a:prstClr val="white"/>
                </a:solidFill>
                <a:effectLst/>
                <a:uLnTx/>
                <a:uFillTx/>
                <a:latin typeface="Calibri" panose="020F0502020204030204"/>
                <a:ea typeface="+mn-ea"/>
                <a:cs typeface="+mn-cs"/>
              </a:rPr>
              <a:t>CONSEILLER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dirty="0" smtClean="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Le conseiller fournit un conseil honnête et impartial, dans le meilleur intérêt du client, sur les contrats, garanties et option les mieux adaptées.</a:t>
            </a:r>
            <a:endParaRPr kumimoji="0" lang="fr-FR"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ZoneTexte 23"/>
          <p:cNvSpPr txBox="1"/>
          <p:nvPr/>
        </p:nvSpPr>
        <p:spPr>
          <a:xfrm>
            <a:off x="8141049" y="2607866"/>
            <a:ext cx="1975503" cy="224676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smtClean="0">
                <a:ln>
                  <a:noFill/>
                </a:ln>
                <a:solidFill>
                  <a:prstClr val="white"/>
                </a:solidFill>
                <a:effectLst/>
                <a:uLnTx/>
                <a:uFillTx/>
                <a:latin typeface="Calibri" panose="020F0502020204030204"/>
                <a:ea typeface="+mn-ea"/>
                <a:cs typeface="+mn-cs"/>
              </a:rPr>
              <a:t>EXPLIQUER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dirty="0" smtClean="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Le conseiller donne des informations objectives, claires, exactes et non trompeuses sur les produits d’assurance afin que le client prenne une décision  de manière éclairée. </a:t>
            </a:r>
            <a:endParaRPr kumimoji="0" lang="fr-FR"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ZoneTexte 24"/>
          <p:cNvSpPr txBox="1"/>
          <p:nvPr/>
        </p:nvSpPr>
        <p:spPr>
          <a:xfrm>
            <a:off x="10187136" y="3033168"/>
            <a:ext cx="1623784" cy="20313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smtClean="0">
                <a:ln>
                  <a:noFill/>
                </a:ln>
                <a:solidFill>
                  <a:prstClr val="white"/>
                </a:solidFill>
                <a:effectLst/>
                <a:uLnTx/>
                <a:uFillTx/>
                <a:latin typeface="Calibri" panose="020F0502020204030204"/>
                <a:ea typeface="+mn-ea"/>
                <a:cs typeface="+mn-cs"/>
              </a:rPr>
              <a:t>ARCHIVER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dirty="0" smtClean="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Le conseiller archive les documents remis au client signés en GED afin d’assurer la traçabilité du conseil fournit. </a:t>
            </a:r>
            <a:endParaRPr kumimoji="0" lang="fr-FR"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Titre 4"/>
          <p:cNvSpPr txBox="1">
            <a:spLocks/>
          </p:cNvSpPr>
          <p:nvPr/>
        </p:nvSpPr>
        <p:spPr>
          <a:xfrm>
            <a:off x="0" y="276447"/>
            <a:ext cx="10515600" cy="657545"/>
          </a:xfrm>
          <a:prstGeom prst="rect">
            <a:avLst/>
          </a:prstGeom>
        </p:spPr>
        <p:txBody>
          <a:bodyPr vert="horz" lIns="91440" tIns="45720" rIns="91440" bIns="45720" rtlCol="0" anchor="ctr">
            <a:noAutofit/>
          </a:bodyPr>
          <a:lstStyle>
            <a:lvl1pPr algn="l" defTabSz="914377" rtl="0" eaLnBrk="1" latinLnBrk="0" hangingPunct="1">
              <a:lnSpc>
                <a:spcPct val="90000"/>
              </a:lnSpc>
              <a:spcBef>
                <a:spcPct val="0"/>
              </a:spcBef>
              <a:buNone/>
              <a:defRPr sz="4267" b="1" i="0" kern="1200">
                <a:solidFill>
                  <a:srgbClr val="0D2755"/>
                </a:solidFill>
                <a:latin typeface="Calibri" panose="020F0502020204030204" pitchFamily="34" charset="0"/>
                <a:ea typeface="+mj-ea"/>
                <a:cs typeface="Calibri" panose="020F0502020204030204" pitchFamily="34"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fr-FR" sz="3200" b="1" i="0" u="none" strike="noStrike" kern="1200" cap="none" spc="0" normalizeH="0" baseline="0" noProof="0" dirty="0" smtClean="0">
                <a:ln>
                  <a:noFill/>
                </a:ln>
                <a:solidFill>
                  <a:srgbClr val="0D2755"/>
                </a:solidFill>
                <a:effectLst/>
                <a:uLnTx/>
                <a:uFillTx/>
                <a:latin typeface="Calibri" panose="020F0502020204030204" pitchFamily="34" charset="0"/>
                <a:ea typeface="+mj-ea"/>
                <a:cs typeface="Calibri" panose="020F0502020204030204" pitchFamily="34" charset="0"/>
              </a:rPr>
              <a:t>LA PERFORMANCE DANS NOTRE</a:t>
            </a:r>
            <a:r>
              <a:rPr kumimoji="0" lang="fr-FR" sz="3200" b="1" i="0" u="none" strike="noStrike" kern="1200" cap="none" spc="0" normalizeH="0" noProof="0" dirty="0" smtClean="0">
                <a:ln>
                  <a:noFill/>
                </a:ln>
                <a:solidFill>
                  <a:srgbClr val="0D2755"/>
                </a:solidFill>
                <a:effectLst/>
                <a:uLnTx/>
                <a:uFillTx/>
                <a:latin typeface="Calibri" panose="020F0502020204030204" pitchFamily="34" charset="0"/>
                <a:ea typeface="+mj-ea"/>
                <a:cs typeface="Calibri" panose="020F0502020204030204" pitchFamily="34" charset="0"/>
              </a:rPr>
              <a:t> PLAN STRATEGIQUE</a:t>
            </a:r>
            <a:endParaRPr kumimoji="0" lang="fr-FR" sz="3200" b="1" i="0" u="none" strike="noStrike" kern="1200" cap="none" spc="0" normalizeH="0" baseline="0" noProof="0" dirty="0">
              <a:ln>
                <a:noFill/>
              </a:ln>
              <a:solidFill>
                <a:srgbClr val="0D2755"/>
              </a:solidFill>
              <a:effectLst/>
              <a:uLnTx/>
              <a:uFillTx/>
              <a:latin typeface="Calibri" panose="020F0502020204030204" pitchFamily="34" charset="0"/>
              <a:ea typeface="+mj-ea"/>
              <a:cs typeface="Calibri" panose="020F0502020204030204" pitchFamily="34" charset="0"/>
            </a:endParaRPr>
          </a:p>
        </p:txBody>
      </p:sp>
      <p:sp>
        <p:nvSpPr>
          <p:cNvPr id="31" name="ZoneTexte 30"/>
          <p:cNvSpPr txBox="1"/>
          <p:nvPr/>
        </p:nvSpPr>
        <p:spPr>
          <a:xfrm>
            <a:off x="4168751" y="2213751"/>
            <a:ext cx="3519200" cy="418576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smtClean="0">
                <a:ln>
                  <a:noFill/>
                </a:ln>
                <a:solidFill>
                  <a:prstClr val="white"/>
                </a:solidFill>
                <a:effectLst/>
                <a:uLnTx/>
                <a:uFillTx/>
                <a:latin typeface="Calibri" panose="020F0502020204030204"/>
                <a:ea typeface="+mn-ea"/>
                <a:cs typeface="+mn-cs"/>
              </a:rPr>
              <a:t>LA PERFORMANCE OPERATIONNELLE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dirty="0" smtClean="0">
              <a:ln>
                <a:noFill/>
              </a:ln>
              <a:solidFill>
                <a:prstClr val="white"/>
              </a:solidFill>
              <a:effectLst/>
              <a:uLnTx/>
              <a:uFillTx/>
              <a:latin typeface="Calibri" panose="020F0502020204030204"/>
              <a:ea typeface="+mn-ea"/>
              <a:cs typeface="+mn-cs"/>
            </a:endParaRPr>
          </a:p>
          <a:p>
            <a:pPr lvl="0" algn="just"/>
            <a:r>
              <a:rPr lang="fr-FR" sz="1400" dirty="0">
                <a:solidFill>
                  <a:schemeClr val="bg1"/>
                </a:solidFill>
              </a:rPr>
              <a:t>La performance opérationnelle est un élément essentiel pour assurer l'efficacité et la rentabilité d'une entreprise d'assurance. Elle englobe un ensemble de critères qui permettent de mesurer l'efficience des processus internes, la qualité des services offerts aux clients et la capacité de l'entreprise à maîtriser ses coûts</a:t>
            </a:r>
            <a:r>
              <a:rPr lang="fr-FR" sz="1400" dirty="0" smtClean="0">
                <a:solidFill>
                  <a:schemeClr val="bg1"/>
                </a:solidFill>
              </a:rPr>
              <a:t>.</a:t>
            </a:r>
          </a:p>
          <a:p>
            <a:pPr algn="just"/>
            <a:r>
              <a:rPr lang="fr-FR" sz="1400" b="1" dirty="0">
                <a:solidFill>
                  <a:schemeClr val="bg1"/>
                </a:solidFill>
              </a:rPr>
              <a:t>Critères clés : </a:t>
            </a:r>
          </a:p>
          <a:p>
            <a:pPr marL="285750" lvl="0" indent="-285750" algn="just">
              <a:buFont typeface="Arial" panose="020B0604020202020204" pitchFamily="34" charset="0"/>
              <a:buChar char="•"/>
            </a:pPr>
            <a:r>
              <a:rPr lang="fr-FR" sz="1400" b="1" dirty="0" smtClean="0">
                <a:solidFill>
                  <a:schemeClr val="bg1"/>
                </a:solidFill>
                <a:latin typeface="Calibri" panose="020F0502020204030204"/>
              </a:rPr>
              <a:t>Efficacité des processus : </a:t>
            </a:r>
            <a:r>
              <a:rPr lang="fr-FR" sz="1400" dirty="0" smtClean="0">
                <a:solidFill>
                  <a:schemeClr val="bg1"/>
                </a:solidFill>
                <a:latin typeface="Calibri" panose="020F0502020204030204"/>
              </a:rPr>
              <a:t>taux d’automatisation, durée moyenne de traitement, taux de satisfaction clients</a:t>
            </a:r>
          </a:p>
          <a:p>
            <a:pPr marL="285750" lvl="0" indent="-285750" algn="just">
              <a:buFont typeface="Arial" panose="020B0604020202020204" pitchFamily="34" charset="0"/>
              <a:buChar char="•"/>
            </a:pPr>
            <a:r>
              <a:rPr lang="fr-FR" sz="1400" b="1" dirty="0" smtClean="0">
                <a:solidFill>
                  <a:schemeClr val="bg1"/>
                </a:solidFill>
                <a:latin typeface="Calibri" panose="020F0502020204030204"/>
              </a:rPr>
              <a:t>La Qualité de service </a:t>
            </a:r>
            <a:r>
              <a:rPr lang="fr-FR" sz="1400" dirty="0" smtClean="0">
                <a:solidFill>
                  <a:schemeClr val="bg1"/>
                </a:solidFill>
                <a:latin typeface="Calibri" panose="020F0502020204030204"/>
              </a:rPr>
              <a:t>: taux de disponibilité des services, taux de réclamation, délai de règlement des sinistres…</a:t>
            </a:r>
          </a:p>
          <a:p>
            <a:pPr marL="285750" lvl="0" indent="-285750" algn="just">
              <a:buFont typeface="Arial" panose="020B0604020202020204" pitchFamily="34" charset="0"/>
              <a:buChar char="•"/>
            </a:pPr>
            <a:endParaRPr lang="fr-FR" sz="1400" dirty="0">
              <a:solidFill>
                <a:schemeClr val="bg1"/>
              </a:solidFill>
              <a:latin typeface="Calibri" panose="020F0502020204030204"/>
            </a:endParaRPr>
          </a:p>
        </p:txBody>
      </p:sp>
      <p:sp>
        <p:nvSpPr>
          <p:cNvPr id="32" name="ZoneTexte 31"/>
          <p:cNvSpPr txBox="1"/>
          <p:nvPr/>
        </p:nvSpPr>
        <p:spPr>
          <a:xfrm>
            <a:off x="8258131" y="2116638"/>
            <a:ext cx="3519200" cy="4401205"/>
          </a:xfrm>
          <a:prstGeom prst="rect">
            <a:avLst/>
          </a:prstGeom>
          <a:noFill/>
          <a:ln>
            <a:noFill/>
          </a:ln>
        </p:spPr>
        <p:style>
          <a:lnRef idx="3">
            <a:schemeClr val="lt1"/>
          </a:lnRef>
          <a:fillRef idx="1">
            <a:schemeClr val="accent5"/>
          </a:fillRef>
          <a:effectRef idx="1">
            <a:schemeClr val="accent5"/>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smtClean="0">
                <a:ln>
                  <a:noFill/>
                </a:ln>
                <a:solidFill>
                  <a:prstClr val="white"/>
                </a:solidFill>
                <a:effectLst/>
                <a:uLnTx/>
                <a:uFillTx/>
                <a:latin typeface="Calibri" panose="020F0502020204030204"/>
                <a:ea typeface="+mn-ea"/>
                <a:cs typeface="+mn-cs"/>
              </a:rPr>
              <a:t>LA PERFOMANCE CLIENT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dirty="0" smtClean="0">
              <a:ln>
                <a:noFill/>
              </a:ln>
              <a:solidFill>
                <a:prstClr val="white"/>
              </a:solidFill>
              <a:effectLst/>
              <a:uLnTx/>
              <a:uFillTx/>
              <a:latin typeface="Calibri" panose="020F0502020204030204"/>
              <a:ea typeface="+mn-ea"/>
              <a:cs typeface="+mn-cs"/>
            </a:endParaRPr>
          </a:p>
          <a:p>
            <a:pPr lvl="0" algn="just"/>
            <a:r>
              <a:rPr lang="fr-FR" sz="1400" dirty="0" smtClean="0"/>
              <a:t>La performance </a:t>
            </a:r>
            <a:r>
              <a:rPr lang="fr-FR" sz="1400" dirty="0"/>
              <a:t>client est un </a:t>
            </a:r>
            <a:r>
              <a:rPr lang="fr-FR" sz="1400" dirty="0" smtClean="0"/>
              <a:t>vecteur </a:t>
            </a:r>
            <a:r>
              <a:rPr lang="fr-FR" sz="1400" dirty="0"/>
              <a:t>essentiel pour assurer la croissance, la rentabilité et la pérennité </a:t>
            </a:r>
            <a:r>
              <a:rPr lang="fr-FR" sz="1400" dirty="0" smtClean="0"/>
              <a:t>d’une entreprise d’assurance. </a:t>
            </a:r>
            <a:r>
              <a:rPr lang="fr-FR" sz="1400" dirty="0"/>
              <a:t>Elle englobe un ensemble de critères qui permettent de mesurer la satisfaction, la fidélité et l'engagement des clients</a:t>
            </a:r>
            <a:r>
              <a:rPr lang="fr-FR" sz="1400" dirty="0" smtClean="0"/>
              <a:t>.</a:t>
            </a: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a:t>
            </a:r>
          </a:p>
          <a:p>
            <a:pPr algn="just"/>
            <a:r>
              <a:rPr lang="fr-FR" sz="1400" b="1" dirty="0">
                <a:solidFill>
                  <a:schemeClr val="bg1"/>
                </a:solidFill>
              </a:rPr>
              <a:t>Critères clés : </a:t>
            </a:r>
          </a:p>
          <a:p>
            <a:pPr marL="285750" lvl="0" indent="-285750" algn="just">
              <a:buFont typeface="Arial" panose="020B0604020202020204" pitchFamily="34" charset="0"/>
              <a:buChar char="•"/>
            </a:pPr>
            <a:r>
              <a:rPr kumimoji="0" lang="fr-FR" sz="1400" b="1" i="0" u="none" strike="noStrike" kern="1200" cap="none" spc="0" normalizeH="0" baseline="0" noProof="0" dirty="0" smtClean="0">
                <a:ln>
                  <a:noFill/>
                </a:ln>
                <a:solidFill>
                  <a:prstClr val="white"/>
                </a:solidFill>
                <a:effectLst/>
                <a:uLnTx/>
                <a:uFillTx/>
                <a:latin typeface="Calibri" panose="020F0502020204030204"/>
                <a:ea typeface="+mn-ea"/>
                <a:cs typeface="+mn-cs"/>
              </a:rPr>
              <a:t>La satisfaction client </a:t>
            </a: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 taux</a:t>
            </a:r>
            <a:r>
              <a:rPr kumimoji="0" lang="fr-FR" sz="1400" b="0" i="0" u="none" strike="noStrike" kern="1200" cap="none" spc="0" normalizeH="0" noProof="0" dirty="0" smtClean="0">
                <a:ln>
                  <a:noFill/>
                </a:ln>
                <a:solidFill>
                  <a:prstClr val="white"/>
                </a:solidFill>
                <a:effectLst/>
                <a:uLnTx/>
                <a:uFillTx/>
                <a:latin typeface="Calibri" panose="020F0502020204030204"/>
                <a:ea typeface="+mn-ea"/>
                <a:cs typeface="+mn-cs"/>
              </a:rPr>
              <a:t> de satisfaction, calculé à partir de Net Promoteur Score (NPS)</a:t>
            </a:r>
          </a:p>
          <a:p>
            <a:pPr marL="285750" lvl="0" indent="-285750" algn="just">
              <a:buFont typeface="Arial" panose="020B0604020202020204" pitchFamily="34" charset="0"/>
              <a:buChar char="•"/>
            </a:pPr>
            <a:r>
              <a:rPr lang="fr-FR" sz="1400" b="1" dirty="0" smtClean="0">
                <a:solidFill>
                  <a:prstClr val="white"/>
                </a:solidFill>
                <a:latin typeface="Calibri" panose="020F0502020204030204"/>
              </a:rPr>
              <a:t>Customer Effort Score  </a:t>
            </a:r>
            <a:r>
              <a:rPr lang="fr-FR" sz="1400" dirty="0" smtClean="0">
                <a:solidFill>
                  <a:prstClr val="white"/>
                </a:solidFill>
                <a:latin typeface="Calibri" panose="020F0502020204030204"/>
              </a:rPr>
              <a:t>(fluidité du parcours client)</a:t>
            </a:r>
          </a:p>
          <a:p>
            <a:pPr marL="285750" lvl="0" indent="-285750" algn="just">
              <a:buFont typeface="Arial" panose="020B0604020202020204" pitchFamily="34" charset="0"/>
              <a:buChar char="•"/>
            </a:pPr>
            <a:r>
              <a:rPr lang="fr-FR" sz="1400" b="1" dirty="0" smtClean="0">
                <a:solidFill>
                  <a:prstClr val="white"/>
                </a:solidFill>
                <a:latin typeface="Calibri" panose="020F0502020204030204"/>
              </a:rPr>
              <a:t>La fidélité du client </a:t>
            </a:r>
            <a:r>
              <a:rPr lang="fr-FR" sz="1400" dirty="0" smtClean="0">
                <a:solidFill>
                  <a:prstClr val="white"/>
                </a:solidFill>
                <a:latin typeface="Calibri" panose="020F0502020204030204"/>
              </a:rPr>
              <a:t>: taux de rétention, taux d’attrition, valeur client</a:t>
            </a:r>
          </a:p>
          <a:p>
            <a:pPr marL="285750" lvl="0" indent="-285750" algn="just">
              <a:buFont typeface="Arial" panose="020B0604020202020204" pitchFamily="34" charset="0"/>
              <a:buChar char="•"/>
            </a:pPr>
            <a:r>
              <a:rPr lang="fr-FR" sz="1400" b="1" dirty="0" smtClean="0">
                <a:solidFill>
                  <a:prstClr val="white"/>
                </a:solidFill>
                <a:latin typeface="Calibri" panose="020F0502020204030204"/>
              </a:rPr>
              <a:t>L’engagement client </a:t>
            </a:r>
            <a:r>
              <a:rPr lang="fr-FR" sz="1400" dirty="0" smtClean="0">
                <a:solidFill>
                  <a:prstClr val="white"/>
                </a:solidFill>
                <a:latin typeface="Calibri" panose="020F0502020204030204"/>
              </a:rPr>
              <a:t>: nombre d’interactions avec l’entreprise.</a:t>
            </a:r>
          </a:p>
          <a:p>
            <a:pPr marL="285750" lvl="0" indent="-285750" algn="just">
              <a:buFont typeface="Arial" panose="020B0604020202020204" pitchFamily="34" charset="0"/>
              <a:buChar char="•"/>
            </a:pPr>
            <a:endParaRPr kumimoji="0" lang="fr-FR" sz="1400" b="0" i="0" u="none" strike="noStrike" kern="1200" cap="none" spc="0" normalizeH="0" noProof="0" dirty="0" smtClean="0">
              <a:ln>
                <a:noFill/>
              </a:ln>
              <a:solidFill>
                <a:prstClr val="white"/>
              </a:solidFill>
              <a:effectLst/>
              <a:uLnTx/>
              <a:uFillTx/>
              <a:latin typeface="Calibri" panose="020F0502020204030204"/>
              <a:ea typeface="+mn-ea"/>
              <a:cs typeface="+mn-cs"/>
            </a:endParaRPr>
          </a:p>
          <a:p>
            <a:pPr marL="285750" lvl="0" indent="-285750" algn="just">
              <a:buFont typeface="Arial" panose="020B0604020202020204" pitchFamily="34" charset="0"/>
              <a:buChar char="•"/>
            </a:pPr>
            <a:endParaRPr kumimoji="0" lang="fr-FR"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Carré corné 9"/>
          <p:cNvSpPr/>
          <p:nvPr/>
        </p:nvSpPr>
        <p:spPr>
          <a:xfrm>
            <a:off x="2687910" y="1253083"/>
            <a:ext cx="1626781" cy="141413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Taux </a:t>
            </a:r>
            <a:r>
              <a:rPr lang="fr-FR" sz="1600" dirty="0" smtClean="0"/>
              <a:t>d’automatisation</a:t>
            </a:r>
            <a:endParaRPr lang="fr-FR" sz="1600" dirty="0"/>
          </a:p>
        </p:txBody>
      </p:sp>
      <p:sp>
        <p:nvSpPr>
          <p:cNvPr id="17" name="Carré corné 16"/>
          <p:cNvSpPr/>
          <p:nvPr/>
        </p:nvSpPr>
        <p:spPr>
          <a:xfrm>
            <a:off x="5582659" y="1760185"/>
            <a:ext cx="1626781" cy="141413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Durée moyenne de traitement</a:t>
            </a:r>
            <a:endParaRPr lang="fr-FR" dirty="0"/>
          </a:p>
        </p:txBody>
      </p:sp>
      <p:sp>
        <p:nvSpPr>
          <p:cNvPr id="18" name="Carré corné 17"/>
          <p:cNvSpPr/>
          <p:nvPr/>
        </p:nvSpPr>
        <p:spPr>
          <a:xfrm>
            <a:off x="8362577" y="1359550"/>
            <a:ext cx="1626781" cy="141413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Taux de disponibilité des services</a:t>
            </a:r>
            <a:endParaRPr lang="fr-FR" dirty="0"/>
          </a:p>
        </p:txBody>
      </p:sp>
      <p:sp>
        <p:nvSpPr>
          <p:cNvPr id="20" name="Carré corné 19"/>
          <p:cNvSpPr/>
          <p:nvPr/>
        </p:nvSpPr>
        <p:spPr>
          <a:xfrm>
            <a:off x="4845186" y="5321950"/>
            <a:ext cx="1626781" cy="141413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Taux de réclamation</a:t>
            </a:r>
            <a:endParaRPr lang="fr-FR" dirty="0"/>
          </a:p>
        </p:txBody>
      </p:sp>
      <p:sp>
        <p:nvSpPr>
          <p:cNvPr id="22" name="Carré corné 21"/>
          <p:cNvSpPr/>
          <p:nvPr/>
        </p:nvSpPr>
        <p:spPr>
          <a:xfrm>
            <a:off x="3925116" y="3468766"/>
            <a:ext cx="1626781" cy="141413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Délai de règlement des sinistres</a:t>
            </a:r>
            <a:endParaRPr lang="fr-FR" dirty="0"/>
          </a:p>
        </p:txBody>
      </p:sp>
      <p:sp>
        <p:nvSpPr>
          <p:cNvPr id="27" name="Carré corné 26"/>
          <p:cNvSpPr/>
          <p:nvPr/>
        </p:nvSpPr>
        <p:spPr>
          <a:xfrm>
            <a:off x="9696467" y="3440129"/>
            <a:ext cx="1626781" cy="141413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Maitrise des risques</a:t>
            </a:r>
            <a:endParaRPr lang="fr-FR" dirty="0"/>
          </a:p>
        </p:txBody>
      </p:sp>
      <p:sp>
        <p:nvSpPr>
          <p:cNvPr id="28" name="Carré corné 27"/>
          <p:cNvSpPr/>
          <p:nvPr/>
        </p:nvSpPr>
        <p:spPr>
          <a:xfrm>
            <a:off x="7337740" y="4103317"/>
            <a:ext cx="1626781" cy="141413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Productivité des collaborateurs</a:t>
            </a:r>
            <a:endParaRPr lang="fr-FR" dirty="0"/>
          </a:p>
        </p:txBody>
      </p:sp>
      <p:sp>
        <p:nvSpPr>
          <p:cNvPr id="21" name="Pentagone 20"/>
          <p:cNvSpPr/>
          <p:nvPr/>
        </p:nvSpPr>
        <p:spPr>
          <a:xfrm>
            <a:off x="0" y="1669311"/>
            <a:ext cx="2828260" cy="5188689"/>
          </a:xfrm>
          <a:prstGeom prst="homePlate">
            <a:avLst/>
          </a:prstGeom>
          <a:solidFill>
            <a:srgbClr val="CC00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a:r>
              <a:rPr lang="fr-FR" sz="2200" dirty="0" smtClean="0"/>
              <a:t>PERFORMANCE</a:t>
            </a:r>
          </a:p>
          <a:p>
            <a:pPr algn="ctr"/>
            <a:r>
              <a:rPr lang="fr-FR" sz="2200" dirty="0" smtClean="0"/>
              <a:t>OPERATIONNELLE</a:t>
            </a:r>
          </a:p>
        </p:txBody>
      </p:sp>
      <p:pic>
        <p:nvPicPr>
          <p:cNvPr id="26" name="Image 25"/>
          <p:cNvPicPr>
            <a:picLocks noChangeAspect="1"/>
          </p:cNvPicPr>
          <p:nvPr/>
        </p:nvPicPr>
        <p:blipFill>
          <a:blip r:embed="rId3"/>
          <a:stretch>
            <a:fillRect/>
          </a:stretch>
        </p:blipFill>
        <p:spPr>
          <a:xfrm>
            <a:off x="9229344" y="5541125"/>
            <a:ext cx="2385910" cy="876922"/>
          </a:xfrm>
          <a:prstGeom prst="rect">
            <a:avLst/>
          </a:prstGeom>
        </p:spPr>
      </p:pic>
    </p:spTree>
    <p:extLst>
      <p:ext uri="{BB962C8B-B14F-4D97-AF65-F5344CB8AC3E}">
        <p14:creationId xmlns:p14="http://schemas.microsoft.com/office/powerpoint/2010/main" val="1041077858"/>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030024" y="6196277"/>
            <a:ext cx="2072640" cy="389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ZoneTexte 22"/>
          <p:cNvSpPr txBox="1"/>
          <p:nvPr/>
        </p:nvSpPr>
        <p:spPr>
          <a:xfrm>
            <a:off x="4589938" y="2671662"/>
            <a:ext cx="1547572" cy="246221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smtClean="0">
                <a:ln>
                  <a:noFill/>
                </a:ln>
                <a:solidFill>
                  <a:prstClr val="white"/>
                </a:solidFill>
                <a:effectLst/>
                <a:uLnTx/>
                <a:uFillTx/>
                <a:latin typeface="Calibri" panose="020F0502020204030204"/>
                <a:ea typeface="+mn-ea"/>
                <a:cs typeface="+mn-cs"/>
              </a:rPr>
              <a:t>CONSEILLER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dirty="0" smtClean="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Le conseiller fournit un conseil honnête et impartial, dans le meilleur intérêt du client, sur les contrats, garanties et option les mieux adaptées.</a:t>
            </a:r>
            <a:endParaRPr kumimoji="0" lang="fr-FR"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ZoneTexte 24"/>
          <p:cNvSpPr txBox="1"/>
          <p:nvPr/>
        </p:nvSpPr>
        <p:spPr>
          <a:xfrm>
            <a:off x="10187136" y="3033168"/>
            <a:ext cx="1623784" cy="20313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smtClean="0">
                <a:ln>
                  <a:noFill/>
                </a:ln>
                <a:solidFill>
                  <a:prstClr val="white"/>
                </a:solidFill>
                <a:effectLst/>
                <a:uLnTx/>
                <a:uFillTx/>
                <a:latin typeface="Calibri" panose="020F0502020204030204"/>
                <a:ea typeface="+mn-ea"/>
                <a:cs typeface="+mn-cs"/>
              </a:rPr>
              <a:t>ARCHIVER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dirty="0" smtClean="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Le conseiller archive les documents remis au client signés en GED afin d’assurer la traçabilité du conseil fournit. </a:t>
            </a:r>
            <a:endParaRPr kumimoji="0" lang="fr-FR"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Titre 4"/>
          <p:cNvSpPr txBox="1">
            <a:spLocks/>
          </p:cNvSpPr>
          <p:nvPr/>
        </p:nvSpPr>
        <p:spPr>
          <a:xfrm>
            <a:off x="0" y="276447"/>
            <a:ext cx="10515600" cy="657545"/>
          </a:xfrm>
          <a:prstGeom prst="rect">
            <a:avLst/>
          </a:prstGeom>
        </p:spPr>
        <p:txBody>
          <a:bodyPr vert="horz" lIns="91440" tIns="45720" rIns="91440" bIns="45720" rtlCol="0" anchor="ctr">
            <a:noAutofit/>
          </a:bodyPr>
          <a:lstStyle>
            <a:lvl1pPr algn="l" defTabSz="914377" rtl="0" eaLnBrk="1" latinLnBrk="0" hangingPunct="1">
              <a:lnSpc>
                <a:spcPct val="90000"/>
              </a:lnSpc>
              <a:spcBef>
                <a:spcPct val="0"/>
              </a:spcBef>
              <a:buNone/>
              <a:defRPr sz="4267" b="1" i="0" kern="1200">
                <a:solidFill>
                  <a:srgbClr val="0D2755"/>
                </a:solidFill>
                <a:latin typeface="Calibri" panose="020F0502020204030204" pitchFamily="34" charset="0"/>
                <a:ea typeface="+mj-ea"/>
                <a:cs typeface="Calibri" panose="020F0502020204030204" pitchFamily="34"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fr-FR" sz="3200" b="1" i="0" u="none" strike="noStrike" kern="1200" cap="none" spc="0" normalizeH="0" baseline="0" noProof="0" dirty="0" smtClean="0">
                <a:ln>
                  <a:noFill/>
                </a:ln>
                <a:solidFill>
                  <a:srgbClr val="0D2755"/>
                </a:solidFill>
                <a:effectLst/>
                <a:uLnTx/>
                <a:uFillTx/>
                <a:latin typeface="Calibri" panose="020F0502020204030204" pitchFamily="34" charset="0"/>
                <a:ea typeface="+mj-ea"/>
                <a:cs typeface="Calibri" panose="020F0502020204030204" pitchFamily="34" charset="0"/>
              </a:rPr>
              <a:t>LA PERFORMANCE DANS NOTRE</a:t>
            </a:r>
            <a:r>
              <a:rPr kumimoji="0" lang="fr-FR" sz="3200" b="1" i="0" u="none" strike="noStrike" kern="1200" cap="none" spc="0" normalizeH="0" noProof="0" dirty="0" smtClean="0">
                <a:ln>
                  <a:noFill/>
                </a:ln>
                <a:solidFill>
                  <a:srgbClr val="0D2755"/>
                </a:solidFill>
                <a:effectLst/>
                <a:uLnTx/>
                <a:uFillTx/>
                <a:latin typeface="Calibri" panose="020F0502020204030204" pitchFamily="34" charset="0"/>
                <a:ea typeface="+mj-ea"/>
                <a:cs typeface="Calibri" panose="020F0502020204030204" pitchFamily="34" charset="0"/>
              </a:rPr>
              <a:t> PLAN STRATEGIQUE</a:t>
            </a:r>
            <a:endParaRPr kumimoji="0" lang="fr-FR" sz="3200" b="1" i="0" u="none" strike="noStrike" kern="1200" cap="none" spc="0" normalizeH="0" baseline="0" noProof="0" dirty="0">
              <a:ln>
                <a:noFill/>
              </a:ln>
              <a:solidFill>
                <a:srgbClr val="0D2755"/>
              </a:solidFill>
              <a:effectLst/>
              <a:uLnTx/>
              <a:uFillTx/>
              <a:latin typeface="Calibri" panose="020F0502020204030204" pitchFamily="34" charset="0"/>
              <a:ea typeface="+mj-ea"/>
              <a:cs typeface="Calibri" panose="020F0502020204030204" pitchFamily="34" charset="0"/>
            </a:endParaRPr>
          </a:p>
        </p:txBody>
      </p:sp>
      <p:sp>
        <p:nvSpPr>
          <p:cNvPr id="31" name="ZoneTexte 30"/>
          <p:cNvSpPr txBox="1"/>
          <p:nvPr/>
        </p:nvSpPr>
        <p:spPr>
          <a:xfrm>
            <a:off x="4168751" y="2213751"/>
            <a:ext cx="3519200" cy="418576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smtClean="0">
                <a:ln>
                  <a:noFill/>
                </a:ln>
                <a:solidFill>
                  <a:prstClr val="white"/>
                </a:solidFill>
                <a:effectLst/>
                <a:uLnTx/>
                <a:uFillTx/>
                <a:latin typeface="Calibri" panose="020F0502020204030204"/>
                <a:ea typeface="+mn-ea"/>
                <a:cs typeface="+mn-cs"/>
              </a:rPr>
              <a:t>LA PERFORMANCE OPERATIONNELLE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dirty="0" smtClean="0">
              <a:ln>
                <a:noFill/>
              </a:ln>
              <a:solidFill>
                <a:prstClr val="white"/>
              </a:solidFill>
              <a:effectLst/>
              <a:uLnTx/>
              <a:uFillTx/>
              <a:latin typeface="Calibri" panose="020F0502020204030204"/>
              <a:ea typeface="+mn-ea"/>
              <a:cs typeface="+mn-cs"/>
            </a:endParaRPr>
          </a:p>
          <a:p>
            <a:pPr lvl="0" algn="just"/>
            <a:r>
              <a:rPr lang="fr-FR" sz="1400" dirty="0">
                <a:solidFill>
                  <a:schemeClr val="bg1"/>
                </a:solidFill>
              </a:rPr>
              <a:t>La performance opérationnelle est un élément essentiel pour assurer l'efficacité et la rentabilité d'une entreprise d'assurance. Elle englobe un ensemble de critères qui permettent de mesurer l'efficience des processus internes, la qualité des services offerts aux clients et la capacité de l'entreprise à maîtriser ses coûts</a:t>
            </a:r>
            <a:r>
              <a:rPr lang="fr-FR" sz="1400" dirty="0" smtClean="0">
                <a:solidFill>
                  <a:schemeClr val="bg1"/>
                </a:solidFill>
              </a:rPr>
              <a:t>.</a:t>
            </a:r>
          </a:p>
          <a:p>
            <a:pPr algn="just"/>
            <a:r>
              <a:rPr lang="fr-FR" sz="1400" b="1" dirty="0">
                <a:solidFill>
                  <a:schemeClr val="bg1"/>
                </a:solidFill>
              </a:rPr>
              <a:t>Critères clés : </a:t>
            </a:r>
          </a:p>
          <a:p>
            <a:pPr marL="285750" lvl="0" indent="-285750" algn="just">
              <a:buFont typeface="Arial" panose="020B0604020202020204" pitchFamily="34" charset="0"/>
              <a:buChar char="•"/>
            </a:pPr>
            <a:r>
              <a:rPr lang="fr-FR" sz="1400" b="1" dirty="0" smtClean="0">
                <a:solidFill>
                  <a:schemeClr val="bg1"/>
                </a:solidFill>
                <a:latin typeface="Calibri" panose="020F0502020204030204"/>
              </a:rPr>
              <a:t>Efficacité des processus : </a:t>
            </a:r>
            <a:r>
              <a:rPr lang="fr-FR" sz="1400" dirty="0" smtClean="0">
                <a:solidFill>
                  <a:schemeClr val="bg1"/>
                </a:solidFill>
                <a:latin typeface="Calibri" panose="020F0502020204030204"/>
              </a:rPr>
              <a:t>taux d’automatisation, durée moyenne de traitement, taux de satisfaction clients</a:t>
            </a:r>
          </a:p>
          <a:p>
            <a:pPr marL="285750" lvl="0" indent="-285750" algn="just">
              <a:buFont typeface="Arial" panose="020B0604020202020204" pitchFamily="34" charset="0"/>
              <a:buChar char="•"/>
            </a:pPr>
            <a:r>
              <a:rPr lang="fr-FR" sz="1400" b="1" dirty="0" smtClean="0">
                <a:solidFill>
                  <a:schemeClr val="bg1"/>
                </a:solidFill>
                <a:latin typeface="Calibri" panose="020F0502020204030204"/>
              </a:rPr>
              <a:t>La Qualité de service </a:t>
            </a:r>
            <a:r>
              <a:rPr lang="fr-FR" sz="1400" dirty="0" smtClean="0">
                <a:solidFill>
                  <a:schemeClr val="bg1"/>
                </a:solidFill>
                <a:latin typeface="Calibri" panose="020F0502020204030204"/>
              </a:rPr>
              <a:t>: taux de disponibilité des services, taux de réclamation, délai de règlement des sinistres…</a:t>
            </a:r>
          </a:p>
          <a:p>
            <a:pPr marL="285750" lvl="0" indent="-285750" algn="just">
              <a:buFont typeface="Arial" panose="020B0604020202020204" pitchFamily="34" charset="0"/>
              <a:buChar char="•"/>
            </a:pPr>
            <a:endParaRPr lang="fr-FR" sz="1400" dirty="0">
              <a:solidFill>
                <a:schemeClr val="bg1"/>
              </a:solidFill>
              <a:latin typeface="Calibri" panose="020F0502020204030204"/>
            </a:endParaRPr>
          </a:p>
        </p:txBody>
      </p:sp>
      <p:sp>
        <p:nvSpPr>
          <p:cNvPr id="10" name="Carré corné 9"/>
          <p:cNvSpPr/>
          <p:nvPr/>
        </p:nvSpPr>
        <p:spPr>
          <a:xfrm>
            <a:off x="2212422" y="1133856"/>
            <a:ext cx="2018202" cy="1719071"/>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Performance R.H</a:t>
            </a:r>
            <a:endParaRPr lang="fr-FR" sz="1600" dirty="0"/>
          </a:p>
        </p:txBody>
      </p:sp>
      <p:sp>
        <p:nvSpPr>
          <p:cNvPr id="21" name="Pentagone 20"/>
          <p:cNvSpPr/>
          <p:nvPr/>
        </p:nvSpPr>
        <p:spPr>
          <a:xfrm rot="16200000">
            <a:off x="5209032" y="-124968"/>
            <a:ext cx="1773936" cy="12191999"/>
          </a:xfrm>
          <a:prstGeom prst="homePlate">
            <a:avLst/>
          </a:prstGeom>
          <a:solidFill>
            <a:srgbClr val="0000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accent5"/>
          </a:fillRef>
          <a:effectRef idx="1">
            <a:schemeClr val="accent5"/>
          </a:effectRef>
          <a:fontRef idx="minor">
            <a:schemeClr val="lt1"/>
          </a:fontRef>
        </p:style>
        <p:txBody>
          <a:bodyPr vert="horz" rtlCol="0" anchor="ctr"/>
          <a:lstStyle/>
          <a:p>
            <a:pPr algn="ctr"/>
            <a:endParaRPr lang="fr-FR" sz="2200" dirty="0" smtClean="0"/>
          </a:p>
        </p:txBody>
      </p:sp>
      <p:sp>
        <p:nvSpPr>
          <p:cNvPr id="2" name="ZoneTexte 1"/>
          <p:cNvSpPr txBox="1"/>
          <p:nvPr/>
        </p:nvSpPr>
        <p:spPr>
          <a:xfrm>
            <a:off x="1036320" y="5974080"/>
            <a:ext cx="10607040" cy="430887"/>
          </a:xfrm>
          <a:prstGeom prst="rect">
            <a:avLst/>
          </a:prstGeom>
          <a:noFill/>
        </p:spPr>
        <p:txBody>
          <a:bodyPr wrap="square" rtlCol="0">
            <a:spAutoFit/>
          </a:bodyPr>
          <a:lstStyle/>
          <a:p>
            <a:r>
              <a:rPr lang="fr-FR" sz="2200" dirty="0" smtClean="0">
                <a:solidFill>
                  <a:schemeClr val="bg1"/>
                </a:solidFill>
              </a:rPr>
              <a:t>SOCLE DE VALEURS COMMUNES : ENGAGEMENT SOCIAL, ENVIRONNEMENTAL, SOCIETAL</a:t>
            </a:r>
            <a:endParaRPr lang="fr-FR" sz="2200" dirty="0">
              <a:solidFill>
                <a:schemeClr val="bg1"/>
              </a:solidFill>
            </a:endParaRPr>
          </a:p>
        </p:txBody>
      </p:sp>
      <p:sp>
        <p:nvSpPr>
          <p:cNvPr id="26" name="Carré corné 25"/>
          <p:cNvSpPr/>
          <p:nvPr/>
        </p:nvSpPr>
        <p:spPr>
          <a:xfrm>
            <a:off x="7936566" y="1889760"/>
            <a:ext cx="2018202" cy="1786127"/>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Performance environnementale et sociétale</a:t>
            </a:r>
            <a:endParaRPr lang="fr-FR" sz="1600" dirty="0"/>
          </a:p>
        </p:txBody>
      </p:sp>
      <p:sp>
        <p:nvSpPr>
          <p:cNvPr id="29" name="Carré corné 28"/>
          <p:cNvSpPr/>
          <p:nvPr/>
        </p:nvSpPr>
        <p:spPr>
          <a:xfrm>
            <a:off x="130709" y="3955312"/>
            <a:ext cx="1626781" cy="1414130"/>
          </a:xfrm>
          <a:prstGeom prst="foldedCorner">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smtClean="0"/>
              <a:t>Taux de turn-over</a:t>
            </a:r>
            <a:endParaRPr lang="fr-FR" dirty="0"/>
          </a:p>
        </p:txBody>
      </p:sp>
      <p:sp>
        <p:nvSpPr>
          <p:cNvPr id="30" name="Carré corné 29"/>
          <p:cNvSpPr/>
          <p:nvPr/>
        </p:nvSpPr>
        <p:spPr>
          <a:xfrm>
            <a:off x="2319173" y="3741952"/>
            <a:ext cx="1626781" cy="1414130"/>
          </a:xfrm>
          <a:prstGeom prst="foldedCorner">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smtClean="0"/>
              <a:t>Satisfaction des collaborateurs</a:t>
            </a:r>
            <a:endParaRPr lang="fr-FR" dirty="0"/>
          </a:p>
        </p:txBody>
      </p:sp>
      <p:sp>
        <p:nvSpPr>
          <p:cNvPr id="33" name="Carré corné 32"/>
          <p:cNvSpPr/>
          <p:nvPr/>
        </p:nvSpPr>
        <p:spPr>
          <a:xfrm>
            <a:off x="142901" y="1797328"/>
            <a:ext cx="1626781" cy="1414130"/>
          </a:xfrm>
          <a:prstGeom prst="foldedCorner">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smtClean="0"/>
              <a:t>Absentéisme</a:t>
            </a:r>
            <a:endParaRPr lang="fr-FR" dirty="0"/>
          </a:p>
        </p:txBody>
      </p:sp>
      <p:sp>
        <p:nvSpPr>
          <p:cNvPr id="34" name="Carré corné 33"/>
          <p:cNvSpPr/>
          <p:nvPr/>
        </p:nvSpPr>
        <p:spPr>
          <a:xfrm>
            <a:off x="4788053" y="3211600"/>
            <a:ext cx="1626781" cy="1414130"/>
          </a:xfrm>
          <a:prstGeom prst="foldedCorner">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smtClean="0"/>
              <a:t>Taux d’accès à la formation</a:t>
            </a:r>
            <a:endParaRPr lang="fr-FR" dirty="0"/>
          </a:p>
        </p:txBody>
      </p:sp>
      <p:sp>
        <p:nvSpPr>
          <p:cNvPr id="17" name="Carré corné 16"/>
          <p:cNvSpPr/>
          <p:nvPr/>
        </p:nvSpPr>
        <p:spPr>
          <a:xfrm>
            <a:off x="5946293" y="1480336"/>
            <a:ext cx="1626781" cy="1414130"/>
          </a:xfrm>
          <a:prstGeom prst="foldedCorner">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1600" dirty="0" smtClean="0"/>
              <a:t>Développement</a:t>
            </a:r>
          </a:p>
          <a:p>
            <a:pPr algn="ctr"/>
            <a:r>
              <a:rPr lang="fr-FR" sz="1600" dirty="0"/>
              <a:t>d</a:t>
            </a:r>
            <a:r>
              <a:rPr lang="fr-FR" sz="1600" dirty="0" smtClean="0"/>
              <a:t>e produits d’assurance verte</a:t>
            </a:r>
            <a:endParaRPr lang="fr-FR" sz="1600" dirty="0"/>
          </a:p>
        </p:txBody>
      </p:sp>
      <p:sp>
        <p:nvSpPr>
          <p:cNvPr id="18" name="Carré corné 17"/>
          <p:cNvSpPr/>
          <p:nvPr/>
        </p:nvSpPr>
        <p:spPr>
          <a:xfrm>
            <a:off x="10565219" y="2559328"/>
            <a:ext cx="1626781" cy="1414130"/>
          </a:xfrm>
          <a:prstGeom prst="foldedCorner">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smtClean="0"/>
              <a:t>Réduction de l’empreinte carbone</a:t>
            </a:r>
            <a:endParaRPr lang="fr-FR" dirty="0"/>
          </a:p>
        </p:txBody>
      </p:sp>
      <p:sp>
        <p:nvSpPr>
          <p:cNvPr id="20" name="Carré corné 19"/>
          <p:cNvSpPr/>
          <p:nvPr/>
        </p:nvSpPr>
        <p:spPr>
          <a:xfrm>
            <a:off x="8378597" y="4022368"/>
            <a:ext cx="1626781" cy="1414130"/>
          </a:xfrm>
          <a:prstGeom prst="foldedCorner">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smtClean="0"/>
              <a:t>Initiatives /durabilité</a:t>
            </a:r>
            <a:endParaRPr lang="fr-FR" dirty="0"/>
          </a:p>
        </p:txBody>
      </p:sp>
      <p:pic>
        <p:nvPicPr>
          <p:cNvPr id="22" name="Image 21"/>
          <p:cNvPicPr>
            <a:picLocks noChangeAspect="1"/>
          </p:cNvPicPr>
          <p:nvPr/>
        </p:nvPicPr>
        <p:blipFill>
          <a:blip r:embed="rId3"/>
          <a:stretch>
            <a:fillRect/>
          </a:stretch>
        </p:blipFill>
        <p:spPr>
          <a:xfrm>
            <a:off x="8253984" y="800735"/>
            <a:ext cx="2081110" cy="764895"/>
          </a:xfrm>
          <a:prstGeom prst="rect">
            <a:avLst/>
          </a:prstGeom>
        </p:spPr>
      </p:pic>
    </p:spTree>
    <p:extLst>
      <p:ext uri="{BB962C8B-B14F-4D97-AF65-F5344CB8AC3E}">
        <p14:creationId xmlns:p14="http://schemas.microsoft.com/office/powerpoint/2010/main" val="2994493091"/>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re 29"/>
          <p:cNvSpPr>
            <a:spLocks noGrp="1"/>
          </p:cNvSpPr>
          <p:nvPr>
            <p:ph type="title"/>
          </p:nvPr>
        </p:nvSpPr>
        <p:spPr>
          <a:xfrm>
            <a:off x="4610121" y="381782"/>
            <a:ext cx="7243551" cy="801524"/>
          </a:xfrm>
        </p:spPr>
        <p:txBody>
          <a:bodyPr>
            <a:noAutofit/>
          </a:bodyPr>
          <a:lstStyle/>
          <a:p>
            <a:r>
              <a:rPr lang="fr-FR" sz="4400" dirty="0" smtClean="0">
                <a:latin typeface="+mn-lt"/>
              </a:rPr>
              <a:t>REFLEXION INDIVIDUELLE</a:t>
            </a:r>
            <a:endParaRPr lang="fr-FR" sz="4400" dirty="0">
              <a:latin typeface="+mn-lt"/>
            </a:endParaRPr>
          </a:p>
        </p:txBody>
      </p:sp>
      <p:sp>
        <p:nvSpPr>
          <p:cNvPr id="16" name="Rectangle 15"/>
          <p:cNvSpPr/>
          <p:nvPr/>
        </p:nvSpPr>
        <p:spPr>
          <a:xfrm>
            <a:off x="768603" y="5913957"/>
            <a:ext cx="11007305"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600" b="0" i="0" u="none" strike="noStrike" kern="1200" cap="none" spc="0" normalizeH="0" baseline="0" noProof="0" dirty="0" smtClean="0">
                <a:ln>
                  <a:noFill/>
                </a:ln>
                <a:solidFill>
                  <a:prstClr val="white">
                    <a:lumMod val="50000"/>
                  </a:prstClr>
                </a:solidFill>
                <a:effectLst/>
                <a:uLnTx/>
                <a:uFillTx/>
                <a:latin typeface="Calibri" panose="020F0502020204030204"/>
                <a:ea typeface="+mn-ea"/>
                <a:cs typeface="+mn-cs"/>
              </a:rPr>
              <a:t>Temps de préparation : 5’</a:t>
            </a:r>
            <a:endParaRPr kumimoji="0" lang="fr-FR" sz="3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17" name="Rectangle 16"/>
          <p:cNvSpPr/>
          <p:nvPr/>
        </p:nvSpPr>
        <p:spPr>
          <a:xfrm>
            <a:off x="777465" y="2181850"/>
            <a:ext cx="11007305" cy="954107"/>
          </a:xfrm>
          <a:prstGeom prst="rect">
            <a:avLst/>
          </a:prstGeom>
        </p:spPr>
        <p:txBody>
          <a:bodyPr wrap="square">
            <a:spAutoFit/>
          </a:bodyPr>
          <a:lstStyle/>
          <a:p>
            <a:pPr lvl="0" algn="ctr"/>
            <a:r>
              <a:rPr lang="fr-FR" sz="2800" dirty="0" smtClean="0">
                <a:solidFill>
                  <a:srgbClr val="5B9BD5"/>
                </a:solidFill>
              </a:rPr>
              <a:t>Identifier </a:t>
            </a:r>
            <a:r>
              <a:rPr lang="fr-FR" sz="2800" dirty="0">
                <a:solidFill>
                  <a:srgbClr val="5B9BD5"/>
                </a:solidFill>
              </a:rPr>
              <a:t>les </a:t>
            </a:r>
            <a:r>
              <a:rPr lang="fr-FR" sz="2800" dirty="0" smtClean="0">
                <a:solidFill>
                  <a:srgbClr val="5B9BD5"/>
                </a:solidFill>
              </a:rPr>
              <a:t>domaines clés </a:t>
            </a:r>
            <a:r>
              <a:rPr lang="fr-FR" sz="2800" dirty="0">
                <a:solidFill>
                  <a:srgbClr val="5B9BD5"/>
                </a:solidFill>
              </a:rPr>
              <a:t>de la performance </a:t>
            </a:r>
            <a:endParaRPr lang="fr-FR" sz="2800" dirty="0" smtClean="0">
              <a:solidFill>
                <a:srgbClr val="5B9BD5"/>
              </a:solidFill>
            </a:endParaRPr>
          </a:p>
          <a:p>
            <a:pPr lvl="0" algn="ctr"/>
            <a:r>
              <a:rPr lang="fr-FR" sz="2800" dirty="0" smtClean="0">
                <a:solidFill>
                  <a:srgbClr val="5B9BD5"/>
                </a:solidFill>
              </a:rPr>
              <a:t>dans </a:t>
            </a:r>
            <a:r>
              <a:rPr lang="fr-FR" sz="2800" dirty="0">
                <a:solidFill>
                  <a:srgbClr val="5B9BD5"/>
                </a:solidFill>
              </a:rPr>
              <a:t>votre contexte de </a:t>
            </a:r>
            <a:r>
              <a:rPr lang="fr-FR" sz="2800" dirty="0" smtClean="0">
                <a:solidFill>
                  <a:srgbClr val="5B9BD5"/>
                </a:solidFill>
              </a:rPr>
              <a:t>travail</a:t>
            </a:r>
            <a:endParaRPr kumimoji="0" lang="fr-FR" sz="2800" b="0" i="0" u="none" strike="noStrike" kern="1200" cap="none" spc="0" normalizeH="0" baseline="0" noProof="0" dirty="0">
              <a:ln>
                <a:noFill/>
              </a:ln>
              <a:solidFill>
                <a:srgbClr val="5B9BD5"/>
              </a:solidFill>
              <a:effectLst/>
              <a:uLnTx/>
              <a:uFillTx/>
              <a:latin typeface="Calibri" panose="020F0502020204030204"/>
              <a:ea typeface="+mn-ea"/>
              <a:cs typeface="+mn-cs"/>
            </a:endParaRPr>
          </a:p>
        </p:txBody>
      </p:sp>
      <p:pic>
        <p:nvPicPr>
          <p:cNvPr id="3" name="Image 2"/>
          <p:cNvPicPr>
            <a:picLocks noChangeAspect="1"/>
          </p:cNvPicPr>
          <p:nvPr/>
        </p:nvPicPr>
        <p:blipFill>
          <a:blip r:embed="rId3"/>
          <a:stretch>
            <a:fillRect/>
          </a:stretch>
        </p:blipFill>
        <p:spPr>
          <a:xfrm>
            <a:off x="4429641" y="3925146"/>
            <a:ext cx="3217677" cy="1890612"/>
          </a:xfrm>
          <a:prstGeom prst="rect">
            <a:avLst/>
          </a:prstGeom>
        </p:spPr>
      </p:pic>
    </p:spTree>
    <p:extLst>
      <p:ext uri="{BB962C8B-B14F-4D97-AF65-F5344CB8AC3E}">
        <p14:creationId xmlns:p14="http://schemas.microsoft.com/office/powerpoint/2010/main" val="23365733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re 29"/>
          <p:cNvSpPr>
            <a:spLocks noGrp="1"/>
          </p:cNvSpPr>
          <p:nvPr>
            <p:ph type="title"/>
          </p:nvPr>
        </p:nvSpPr>
        <p:spPr>
          <a:xfrm>
            <a:off x="4610121" y="381782"/>
            <a:ext cx="7243551" cy="801524"/>
          </a:xfrm>
        </p:spPr>
        <p:txBody>
          <a:bodyPr>
            <a:noAutofit/>
          </a:bodyPr>
          <a:lstStyle/>
          <a:p>
            <a:r>
              <a:rPr lang="fr-FR" sz="4400" dirty="0" smtClean="0">
                <a:latin typeface="+mn-lt"/>
              </a:rPr>
              <a:t>On débriefe</a:t>
            </a:r>
            <a:r>
              <a:rPr lang="fr-FR" sz="4400" dirty="0">
                <a:latin typeface="+mn-lt"/>
              </a:rPr>
              <a:t>!</a:t>
            </a:r>
          </a:p>
        </p:txBody>
      </p:sp>
      <p:pic>
        <p:nvPicPr>
          <p:cNvPr id="4" name="Image 3"/>
          <p:cNvPicPr>
            <a:picLocks noChangeAspect="1"/>
          </p:cNvPicPr>
          <p:nvPr/>
        </p:nvPicPr>
        <p:blipFill>
          <a:blip r:embed="rId3"/>
          <a:stretch>
            <a:fillRect/>
          </a:stretch>
        </p:blipFill>
        <p:spPr>
          <a:xfrm>
            <a:off x="2806995" y="1716559"/>
            <a:ext cx="6794203" cy="4636184"/>
          </a:xfrm>
          <a:prstGeom prst="rect">
            <a:avLst/>
          </a:prstGeom>
        </p:spPr>
      </p:pic>
    </p:spTree>
    <p:extLst>
      <p:ext uri="{BB962C8B-B14F-4D97-AF65-F5344CB8AC3E}">
        <p14:creationId xmlns:p14="http://schemas.microsoft.com/office/powerpoint/2010/main" val="21725405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re 29"/>
          <p:cNvSpPr>
            <a:spLocks noGrp="1"/>
          </p:cNvSpPr>
          <p:nvPr>
            <p:ph type="title"/>
          </p:nvPr>
        </p:nvSpPr>
        <p:spPr>
          <a:xfrm>
            <a:off x="4610121" y="381782"/>
            <a:ext cx="7243551" cy="801524"/>
          </a:xfrm>
        </p:spPr>
        <p:txBody>
          <a:bodyPr>
            <a:noAutofit/>
          </a:bodyPr>
          <a:lstStyle/>
          <a:p>
            <a:r>
              <a:rPr lang="fr-FR" sz="4400" dirty="0" smtClean="0">
                <a:latin typeface="+mn-lt"/>
              </a:rPr>
              <a:t>REFLEXION INDIVIDUELLE</a:t>
            </a:r>
            <a:endParaRPr lang="fr-FR" sz="4400" dirty="0">
              <a:latin typeface="+mn-lt"/>
            </a:endParaRPr>
          </a:p>
        </p:txBody>
      </p:sp>
      <p:sp>
        <p:nvSpPr>
          <p:cNvPr id="17" name="Rectangle 16"/>
          <p:cNvSpPr/>
          <p:nvPr/>
        </p:nvSpPr>
        <p:spPr>
          <a:xfrm>
            <a:off x="777465" y="1651273"/>
            <a:ext cx="11007305" cy="523220"/>
          </a:xfrm>
          <a:prstGeom prst="rect">
            <a:avLst/>
          </a:prstGeom>
        </p:spPr>
        <p:txBody>
          <a:bodyPr wrap="square">
            <a:spAutoFit/>
          </a:bodyPr>
          <a:lstStyle/>
          <a:p>
            <a:pPr lvl="0" algn="ctr"/>
            <a:r>
              <a:rPr lang="fr-FR" sz="2800" dirty="0" smtClean="0">
                <a:solidFill>
                  <a:srgbClr val="5B9BD5"/>
                </a:solidFill>
              </a:rPr>
              <a:t>Construire la carte mentale de votre service</a:t>
            </a:r>
            <a:endParaRPr kumimoji="0" lang="fr-FR" sz="2800" b="0" i="0" u="none" strike="noStrike" kern="1200" cap="none" spc="0" normalizeH="0" baseline="0" noProof="0" dirty="0">
              <a:ln>
                <a:noFill/>
              </a:ln>
              <a:solidFill>
                <a:srgbClr val="5B9BD5"/>
              </a:solidFill>
              <a:effectLst/>
              <a:uLnTx/>
              <a:uFillTx/>
              <a:latin typeface="Calibri" panose="020F0502020204030204"/>
              <a:ea typeface="+mn-ea"/>
              <a:cs typeface="+mn-cs"/>
            </a:endParaRPr>
          </a:p>
        </p:txBody>
      </p:sp>
      <p:pic>
        <p:nvPicPr>
          <p:cNvPr id="2" name="Image 1"/>
          <p:cNvPicPr>
            <a:picLocks noChangeAspect="1"/>
          </p:cNvPicPr>
          <p:nvPr/>
        </p:nvPicPr>
        <p:blipFill>
          <a:blip r:embed="rId3"/>
          <a:stretch>
            <a:fillRect/>
          </a:stretch>
        </p:blipFill>
        <p:spPr>
          <a:xfrm>
            <a:off x="2945219" y="2357951"/>
            <a:ext cx="7078375" cy="3986405"/>
          </a:xfrm>
          <a:prstGeom prst="rect">
            <a:avLst/>
          </a:prstGeom>
        </p:spPr>
      </p:pic>
      <p:sp>
        <p:nvSpPr>
          <p:cNvPr id="16" name="Rectangle 15"/>
          <p:cNvSpPr/>
          <p:nvPr/>
        </p:nvSpPr>
        <p:spPr>
          <a:xfrm>
            <a:off x="1028248" y="6365557"/>
            <a:ext cx="11007305" cy="49244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600" b="0" i="0" u="none" strike="noStrike" kern="1200" cap="none" spc="0" normalizeH="0" baseline="0" noProof="0" dirty="0" smtClean="0">
                <a:ln>
                  <a:noFill/>
                </a:ln>
                <a:solidFill>
                  <a:prstClr val="white">
                    <a:lumMod val="50000"/>
                  </a:prstClr>
                </a:solidFill>
                <a:effectLst/>
                <a:uLnTx/>
                <a:uFillTx/>
                <a:latin typeface="Calibri" panose="020F0502020204030204"/>
                <a:ea typeface="+mn-ea"/>
                <a:cs typeface="+mn-cs"/>
              </a:rPr>
              <a:t>Temps de préparation : 10’</a:t>
            </a:r>
            <a:endParaRPr kumimoji="0" lang="fr-FR" sz="2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61976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FE0B570B-696E-8A48-8062-42D01CFA96FC}"/>
              </a:ext>
            </a:extLst>
          </p:cNvPr>
          <p:cNvSpPr>
            <a:spLocks noGrp="1"/>
          </p:cNvSpPr>
          <p:nvPr>
            <p:ph type="body" sz="quarter" idx="4294967295"/>
          </p:nvPr>
        </p:nvSpPr>
        <p:spPr>
          <a:xfrm>
            <a:off x="2668098" y="2425388"/>
            <a:ext cx="7475362" cy="579967"/>
          </a:xfrm>
        </p:spPr>
        <p:txBody>
          <a:bodyPr>
            <a:noAutofit/>
          </a:bodyPr>
          <a:lstStyle/>
          <a:p>
            <a:pPr marL="0" indent="0" algn="ctr">
              <a:buNone/>
            </a:pPr>
            <a:r>
              <a:rPr lang="fr-FR" sz="4800" b="1" dirty="0" smtClean="0">
                <a:solidFill>
                  <a:schemeClr val="accent1"/>
                </a:solidFill>
              </a:rPr>
              <a:t>DES OBJECTIFS AUX INDICATEURS DE PILOTAGE</a:t>
            </a:r>
            <a:endParaRPr lang="fr-FR" sz="4800" b="1" dirty="0">
              <a:solidFill>
                <a:schemeClr val="accent1"/>
              </a:solidFill>
            </a:endParaRPr>
          </a:p>
        </p:txBody>
      </p:sp>
    </p:spTree>
    <p:extLst>
      <p:ext uri="{BB962C8B-B14F-4D97-AF65-F5344CB8AC3E}">
        <p14:creationId xmlns:p14="http://schemas.microsoft.com/office/powerpoint/2010/main" val="3874003377"/>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me 9"/>
          <p:cNvGraphicFramePr/>
          <p:nvPr>
            <p:extLst>
              <p:ext uri="{D42A27DB-BD31-4B8C-83A1-F6EECF244321}">
                <p14:modId xmlns:p14="http://schemas.microsoft.com/office/powerpoint/2010/main" val="4062373709"/>
              </p:ext>
            </p:extLst>
          </p:nvPr>
        </p:nvGraphicFramePr>
        <p:xfrm>
          <a:off x="-431407" y="1596359"/>
          <a:ext cx="8218670" cy="52189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re 4">
            <a:extLst>
              <a:ext uri="{FF2B5EF4-FFF2-40B4-BE49-F238E27FC236}">
                <a16:creationId xmlns:a16="http://schemas.microsoft.com/office/drawing/2014/main" id="{A366A703-31A1-6145-B007-B5F9948C7B58}"/>
              </a:ext>
            </a:extLst>
          </p:cNvPr>
          <p:cNvSpPr txBox="1">
            <a:spLocks/>
          </p:cNvSpPr>
          <p:nvPr/>
        </p:nvSpPr>
        <p:spPr>
          <a:xfrm>
            <a:off x="4815124" y="284086"/>
            <a:ext cx="6912588" cy="801524"/>
          </a:xfrm>
          <a:prstGeom prst="rect">
            <a:avLst/>
          </a:prstGeom>
          <a:noFill/>
        </p:spPr>
        <p:txBody>
          <a:bodyPr vert="horz" lIns="0" tIns="36000" rIns="0" bIns="0" rtlCol="0" anchor="ctr">
            <a:noAutofit/>
          </a:bodyPr>
          <a:lstStyle>
            <a:lvl1pPr algn="ctr" defTabSz="914400" rtl="0" eaLnBrk="1" latinLnBrk="0" hangingPunct="1">
              <a:lnSpc>
                <a:spcPct val="90000"/>
              </a:lnSpc>
              <a:spcBef>
                <a:spcPct val="0"/>
              </a:spcBef>
              <a:buNone/>
              <a:defRPr sz="4267" b="1" i="0" kern="1200">
                <a:solidFill>
                  <a:schemeClr val="bg1"/>
                </a:solidFill>
                <a:latin typeface="Arial Black" panose="020B0604020202020204" pitchFamily="34" charset="0"/>
                <a:ea typeface="+mj-ea"/>
                <a:cs typeface="Arial Black" panose="020B0604020202020204" pitchFamily="34" charset="0"/>
              </a:defRPr>
            </a:lvl1pPr>
          </a:lstStyle>
          <a:p>
            <a:pPr algn="l"/>
            <a:r>
              <a:rPr lang="fr-FR" sz="4800" dirty="0" smtClean="0">
                <a:latin typeface="+mn-lt"/>
              </a:rPr>
              <a:t>AVANT DE COMMENCER…              </a:t>
            </a:r>
            <a:endParaRPr lang="fr-FR" sz="4800" dirty="0">
              <a:latin typeface="+mn-lt"/>
            </a:endParaRPr>
          </a:p>
        </p:txBody>
      </p:sp>
      <p:sp>
        <p:nvSpPr>
          <p:cNvPr id="5" name="Losange 4"/>
          <p:cNvSpPr/>
          <p:nvPr/>
        </p:nvSpPr>
        <p:spPr>
          <a:xfrm>
            <a:off x="7365232" y="1922586"/>
            <a:ext cx="3302768" cy="2922734"/>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nvGrpSpPr>
          <p:cNvPr id="12" name="Groupe 31"/>
          <p:cNvGrpSpPr/>
          <p:nvPr/>
        </p:nvGrpSpPr>
        <p:grpSpPr>
          <a:xfrm>
            <a:off x="7574621" y="2202350"/>
            <a:ext cx="3142431" cy="2148032"/>
            <a:chOff x="1068592" y="3235392"/>
            <a:chExt cx="4715900" cy="3782014"/>
          </a:xfrm>
        </p:grpSpPr>
        <p:pic>
          <p:nvPicPr>
            <p:cNvPr id="13" name="Picture 10" descr="Résultat de recherche d'images pour &quot;horaires d'ouverture&quot;"/>
            <p:cNvPicPr>
              <a:picLocks noChangeAspect="1" noChangeArrowheads="1"/>
            </p:cNvPicPr>
            <p:nvPr/>
          </p:nvPicPr>
          <p:blipFill>
            <a:blip r:embed="rId8"/>
            <a:srcRect r="6108"/>
            <a:stretch>
              <a:fillRect/>
            </a:stretch>
          </p:blipFill>
          <p:spPr bwMode="auto">
            <a:xfrm>
              <a:off x="1068592" y="3235392"/>
              <a:ext cx="4228501" cy="3782014"/>
            </a:xfrm>
            <a:prstGeom prst="roundRect">
              <a:avLst/>
            </a:prstGeom>
            <a:noFill/>
          </p:spPr>
        </p:pic>
        <p:sp>
          <p:nvSpPr>
            <p:cNvPr id="14" name="Rectangle 13"/>
            <p:cNvSpPr/>
            <p:nvPr/>
          </p:nvSpPr>
          <p:spPr>
            <a:xfrm>
              <a:off x="1515783" y="4128987"/>
              <a:ext cx="4268709" cy="2473943"/>
            </a:xfrm>
            <a:prstGeom prst="rect">
              <a:avLst/>
            </a:prstGeom>
            <a:noFill/>
            <a:ln>
              <a:noFill/>
            </a:ln>
            <a:effectLst/>
          </p:spPr>
          <p:txBody>
            <a:bodyPr spcFirstLastPara="0" vert="horz" wrap="square" lIns="91440" tIns="91440" rIns="91440" bIns="91440" numCol="1" spcCol="1270" anchor="ctr" anchorCtr="0">
              <a:noAutofit/>
            </a:bodyPr>
            <a:lstStyle/>
            <a:p>
              <a:pPr marL="0" marR="0" lvl="0" indent="0" algn="l" defTabSz="1066663" rtl="0" eaLnBrk="1" fontAlgn="auto" latinLnBrk="0" hangingPunct="1">
                <a:lnSpc>
                  <a:spcPct val="100000"/>
                </a:lnSpc>
                <a:spcBef>
                  <a:spcPct val="0"/>
                </a:spcBef>
                <a:spcAft>
                  <a:spcPct val="35000"/>
                </a:spcAft>
                <a:buClrTx/>
                <a:buSzTx/>
                <a:buFontTx/>
                <a:buNone/>
                <a:tabLst/>
                <a:defRPr/>
              </a:pPr>
              <a:r>
                <a:rPr kumimoji="0" lang="fr-FR" sz="2000" b="1" i="0" u="none" strike="noStrike" kern="0" cap="none" spc="0" normalizeH="0" baseline="0" noProof="0" dirty="0" smtClean="0">
                  <a:ln>
                    <a:noFill/>
                  </a:ln>
                  <a:solidFill>
                    <a:srgbClr val="466EA5"/>
                  </a:solidFill>
                  <a:effectLst/>
                  <a:uLnTx/>
                  <a:uFillTx/>
                  <a:latin typeface="Arial"/>
                  <a:ea typeface="+mn-ea"/>
                  <a:cs typeface="+mn-cs"/>
                  <a:sym typeface="Arial"/>
                </a:rPr>
                <a:t>  </a:t>
              </a:r>
              <a:r>
                <a:rPr lang="fr-FR" sz="2800" b="1" kern="0" noProof="0" dirty="0" smtClean="0">
                  <a:solidFill>
                    <a:srgbClr val="466EA5"/>
                  </a:solidFill>
                  <a:latin typeface="Cambria" pitchFamily="18" charset="0"/>
                  <a:sym typeface="Arial"/>
                </a:rPr>
                <a:t>9H00 -</a:t>
              </a:r>
              <a:r>
                <a:rPr kumimoji="0" lang="fr-FR" sz="2800" b="1" i="0" u="none" strike="noStrike" kern="0" cap="none" spc="0" normalizeH="0" baseline="0" noProof="0" dirty="0" smtClean="0">
                  <a:ln>
                    <a:noFill/>
                  </a:ln>
                  <a:solidFill>
                    <a:srgbClr val="466EA5"/>
                  </a:solidFill>
                  <a:effectLst/>
                  <a:uLnTx/>
                  <a:uFillTx/>
                  <a:latin typeface="Cambria" pitchFamily="18" charset="0"/>
                  <a:sym typeface="Arial"/>
                </a:rPr>
                <a:t> 17h30</a:t>
              </a:r>
            </a:p>
          </p:txBody>
        </p:sp>
      </p:grpSp>
      <p:pic>
        <p:nvPicPr>
          <p:cNvPr id="2" name="Imag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86030" y="4755235"/>
            <a:ext cx="1539277" cy="1539277"/>
          </a:xfrm>
          <a:prstGeom prst="rect">
            <a:avLst/>
          </a:prstGeom>
        </p:spPr>
      </p:pic>
      <p:pic>
        <p:nvPicPr>
          <p:cNvPr id="3" name="Image 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88762" y="3240833"/>
            <a:ext cx="1661347" cy="1661347"/>
          </a:xfrm>
          <a:prstGeom prst="rect">
            <a:avLst/>
          </a:prstGeom>
        </p:spPr>
      </p:pic>
      <p:pic>
        <p:nvPicPr>
          <p:cNvPr id="4" name="Image 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659513" y="4644471"/>
            <a:ext cx="1800537" cy="1800537"/>
          </a:xfrm>
          <a:prstGeom prst="rect">
            <a:avLst/>
          </a:prstGeom>
        </p:spPr>
      </p:pic>
    </p:spTree>
    <p:extLst>
      <p:ext uri="{BB962C8B-B14F-4D97-AF65-F5344CB8AC3E}">
        <p14:creationId xmlns:p14="http://schemas.microsoft.com/office/powerpoint/2010/main" val="16162313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838698" y="1838319"/>
            <a:ext cx="10808415" cy="1569660"/>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fr-FR" sz="4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fr-FR" sz="4800" b="0" i="0" u="none" strike="noStrike" kern="1200" cap="none" spc="133" normalizeH="0" baseline="0" noProof="0" dirty="0" smtClean="0">
                <a:ln>
                  <a:noFill/>
                </a:ln>
                <a:solidFill>
                  <a:srgbClr val="0D2755">
                    <a:lumMod val="50000"/>
                    <a:lumOff val="50000"/>
                  </a:srgbClr>
                </a:solidFill>
                <a:effectLst/>
                <a:uLnTx/>
                <a:uFillTx/>
                <a:latin typeface="Calibri Light" panose="020F0302020204030204"/>
                <a:ea typeface="+mn-ea"/>
                <a:cs typeface="+mn-cs"/>
              </a:rPr>
              <a:t>La</a:t>
            </a:r>
            <a:r>
              <a:rPr kumimoji="0" lang="fr-FR" sz="4800" b="0" i="0" u="none" strike="noStrike" kern="1200" cap="none" spc="133" normalizeH="0" noProof="0" dirty="0" smtClean="0">
                <a:ln>
                  <a:noFill/>
                </a:ln>
                <a:solidFill>
                  <a:srgbClr val="0D2755">
                    <a:lumMod val="50000"/>
                    <a:lumOff val="50000"/>
                  </a:srgbClr>
                </a:solidFill>
                <a:effectLst/>
                <a:uLnTx/>
                <a:uFillTx/>
                <a:latin typeface="Calibri Light" panose="020F0302020204030204"/>
                <a:ea typeface="+mn-ea"/>
                <a:cs typeface="+mn-cs"/>
              </a:rPr>
              <a:t> définition d’objectifs clairs et alignés</a:t>
            </a:r>
            <a:endParaRPr kumimoji="0" lang="fr-FR" sz="4800" b="0" i="0" u="none" strike="noStrike" kern="1200" cap="none" spc="133" normalizeH="0" baseline="0" noProof="0" dirty="0">
              <a:ln>
                <a:noFill/>
              </a:ln>
              <a:solidFill>
                <a:srgbClr val="0D2755">
                  <a:lumMod val="50000"/>
                  <a:lumOff val="50000"/>
                </a:srgbClr>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1399938619"/>
      </p:ext>
    </p:extLst>
  </p:cSld>
  <p:clrMapOvr>
    <a:masterClrMapping/>
  </p:clrMapOvr>
  <p:transition spd="slow">
    <p:cove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597915" y="5670117"/>
            <a:ext cx="11007305"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600" b="0" i="0" u="none" strike="noStrike" kern="1200" cap="none" spc="0" normalizeH="0" baseline="0" noProof="0" dirty="0" smtClean="0">
                <a:ln>
                  <a:noFill/>
                </a:ln>
                <a:solidFill>
                  <a:prstClr val="white">
                    <a:lumMod val="50000"/>
                  </a:prstClr>
                </a:solidFill>
                <a:effectLst/>
                <a:uLnTx/>
                <a:uFillTx/>
                <a:latin typeface="Calibri" panose="020F0502020204030204"/>
                <a:ea typeface="+mn-ea"/>
                <a:cs typeface="+mn-cs"/>
              </a:rPr>
              <a:t>Temps de préparation : 5’</a:t>
            </a:r>
            <a:endParaRPr kumimoji="0" lang="fr-FR" sz="3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17" name="Rectangle 16"/>
          <p:cNvSpPr/>
          <p:nvPr/>
        </p:nvSpPr>
        <p:spPr>
          <a:xfrm>
            <a:off x="701041" y="2181850"/>
            <a:ext cx="11083730" cy="523220"/>
          </a:xfrm>
          <a:prstGeom prst="rect">
            <a:avLst/>
          </a:prstGeom>
        </p:spPr>
        <p:txBody>
          <a:bodyPr wrap="square">
            <a:spAutoFit/>
          </a:bodyPr>
          <a:lstStyle/>
          <a:p>
            <a:pPr lvl="0" algn="ctr"/>
            <a:r>
              <a:rPr lang="fr-FR" sz="2800" dirty="0" smtClean="0">
                <a:solidFill>
                  <a:srgbClr val="5B9BD5"/>
                </a:solidFill>
              </a:rPr>
              <a:t>Selon vous, comment définir des objectifs clairs et alignés?</a:t>
            </a:r>
            <a:endParaRPr kumimoji="0" lang="fr-FR" sz="2800" b="0" i="0" u="none" strike="noStrike" kern="1200" cap="none" spc="0" normalizeH="0" baseline="0" noProof="0" dirty="0">
              <a:ln>
                <a:noFill/>
              </a:ln>
              <a:solidFill>
                <a:srgbClr val="5B9BD5"/>
              </a:solidFill>
              <a:effectLst/>
              <a:uLnTx/>
              <a:uFillTx/>
              <a:latin typeface="Calibri" panose="020F0502020204030204"/>
              <a:ea typeface="+mn-ea"/>
              <a:cs typeface="+mn-cs"/>
            </a:endParaRPr>
          </a:p>
        </p:txBody>
      </p:sp>
      <p:pic>
        <p:nvPicPr>
          <p:cNvPr id="8" name="Image 7"/>
          <p:cNvPicPr>
            <a:picLocks noChangeAspect="1"/>
          </p:cNvPicPr>
          <p:nvPr/>
        </p:nvPicPr>
        <p:blipFill>
          <a:blip r:embed="rId3"/>
          <a:stretch>
            <a:fillRect/>
          </a:stretch>
        </p:blipFill>
        <p:spPr>
          <a:xfrm>
            <a:off x="4233886" y="3150044"/>
            <a:ext cx="2883520" cy="1916692"/>
          </a:xfrm>
          <a:prstGeom prst="rect">
            <a:avLst/>
          </a:prstGeom>
        </p:spPr>
      </p:pic>
      <p:sp>
        <p:nvSpPr>
          <p:cNvPr id="10" name="Titre 29"/>
          <p:cNvSpPr>
            <a:spLocks noGrp="1"/>
          </p:cNvSpPr>
          <p:nvPr>
            <p:ph type="title"/>
          </p:nvPr>
        </p:nvSpPr>
        <p:spPr>
          <a:xfrm>
            <a:off x="4610121" y="381782"/>
            <a:ext cx="7243551" cy="801524"/>
          </a:xfrm>
        </p:spPr>
        <p:txBody>
          <a:bodyPr>
            <a:noAutofit/>
          </a:bodyPr>
          <a:lstStyle/>
          <a:p>
            <a:r>
              <a:rPr lang="fr-FR" sz="4400" dirty="0" smtClean="0">
                <a:latin typeface="+mn-lt"/>
              </a:rPr>
              <a:t>REFLEXION EN GROUPES</a:t>
            </a:r>
            <a:endParaRPr lang="fr-FR" sz="4400" dirty="0">
              <a:latin typeface="+mn-lt"/>
            </a:endParaRPr>
          </a:p>
        </p:txBody>
      </p:sp>
    </p:spTree>
    <p:extLst>
      <p:ext uri="{BB962C8B-B14F-4D97-AF65-F5344CB8AC3E}">
        <p14:creationId xmlns:p14="http://schemas.microsoft.com/office/powerpoint/2010/main" val="41066844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re 29"/>
          <p:cNvSpPr>
            <a:spLocks noGrp="1"/>
          </p:cNvSpPr>
          <p:nvPr>
            <p:ph type="title"/>
          </p:nvPr>
        </p:nvSpPr>
        <p:spPr>
          <a:xfrm>
            <a:off x="4610121" y="381782"/>
            <a:ext cx="7243551" cy="801524"/>
          </a:xfrm>
        </p:spPr>
        <p:txBody>
          <a:bodyPr>
            <a:noAutofit/>
          </a:bodyPr>
          <a:lstStyle/>
          <a:p>
            <a:r>
              <a:rPr lang="fr-FR" sz="4400" dirty="0" smtClean="0">
                <a:latin typeface="+mn-lt"/>
              </a:rPr>
              <a:t>On débriefe</a:t>
            </a:r>
            <a:r>
              <a:rPr lang="fr-FR" sz="4400" dirty="0">
                <a:latin typeface="+mn-lt"/>
              </a:rPr>
              <a:t>!</a:t>
            </a:r>
          </a:p>
        </p:txBody>
      </p:sp>
      <p:pic>
        <p:nvPicPr>
          <p:cNvPr id="4" name="Image 3"/>
          <p:cNvPicPr>
            <a:picLocks noChangeAspect="1"/>
          </p:cNvPicPr>
          <p:nvPr/>
        </p:nvPicPr>
        <p:blipFill>
          <a:blip r:embed="rId3"/>
          <a:stretch>
            <a:fillRect/>
          </a:stretch>
        </p:blipFill>
        <p:spPr>
          <a:xfrm>
            <a:off x="2806995" y="1716559"/>
            <a:ext cx="6794203" cy="4636184"/>
          </a:xfrm>
          <a:prstGeom prst="rect">
            <a:avLst/>
          </a:prstGeom>
        </p:spPr>
      </p:pic>
    </p:spTree>
    <p:extLst>
      <p:ext uri="{BB962C8B-B14F-4D97-AF65-F5344CB8AC3E}">
        <p14:creationId xmlns:p14="http://schemas.microsoft.com/office/powerpoint/2010/main" val="36401018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4"/>
          <p:cNvSpPr txBox="1">
            <a:spLocks/>
          </p:cNvSpPr>
          <p:nvPr/>
        </p:nvSpPr>
        <p:spPr>
          <a:xfrm>
            <a:off x="0" y="374992"/>
            <a:ext cx="10515600" cy="657545"/>
          </a:xfrm>
          <a:prstGeom prst="rect">
            <a:avLst/>
          </a:prstGeom>
        </p:spPr>
        <p:txBody>
          <a:bodyPr vert="horz" lIns="91440" tIns="45720" rIns="91440" bIns="45720" rtlCol="0" anchor="ctr">
            <a:noAutofit/>
          </a:bodyPr>
          <a:lstStyle>
            <a:lvl1pPr algn="l" defTabSz="914377" rtl="0" eaLnBrk="1" latinLnBrk="0" hangingPunct="1">
              <a:lnSpc>
                <a:spcPct val="90000"/>
              </a:lnSpc>
              <a:spcBef>
                <a:spcPct val="0"/>
              </a:spcBef>
              <a:buNone/>
              <a:defRPr sz="4267" b="1" i="0" kern="1200">
                <a:solidFill>
                  <a:srgbClr val="0D2755"/>
                </a:solidFill>
                <a:latin typeface="Calibri" panose="020F0502020204030204" pitchFamily="34" charset="0"/>
                <a:ea typeface="+mj-ea"/>
                <a:cs typeface="Calibri" panose="020F0502020204030204" pitchFamily="34"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fr-FR" sz="3200" b="1" i="0" u="none" strike="noStrike" kern="1200" cap="none" spc="0" normalizeH="0" baseline="0" noProof="0" dirty="0" smtClean="0">
                <a:ln>
                  <a:noFill/>
                </a:ln>
                <a:solidFill>
                  <a:srgbClr val="0D2755"/>
                </a:solidFill>
                <a:effectLst/>
                <a:uLnTx/>
                <a:uFillTx/>
                <a:latin typeface="Calibri" panose="020F0502020204030204" pitchFamily="34" charset="0"/>
                <a:ea typeface="+mj-ea"/>
                <a:cs typeface="Calibri" panose="020F0502020204030204" pitchFamily="34" charset="0"/>
              </a:rPr>
              <a:t>LA</a:t>
            </a:r>
            <a:r>
              <a:rPr kumimoji="0" lang="fr-FR" sz="3200" b="1" i="0" u="none" strike="noStrike" kern="1200" cap="none" spc="0" normalizeH="0" noProof="0" dirty="0" smtClean="0">
                <a:ln>
                  <a:noFill/>
                </a:ln>
                <a:solidFill>
                  <a:srgbClr val="0D2755"/>
                </a:solidFill>
                <a:effectLst/>
                <a:uLnTx/>
                <a:uFillTx/>
                <a:latin typeface="Calibri" panose="020F0502020204030204" pitchFamily="34" charset="0"/>
                <a:ea typeface="+mj-ea"/>
                <a:cs typeface="Calibri" panose="020F0502020204030204" pitchFamily="34" charset="0"/>
              </a:rPr>
              <a:t> DECLINAISON</a:t>
            </a:r>
            <a:r>
              <a:rPr lang="fr-FR" sz="3200" dirty="0" smtClean="0"/>
              <a:t> DES OBJECTIFS : METHODES</a:t>
            </a:r>
          </a:p>
          <a:p>
            <a:pPr marL="0" marR="0" lvl="0" indent="0" algn="l" defTabSz="914377" rtl="0" eaLnBrk="1" fontAlgn="auto" latinLnBrk="0" hangingPunct="1">
              <a:lnSpc>
                <a:spcPct val="90000"/>
              </a:lnSpc>
              <a:spcBef>
                <a:spcPct val="0"/>
              </a:spcBef>
              <a:spcAft>
                <a:spcPts val="0"/>
              </a:spcAft>
              <a:buClrTx/>
              <a:buSzTx/>
              <a:buFontTx/>
              <a:buNone/>
              <a:tabLst/>
              <a:defRPr/>
            </a:pPr>
            <a:r>
              <a:rPr lang="fr-FR" sz="3200" dirty="0"/>
              <a:t> </a:t>
            </a:r>
            <a:r>
              <a:rPr lang="fr-FR" sz="3200" dirty="0" smtClean="0"/>
              <a:t>                                                           </a:t>
            </a:r>
            <a:r>
              <a:rPr lang="fr-FR" sz="3200" dirty="0"/>
              <a:t> </a:t>
            </a:r>
            <a:r>
              <a:rPr lang="fr-FR" sz="3200" dirty="0" smtClean="0"/>
              <a:t> </a:t>
            </a:r>
            <a:endParaRPr kumimoji="0" lang="fr-FR" sz="3200" b="1" i="0" u="none" strike="noStrike" kern="1200" cap="none" spc="0" normalizeH="0" baseline="0" noProof="0" dirty="0">
              <a:ln>
                <a:noFill/>
              </a:ln>
              <a:solidFill>
                <a:srgbClr val="0D2755"/>
              </a:solidFill>
              <a:effectLst/>
              <a:uLnTx/>
              <a:uFillTx/>
              <a:latin typeface="Calibri" panose="020F0502020204030204" pitchFamily="34" charset="0"/>
              <a:ea typeface="+mj-ea"/>
              <a:cs typeface="Calibri" panose="020F0502020204030204" pitchFamily="34" charset="0"/>
            </a:endParaRPr>
          </a:p>
        </p:txBody>
      </p:sp>
      <p:grpSp>
        <p:nvGrpSpPr>
          <p:cNvPr id="3" name="Groupe 2"/>
          <p:cNvGrpSpPr/>
          <p:nvPr/>
        </p:nvGrpSpPr>
        <p:grpSpPr>
          <a:xfrm>
            <a:off x="1617134" y="1315770"/>
            <a:ext cx="3597964" cy="3719076"/>
            <a:chOff x="228601" y="1080027"/>
            <a:chExt cx="3955774" cy="5446643"/>
          </a:xfrm>
          <a:scene3d>
            <a:camera prst="orthographicFront">
              <a:rot lat="0" lon="0" rev="0"/>
            </a:camera>
            <a:lightRig rig="contrasting" dir="t">
              <a:rot lat="0" lon="0" rev="1500000"/>
            </a:lightRig>
          </a:scene3d>
        </p:grpSpPr>
        <p:sp>
          <p:nvSpPr>
            <p:cNvPr id="2" name="Rectangle à coins arrondis 1"/>
            <p:cNvSpPr/>
            <p:nvPr/>
          </p:nvSpPr>
          <p:spPr>
            <a:xfrm>
              <a:off x="228601" y="1080027"/>
              <a:ext cx="3955774" cy="5446643"/>
            </a:xfrm>
            <a:prstGeom prst="roundRect">
              <a:avLst/>
            </a:prstGeom>
            <a:solidFill>
              <a:schemeClr val="bg1">
                <a:lumMod val="50000"/>
              </a:schemeClr>
            </a:soli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ZoneTexte 7"/>
            <p:cNvSpPr txBox="1"/>
            <p:nvPr/>
          </p:nvSpPr>
          <p:spPr>
            <a:xfrm>
              <a:off x="348803" y="1364757"/>
              <a:ext cx="3704442" cy="4285661"/>
            </a:xfrm>
            <a:prstGeom prst="rect">
              <a:avLst/>
            </a:prstGeom>
            <a:noFill/>
            <a:ln>
              <a:noFill/>
            </a:ln>
            <a:effectLst>
              <a:outerShdw blurRad="149987" dist="250190" dir="8460000" algn="ctr">
                <a:srgbClr val="000000">
                  <a:alpha val="28000"/>
                </a:srgbClr>
              </a:outerShdw>
            </a:effectLst>
            <a:sp3d prstMaterial="metal">
              <a:bevelT w="88900" h="88900"/>
            </a:sp3d>
          </p:spPr>
          <p:txBody>
            <a:bodyPr wrap="square" rtlCol="0">
              <a:spAutoFit/>
            </a:bodyPr>
            <a:lstStyle/>
            <a:p>
              <a:pPr lvl="0" algn="ctr">
                <a:defRPr/>
              </a:pPr>
              <a:r>
                <a:rPr lang="fr-FR" sz="1600" b="1" dirty="0" smtClean="0">
                  <a:solidFill>
                    <a:schemeClr val="bg1"/>
                  </a:solidFill>
                </a:rPr>
                <a:t>LA </a:t>
              </a:r>
              <a:r>
                <a:rPr lang="fr-FR" sz="1600" b="1" spc="100" dirty="0" smtClean="0">
                  <a:solidFill>
                    <a:schemeClr val="bg1"/>
                  </a:solidFill>
                </a:rPr>
                <a:t>METHODE</a:t>
              </a:r>
              <a:r>
                <a:rPr lang="fr-FR" sz="1600" b="1" dirty="0" smtClean="0">
                  <a:solidFill>
                    <a:schemeClr val="bg1"/>
                  </a:solidFill>
                </a:rPr>
                <a:t> S.M.A.R.T</a:t>
              </a:r>
              <a:endParaRPr lang="fr-FR" sz="1600" b="1" dirty="0">
                <a:solidFill>
                  <a:schemeClr val="bg1"/>
                </a:solidFill>
              </a:endParaRPr>
            </a:p>
            <a:p>
              <a:pPr lvl="0" algn="ctr">
                <a:defRPr/>
              </a:pPr>
              <a:endParaRPr lang="fr-FR" sz="1600" b="1" dirty="0" smtClean="0">
                <a:solidFill>
                  <a:schemeClr val="bg1"/>
                </a:solidFill>
              </a:endParaRPr>
            </a:p>
            <a:p>
              <a:pPr lvl="0">
                <a:defRPr/>
              </a:pPr>
              <a:r>
                <a:rPr lang="fr-FR" sz="1600" dirty="0" smtClean="0">
                  <a:solidFill>
                    <a:schemeClr val="bg1"/>
                  </a:solidFill>
                </a:rPr>
                <a:t>Chaque objectif doit être :</a:t>
              </a:r>
            </a:p>
            <a:p>
              <a:pPr lvl="0">
                <a:defRPr/>
              </a:pPr>
              <a:r>
                <a:rPr lang="fr-FR" sz="1600" dirty="0" smtClean="0">
                  <a:solidFill>
                    <a:schemeClr val="bg1"/>
                  </a:solidFill>
                </a:rPr>
                <a:t> </a:t>
              </a:r>
            </a:p>
            <a:p>
              <a:pPr marL="285750" lvl="0" indent="-285750">
                <a:buFont typeface="Arial" panose="020B0604020202020204" pitchFamily="34" charset="0"/>
                <a:buChar char="•"/>
                <a:defRPr/>
              </a:pPr>
              <a:r>
                <a:rPr lang="fr-FR" sz="1600" b="1" dirty="0" smtClean="0">
                  <a:solidFill>
                    <a:schemeClr val="bg1"/>
                  </a:solidFill>
                </a:rPr>
                <a:t>Spécifique</a:t>
              </a:r>
              <a:r>
                <a:rPr lang="fr-FR" sz="1600" dirty="0" smtClean="0">
                  <a:solidFill>
                    <a:schemeClr val="bg1"/>
                  </a:solidFill>
                </a:rPr>
                <a:t> : clair et précis</a:t>
              </a:r>
            </a:p>
            <a:p>
              <a:pPr marL="285750" lvl="0" indent="-285750">
                <a:buFont typeface="Arial" panose="020B0604020202020204" pitchFamily="34" charset="0"/>
                <a:buChar char="•"/>
                <a:defRPr/>
              </a:pPr>
              <a:r>
                <a:rPr lang="fr-FR" sz="1600" b="1" dirty="0" smtClean="0">
                  <a:solidFill>
                    <a:schemeClr val="bg1"/>
                  </a:solidFill>
                </a:rPr>
                <a:t>Mesurable</a:t>
              </a:r>
              <a:r>
                <a:rPr lang="fr-FR" sz="1600" dirty="0" smtClean="0">
                  <a:solidFill>
                    <a:schemeClr val="bg1"/>
                  </a:solidFill>
                </a:rPr>
                <a:t> : peut être évalués avec des indicateurs</a:t>
              </a:r>
            </a:p>
            <a:p>
              <a:pPr marL="285750" lvl="0" indent="-285750">
                <a:buFont typeface="Arial" panose="020B0604020202020204" pitchFamily="34" charset="0"/>
                <a:buChar char="•"/>
                <a:defRPr/>
              </a:pPr>
              <a:r>
                <a:rPr lang="fr-FR" sz="1600" b="1" dirty="0" smtClean="0">
                  <a:solidFill>
                    <a:schemeClr val="bg1"/>
                  </a:solidFill>
                </a:rPr>
                <a:t>Atteignable</a:t>
              </a:r>
              <a:r>
                <a:rPr lang="fr-FR" sz="1600" dirty="0" smtClean="0">
                  <a:solidFill>
                    <a:schemeClr val="bg1"/>
                  </a:solidFill>
                </a:rPr>
                <a:t> : ambitieux mais réalisable</a:t>
              </a:r>
            </a:p>
            <a:p>
              <a:pPr marL="285750" lvl="0" indent="-285750">
                <a:buFont typeface="Arial" panose="020B0604020202020204" pitchFamily="34" charset="0"/>
                <a:buChar char="•"/>
                <a:defRPr/>
              </a:pPr>
              <a:r>
                <a:rPr lang="fr-FR" sz="1600" b="1" dirty="0" smtClean="0">
                  <a:solidFill>
                    <a:schemeClr val="bg1"/>
                  </a:solidFill>
                </a:rPr>
                <a:t>Réaliste</a:t>
              </a:r>
              <a:r>
                <a:rPr lang="fr-FR" sz="1600" dirty="0" smtClean="0">
                  <a:solidFill>
                    <a:schemeClr val="bg1"/>
                  </a:solidFill>
                </a:rPr>
                <a:t> : prend en compte  les contraintes et les ressources disponibles</a:t>
              </a:r>
            </a:p>
            <a:p>
              <a:pPr marL="285750" lvl="0" indent="-285750">
                <a:buFont typeface="Arial" panose="020B0604020202020204" pitchFamily="34" charset="0"/>
                <a:buChar char="•"/>
                <a:defRPr/>
              </a:pPr>
              <a:r>
                <a:rPr lang="fr-FR" sz="1600" b="1" dirty="0" smtClean="0">
                  <a:solidFill>
                    <a:schemeClr val="bg1"/>
                  </a:solidFill>
                </a:rPr>
                <a:t>Temporellement défini </a:t>
              </a:r>
              <a:r>
                <a:rPr lang="fr-FR" sz="1600" dirty="0" smtClean="0">
                  <a:solidFill>
                    <a:schemeClr val="bg1"/>
                  </a:solidFill>
                </a:rPr>
                <a:t>: s’inscrit dans un calendrier précis.</a:t>
              </a:r>
            </a:p>
            <a:p>
              <a:pPr lvl="0">
                <a:defRPr/>
              </a:pPr>
              <a:endParaRPr lang="fr-FR" dirty="0">
                <a:solidFill>
                  <a:schemeClr val="bg1"/>
                </a:solidFill>
              </a:endParaRPr>
            </a:p>
          </p:txBody>
        </p:sp>
      </p:grpSp>
      <p:grpSp>
        <p:nvGrpSpPr>
          <p:cNvPr id="16" name="Groupe 15"/>
          <p:cNvGrpSpPr/>
          <p:nvPr/>
        </p:nvGrpSpPr>
        <p:grpSpPr>
          <a:xfrm>
            <a:off x="6618972" y="1311108"/>
            <a:ext cx="3597964" cy="3870492"/>
            <a:chOff x="228601" y="1080028"/>
            <a:chExt cx="3955774" cy="5446643"/>
          </a:xfrm>
          <a:solidFill>
            <a:srgbClr val="44B8C4"/>
          </a:solidFill>
          <a:scene3d>
            <a:camera prst="orthographicFront">
              <a:rot lat="0" lon="0" rev="0"/>
            </a:camera>
            <a:lightRig rig="contrasting" dir="t">
              <a:rot lat="0" lon="0" rev="1500000"/>
            </a:lightRig>
          </a:scene3d>
        </p:grpSpPr>
        <p:sp>
          <p:nvSpPr>
            <p:cNvPr id="17" name="Rectangle à coins arrondis 16"/>
            <p:cNvSpPr/>
            <p:nvPr/>
          </p:nvSpPr>
          <p:spPr>
            <a:xfrm>
              <a:off x="228601" y="1080028"/>
              <a:ext cx="3955774" cy="5446643"/>
            </a:xfrm>
            <a:prstGeom prst="roundRect">
              <a:avLst/>
            </a:prstGeom>
            <a:solidFill>
              <a:schemeClr val="accent6"/>
            </a:soli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 name="ZoneTexte 17"/>
            <p:cNvSpPr txBox="1"/>
            <p:nvPr/>
          </p:nvSpPr>
          <p:spPr>
            <a:xfrm>
              <a:off x="374301" y="1409402"/>
              <a:ext cx="3682586" cy="3421616"/>
            </a:xfrm>
            <a:prstGeom prst="rect">
              <a:avLst/>
            </a:prstGeom>
            <a:solidFill>
              <a:schemeClr val="accent6"/>
            </a:solidFill>
            <a:ln>
              <a:noFill/>
            </a:ln>
            <a:effectLst>
              <a:outerShdw blurRad="149987" dist="250190" dir="8460000" algn="ctr">
                <a:srgbClr val="000000">
                  <a:alpha val="28000"/>
                </a:srgbClr>
              </a:outerShdw>
            </a:effectLst>
            <a:sp3d prstMaterial="metal">
              <a:bevelT w="88900" h="88900"/>
            </a:sp3d>
          </p:spPr>
          <p:txBody>
            <a:bodyPr wrap="square" rtlCol="0">
              <a:spAutoFit/>
            </a:bodyPr>
            <a:lstStyle/>
            <a:p>
              <a:pPr lvl="0" algn="ctr">
                <a:defRPr/>
              </a:pPr>
              <a:r>
                <a:rPr lang="fr-FR" sz="1600" b="1" spc="100" dirty="0">
                  <a:solidFill>
                    <a:schemeClr val="bg1"/>
                  </a:solidFill>
                </a:rPr>
                <a:t>LES O.K.R </a:t>
              </a:r>
            </a:p>
            <a:p>
              <a:pPr lvl="0" algn="ctr">
                <a:defRPr/>
              </a:pPr>
              <a:r>
                <a:rPr lang="fr-FR" sz="1600" b="1" spc="100" dirty="0">
                  <a:solidFill>
                    <a:schemeClr val="bg1"/>
                  </a:solidFill>
                </a:rPr>
                <a:t>(Objectives et Key Results)</a:t>
              </a:r>
            </a:p>
            <a:p>
              <a:pPr lvl="0" algn="ctr">
                <a:defRPr/>
              </a:pPr>
              <a:endParaRPr lang="fr-FR" sz="1600" b="1" dirty="0">
                <a:solidFill>
                  <a:schemeClr val="bg1"/>
                </a:solidFill>
              </a:endParaRPr>
            </a:p>
            <a:p>
              <a:pPr lvl="0">
                <a:defRPr/>
              </a:pPr>
              <a:r>
                <a:rPr lang="fr-FR" sz="1600" dirty="0">
                  <a:solidFill>
                    <a:schemeClr val="bg1"/>
                  </a:solidFill>
                </a:rPr>
                <a:t>Cette méthode permet d’aligner les objectifs en définissant </a:t>
              </a:r>
              <a:r>
                <a:rPr lang="fr-FR" sz="1600" dirty="0" smtClean="0">
                  <a:solidFill>
                    <a:schemeClr val="bg1"/>
                  </a:solidFill>
                </a:rPr>
                <a:t>:</a:t>
              </a:r>
            </a:p>
            <a:p>
              <a:pPr lvl="0">
                <a:defRPr/>
              </a:pPr>
              <a:r>
                <a:rPr lang="fr-FR" sz="1600" dirty="0" smtClean="0">
                  <a:solidFill>
                    <a:schemeClr val="bg1"/>
                  </a:solidFill>
                </a:rPr>
                <a:t> </a:t>
              </a:r>
            </a:p>
            <a:p>
              <a:pPr marL="285750" lvl="0" indent="-285750">
                <a:buFont typeface="Arial" panose="020B0604020202020204" pitchFamily="34" charset="0"/>
                <a:buChar char="•"/>
                <a:defRPr/>
              </a:pPr>
              <a:r>
                <a:rPr lang="fr-FR" sz="1600" dirty="0" smtClean="0">
                  <a:solidFill>
                    <a:schemeClr val="bg1"/>
                  </a:solidFill>
                </a:rPr>
                <a:t>Un </a:t>
              </a:r>
              <a:r>
                <a:rPr lang="fr-FR" sz="1600" b="1" dirty="0" smtClean="0">
                  <a:solidFill>
                    <a:schemeClr val="bg1"/>
                  </a:solidFill>
                </a:rPr>
                <a:t>Objectif</a:t>
              </a:r>
              <a:r>
                <a:rPr lang="fr-FR" sz="1600" dirty="0" smtClean="0">
                  <a:solidFill>
                    <a:schemeClr val="bg1"/>
                  </a:solidFill>
                </a:rPr>
                <a:t> : une ambition qualitative et inspirante</a:t>
              </a:r>
            </a:p>
            <a:p>
              <a:pPr lvl="0">
                <a:defRPr/>
              </a:pPr>
              <a:endParaRPr lang="fr-FR" sz="1600" dirty="0" smtClean="0">
                <a:solidFill>
                  <a:schemeClr val="bg1"/>
                </a:solidFill>
              </a:endParaRPr>
            </a:p>
            <a:p>
              <a:pPr marL="285750" lvl="0" indent="-285750">
                <a:spcAft>
                  <a:spcPts val="600"/>
                </a:spcAft>
                <a:buFont typeface="Arial" panose="020B0604020202020204" pitchFamily="34" charset="0"/>
                <a:buChar char="•"/>
                <a:defRPr/>
              </a:pPr>
              <a:r>
                <a:rPr lang="fr-FR" sz="1600" dirty="0" smtClean="0">
                  <a:solidFill>
                    <a:schemeClr val="bg1"/>
                  </a:solidFill>
                </a:rPr>
                <a:t>Des </a:t>
              </a:r>
              <a:r>
                <a:rPr lang="fr-FR" sz="1600" b="1" dirty="0" smtClean="0">
                  <a:solidFill>
                    <a:schemeClr val="bg1"/>
                  </a:solidFill>
                </a:rPr>
                <a:t>Résultats clés </a:t>
              </a:r>
              <a:r>
                <a:rPr lang="fr-FR" sz="1600" dirty="0" smtClean="0">
                  <a:solidFill>
                    <a:schemeClr val="bg1"/>
                  </a:solidFill>
                </a:rPr>
                <a:t>: des mesures concrètes qui précisent l’atteinte de l’objectif.</a:t>
              </a:r>
              <a:endParaRPr lang="fr-FR" sz="1600" dirty="0">
                <a:solidFill>
                  <a:schemeClr val="bg1"/>
                </a:solidFill>
              </a:endParaRPr>
            </a:p>
          </p:txBody>
        </p:sp>
      </p:grpSp>
      <p:sp>
        <p:nvSpPr>
          <p:cNvPr id="13" name="Pentagone 12"/>
          <p:cNvSpPr/>
          <p:nvPr/>
        </p:nvSpPr>
        <p:spPr>
          <a:xfrm rot="16200000">
            <a:off x="5361827" y="27827"/>
            <a:ext cx="1468346" cy="12191999"/>
          </a:xfrm>
          <a:prstGeom prst="homePlate">
            <a:avLst/>
          </a:prstGeom>
          <a:ln/>
        </p:spPr>
        <p:style>
          <a:lnRef idx="3">
            <a:schemeClr val="lt1"/>
          </a:lnRef>
          <a:fillRef idx="1">
            <a:schemeClr val="accent1"/>
          </a:fillRef>
          <a:effectRef idx="1">
            <a:schemeClr val="accent1"/>
          </a:effectRef>
          <a:fontRef idx="minor">
            <a:schemeClr val="lt1"/>
          </a:fontRef>
        </p:style>
        <p:txBody>
          <a:bodyPr vert="horz" rtlCol="0" anchor="ctr"/>
          <a:lstStyle/>
          <a:p>
            <a:pPr algn="ctr"/>
            <a:endParaRPr lang="fr-FR" sz="2200" dirty="0" smtClean="0"/>
          </a:p>
        </p:txBody>
      </p:sp>
      <p:sp>
        <p:nvSpPr>
          <p:cNvPr id="4" name="ZoneTexte 3"/>
          <p:cNvSpPr txBox="1"/>
          <p:nvPr/>
        </p:nvSpPr>
        <p:spPr>
          <a:xfrm>
            <a:off x="2223911" y="5692605"/>
            <a:ext cx="7405511" cy="1077218"/>
          </a:xfrm>
          <a:prstGeom prst="rect">
            <a:avLst/>
          </a:prstGeom>
          <a:noFill/>
        </p:spPr>
        <p:txBody>
          <a:bodyPr wrap="square" rtlCol="0">
            <a:spAutoFit/>
          </a:bodyPr>
          <a:lstStyle/>
          <a:p>
            <a:pPr lvl="0" algn="ctr">
              <a:defRPr/>
            </a:pPr>
            <a:r>
              <a:rPr lang="fr-FR" sz="1600" b="1" dirty="0">
                <a:solidFill>
                  <a:prstClr val="white"/>
                </a:solidFill>
              </a:rPr>
              <a:t>LE MANAGEMENT PAR OBJECTIFS</a:t>
            </a:r>
          </a:p>
          <a:p>
            <a:pPr lvl="0" algn="ctr">
              <a:defRPr/>
            </a:pPr>
            <a:r>
              <a:rPr lang="fr-FR" sz="1600" b="1" dirty="0">
                <a:solidFill>
                  <a:prstClr val="white"/>
                </a:solidFill>
              </a:rPr>
              <a:t>(M.B.O</a:t>
            </a:r>
            <a:r>
              <a:rPr lang="fr-FR" sz="1600" b="1" dirty="0" smtClean="0">
                <a:solidFill>
                  <a:prstClr val="white"/>
                </a:solidFill>
              </a:rPr>
              <a:t>)</a:t>
            </a:r>
            <a:endParaRPr lang="fr-FR" sz="1600" b="1" dirty="0">
              <a:solidFill>
                <a:prstClr val="white"/>
              </a:solidFill>
            </a:endParaRPr>
          </a:p>
          <a:p>
            <a:pPr lvl="0" algn="just"/>
            <a:r>
              <a:rPr lang="fr-FR" sz="1600" dirty="0">
                <a:solidFill>
                  <a:prstClr val="white"/>
                </a:solidFill>
              </a:rPr>
              <a:t>Cette méthode consiste à fixer des objectifs négociés entre le manager et son collaborateur, favorisant l’engagement et la clarté des attentes.</a:t>
            </a:r>
          </a:p>
        </p:txBody>
      </p:sp>
    </p:spTree>
    <p:extLst>
      <p:ext uri="{BB962C8B-B14F-4D97-AF65-F5344CB8AC3E}">
        <p14:creationId xmlns:p14="http://schemas.microsoft.com/office/powerpoint/2010/main" val="769801373"/>
      </p:ext>
    </p:extLst>
  </p:cSld>
  <p:clrMapOvr>
    <a:masterClrMapping/>
  </p:clrMapOvr>
  <p:transition spd="slow">
    <p:cove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4"/>
          <p:cNvSpPr txBox="1">
            <a:spLocks/>
          </p:cNvSpPr>
          <p:nvPr/>
        </p:nvSpPr>
        <p:spPr>
          <a:xfrm>
            <a:off x="308114" y="431437"/>
            <a:ext cx="10515600" cy="657545"/>
          </a:xfrm>
          <a:prstGeom prst="rect">
            <a:avLst/>
          </a:prstGeom>
        </p:spPr>
        <p:txBody>
          <a:bodyPr vert="horz" lIns="91440" tIns="45720" rIns="91440" bIns="45720" rtlCol="0" anchor="ctr">
            <a:noAutofit/>
          </a:bodyPr>
          <a:lstStyle>
            <a:lvl1pPr algn="l" defTabSz="914377" rtl="0" eaLnBrk="1" latinLnBrk="0" hangingPunct="1">
              <a:lnSpc>
                <a:spcPct val="90000"/>
              </a:lnSpc>
              <a:spcBef>
                <a:spcPct val="0"/>
              </a:spcBef>
              <a:buNone/>
              <a:defRPr sz="4267" b="1" i="0" kern="1200">
                <a:solidFill>
                  <a:srgbClr val="0D2755"/>
                </a:solidFill>
                <a:latin typeface="Calibri" panose="020F0502020204030204" pitchFamily="34" charset="0"/>
                <a:ea typeface="+mj-ea"/>
                <a:cs typeface="Calibri" panose="020F0502020204030204" pitchFamily="34"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fr-FR" sz="3200" b="1" i="0" u="none" strike="noStrike" kern="1200" cap="none" spc="0" normalizeH="0" baseline="0" noProof="0" dirty="0" smtClean="0">
                <a:ln>
                  <a:noFill/>
                </a:ln>
                <a:solidFill>
                  <a:srgbClr val="0D2755"/>
                </a:solidFill>
                <a:effectLst/>
                <a:uLnTx/>
                <a:uFillTx/>
                <a:latin typeface="Calibri" panose="020F0502020204030204" pitchFamily="34" charset="0"/>
                <a:ea typeface="+mj-ea"/>
                <a:cs typeface="Calibri" panose="020F0502020204030204" pitchFamily="34" charset="0"/>
              </a:rPr>
              <a:t>LA</a:t>
            </a:r>
            <a:r>
              <a:rPr kumimoji="0" lang="fr-FR" sz="3200" b="1" i="0" u="none" strike="noStrike" kern="1200" cap="none" spc="0" normalizeH="0" noProof="0" dirty="0" smtClean="0">
                <a:ln>
                  <a:noFill/>
                </a:ln>
                <a:solidFill>
                  <a:srgbClr val="0D2755"/>
                </a:solidFill>
                <a:effectLst/>
                <a:uLnTx/>
                <a:uFillTx/>
                <a:latin typeface="Calibri" panose="020F0502020204030204" pitchFamily="34" charset="0"/>
                <a:ea typeface="+mj-ea"/>
                <a:cs typeface="Calibri" panose="020F0502020204030204" pitchFamily="34" charset="0"/>
              </a:rPr>
              <a:t> DECLINAISON DES OBJECTIFS </a:t>
            </a:r>
            <a:r>
              <a:rPr lang="fr-FR" sz="3200" dirty="0" smtClean="0"/>
              <a:t>: </a:t>
            </a:r>
          </a:p>
          <a:p>
            <a:pPr marL="0" marR="0" lvl="0" indent="0" algn="l" defTabSz="914377" rtl="0" eaLnBrk="1" fontAlgn="auto" latinLnBrk="0" hangingPunct="1">
              <a:lnSpc>
                <a:spcPct val="90000"/>
              </a:lnSpc>
              <a:spcBef>
                <a:spcPct val="0"/>
              </a:spcBef>
              <a:spcAft>
                <a:spcPts val="0"/>
              </a:spcAft>
              <a:buClrTx/>
              <a:buSzTx/>
              <a:buFontTx/>
              <a:buNone/>
              <a:tabLst/>
              <a:defRPr/>
            </a:pPr>
            <a:r>
              <a:rPr lang="fr-FR" sz="3200" dirty="0"/>
              <a:t> </a:t>
            </a:r>
            <a:r>
              <a:rPr lang="fr-FR" sz="3200" dirty="0" smtClean="0"/>
              <a:t>         L’ALIGNEMENT STRATEGIQUE, UN INCONTOURNABLE</a:t>
            </a:r>
            <a:endParaRPr kumimoji="0" lang="fr-FR" sz="3200" b="1" i="0" u="none" strike="noStrike" kern="1200" cap="none" spc="0" normalizeH="0" baseline="0" noProof="0" dirty="0">
              <a:ln>
                <a:noFill/>
              </a:ln>
              <a:solidFill>
                <a:srgbClr val="0D2755"/>
              </a:solidFill>
              <a:effectLst/>
              <a:uLnTx/>
              <a:uFillTx/>
              <a:latin typeface="Calibri" panose="020F0502020204030204" pitchFamily="34" charset="0"/>
              <a:ea typeface="+mj-ea"/>
              <a:cs typeface="Calibri" panose="020F0502020204030204" pitchFamily="34" charset="0"/>
            </a:endParaRPr>
          </a:p>
        </p:txBody>
      </p:sp>
      <p:graphicFrame>
        <p:nvGraphicFramePr>
          <p:cNvPr id="2" name="Diagramme 1"/>
          <p:cNvGraphicFramePr/>
          <p:nvPr>
            <p:extLst>
              <p:ext uri="{D42A27DB-BD31-4B8C-83A1-F6EECF244321}">
                <p14:modId xmlns:p14="http://schemas.microsoft.com/office/powerpoint/2010/main" val="2180779076"/>
              </p:ext>
            </p:extLst>
          </p:nvPr>
        </p:nvGraphicFramePr>
        <p:xfrm>
          <a:off x="114671" y="1718082"/>
          <a:ext cx="7479749" cy="22561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 3"/>
          <p:cNvPicPr>
            <a:picLocks noChangeAspect="1"/>
          </p:cNvPicPr>
          <p:nvPr/>
        </p:nvPicPr>
        <p:blipFill>
          <a:blip r:embed="rId8"/>
          <a:stretch>
            <a:fillRect/>
          </a:stretch>
        </p:blipFill>
        <p:spPr>
          <a:xfrm>
            <a:off x="8033017" y="1418916"/>
            <a:ext cx="1818944" cy="1851941"/>
          </a:xfrm>
          <a:prstGeom prst="rect">
            <a:avLst/>
          </a:prstGeom>
        </p:spPr>
      </p:pic>
      <p:sp>
        <p:nvSpPr>
          <p:cNvPr id="8" name="Rectangle 7"/>
          <p:cNvSpPr/>
          <p:nvPr/>
        </p:nvSpPr>
        <p:spPr>
          <a:xfrm>
            <a:off x="7401217" y="2577687"/>
            <a:ext cx="3049524" cy="978195"/>
          </a:xfrm>
          <a:prstGeom prst="rect">
            <a:avLst/>
          </a:prstGeom>
          <a:noFill/>
        </p:spPr>
        <p:txBody>
          <a:bodyPr wrap="none" lIns="91440" tIns="45720" rIns="91440" bIns="45720">
            <a:prstTxWarp prst="textArchDown">
              <a:avLst/>
            </a:prstTxWarp>
            <a:spAutoFit/>
            <a:scene3d>
              <a:camera prst="orthographicFront"/>
              <a:lightRig rig="soft" dir="t">
                <a:rot lat="0" lon="0" rev="15600000"/>
              </a:lightRig>
            </a:scene3d>
            <a:sp3d extrusionH="57150" prstMaterial="softEdge">
              <a:bevelT w="25400" h="38100"/>
            </a:sp3d>
          </a:bodyPr>
          <a:lstStyle/>
          <a:p>
            <a:pPr algn="ctr"/>
            <a:r>
              <a:rPr lang="fr-FR" sz="3000" b="1" dirty="0" smtClean="0">
                <a:ln/>
                <a:solidFill>
                  <a:srgbClr val="0000CC"/>
                </a:solidFill>
              </a:rPr>
              <a:t>Vision partagée</a:t>
            </a:r>
            <a:endParaRPr lang="fr-FR" sz="3000" b="1" cap="none" spc="0" dirty="0">
              <a:ln/>
              <a:solidFill>
                <a:srgbClr val="0000CC"/>
              </a:solidFill>
              <a:effectLst/>
            </a:endParaRPr>
          </a:p>
        </p:txBody>
      </p:sp>
      <p:sp>
        <p:nvSpPr>
          <p:cNvPr id="10" name="ZoneTexte 9"/>
          <p:cNvSpPr txBox="1"/>
          <p:nvPr/>
        </p:nvSpPr>
        <p:spPr>
          <a:xfrm>
            <a:off x="1333830" y="3627782"/>
            <a:ext cx="8070575" cy="3308598"/>
          </a:xfrm>
          <a:prstGeom prst="rect">
            <a:avLst/>
          </a:prstGeom>
          <a:noFill/>
        </p:spPr>
        <p:txBody>
          <a:bodyPr wrap="square" rtlCol="0">
            <a:spAutoFit/>
          </a:bodyPr>
          <a:lstStyle/>
          <a:p>
            <a:r>
              <a:rPr lang="fr-FR" sz="2000" b="1" spc="100" dirty="0" smtClean="0">
                <a:solidFill>
                  <a:srgbClr val="0000CC"/>
                </a:solidFill>
              </a:rPr>
              <a:t>Avantages</a:t>
            </a:r>
            <a:r>
              <a:rPr lang="fr-FR" sz="2000" b="1" dirty="0" smtClean="0">
                <a:solidFill>
                  <a:srgbClr val="0000CC"/>
                </a:solidFill>
              </a:rPr>
              <a:t> : </a:t>
            </a:r>
          </a:p>
          <a:p>
            <a:endParaRPr lang="fr-FR" sz="1600" dirty="0" smtClean="0">
              <a:solidFill>
                <a:srgbClr val="0000CC"/>
              </a:solidFill>
            </a:endParaRPr>
          </a:p>
          <a:p>
            <a:pPr marL="465137" indent="-285750">
              <a:spcAft>
                <a:spcPts val="600"/>
              </a:spcAft>
              <a:buClr>
                <a:srgbClr val="0000CC"/>
              </a:buClr>
              <a:buFont typeface="Arial" panose="020B0604020202020204" pitchFamily="34" charset="0"/>
              <a:buChar char="•"/>
            </a:pPr>
            <a:r>
              <a:rPr lang="fr-FR" sz="2000" dirty="0" smtClean="0"/>
              <a:t>Une </a:t>
            </a:r>
            <a:r>
              <a:rPr lang="fr-FR" sz="2000" b="1" dirty="0" smtClean="0">
                <a:solidFill>
                  <a:srgbClr val="0000CC"/>
                </a:solidFill>
              </a:rPr>
              <a:t>cohérence globale </a:t>
            </a:r>
            <a:r>
              <a:rPr lang="fr-FR" sz="2000" dirty="0" smtClean="0"/>
              <a:t>entre la vision stratégiques et les actions du terrain</a:t>
            </a:r>
          </a:p>
          <a:p>
            <a:pPr marL="465137" indent="-285750">
              <a:spcAft>
                <a:spcPts val="600"/>
              </a:spcAft>
              <a:buClr>
                <a:srgbClr val="0000CC"/>
              </a:buClr>
              <a:buFont typeface="Arial" panose="020B0604020202020204" pitchFamily="34" charset="0"/>
              <a:buChar char="•"/>
            </a:pPr>
            <a:r>
              <a:rPr lang="fr-FR" sz="2000" dirty="0" smtClean="0"/>
              <a:t>Une </a:t>
            </a:r>
            <a:r>
              <a:rPr lang="fr-FR" sz="2000" b="1" dirty="0" smtClean="0">
                <a:solidFill>
                  <a:srgbClr val="0000CC"/>
                </a:solidFill>
              </a:rPr>
              <a:t>mobilisation</a:t>
            </a:r>
            <a:r>
              <a:rPr lang="fr-FR" sz="2000" dirty="0" smtClean="0"/>
              <a:t> accrue des collaborateurs en donnant un sens clair à leur travail, à travers la définition d’objectifs individuels clairs et un plan de progrès personnalisé et de son suivi</a:t>
            </a:r>
          </a:p>
          <a:p>
            <a:pPr marL="465137" indent="-285750">
              <a:spcAft>
                <a:spcPts val="600"/>
              </a:spcAft>
              <a:buClr>
                <a:srgbClr val="0000CC"/>
              </a:buClr>
              <a:buFont typeface="Arial" panose="020B0604020202020204" pitchFamily="34" charset="0"/>
              <a:buChar char="•"/>
            </a:pPr>
            <a:r>
              <a:rPr lang="fr-FR" sz="2000" dirty="0" smtClean="0"/>
              <a:t>Une meilleure </a:t>
            </a:r>
            <a:r>
              <a:rPr lang="fr-FR" sz="2000" b="1" dirty="0" smtClean="0">
                <a:solidFill>
                  <a:srgbClr val="0000CC"/>
                </a:solidFill>
              </a:rPr>
              <a:t>efficacité collective</a:t>
            </a:r>
            <a:r>
              <a:rPr lang="fr-FR" sz="2000" dirty="0"/>
              <a:t> </a:t>
            </a:r>
            <a:r>
              <a:rPr lang="fr-FR" sz="2000" dirty="0" smtClean="0"/>
              <a:t>et une </a:t>
            </a:r>
            <a:r>
              <a:rPr lang="fr-FR" sz="2000" b="1" dirty="0">
                <a:solidFill>
                  <a:srgbClr val="0000CC"/>
                </a:solidFill>
              </a:rPr>
              <a:t>équité</a:t>
            </a:r>
            <a:r>
              <a:rPr lang="fr-FR" sz="2000" dirty="0" smtClean="0"/>
              <a:t>, en évitant les efforts dispersés. </a:t>
            </a:r>
            <a:endParaRPr lang="fr-FR" sz="2000" dirty="0"/>
          </a:p>
          <a:p>
            <a:endParaRPr lang="fr-FR" dirty="0"/>
          </a:p>
        </p:txBody>
      </p:sp>
    </p:spTree>
    <p:extLst>
      <p:ext uri="{BB962C8B-B14F-4D97-AF65-F5344CB8AC3E}">
        <p14:creationId xmlns:p14="http://schemas.microsoft.com/office/powerpoint/2010/main" val="139534062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4"/>
          <p:cNvSpPr txBox="1">
            <a:spLocks/>
          </p:cNvSpPr>
          <p:nvPr/>
        </p:nvSpPr>
        <p:spPr>
          <a:xfrm>
            <a:off x="308114" y="431437"/>
            <a:ext cx="10515600" cy="657545"/>
          </a:xfrm>
          <a:prstGeom prst="rect">
            <a:avLst/>
          </a:prstGeom>
        </p:spPr>
        <p:txBody>
          <a:bodyPr vert="horz" lIns="91440" tIns="45720" rIns="91440" bIns="45720" rtlCol="0" anchor="ctr">
            <a:noAutofit/>
          </a:bodyPr>
          <a:lstStyle>
            <a:lvl1pPr algn="l" defTabSz="914377" rtl="0" eaLnBrk="1" latinLnBrk="0" hangingPunct="1">
              <a:lnSpc>
                <a:spcPct val="90000"/>
              </a:lnSpc>
              <a:spcBef>
                <a:spcPct val="0"/>
              </a:spcBef>
              <a:buNone/>
              <a:defRPr sz="4267" b="1" i="0" kern="1200">
                <a:solidFill>
                  <a:srgbClr val="0D2755"/>
                </a:solidFill>
                <a:latin typeface="Calibri" panose="020F0502020204030204" pitchFamily="34" charset="0"/>
                <a:ea typeface="+mj-ea"/>
                <a:cs typeface="Calibri" panose="020F0502020204030204" pitchFamily="34"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fr-FR" sz="3200" b="1" i="0" u="none" strike="noStrike" kern="1200" cap="none" spc="0" normalizeH="0" baseline="0" noProof="0" dirty="0" smtClean="0">
                <a:ln>
                  <a:noFill/>
                </a:ln>
                <a:solidFill>
                  <a:srgbClr val="0D2755"/>
                </a:solidFill>
                <a:effectLst/>
                <a:uLnTx/>
                <a:uFillTx/>
                <a:latin typeface="Calibri" panose="020F0502020204030204" pitchFamily="34" charset="0"/>
                <a:ea typeface="+mj-ea"/>
                <a:cs typeface="Calibri" panose="020F0502020204030204" pitchFamily="34" charset="0"/>
              </a:rPr>
              <a:t>LA</a:t>
            </a:r>
            <a:r>
              <a:rPr kumimoji="0" lang="fr-FR" sz="3200" b="1" i="0" u="none" strike="noStrike" kern="1200" cap="none" spc="0" normalizeH="0" noProof="0" dirty="0" smtClean="0">
                <a:ln>
                  <a:noFill/>
                </a:ln>
                <a:solidFill>
                  <a:srgbClr val="0D2755"/>
                </a:solidFill>
                <a:effectLst/>
                <a:uLnTx/>
                <a:uFillTx/>
                <a:latin typeface="Calibri" panose="020F0502020204030204" pitchFamily="34" charset="0"/>
                <a:ea typeface="+mj-ea"/>
                <a:cs typeface="Calibri" panose="020F0502020204030204" pitchFamily="34" charset="0"/>
              </a:rPr>
              <a:t> DECLINAISON</a:t>
            </a:r>
            <a:r>
              <a:rPr lang="fr-FR" sz="3200" dirty="0" smtClean="0"/>
              <a:t> DES OBJECTIFS : </a:t>
            </a:r>
          </a:p>
          <a:p>
            <a:pPr marL="0" marR="0" lvl="0" indent="0" algn="l" defTabSz="914377" rtl="0" eaLnBrk="1" fontAlgn="auto" latinLnBrk="0" hangingPunct="1">
              <a:lnSpc>
                <a:spcPct val="90000"/>
              </a:lnSpc>
              <a:spcBef>
                <a:spcPct val="0"/>
              </a:spcBef>
              <a:spcAft>
                <a:spcPts val="0"/>
              </a:spcAft>
              <a:buClrTx/>
              <a:buSzTx/>
              <a:buFontTx/>
              <a:buNone/>
              <a:tabLst/>
              <a:defRPr/>
            </a:pPr>
            <a:r>
              <a:rPr lang="fr-FR" sz="3200" dirty="0"/>
              <a:t> </a:t>
            </a:r>
            <a:r>
              <a:rPr lang="fr-FR" sz="3200" dirty="0" smtClean="0"/>
              <a:t>                                               UN PROCESSUS </a:t>
            </a:r>
            <a:r>
              <a:rPr lang="fr-FR" sz="3200" cap="all" dirty="0" smtClean="0"/>
              <a:t>Structuré</a:t>
            </a:r>
            <a:r>
              <a:rPr lang="fr-FR" sz="3200" dirty="0" smtClean="0"/>
              <a:t> </a:t>
            </a:r>
            <a:endParaRPr kumimoji="0" lang="fr-FR" sz="3200" b="1" i="0" u="none" strike="noStrike" kern="1200" cap="none" spc="0" normalizeH="0" baseline="0" noProof="0" dirty="0">
              <a:ln>
                <a:noFill/>
              </a:ln>
              <a:solidFill>
                <a:srgbClr val="0D2755"/>
              </a:solidFill>
              <a:effectLst/>
              <a:uLnTx/>
              <a:uFillTx/>
              <a:latin typeface="Calibri" panose="020F0502020204030204" pitchFamily="34" charset="0"/>
              <a:ea typeface="+mj-ea"/>
              <a:cs typeface="Calibri" panose="020F0502020204030204" pitchFamily="34" charset="0"/>
            </a:endParaRPr>
          </a:p>
        </p:txBody>
      </p:sp>
      <p:graphicFrame>
        <p:nvGraphicFramePr>
          <p:cNvPr id="11" name="Diagramme 10"/>
          <p:cNvGraphicFramePr/>
          <p:nvPr>
            <p:extLst>
              <p:ext uri="{D42A27DB-BD31-4B8C-83A1-F6EECF244321}">
                <p14:modId xmlns:p14="http://schemas.microsoft.com/office/powerpoint/2010/main" val="3621084664"/>
              </p:ext>
            </p:extLst>
          </p:nvPr>
        </p:nvGraphicFramePr>
        <p:xfrm>
          <a:off x="2276062" y="1653945"/>
          <a:ext cx="7476434" cy="52040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Accolade fermante 12"/>
          <p:cNvSpPr/>
          <p:nvPr/>
        </p:nvSpPr>
        <p:spPr>
          <a:xfrm>
            <a:off x="10068339" y="3081130"/>
            <a:ext cx="487018" cy="3339548"/>
          </a:xfrm>
          <a:prstGeom prst="rightBrace">
            <a:avLst>
              <a:gd name="adj1" fmla="val 8333"/>
              <a:gd name="adj2" fmla="val 50298"/>
            </a:avLst>
          </a:prstGeom>
          <a:solidFill>
            <a:srgbClr val="0000CC"/>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4" name="ZoneTexte 13"/>
          <p:cNvSpPr txBox="1"/>
          <p:nvPr/>
        </p:nvSpPr>
        <p:spPr>
          <a:xfrm>
            <a:off x="10525540" y="3069771"/>
            <a:ext cx="523220" cy="3448595"/>
          </a:xfrm>
          <a:prstGeom prst="rect">
            <a:avLst/>
          </a:prstGeom>
          <a:noFill/>
        </p:spPr>
        <p:txBody>
          <a:bodyPr vert="vert270" wrap="square" rtlCol="0">
            <a:spAutoFit/>
          </a:bodyPr>
          <a:lstStyle/>
          <a:p>
            <a:pPr algn="ctr"/>
            <a:r>
              <a:rPr lang="fr-FR" sz="2200" dirty="0" smtClean="0">
                <a:solidFill>
                  <a:srgbClr val="0000CC"/>
                </a:solidFill>
              </a:rPr>
              <a:t>Objectifs opérationnels</a:t>
            </a:r>
            <a:endParaRPr lang="fr-FR" sz="2200" dirty="0">
              <a:solidFill>
                <a:srgbClr val="0000CC"/>
              </a:solidFill>
            </a:endParaRPr>
          </a:p>
        </p:txBody>
      </p:sp>
      <p:sp>
        <p:nvSpPr>
          <p:cNvPr id="2" name="ZoneTexte 1"/>
          <p:cNvSpPr txBox="1"/>
          <p:nvPr/>
        </p:nvSpPr>
        <p:spPr>
          <a:xfrm>
            <a:off x="283464" y="4974336"/>
            <a:ext cx="1737360" cy="1477328"/>
          </a:xfrm>
          <a:prstGeom prst="rect">
            <a:avLst/>
          </a:prstGeom>
          <a:noFill/>
          <a:ln>
            <a:noFill/>
          </a:ln>
        </p:spPr>
        <p:txBody>
          <a:bodyPr wrap="square" rtlCol="0">
            <a:spAutoFit/>
          </a:bodyPr>
          <a:lstStyle/>
          <a:p>
            <a:pPr algn="ctr"/>
            <a:r>
              <a:rPr lang="fr-FR" b="1" dirty="0" smtClean="0">
                <a:solidFill>
                  <a:schemeClr val="accent6"/>
                </a:solidFill>
              </a:rPr>
              <a:t>Détail des actions précises pour atteindre les objectifs collectifs</a:t>
            </a:r>
            <a:endParaRPr lang="fr-FR" b="1" dirty="0">
              <a:solidFill>
                <a:schemeClr val="accent6"/>
              </a:solidFill>
            </a:endParaRPr>
          </a:p>
        </p:txBody>
      </p:sp>
      <p:sp>
        <p:nvSpPr>
          <p:cNvPr id="3" name="Rectangle à coins arrondis 2"/>
          <p:cNvSpPr/>
          <p:nvPr/>
        </p:nvSpPr>
        <p:spPr>
          <a:xfrm>
            <a:off x="149352" y="3060192"/>
            <a:ext cx="1965960" cy="1560576"/>
          </a:xfrm>
          <a:prstGeom prst="wedgeRoundRectCallout">
            <a:avLst>
              <a:gd name="adj1" fmla="val 54529"/>
              <a:gd name="adj2" fmla="val 59012"/>
              <a:gd name="adj3" fmla="val 16667"/>
            </a:avLst>
          </a:prstGeom>
          <a:noFill/>
          <a:ln>
            <a:solidFill>
              <a:srgbClr val="43BB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Rectangle à coins arrondis 7"/>
          <p:cNvSpPr/>
          <p:nvPr/>
        </p:nvSpPr>
        <p:spPr>
          <a:xfrm>
            <a:off x="213360" y="4928616"/>
            <a:ext cx="1965960" cy="1557528"/>
          </a:xfrm>
          <a:prstGeom prst="wedgeRoundRectCallout">
            <a:avLst>
              <a:gd name="adj1" fmla="val 54529"/>
              <a:gd name="adj2" fmla="val 59012"/>
              <a:gd name="adj3" fmla="val 16667"/>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ZoneTexte 8"/>
          <p:cNvSpPr txBox="1"/>
          <p:nvPr/>
        </p:nvSpPr>
        <p:spPr>
          <a:xfrm>
            <a:off x="274320" y="3313176"/>
            <a:ext cx="1737360" cy="923330"/>
          </a:xfrm>
          <a:prstGeom prst="rect">
            <a:avLst/>
          </a:prstGeom>
          <a:noFill/>
        </p:spPr>
        <p:txBody>
          <a:bodyPr wrap="square" rtlCol="0">
            <a:spAutoFit/>
          </a:bodyPr>
          <a:lstStyle/>
          <a:p>
            <a:pPr algn="ctr"/>
            <a:r>
              <a:rPr lang="fr-FR" b="1" dirty="0" smtClean="0">
                <a:solidFill>
                  <a:srgbClr val="43BB8D"/>
                </a:solidFill>
              </a:rPr>
              <a:t>Traduction d’ambitions en projets concrets</a:t>
            </a:r>
            <a:endParaRPr lang="fr-FR" b="1" dirty="0">
              <a:solidFill>
                <a:srgbClr val="43BB8D"/>
              </a:solidFill>
            </a:endParaRPr>
          </a:p>
        </p:txBody>
      </p:sp>
    </p:spTree>
    <p:extLst>
      <p:ext uri="{BB962C8B-B14F-4D97-AF65-F5344CB8AC3E}">
        <p14:creationId xmlns:p14="http://schemas.microsoft.com/office/powerpoint/2010/main" val="3863018351"/>
      </p:ext>
    </p:extLst>
  </p:cSld>
  <p:clrMapOvr>
    <a:masterClrMapping/>
  </p:clrMapOvr>
  <p:transition spd="slow">
    <p:cove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Image 25"/>
          <p:cNvPicPr>
            <a:picLocks noChangeAspect="1"/>
          </p:cNvPicPr>
          <p:nvPr/>
        </p:nvPicPr>
        <p:blipFill>
          <a:blip r:embed="rId3"/>
          <a:stretch>
            <a:fillRect/>
          </a:stretch>
        </p:blipFill>
        <p:spPr>
          <a:xfrm>
            <a:off x="4394631" y="2255520"/>
            <a:ext cx="2948566" cy="2865418"/>
          </a:xfrm>
          <a:prstGeom prst="rect">
            <a:avLst/>
          </a:prstGeom>
        </p:spPr>
      </p:pic>
      <p:graphicFrame>
        <p:nvGraphicFramePr>
          <p:cNvPr id="5" name="Diagramme 4"/>
          <p:cNvGraphicFramePr/>
          <p:nvPr>
            <p:extLst>
              <p:ext uri="{D42A27DB-BD31-4B8C-83A1-F6EECF244321}">
                <p14:modId xmlns:p14="http://schemas.microsoft.com/office/powerpoint/2010/main" val="35071678"/>
              </p:ext>
            </p:extLst>
          </p:nvPr>
        </p:nvGraphicFramePr>
        <p:xfrm>
          <a:off x="377687" y="1113182"/>
          <a:ext cx="10863470" cy="57448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Titre 4"/>
          <p:cNvSpPr txBox="1">
            <a:spLocks/>
          </p:cNvSpPr>
          <p:nvPr/>
        </p:nvSpPr>
        <p:spPr>
          <a:xfrm>
            <a:off x="308114" y="431437"/>
            <a:ext cx="10515600" cy="657545"/>
          </a:xfrm>
          <a:prstGeom prst="rect">
            <a:avLst/>
          </a:prstGeom>
        </p:spPr>
        <p:txBody>
          <a:bodyPr vert="horz" lIns="91440" tIns="45720" rIns="91440" bIns="45720" rtlCol="0" anchor="ctr">
            <a:noAutofit/>
          </a:bodyPr>
          <a:lstStyle>
            <a:lvl1pPr algn="l" defTabSz="914377" rtl="0" eaLnBrk="1" latinLnBrk="0" hangingPunct="1">
              <a:lnSpc>
                <a:spcPct val="90000"/>
              </a:lnSpc>
              <a:spcBef>
                <a:spcPct val="0"/>
              </a:spcBef>
              <a:buNone/>
              <a:defRPr sz="4267" b="1" i="0" kern="1200">
                <a:solidFill>
                  <a:srgbClr val="0D2755"/>
                </a:solidFill>
                <a:latin typeface="Calibri" panose="020F0502020204030204" pitchFamily="34" charset="0"/>
                <a:ea typeface="+mj-ea"/>
                <a:cs typeface="Calibri" panose="020F0502020204030204" pitchFamily="34"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fr-FR" sz="3200" b="1" i="0" u="none" strike="noStrike" kern="1200" cap="none" spc="0" normalizeH="0" baseline="0" noProof="0" dirty="0" smtClean="0">
                <a:ln>
                  <a:noFill/>
                </a:ln>
                <a:solidFill>
                  <a:srgbClr val="0D2755"/>
                </a:solidFill>
                <a:effectLst/>
                <a:uLnTx/>
                <a:uFillTx/>
                <a:latin typeface="Calibri" panose="020F0502020204030204" pitchFamily="34" charset="0"/>
                <a:ea typeface="+mj-ea"/>
                <a:cs typeface="Calibri" panose="020F0502020204030204" pitchFamily="34" charset="0"/>
              </a:rPr>
              <a:t>LA</a:t>
            </a:r>
            <a:r>
              <a:rPr kumimoji="0" lang="fr-FR" sz="3200" b="1" i="0" u="none" strike="noStrike" kern="1200" cap="none" spc="0" normalizeH="0" noProof="0" dirty="0" smtClean="0">
                <a:ln>
                  <a:noFill/>
                </a:ln>
                <a:solidFill>
                  <a:srgbClr val="0D2755"/>
                </a:solidFill>
                <a:effectLst/>
                <a:uLnTx/>
                <a:uFillTx/>
                <a:latin typeface="Calibri" panose="020F0502020204030204" pitchFamily="34" charset="0"/>
                <a:ea typeface="+mj-ea"/>
                <a:cs typeface="Calibri" panose="020F0502020204030204" pitchFamily="34" charset="0"/>
              </a:rPr>
              <a:t> DECLINAISON</a:t>
            </a:r>
            <a:r>
              <a:rPr lang="fr-FR" sz="3200" dirty="0" smtClean="0"/>
              <a:t> DES OBJECTIFS : </a:t>
            </a:r>
          </a:p>
          <a:p>
            <a:pPr marL="0" marR="0" lvl="0" indent="0" algn="l" defTabSz="914377" rtl="0" eaLnBrk="1" fontAlgn="auto" latinLnBrk="0" hangingPunct="1">
              <a:lnSpc>
                <a:spcPct val="90000"/>
              </a:lnSpc>
              <a:spcBef>
                <a:spcPct val="0"/>
              </a:spcBef>
              <a:spcAft>
                <a:spcPts val="0"/>
              </a:spcAft>
              <a:buClrTx/>
              <a:buSzTx/>
              <a:buFontTx/>
              <a:buNone/>
              <a:tabLst/>
              <a:defRPr/>
            </a:pPr>
            <a:r>
              <a:rPr lang="fr-FR" sz="3200" dirty="0"/>
              <a:t> </a:t>
            </a:r>
            <a:r>
              <a:rPr lang="fr-FR" sz="3200" dirty="0" smtClean="0"/>
              <a:t>                                       L’IMPLICATION DU COLLABORATEUR</a:t>
            </a:r>
            <a:endParaRPr kumimoji="0" lang="fr-FR" sz="3200" b="1" i="0" u="none" strike="noStrike" kern="1200" cap="none" spc="0" normalizeH="0" baseline="0" noProof="0" dirty="0">
              <a:ln>
                <a:noFill/>
              </a:ln>
              <a:solidFill>
                <a:srgbClr val="0D2755"/>
              </a:solidFill>
              <a:effectLst/>
              <a:uLnTx/>
              <a:uFillTx/>
              <a:latin typeface="Calibri" panose="020F0502020204030204" pitchFamily="34" charset="0"/>
              <a:ea typeface="+mj-ea"/>
              <a:cs typeface="Calibri" panose="020F0502020204030204" pitchFamily="34" charset="0"/>
            </a:endParaRPr>
          </a:p>
        </p:txBody>
      </p:sp>
      <p:cxnSp>
        <p:nvCxnSpPr>
          <p:cNvPr id="9" name="Connecteur droit avec flèche 8"/>
          <p:cNvCxnSpPr/>
          <p:nvPr/>
        </p:nvCxnSpPr>
        <p:spPr>
          <a:xfrm flipH="1">
            <a:off x="3986784" y="1597152"/>
            <a:ext cx="1167384" cy="12192"/>
          </a:xfrm>
          <a:prstGeom prst="straightConnector1">
            <a:avLst/>
          </a:prstGeom>
          <a:ln w="9525" cap="flat" cmpd="sng" algn="ctr">
            <a:solidFill>
              <a:schemeClr val="accent6">
                <a:lumMod val="60000"/>
                <a:lumOff val="4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0" name="ZoneTexte 9"/>
          <p:cNvSpPr txBox="1"/>
          <p:nvPr/>
        </p:nvSpPr>
        <p:spPr>
          <a:xfrm>
            <a:off x="1706880" y="1310640"/>
            <a:ext cx="2423160" cy="1200329"/>
          </a:xfrm>
          <a:prstGeom prst="rect">
            <a:avLst/>
          </a:prstGeom>
          <a:noFill/>
        </p:spPr>
        <p:txBody>
          <a:bodyPr wrap="square" rtlCol="0">
            <a:spAutoFit/>
          </a:bodyPr>
          <a:lstStyle/>
          <a:p>
            <a:pPr algn="ctr"/>
            <a:r>
              <a:rPr lang="fr-FR" dirty="0" smtClean="0">
                <a:solidFill>
                  <a:schemeClr val="accent6">
                    <a:lumMod val="75000"/>
                  </a:schemeClr>
                </a:solidFill>
              </a:rPr>
              <a:t>Prendre en compte les compétences et les aspirations du collaborateur</a:t>
            </a:r>
            <a:endParaRPr lang="fr-FR" dirty="0">
              <a:solidFill>
                <a:schemeClr val="accent6">
                  <a:lumMod val="75000"/>
                </a:schemeClr>
              </a:solidFill>
            </a:endParaRPr>
          </a:p>
        </p:txBody>
      </p:sp>
      <p:cxnSp>
        <p:nvCxnSpPr>
          <p:cNvPr id="12" name="Connecteur droit avec flèche 11"/>
          <p:cNvCxnSpPr/>
          <p:nvPr/>
        </p:nvCxnSpPr>
        <p:spPr>
          <a:xfrm flipH="1">
            <a:off x="1935480" y="4145280"/>
            <a:ext cx="990600" cy="426720"/>
          </a:xfrm>
          <a:prstGeom prst="straightConnector1">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3" name="ZoneTexte 12"/>
          <p:cNvSpPr txBox="1"/>
          <p:nvPr/>
        </p:nvSpPr>
        <p:spPr>
          <a:xfrm>
            <a:off x="0" y="4389120"/>
            <a:ext cx="2209800" cy="923330"/>
          </a:xfrm>
          <a:prstGeom prst="rect">
            <a:avLst/>
          </a:prstGeom>
          <a:noFill/>
        </p:spPr>
        <p:txBody>
          <a:bodyPr wrap="square" rtlCol="0">
            <a:spAutoFit/>
          </a:bodyPr>
          <a:lstStyle/>
          <a:p>
            <a:pPr algn="ctr"/>
            <a:r>
              <a:rPr lang="fr-FR" dirty="0" smtClean="0">
                <a:solidFill>
                  <a:srgbClr val="3366FF"/>
                </a:solidFill>
              </a:rPr>
              <a:t>Faire le lien entre l’objectif individuel et la réussite collective</a:t>
            </a:r>
            <a:endParaRPr lang="fr-FR" dirty="0">
              <a:solidFill>
                <a:srgbClr val="3366FF"/>
              </a:solidFill>
            </a:endParaRPr>
          </a:p>
        </p:txBody>
      </p:sp>
      <p:cxnSp>
        <p:nvCxnSpPr>
          <p:cNvPr id="16" name="Connecteur droit avec flèche 15"/>
          <p:cNvCxnSpPr/>
          <p:nvPr/>
        </p:nvCxnSpPr>
        <p:spPr>
          <a:xfrm>
            <a:off x="8686800" y="4023360"/>
            <a:ext cx="1143000" cy="655320"/>
          </a:xfrm>
          <a:prstGeom prst="straightConnector1">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7" name="ZoneTexte 16"/>
          <p:cNvSpPr txBox="1"/>
          <p:nvPr/>
        </p:nvSpPr>
        <p:spPr>
          <a:xfrm>
            <a:off x="9814560" y="3901440"/>
            <a:ext cx="2377440" cy="1754326"/>
          </a:xfrm>
          <a:prstGeom prst="rect">
            <a:avLst/>
          </a:prstGeom>
          <a:noFill/>
        </p:spPr>
        <p:txBody>
          <a:bodyPr wrap="square" rtlCol="0">
            <a:spAutoFit/>
          </a:bodyPr>
          <a:lstStyle/>
          <a:p>
            <a:pPr algn="ctr"/>
            <a:r>
              <a:rPr lang="fr-FR" dirty="0" smtClean="0">
                <a:solidFill>
                  <a:schemeClr val="bg1">
                    <a:lumMod val="50000"/>
                  </a:schemeClr>
                </a:solidFill>
              </a:rPr>
              <a:t>Proposer aux collaborateurs l’accompagnement ou les formations dont il a besoin pour atteindre ses objectifs</a:t>
            </a:r>
            <a:endParaRPr lang="fr-FR" dirty="0">
              <a:solidFill>
                <a:schemeClr val="bg1">
                  <a:lumMod val="50000"/>
                </a:schemeClr>
              </a:solidFill>
            </a:endParaRPr>
          </a:p>
        </p:txBody>
      </p:sp>
      <p:cxnSp>
        <p:nvCxnSpPr>
          <p:cNvPr id="20" name="Connecteur droit avec flèche 19"/>
          <p:cNvCxnSpPr/>
          <p:nvPr/>
        </p:nvCxnSpPr>
        <p:spPr>
          <a:xfrm>
            <a:off x="6537960" y="6187440"/>
            <a:ext cx="1112520" cy="15240"/>
          </a:xfrm>
          <a:prstGeom prst="straightConnector1">
            <a:avLst/>
          </a:prstGeom>
          <a:ln w="9525" cap="flat" cmpd="sng" algn="ctr">
            <a:solidFill>
              <a:srgbClr val="00CCFF"/>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1" name="ZoneTexte 20"/>
          <p:cNvSpPr txBox="1"/>
          <p:nvPr/>
        </p:nvSpPr>
        <p:spPr>
          <a:xfrm>
            <a:off x="7452360" y="5989320"/>
            <a:ext cx="2727960" cy="646331"/>
          </a:xfrm>
          <a:prstGeom prst="rect">
            <a:avLst/>
          </a:prstGeom>
          <a:noFill/>
        </p:spPr>
        <p:txBody>
          <a:bodyPr wrap="square" rtlCol="0">
            <a:spAutoFit/>
          </a:bodyPr>
          <a:lstStyle/>
          <a:p>
            <a:pPr algn="ctr"/>
            <a:r>
              <a:rPr lang="fr-FR" dirty="0" smtClean="0">
                <a:solidFill>
                  <a:srgbClr val="00CCFF"/>
                </a:solidFill>
              </a:rPr>
              <a:t>Célébrer les succès pour renforcer la motivation</a:t>
            </a:r>
            <a:endParaRPr lang="fr-FR" dirty="0">
              <a:solidFill>
                <a:srgbClr val="00CCFF"/>
              </a:solidFill>
            </a:endParaRPr>
          </a:p>
        </p:txBody>
      </p:sp>
    </p:spTree>
    <p:extLst>
      <p:ext uri="{BB962C8B-B14F-4D97-AF65-F5344CB8AC3E}">
        <p14:creationId xmlns:p14="http://schemas.microsoft.com/office/powerpoint/2010/main" val="32955225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par>
                                <p:cTn id="23" presetID="10"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7"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re 29"/>
          <p:cNvSpPr>
            <a:spLocks noGrp="1"/>
          </p:cNvSpPr>
          <p:nvPr>
            <p:ph type="title"/>
          </p:nvPr>
        </p:nvSpPr>
        <p:spPr>
          <a:xfrm>
            <a:off x="4610121" y="381782"/>
            <a:ext cx="7243551" cy="801524"/>
          </a:xfrm>
        </p:spPr>
        <p:txBody>
          <a:bodyPr>
            <a:noAutofit/>
          </a:bodyPr>
          <a:lstStyle/>
          <a:p>
            <a:r>
              <a:rPr lang="fr-FR" sz="4400" dirty="0" smtClean="0">
                <a:latin typeface="+mn-lt"/>
              </a:rPr>
              <a:t>REFLEXION INDIVIDUELLE</a:t>
            </a:r>
            <a:endParaRPr lang="fr-FR" sz="4400" dirty="0">
              <a:latin typeface="+mn-lt"/>
            </a:endParaRPr>
          </a:p>
        </p:txBody>
      </p:sp>
      <p:sp>
        <p:nvSpPr>
          <p:cNvPr id="17" name="Rectangle 16"/>
          <p:cNvSpPr/>
          <p:nvPr/>
        </p:nvSpPr>
        <p:spPr>
          <a:xfrm>
            <a:off x="843658" y="2425578"/>
            <a:ext cx="11007305" cy="1261884"/>
          </a:xfrm>
          <a:prstGeom prst="rect">
            <a:avLst/>
          </a:prstGeom>
        </p:spPr>
        <p:txBody>
          <a:bodyPr wrap="square">
            <a:spAutoFit/>
          </a:bodyPr>
          <a:lstStyle/>
          <a:p>
            <a:pPr lvl="0" algn="just">
              <a:buClr>
                <a:srgbClr val="6666FF"/>
              </a:buClr>
            </a:pPr>
            <a:r>
              <a:rPr lang="fr-FR" sz="2400" dirty="0">
                <a:solidFill>
                  <a:srgbClr val="5B9BD5"/>
                </a:solidFill>
              </a:rPr>
              <a:t>A</a:t>
            </a:r>
            <a:r>
              <a:rPr lang="fr-FR" sz="2400" dirty="0" smtClean="0">
                <a:solidFill>
                  <a:srgbClr val="5B9BD5"/>
                </a:solidFill>
              </a:rPr>
              <a:t> </a:t>
            </a:r>
            <a:r>
              <a:rPr lang="fr-FR" sz="2400" dirty="0">
                <a:solidFill>
                  <a:srgbClr val="5B9BD5"/>
                </a:solidFill>
              </a:rPr>
              <a:t>partir des domaines clés de performance précédemment </a:t>
            </a:r>
            <a:r>
              <a:rPr lang="fr-FR" sz="2400" dirty="0" smtClean="0">
                <a:solidFill>
                  <a:srgbClr val="5B9BD5"/>
                </a:solidFill>
              </a:rPr>
              <a:t>déterminés et du SWOT que vous avez préparé, formalisez 2 objectifs d’équipe et 2 objectifs individuels.</a:t>
            </a:r>
            <a:endParaRPr lang="fr-FR" sz="2400" dirty="0">
              <a:solidFill>
                <a:srgbClr val="5B9BD5"/>
              </a:solidFill>
            </a:endParaRPr>
          </a:p>
          <a:p>
            <a:pPr lvl="0" algn="just">
              <a:buClr>
                <a:srgbClr val="002060"/>
              </a:buClr>
            </a:pPr>
            <a:endParaRPr kumimoji="0" lang="fr-FR" sz="2800" b="0" i="0" u="none" strike="noStrike" kern="1200" cap="none" spc="0" normalizeH="0" baseline="0" noProof="0" dirty="0">
              <a:ln>
                <a:noFill/>
              </a:ln>
              <a:solidFill>
                <a:srgbClr val="5B9BD5"/>
              </a:solidFill>
              <a:effectLst/>
              <a:uLnTx/>
              <a:uFillTx/>
              <a:latin typeface="Calibri" panose="020F0502020204030204"/>
              <a:ea typeface="+mn-ea"/>
              <a:cs typeface="+mn-cs"/>
            </a:endParaRPr>
          </a:p>
        </p:txBody>
      </p:sp>
      <p:pic>
        <p:nvPicPr>
          <p:cNvPr id="7" name="Image 6"/>
          <p:cNvPicPr>
            <a:picLocks noChangeAspect="1"/>
          </p:cNvPicPr>
          <p:nvPr/>
        </p:nvPicPr>
        <p:blipFill>
          <a:blip r:embed="rId3"/>
          <a:stretch>
            <a:fillRect/>
          </a:stretch>
        </p:blipFill>
        <p:spPr>
          <a:xfrm>
            <a:off x="4823403" y="3867304"/>
            <a:ext cx="2450478" cy="1439829"/>
          </a:xfrm>
          <a:prstGeom prst="rect">
            <a:avLst/>
          </a:prstGeom>
        </p:spPr>
      </p:pic>
      <p:sp>
        <p:nvSpPr>
          <p:cNvPr id="8" name="Rectangle 7"/>
          <p:cNvSpPr/>
          <p:nvPr/>
        </p:nvSpPr>
        <p:spPr>
          <a:xfrm>
            <a:off x="442742" y="5567137"/>
            <a:ext cx="11007305"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smtClean="0">
                <a:ln>
                  <a:noFill/>
                </a:ln>
                <a:solidFill>
                  <a:prstClr val="white">
                    <a:lumMod val="50000"/>
                  </a:prstClr>
                </a:solidFill>
                <a:effectLst/>
                <a:uLnTx/>
                <a:uFillTx/>
                <a:latin typeface="Calibri" panose="020F0502020204030204"/>
                <a:ea typeface="+mn-ea"/>
                <a:cs typeface="+mn-cs"/>
              </a:rPr>
              <a:t>Temps de préparation : 10’</a:t>
            </a:r>
            <a:endParaRPr kumimoji="0" lang="fr-FR" sz="2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73312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re 29"/>
          <p:cNvSpPr>
            <a:spLocks noGrp="1"/>
          </p:cNvSpPr>
          <p:nvPr>
            <p:ph type="title"/>
          </p:nvPr>
        </p:nvSpPr>
        <p:spPr>
          <a:xfrm>
            <a:off x="4610121" y="381782"/>
            <a:ext cx="7243551" cy="801524"/>
          </a:xfrm>
        </p:spPr>
        <p:txBody>
          <a:bodyPr>
            <a:noAutofit/>
          </a:bodyPr>
          <a:lstStyle/>
          <a:p>
            <a:r>
              <a:rPr lang="fr-FR" sz="4400" dirty="0" smtClean="0">
                <a:latin typeface="+mn-lt"/>
              </a:rPr>
              <a:t>On débriefe</a:t>
            </a:r>
            <a:r>
              <a:rPr lang="fr-FR" sz="4400" dirty="0">
                <a:latin typeface="+mn-lt"/>
              </a:rPr>
              <a:t>!</a:t>
            </a:r>
          </a:p>
        </p:txBody>
      </p:sp>
      <p:pic>
        <p:nvPicPr>
          <p:cNvPr id="4" name="Image 3"/>
          <p:cNvPicPr>
            <a:picLocks noChangeAspect="1"/>
          </p:cNvPicPr>
          <p:nvPr/>
        </p:nvPicPr>
        <p:blipFill>
          <a:blip r:embed="rId3"/>
          <a:stretch>
            <a:fillRect/>
          </a:stretch>
        </p:blipFill>
        <p:spPr>
          <a:xfrm>
            <a:off x="2806995" y="1716559"/>
            <a:ext cx="6794203" cy="4636184"/>
          </a:xfrm>
          <a:prstGeom prst="rect">
            <a:avLst/>
          </a:prstGeom>
        </p:spPr>
      </p:pic>
    </p:spTree>
    <p:extLst>
      <p:ext uri="{BB962C8B-B14F-4D97-AF65-F5344CB8AC3E}">
        <p14:creationId xmlns:p14="http://schemas.microsoft.com/office/powerpoint/2010/main" val="25351267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re 29"/>
          <p:cNvSpPr>
            <a:spLocks noGrp="1"/>
          </p:cNvSpPr>
          <p:nvPr>
            <p:ph type="title"/>
          </p:nvPr>
        </p:nvSpPr>
        <p:spPr>
          <a:xfrm>
            <a:off x="4610121" y="381782"/>
            <a:ext cx="7243551" cy="801524"/>
          </a:xfrm>
        </p:spPr>
        <p:txBody>
          <a:bodyPr>
            <a:noAutofit/>
          </a:bodyPr>
          <a:lstStyle/>
          <a:p>
            <a:r>
              <a:rPr lang="fr-FR" sz="4000" dirty="0" smtClean="0">
                <a:latin typeface="+mn-lt"/>
              </a:rPr>
              <a:t>Comment se passe la formation pour vous, aujourd’hui?</a:t>
            </a:r>
            <a:endParaRPr lang="fr-FR" sz="4000" dirty="0">
              <a:latin typeface="+mn-lt"/>
            </a:endParaRPr>
          </a:p>
        </p:txBody>
      </p:sp>
      <p:pic>
        <p:nvPicPr>
          <p:cNvPr id="3" name="Image 2"/>
          <p:cNvPicPr>
            <a:picLocks noChangeAspect="1"/>
          </p:cNvPicPr>
          <p:nvPr/>
        </p:nvPicPr>
        <p:blipFill>
          <a:blip r:embed="rId3"/>
          <a:stretch>
            <a:fillRect/>
          </a:stretch>
        </p:blipFill>
        <p:spPr>
          <a:xfrm>
            <a:off x="3088283" y="2551825"/>
            <a:ext cx="6534183" cy="4137133"/>
          </a:xfrm>
          <a:prstGeom prst="rect">
            <a:avLst/>
          </a:prstGeom>
        </p:spPr>
      </p:pic>
      <p:sp>
        <p:nvSpPr>
          <p:cNvPr id="6" name="Rectangle 5"/>
          <p:cNvSpPr/>
          <p:nvPr/>
        </p:nvSpPr>
        <p:spPr>
          <a:xfrm>
            <a:off x="2200940" y="1745095"/>
            <a:ext cx="9154634" cy="984885"/>
          </a:xfrm>
          <a:prstGeom prst="rect">
            <a:avLst/>
          </a:prstGeom>
        </p:spPr>
        <p:txBody>
          <a:bodyPr wrap="square">
            <a:spAutoFit/>
          </a:bodyPr>
          <a:lstStyle/>
          <a:p>
            <a:pPr lvl="0" algn="just">
              <a:buClr>
                <a:srgbClr val="6666FF"/>
              </a:buClr>
            </a:pPr>
            <a:r>
              <a:rPr lang="fr-FR" sz="3000" dirty="0" smtClean="0">
                <a:solidFill>
                  <a:srgbClr val="5B9BD5"/>
                </a:solidFill>
              </a:rPr>
              <a:t>Sélectionner la vignette qui correspond à votre humeur!</a:t>
            </a:r>
            <a:endParaRPr lang="fr-FR" sz="3000" dirty="0">
              <a:solidFill>
                <a:srgbClr val="5B9BD5"/>
              </a:solidFill>
            </a:endParaRPr>
          </a:p>
          <a:p>
            <a:pPr lvl="0" algn="just">
              <a:buClr>
                <a:srgbClr val="002060"/>
              </a:buClr>
            </a:pPr>
            <a:endParaRPr kumimoji="0" lang="fr-FR" sz="2800" b="0" i="0" u="none" strike="noStrike" kern="1200" cap="none" spc="0" normalizeH="0" baseline="0" noProof="0" dirty="0">
              <a:ln>
                <a:noFill/>
              </a:ln>
              <a:solidFill>
                <a:srgbClr val="5B9BD5"/>
              </a:solidFill>
              <a:effectLst/>
              <a:uLnTx/>
              <a:uFillTx/>
              <a:latin typeface="Calibri" panose="020F0502020204030204"/>
              <a:ea typeface="+mn-ea"/>
              <a:cs typeface="+mn-cs"/>
            </a:endParaRPr>
          </a:p>
        </p:txBody>
      </p:sp>
      <p:sp>
        <p:nvSpPr>
          <p:cNvPr id="5" name="ZoneTexte 4"/>
          <p:cNvSpPr txBox="1"/>
          <p:nvPr/>
        </p:nvSpPr>
        <p:spPr>
          <a:xfrm>
            <a:off x="3987210" y="4306186"/>
            <a:ext cx="404037" cy="369332"/>
          </a:xfrm>
          <a:prstGeom prst="rect">
            <a:avLst/>
          </a:prstGeom>
          <a:noFill/>
        </p:spPr>
        <p:txBody>
          <a:bodyPr wrap="square" rtlCol="0">
            <a:spAutoFit/>
          </a:bodyPr>
          <a:lstStyle/>
          <a:p>
            <a:r>
              <a:rPr lang="fr-FR" dirty="0" smtClean="0"/>
              <a:t>1</a:t>
            </a:r>
            <a:endParaRPr lang="fr-FR" dirty="0"/>
          </a:p>
        </p:txBody>
      </p:sp>
      <p:sp>
        <p:nvSpPr>
          <p:cNvPr id="9" name="ZoneTexte 8"/>
          <p:cNvSpPr txBox="1"/>
          <p:nvPr/>
        </p:nvSpPr>
        <p:spPr>
          <a:xfrm>
            <a:off x="6237768" y="4302641"/>
            <a:ext cx="404037" cy="369332"/>
          </a:xfrm>
          <a:prstGeom prst="rect">
            <a:avLst/>
          </a:prstGeom>
          <a:noFill/>
        </p:spPr>
        <p:txBody>
          <a:bodyPr wrap="square" rtlCol="0">
            <a:spAutoFit/>
          </a:bodyPr>
          <a:lstStyle/>
          <a:p>
            <a:r>
              <a:rPr lang="fr-FR" dirty="0"/>
              <a:t>2</a:t>
            </a:r>
          </a:p>
        </p:txBody>
      </p:sp>
      <p:sp>
        <p:nvSpPr>
          <p:cNvPr id="10" name="ZoneTexte 9"/>
          <p:cNvSpPr txBox="1"/>
          <p:nvPr/>
        </p:nvSpPr>
        <p:spPr>
          <a:xfrm>
            <a:off x="8410354" y="4274288"/>
            <a:ext cx="404037" cy="369332"/>
          </a:xfrm>
          <a:prstGeom prst="rect">
            <a:avLst/>
          </a:prstGeom>
          <a:noFill/>
        </p:spPr>
        <p:txBody>
          <a:bodyPr wrap="square" rtlCol="0">
            <a:spAutoFit/>
          </a:bodyPr>
          <a:lstStyle/>
          <a:p>
            <a:r>
              <a:rPr lang="fr-FR" dirty="0"/>
              <a:t>3</a:t>
            </a:r>
          </a:p>
        </p:txBody>
      </p:sp>
      <p:sp>
        <p:nvSpPr>
          <p:cNvPr id="11" name="ZoneTexte 10"/>
          <p:cNvSpPr txBox="1"/>
          <p:nvPr/>
        </p:nvSpPr>
        <p:spPr>
          <a:xfrm>
            <a:off x="4043917" y="6372446"/>
            <a:ext cx="404037" cy="369332"/>
          </a:xfrm>
          <a:prstGeom prst="rect">
            <a:avLst/>
          </a:prstGeom>
          <a:noFill/>
        </p:spPr>
        <p:txBody>
          <a:bodyPr wrap="square" rtlCol="0">
            <a:spAutoFit/>
          </a:bodyPr>
          <a:lstStyle/>
          <a:p>
            <a:r>
              <a:rPr lang="fr-FR" dirty="0"/>
              <a:t>4</a:t>
            </a:r>
          </a:p>
        </p:txBody>
      </p:sp>
      <p:sp>
        <p:nvSpPr>
          <p:cNvPr id="12" name="ZoneTexte 11"/>
          <p:cNvSpPr txBox="1"/>
          <p:nvPr/>
        </p:nvSpPr>
        <p:spPr>
          <a:xfrm>
            <a:off x="6354726" y="6365358"/>
            <a:ext cx="404037" cy="369332"/>
          </a:xfrm>
          <a:prstGeom prst="rect">
            <a:avLst/>
          </a:prstGeom>
          <a:noFill/>
        </p:spPr>
        <p:txBody>
          <a:bodyPr wrap="square" rtlCol="0">
            <a:spAutoFit/>
          </a:bodyPr>
          <a:lstStyle/>
          <a:p>
            <a:r>
              <a:rPr lang="fr-FR" dirty="0"/>
              <a:t>5</a:t>
            </a:r>
          </a:p>
        </p:txBody>
      </p:sp>
      <p:sp>
        <p:nvSpPr>
          <p:cNvPr id="13" name="ZoneTexte 12"/>
          <p:cNvSpPr txBox="1"/>
          <p:nvPr/>
        </p:nvSpPr>
        <p:spPr>
          <a:xfrm>
            <a:off x="8506047" y="6347637"/>
            <a:ext cx="404037" cy="369332"/>
          </a:xfrm>
          <a:prstGeom prst="rect">
            <a:avLst/>
          </a:prstGeom>
          <a:noFill/>
        </p:spPr>
        <p:txBody>
          <a:bodyPr wrap="square" rtlCol="0">
            <a:spAutoFit/>
          </a:bodyPr>
          <a:lstStyle/>
          <a:p>
            <a:r>
              <a:rPr lang="fr-FR" dirty="0"/>
              <a:t>6</a:t>
            </a:r>
          </a:p>
        </p:txBody>
      </p:sp>
    </p:spTree>
    <p:extLst>
      <p:ext uri="{BB962C8B-B14F-4D97-AF65-F5344CB8AC3E}">
        <p14:creationId xmlns:p14="http://schemas.microsoft.com/office/powerpoint/2010/main" val="30450819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607980" y="402474"/>
            <a:ext cx="7584016" cy="801524"/>
          </a:xfrm>
        </p:spPr>
        <p:txBody>
          <a:bodyPr/>
          <a:lstStyle/>
          <a:p>
            <a:endParaRPr lang="fr-FR" dirty="0"/>
          </a:p>
        </p:txBody>
      </p:sp>
      <p:sp>
        <p:nvSpPr>
          <p:cNvPr id="6" name="Titre 4">
            <a:extLst>
              <a:ext uri="{FF2B5EF4-FFF2-40B4-BE49-F238E27FC236}">
                <a16:creationId xmlns:a16="http://schemas.microsoft.com/office/drawing/2014/main" id="{FC640ECE-EAE0-7A41-A751-2FE88B911CB3}"/>
              </a:ext>
            </a:extLst>
          </p:cNvPr>
          <p:cNvSpPr txBox="1">
            <a:spLocks/>
          </p:cNvSpPr>
          <p:nvPr/>
        </p:nvSpPr>
        <p:spPr>
          <a:xfrm>
            <a:off x="4298635" y="2408317"/>
            <a:ext cx="7584016" cy="801524"/>
          </a:xfrm>
          <a:prstGeom prst="rect">
            <a:avLst/>
          </a:prstGeom>
          <a:noFill/>
        </p:spPr>
        <p:txBody>
          <a:bodyPr vert="horz" lIns="0" tIns="48000" rIns="0" bIns="0" rtlCol="0" anchor="ctr">
            <a:normAutofit/>
          </a:bodyPr>
          <a:lstStyle>
            <a:lvl1pPr algn="ctr" defTabSz="685800" rtl="0" eaLnBrk="1" latinLnBrk="0" hangingPunct="1">
              <a:lnSpc>
                <a:spcPct val="90000"/>
              </a:lnSpc>
              <a:spcBef>
                <a:spcPct val="0"/>
              </a:spcBef>
              <a:buNone/>
              <a:defRPr sz="3200" b="1" i="0" kern="1200">
                <a:solidFill>
                  <a:schemeClr val="bg1"/>
                </a:solidFill>
                <a:latin typeface="Arial Black" panose="020B0604020202020204" pitchFamily="34" charset="0"/>
                <a:ea typeface="+mj-ea"/>
                <a:cs typeface="Arial Black" panose="020B0604020202020204" pitchFamily="34" charset="0"/>
              </a:defRPr>
            </a:lvl1pPr>
          </a:lstStyle>
          <a:p>
            <a:r>
              <a:rPr lang="fr-FR" sz="3733" dirty="0">
                <a:latin typeface="+mj-lt"/>
              </a:rPr>
              <a:t>SOMMAIRE</a:t>
            </a:r>
          </a:p>
        </p:txBody>
      </p:sp>
      <p:sp>
        <p:nvSpPr>
          <p:cNvPr id="7" name="Espace réservé du contenu 1"/>
          <p:cNvSpPr txBox="1">
            <a:spLocks/>
          </p:cNvSpPr>
          <p:nvPr/>
        </p:nvSpPr>
        <p:spPr>
          <a:xfrm>
            <a:off x="350072" y="1383497"/>
            <a:ext cx="10845693" cy="5378810"/>
          </a:xfrm>
          <a:prstGeom prst="rect">
            <a:avLst/>
          </a:prstGeom>
          <a:ln>
            <a:noFill/>
          </a:ln>
        </p:spPr>
        <p:txBody>
          <a:bodyPr vert="horz" lIns="121920" tIns="60960" rIns="121920" bIns="60960" rtlCol="0">
            <a:noAutofit/>
          </a:bodyPr>
          <a:lstStyle>
            <a:lvl1pPr marL="228594" indent="-228594" algn="l" defTabSz="685800" rtl="0" eaLnBrk="1" latinLnBrk="0" hangingPunct="1">
              <a:lnSpc>
                <a:spcPct val="90000"/>
              </a:lnSpc>
              <a:spcBef>
                <a:spcPts val="750"/>
              </a:spcBef>
              <a:buFontTx/>
              <a:buBlip>
                <a:blip r:embed="rId3"/>
              </a:buBlip>
              <a:defRPr sz="2000" b="1" kern="1200">
                <a:solidFill>
                  <a:srgbClr val="0D2755"/>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b="1" kern="1200">
                <a:solidFill>
                  <a:srgbClr val="00ADAD"/>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j-lt"/>
                <a:ea typeface="+mn-ea"/>
                <a:cs typeface="+mn-cs"/>
              </a:defRPr>
            </a:lvl3pPr>
            <a:lvl4pPr marL="1200150" indent="-171450" algn="l" defTabSz="685800" rtl="0" eaLnBrk="1" latinLnBrk="0" hangingPunct="1">
              <a:lnSpc>
                <a:spcPct val="90000"/>
              </a:lnSpc>
              <a:spcBef>
                <a:spcPts val="375"/>
              </a:spcBef>
              <a:buClr>
                <a:srgbClr val="00B0F0"/>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0"/>
              </a:spcBef>
              <a:buNone/>
            </a:pPr>
            <a:endParaRPr lang="fr-FR" sz="2667" dirty="0"/>
          </a:p>
          <a:p>
            <a:pPr marL="609585" indent="-609585">
              <a:spcBef>
                <a:spcPts val="0"/>
              </a:spcBef>
              <a:spcAft>
                <a:spcPts val="1600"/>
              </a:spcAft>
              <a:buFont typeface="+mj-lt"/>
              <a:buAutoNum type="arabicPeriod"/>
            </a:pPr>
            <a:r>
              <a:rPr lang="fr-FR" sz="2400" dirty="0" smtClean="0"/>
              <a:t>Définition et enjeux de la Performance</a:t>
            </a:r>
          </a:p>
          <a:p>
            <a:pPr marL="1520825" indent="-266700">
              <a:spcBef>
                <a:spcPts val="0"/>
              </a:spcBef>
              <a:spcAft>
                <a:spcPts val="1600"/>
              </a:spcAft>
              <a:buClr>
                <a:schemeClr val="accent6"/>
              </a:buClr>
              <a:buFont typeface="Arial" panose="020B0604020202020204" pitchFamily="34" charset="0"/>
              <a:buChar char="•"/>
            </a:pPr>
            <a:r>
              <a:rPr lang="fr-FR" sz="2400" dirty="0" smtClean="0"/>
              <a:t>Le concept de Performance</a:t>
            </a:r>
          </a:p>
          <a:p>
            <a:pPr marL="1520825" indent="-266700">
              <a:spcBef>
                <a:spcPts val="0"/>
              </a:spcBef>
              <a:spcAft>
                <a:spcPts val="1600"/>
              </a:spcAft>
              <a:buClr>
                <a:schemeClr val="accent6"/>
              </a:buClr>
              <a:buFont typeface="Arial" panose="020B0604020202020204" pitchFamily="34" charset="0"/>
              <a:buChar char="•"/>
            </a:pPr>
            <a:r>
              <a:rPr lang="fr-FR" sz="2400" dirty="0" smtClean="0"/>
              <a:t>La Performance dans notre environnement</a:t>
            </a:r>
            <a:endParaRPr lang="fr-FR" sz="2400" dirty="0"/>
          </a:p>
          <a:p>
            <a:pPr marL="609585" indent="-609585">
              <a:spcAft>
                <a:spcPts val="800"/>
              </a:spcAft>
              <a:buFont typeface="+mj-lt"/>
              <a:buAutoNum type="arabicPeriod" startAt="2"/>
            </a:pPr>
            <a:r>
              <a:rPr lang="fr-FR" sz="2400" dirty="0" smtClean="0"/>
              <a:t>Des objectifs aux indicateurs de pilotage</a:t>
            </a:r>
          </a:p>
          <a:p>
            <a:pPr marL="1520825" indent="-266700">
              <a:spcBef>
                <a:spcPts val="0"/>
              </a:spcBef>
              <a:spcAft>
                <a:spcPts val="1600"/>
              </a:spcAft>
              <a:buClr>
                <a:schemeClr val="accent6"/>
              </a:buClr>
              <a:buFont typeface="Arial" panose="020B0604020202020204" pitchFamily="34" charset="0"/>
              <a:buChar char="•"/>
            </a:pPr>
            <a:r>
              <a:rPr lang="fr-FR" sz="2400" dirty="0" smtClean="0"/>
              <a:t> </a:t>
            </a:r>
            <a:r>
              <a:rPr lang="fr-FR" sz="2400" dirty="0"/>
              <a:t>La définition d’objectifs clairs et alignés</a:t>
            </a:r>
          </a:p>
          <a:p>
            <a:pPr marL="1520825" indent="-266700">
              <a:spcBef>
                <a:spcPts val="0"/>
              </a:spcBef>
              <a:spcAft>
                <a:spcPts val="1600"/>
              </a:spcAft>
              <a:buClr>
                <a:schemeClr val="accent6"/>
              </a:buClr>
              <a:buFont typeface="Arial" panose="020B0604020202020204" pitchFamily="34" charset="0"/>
              <a:buChar char="•"/>
            </a:pPr>
            <a:r>
              <a:rPr lang="fr-FR" sz="2400" dirty="0"/>
              <a:t>L’identification d’indicateurs de </a:t>
            </a:r>
            <a:r>
              <a:rPr lang="fr-FR" sz="2400" dirty="0" smtClean="0"/>
              <a:t>pilotage</a:t>
            </a:r>
            <a:endParaRPr lang="fr-FR" sz="2400" dirty="0"/>
          </a:p>
          <a:p>
            <a:pPr marL="609585" indent="-609585">
              <a:spcAft>
                <a:spcPts val="800"/>
              </a:spcAft>
              <a:buClr>
                <a:srgbClr val="002060"/>
              </a:buClr>
              <a:buFont typeface="+mj-lt"/>
              <a:buAutoNum type="arabicPeriod" startAt="3"/>
            </a:pPr>
            <a:r>
              <a:rPr lang="fr-FR" sz="2400" dirty="0"/>
              <a:t>L’analyse et le suivi de la </a:t>
            </a:r>
            <a:r>
              <a:rPr lang="fr-FR" sz="2400" dirty="0" smtClean="0"/>
              <a:t>Performance</a:t>
            </a:r>
          </a:p>
          <a:p>
            <a:pPr marL="1520825" indent="-266700">
              <a:spcBef>
                <a:spcPts val="0"/>
              </a:spcBef>
              <a:spcAft>
                <a:spcPts val="1600"/>
              </a:spcAft>
              <a:buClr>
                <a:schemeClr val="accent6"/>
              </a:buClr>
              <a:buFont typeface="Arial" panose="020B0604020202020204" pitchFamily="34" charset="0"/>
              <a:buChar char="•"/>
            </a:pPr>
            <a:r>
              <a:rPr lang="fr-FR" sz="2400" dirty="0"/>
              <a:t>Le tableau de bord : outil d’analyse et de suivi</a:t>
            </a:r>
          </a:p>
          <a:p>
            <a:pPr marL="1520825" indent="-266700">
              <a:spcBef>
                <a:spcPts val="0"/>
              </a:spcBef>
              <a:spcAft>
                <a:spcPts val="1600"/>
              </a:spcAft>
              <a:buClr>
                <a:schemeClr val="accent6"/>
              </a:buClr>
              <a:buFont typeface="Arial" panose="020B0604020202020204" pitchFamily="34" charset="0"/>
              <a:buChar char="•"/>
            </a:pPr>
            <a:r>
              <a:rPr lang="fr-FR" sz="2400" dirty="0"/>
              <a:t>Manager le suivi de la </a:t>
            </a:r>
            <a:r>
              <a:rPr lang="fr-FR" sz="2400" dirty="0" smtClean="0"/>
              <a:t>Performance</a:t>
            </a:r>
            <a:endParaRPr lang="fr-FR" sz="2400" dirty="0"/>
          </a:p>
          <a:p>
            <a:pPr marL="0" indent="0">
              <a:spcAft>
                <a:spcPts val="800"/>
              </a:spcAft>
              <a:buClr>
                <a:srgbClr val="002060"/>
              </a:buClr>
              <a:buNone/>
            </a:pPr>
            <a:endParaRPr lang="fr-FR" sz="2667" dirty="0"/>
          </a:p>
          <a:p>
            <a:pPr marL="609585" indent="-609585">
              <a:buFont typeface="+mj-lt"/>
              <a:buAutoNum type="arabicPeriod" startAt="3"/>
            </a:pPr>
            <a:endParaRPr lang="fr-FR" sz="2667" dirty="0"/>
          </a:p>
          <a:p>
            <a:pPr marL="609585" indent="-609585">
              <a:buFont typeface="+mj-lt"/>
              <a:buAutoNum type="arabicPeriod" startAt="3"/>
            </a:pPr>
            <a:endParaRPr lang="fr-FR" sz="2667" dirty="0"/>
          </a:p>
          <a:p>
            <a:pPr marL="609585" indent="-609585">
              <a:buFont typeface="+mj-lt"/>
              <a:buAutoNum type="arabicPeriod" startAt="3"/>
            </a:pPr>
            <a:endParaRPr lang="fr-FR" sz="2667" dirty="0"/>
          </a:p>
          <a:p>
            <a:pPr marL="0" indent="0">
              <a:buNone/>
            </a:pPr>
            <a:endParaRPr lang="fr-FR" sz="2667" dirty="0"/>
          </a:p>
        </p:txBody>
      </p:sp>
    </p:spTree>
    <p:extLst>
      <p:ext uri="{BB962C8B-B14F-4D97-AF65-F5344CB8AC3E}">
        <p14:creationId xmlns:p14="http://schemas.microsoft.com/office/powerpoint/2010/main" val="63013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668577" y="1551240"/>
            <a:ext cx="10808415" cy="230832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fr-FR" sz="4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fr-FR" sz="4800" b="0" i="0" u="none" strike="noStrike" kern="1200" cap="none" spc="133" normalizeH="0" baseline="0" noProof="0" dirty="0" smtClean="0">
                <a:ln>
                  <a:noFill/>
                </a:ln>
                <a:solidFill>
                  <a:srgbClr val="0D2755">
                    <a:lumMod val="50000"/>
                    <a:lumOff val="50000"/>
                  </a:srgbClr>
                </a:solidFill>
                <a:effectLst/>
                <a:uLnTx/>
                <a:uFillTx/>
                <a:latin typeface="Calibri Light" panose="020F0302020204030204"/>
                <a:ea typeface="+mn-ea"/>
                <a:cs typeface="+mn-cs"/>
              </a:rPr>
              <a:t>L’identification des indicateurs de pilotage</a:t>
            </a:r>
            <a:endParaRPr kumimoji="0" lang="fr-FR" sz="4800" b="0" i="0" u="none" strike="noStrike" kern="1200" cap="none" spc="133" normalizeH="0" baseline="0" noProof="0" dirty="0">
              <a:ln>
                <a:noFill/>
              </a:ln>
              <a:solidFill>
                <a:srgbClr val="0D2755">
                  <a:lumMod val="50000"/>
                  <a:lumOff val="50000"/>
                </a:srgbClr>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1676691004"/>
      </p:ext>
    </p:extLst>
  </p:cSld>
  <p:clrMapOvr>
    <a:masterClrMapping/>
  </p:clrMapOvr>
  <p:transition spd="slow">
    <p:cove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a:extLst>
              <a:ext uri="{FF2B5EF4-FFF2-40B4-BE49-F238E27FC236}">
                <a16:creationId xmlns:a16="http://schemas.microsoft.com/office/drawing/2014/main" id="{44A21F01-2789-6E41-B186-948E17416085}"/>
              </a:ext>
            </a:extLst>
          </p:cNvPr>
          <p:cNvSpPr/>
          <p:nvPr/>
        </p:nvSpPr>
        <p:spPr>
          <a:xfrm>
            <a:off x="822460" y="1541721"/>
            <a:ext cx="9424039" cy="4048314"/>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lnSpc>
                <a:spcPct val="200000"/>
              </a:lnSpc>
            </a:pPr>
            <a:r>
              <a:rPr lang="fr-FR" sz="2400" dirty="0" smtClean="0">
                <a:solidFill>
                  <a:schemeClr val="tx2"/>
                </a:solidFill>
                <a:latin typeface="Georgia" panose="02040502050405020303" pitchFamily="18" charset="0"/>
                <a:ea typeface="Calibri" panose="020F0502020204030204" pitchFamily="34" charset="0"/>
                <a:cs typeface="Times New Roman" panose="02020603050405020304" pitchFamily="18" charset="0"/>
              </a:rPr>
              <a:t>Les indicateurs (ou K.P.I pour Key Performance Indicator), délivrent </a:t>
            </a:r>
            <a:r>
              <a:rPr lang="fr-FR" sz="2400" dirty="0">
                <a:solidFill>
                  <a:schemeClr val="tx2"/>
                </a:solidFill>
                <a:latin typeface="Georgia" panose="02040502050405020303" pitchFamily="18" charset="0"/>
                <a:ea typeface="Calibri" panose="020F0502020204030204" pitchFamily="34" charset="0"/>
                <a:cs typeface="Times New Roman" panose="02020603050405020304" pitchFamily="18" charset="0"/>
              </a:rPr>
              <a:t>une information </a:t>
            </a:r>
            <a:r>
              <a:rPr lang="fr-FR" sz="2400" b="1" dirty="0" smtClean="0">
                <a:solidFill>
                  <a:schemeClr val="tx2"/>
                </a:solidFill>
                <a:latin typeface="Georgia" panose="02040502050405020303" pitchFamily="18" charset="0"/>
                <a:ea typeface="Calibri" panose="020F0502020204030204" pitchFamily="34" charset="0"/>
                <a:cs typeface="Times New Roman" panose="02020603050405020304" pitchFamily="18" charset="0"/>
              </a:rPr>
              <a:t>pertinente</a:t>
            </a:r>
            <a:r>
              <a:rPr lang="fr-FR" sz="2400" dirty="0" smtClean="0">
                <a:solidFill>
                  <a:schemeClr val="tx2"/>
                </a:solidFill>
                <a:latin typeface="Georgia" panose="02040502050405020303" pitchFamily="18" charset="0"/>
                <a:ea typeface="Calibri" panose="020F0502020204030204" pitchFamily="34" charset="0"/>
                <a:cs typeface="Times New Roman" panose="02020603050405020304" pitchFamily="18" charset="0"/>
              </a:rPr>
              <a:t> pour </a:t>
            </a:r>
            <a:r>
              <a:rPr lang="fr-FR" sz="2400" b="1" dirty="0">
                <a:solidFill>
                  <a:schemeClr val="tx2"/>
                </a:solidFill>
                <a:latin typeface="Georgia" panose="02040502050405020303" pitchFamily="18" charset="0"/>
                <a:ea typeface="Calibri" panose="020F0502020204030204" pitchFamily="34" charset="0"/>
                <a:cs typeface="Times New Roman" panose="02020603050405020304" pitchFamily="18" charset="0"/>
              </a:rPr>
              <a:t>mesurer et évaluer </a:t>
            </a:r>
            <a:r>
              <a:rPr lang="fr-FR" sz="2400" dirty="0">
                <a:solidFill>
                  <a:schemeClr val="tx2"/>
                </a:solidFill>
                <a:latin typeface="Georgia" panose="02040502050405020303" pitchFamily="18" charset="0"/>
                <a:ea typeface="Calibri" panose="020F0502020204030204" pitchFamily="34" charset="0"/>
                <a:cs typeface="Times New Roman" panose="02020603050405020304" pitchFamily="18" charset="0"/>
              </a:rPr>
              <a:t>les résultats d'une ou plusieurs actions. Ils permettent également de </a:t>
            </a:r>
            <a:r>
              <a:rPr lang="fr-FR" sz="2400" b="1" dirty="0">
                <a:solidFill>
                  <a:schemeClr val="tx2"/>
                </a:solidFill>
                <a:latin typeface="Georgia" panose="02040502050405020303" pitchFamily="18" charset="0"/>
                <a:ea typeface="Calibri" panose="020F0502020204030204" pitchFamily="34" charset="0"/>
                <a:cs typeface="Times New Roman" panose="02020603050405020304" pitchFamily="18" charset="0"/>
              </a:rPr>
              <a:t>suivre l'évolution </a:t>
            </a:r>
            <a:r>
              <a:rPr lang="fr-FR" sz="2400" dirty="0">
                <a:solidFill>
                  <a:schemeClr val="tx2"/>
                </a:solidFill>
                <a:latin typeface="Georgia" panose="02040502050405020303" pitchFamily="18" charset="0"/>
                <a:ea typeface="Calibri" panose="020F0502020204030204" pitchFamily="34" charset="0"/>
                <a:cs typeface="Times New Roman" panose="02020603050405020304" pitchFamily="18" charset="0"/>
              </a:rPr>
              <a:t>de la performance et </a:t>
            </a:r>
            <a:r>
              <a:rPr lang="fr-FR" sz="2400" dirty="0" smtClean="0">
                <a:solidFill>
                  <a:schemeClr val="tx2"/>
                </a:solidFill>
                <a:latin typeface="Georgia" panose="02040502050405020303" pitchFamily="18" charset="0"/>
                <a:ea typeface="Calibri" panose="020F0502020204030204" pitchFamily="34" charset="0"/>
                <a:cs typeface="Times New Roman" panose="02020603050405020304" pitchFamily="18" charset="0"/>
              </a:rPr>
              <a:t>d’analyser </a:t>
            </a:r>
            <a:r>
              <a:rPr lang="fr-FR" sz="2400" dirty="0">
                <a:solidFill>
                  <a:schemeClr val="tx2"/>
                </a:solidFill>
                <a:latin typeface="Georgia" panose="02040502050405020303" pitchFamily="18" charset="0"/>
                <a:ea typeface="Calibri" panose="020F0502020204030204" pitchFamily="34" charset="0"/>
                <a:cs typeface="Times New Roman" panose="02020603050405020304" pitchFamily="18" charset="0"/>
              </a:rPr>
              <a:t>une situation </a:t>
            </a:r>
            <a:r>
              <a:rPr lang="fr-FR" sz="2400" dirty="0" smtClean="0">
                <a:solidFill>
                  <a:schemeClr val="tx2"/>
                </a:solidFill>
                <a:latin typeface="Georgia" panose="02040502050405020303" pitchFamily="18" charset="0"/>
                <a:ea typeface="Calibri" panose="020F0502020204030204" pitchFamily="34" charset="0"/>
                <a:cs typeface="Times New Roman" panose="02020603050405020304" pitchFamily="18" charset="0"/>
              </a:rPr>
              <a:t>présente.</a:t>
            </a:r>
            <a:endParaRPr lang="fr-FR" sz="2400" dirty="0">
              <a:solidFill>
                <a:schemeClr val="tx2"/>
              </a:solidFill>
              <a:latin typeface="Georgia" panose="02040502050405020303" pitchFamily="18" charset="0"/>
              <a:ea typeface="Calibri" panose="020F0502020204030204" pitchFamily="34" charset="0"/>
              <a:cs typeface="Times New Roman" panose="02020603050405020304" pitchFamily="18" charset="0"/>
            </a:endParaRPr>
          </a:p>
        </p:txBody>
      </p:sp>
      <p:sp>
        <p:nvSpPr>
          <p:cNvPr id="6" name="Titre 4"/>
          <p:cNvSpPr txBox="1">
            <a:spLocks/>
          </p:cNvSpPr>
          <p:nvPr/>
        </p:nvSpPr>
        <p:spPr>
          <a:xfrm>
            <a:off x="0" y="332046"/>
            <a:ext cx="10515600" cy="657545"/>
          </a:xfrm>
          <a:prstGeom prst="rect">
            <a:avLst/>
          </a:prstGeom>
        </p:spPr>
        <p:txBody>
          <a:bodyPr vert="horz" lIns="91440" tIns="45720" rIns="91440" bIns="45720" rtlCol="0" anchor="ctr">
            <a:noAutofit/>
          </a:bodyPr>
          <a:lstStyle>
            <a:lvl1pPr algn="l" defTabSz="914377" rtl="0" eaLnBrk="1" latinLnBrk="0" hangingPunct="1">
              <a:lnSpc>
                <a:spcPct val="90000"/>
              </a:lnSpc>
              <a:spcBef>
                <a:spcPct val="0"/>
              </a:spcBef>
              <a:buNone/>
              <a:defRPr sz="4267" b="1" i="0" kern="1200">
                <a:solidFill>
                  <a:srgbClr val="0D2755"/>
                </a:solidFill>
                <a:latin typeface="Calibri" panose="020F0502020204030204" pitchFamily="34" charset="0"/>
                <a:ea typeface="+mj-ea"/>
                <a:cs typeface="Calibri" panose="020F0502020204030204" pitchFamily="34"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fr-FR" sz="3200" b="1" i="0" u="none" strike="noStrike" kern="1200" cap="none" spc="0" normalizeH="0" baseline="0" noProof="0" dirty="0" smtClean="0">
                <a:ln>
                  <a:noFill/>
                </a:ln>
                <a:solidFill>
                  <a:srgbClr val="0D2755"/>
                </a:solidFill>
                <a:effectLst/>
                <a:uLnTx/>
                <a:uFillTx/>
                <a:latin typeface="Calibri" panose="020F0502020204030204" pitchFamily="34" charset="0"/>
                <a:ea typeface="+mj-ea"/>
                <a:cs typeface="Calibri" panose="020F0502020204030204" pitchFamily="34" charset="0"/>
              </a:rPr>
              <a:t>LES INDICATEURS DE PILOTAGE: DEFINITION</a:t>
            </a:r>
            <a:endParaRPr kumimoji="0" lang="fr-FR" sz="3200" b="1" i="0" u="none" strike="noStrike" kern="1200" cap="none" spc="0" normalizeH="0" baseline="0" noProof="0" dirty="0">
              <a:ln>
                <a:noFill/>
              </a:ln>
              <a:solidFill>
                <a:srgbClr val="0D2755"/>
              </a:solidFill>
              <a:effectLst/>
              <a:uLnTx/>
              <a:uFillTx/>
              <a:latin typeface="Calibri" panose="020F0502020204030204" pitchFamily="34" charset="0"/>
              <a:ea typeface="+mj-ea"/>
              <a:cs typeface="Calibri" panose="020F0502020204030204" pitchFamily="34" charset="0"/>
            </a:endParaRPr>
          </a:p>
        </p:txBody>
      </p:sp>
    </p:spTree>
    <p:extLst>
      <p:ext uri="{BB962C8B-B14F-4D97-AF65-F5344CB8AC3E}">
        <p14:creationId xmlns:p14="http://schemas.microsoft.com/office/powerpoint/2010/main" val="3388959399"/>
      </p:ext>
    </p:extLst>
  </p:cSld>
  <p:clrMapOvr>
    <a:masterClrMapping/>
  </p:clrMapOvr>
  <p:transition spd="slow">
    <p:cove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883920" y="5993524"/>
            <a:ext cx="10407870" cy="86447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Titre 4"/>
          <p:cNvSpPr txBox="1">
            <a:spLocks/>
          </p:cNvSpPr>
          <p:nvPr/>
        </p:nvSpPr>
        <p:spPr>
          <a:xfrm>
            <a:off x="0" y="111329"/>
            <a:ext cx="10515600" cy="657545"/>
          </a:xfrm>
          <a:prstGeom prst="rect">
            <a:avLst/>
          </a:prstGeom>
        </p:spPr>
        <p:txBody>
          <a:bodyPr vert="horz" lIns="91440" tIns="45720" rIns="91440" bIns="45720" rtlCol="0" anchor="ctr">
            <a:noAutofit/>
          </a:bodyPr>
          <a:lstStyle>
            <a:lvl1pPr algn="l" defTabSz="914377" rtl="0" eaLnBrk="1" latinLnBrk="0" hangingPunct="1">
              <a:lnSpc>
                <a:spcPct val="90000"/>
              </a:lnSpc>
              <a:spcBef>
                <a:spcPct val="0"/>
              </a:spcBef>
              <a:buNone/>
              <a:defRPr sz="4267" b="1" i="0" kern="1200">
                <a:solidFill>
                  <a:srgbClr val="0D2755"/>
                </a:solidFill>
                <a:latin typeface="Calibri" panose="020F0502020204030204" pitchFamily="34" charset="0"/>
                <a:ea typeface="+mj-ea"/>
                <a:cs typeface="Calibri" panose="020F0502020204030204" pitchFamily="34"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fr-FR" sz="3200" b="1" i="0" u="none" strike="noStrike" kern="1200" cap="none" spc="0" normalizeH="0" baseline="0" noProof="0" dirty="0" smtClean="0">
                <a:ln>
                  <a:noFill/>
                </a:ln>
                <a:solidFill>
                  <a:srgbClr val="002060"/>
                </a:solidFill>
                <a:effectLst/>
                <a:uLnTx/>
                <a:uFillTx/>
                <a:latin typeface="Calibri" panose="020F0502020204030204" pitchFamily="34" charset="0"/>
                <a:ea typeface="+mj-ea"/>
                <a:cs typeface="Calibri" panose="020F0502020204030204" pitchFamily="34" charset="0"/>
              </a:rPr>
              <a:t>LES INDICATEURS DE PILOTAGE: </a:t>
            </a:r>
            <a:r>
              <a:rPr lang="fr-FR" sz="3200" noProof="0" dirty="0" smtClean="0">
                <a:solidFill>
                  <a:srgbClr val="002060"/>
                </a:solidFill>
              </a:rPr>
              <a:t>TYPOLOGIE</a:t>
            </a:r>
            <a:endParaRPr kumimoji="0" lang="fr-FR" sz="3200" b="1" i="0" u="none" strike="noStrike" kern="1200" cap="none" spc="0" normalizeH="0" baseline="0" noProof="0" dirty="0">
              <a:ln>
                <a:noFill/>
              </a:ln>
              <a:solidFill>
                <a:srgbClr val="002060"/>
              </a:solidFill>
              <a:effectLst/>
              <a:uLnTx/>
              <a:uFillTx/>
            </a:endParaRPr>
          </a:p>
        </p:txBody>
      </p:sp>
      <p:sp>
        <p:nvSpPr>
          <p:cNvPr id="21" name="ZoneTexte 20"/>
          <p:cNvSpPr txBox="1"/>
          <p:nvPr/>
        </p:nvSpPr>
        <p:spPr>
          <a:xfrm>
            <a:off x="1229184" y="6038774"/>
            <a:ext cx="9774621" cy="707886"/>
          </a:xfrm>
          <a:prstGeom prst="rect">
            <a:avLst/>
          </a:prstGeom>
          <a:noFill/>
        </p:spPr>
        <p:txBody>
          <a:bodyPr wrap="square" rtlCol="0">
            <a:spAutoFit/>
          </a:bodyPr>
          <a:lstStyle/>
          <a:p>
            <a:pPr algn="ctr"/>
            <a:r>
              <a:rPr lang="fr-FR" sz="2000" dirty="0" smtClean="0">
                <a:solidFill>
                  <a:schemeClr val="accent6"/>
                </a:solidFill>
              </a:rPr>
              <a:t>Ces </a:t>
            </a:r>
            <a:r>
              <a:rPr lang="fr-FR" sz="2000" dirty="0">
                <a:solidFill>
                  <a:schemeClr val="accent6"/>
                </a:solidFill>
              </a:rPr>
              <a:t>deux types d’indicateurs sont </a:t>
            </a:r>
            <a:r>
              <a:rPr lang="fr-FR" sz="2000" b="1" dirty="0">
                <a:solidFill>
                  <a:schemeClr val="accent6"/>
                </a:solidFill>
              </a:rPr>
              <a:t>indissociables</a:t>
            </a:r>
            <a:r>
              <a:rPr lang="fr-FR" sz="2000" dirty="0">
                <a:solidFill>
                  <a:schemeClr val="accent6"/>
                </a:solidFill>
              </a:rPr>
              <a:t>. </a:t>
            </a:r>
            <a:r>
              <a:rPr lang="fr-FR" sz="2000" b="1" dirty="0">
                <a:solidFill>
                  <a:schemeClr val="accent6"/>
                </a:solidFill>
              </a:rPr>
              <a:t>Une bonne analyse repose sur l’alliance des données quantitatives et qualitatives</a:t>
            </a:r>
            <a:r>
              <a:rPr lang="fr-FR" sz="2000" dirty="0">
                <a:solidFill>
                  <a:schemeClr val="accent6"/>
                </a:solidFill>
              </a:rPr>
              <a:t> pour donner une vision complète d’une situation</a:t>
            </a:r>
            <a:r>
              <a:rPr lang="fr-FR" sz="2000" dirty="0">
                <a:solidFill>
                  <a:schemeClr val="bg1"/>
                </a:solidFill>
              </a:rPr>
              <a:t>.</a:t>
            </a:r>
          </a:p>
        </p:txBody>
      </p:sp>
      <p:sp>
        <p:nvSpPr>
          <p:cNvPr id="2" name="ZoneTexte 1"/>
          <p:cNvSpPr txBox="1"/>
          <p:nvPr/>
        </p:nvSpPr>
        <p:spPr>
          <a:xfrm>
            <a:off x="203899" y="1527152"/>
            <a:ext cx="5234154" cy="2646878"/>
          </a:xfrm>
          <a:prstGeom prst="rect">
            <a:avLst/>
          </a:prstGeom>
          <a:noFill/>
        </p:spPr>
        <p:txBody>
          <a:bodyPr wrap="square" rtlCol="0">
            <a:spAutoFit/>
          </a:bodyPr>
          <a:lstStyle/>
          <a:p>
            <a:pPr lvl="0" algn="ctr">
              <a:defRPr/>
            </a:pPr>
            <a:r>
              <a:rPr lang="fr-FR" b="1" dirty="0">
                <a:solidFill>
                  <a:srgbClr val="002060"/>
                </a:solidFill>
              </a:rPr>
              <a:t>INDICATEURS QUANTITATIFS</a:t>
            </a:r>
          </a:p>
          <a:p>
            <a:pPr lvl="0" algn="ctr">
              <a:defRPr/>
            </a:pPr>
            <a:endParaRPr lang="fr-FR" b="1" dirty="0" smtClean="0"/>
          </a:p>
          <a:p>
            <a:pPr lvl="0" algn="ctr">
              <a:defRPr/>
            </a:pPr>
            <a:endParaRPr lang="fr-FR" b="1" dirty="0"/>
          </a:p>
          <a:p>
            <a:pPr lvl="0" algn="just"/>
            <a:r>
              <a:rPr lang="fr-FR" sz="1600" dirty="0"/>
              <a:t>Ce sont des mesures </a:t>
            </a:r>
            <a:r>
              <a:rPr lang="fr-FR" sz="1600" b="1" dirty="0">
                <a:solidFill>
                  <a:schemeClr val="accent6"/>
                </a:solidFill>
              </a:rPr>
              <a:t>chiffrées, objectives et facilement comparables</a:t>
            </a:r>
            <a:r>
              <a:rPr lang="fr-FR" sz="1600" dirty="0"/>
              <a:t>. </a:t>
            </a:r>
            <a:endParaRPr lang="fr-FR" sz="1600" dirty="0" smtClean="0"/>
          </a:p>
          <a:p>
            <a:pPr lvl="0" algn="just"/>
            <a:endParaRPr lang="fr-FR" sz="1600" b="1" dirty="0" smtClean="0">
              <a:solidFill>
                <a:schemeClr val="accent6"/>
              </a:solidFill>
            </a:endParaRPr>
          </a:p>
          <a:p>
            <a:pPr lvl="0" algn="just"/>
            <a:r>
              <a:rPr lang="fr-FR" sz="1600" b="1" dirty="0" smtClean="0">
                <a:solidFill>
                  <a:schemeClr val="accent6"/>
                </a:solidFill>
              </a:rPr>
              <a:t>Format </a:t>
            </a:r>
            <a:r>
              <a:rPr lang="fr-FR" sz="1600" b="1" dirty="0">
                <a:solidFill>
                  <a:schemeClr val="accent6"/>
                </a:solidFill>
              </a:rPr>
              <a:t>: </a:t>
            </a:r>
          </a:p>
          <a:p>
            <a:pPr marL="285750" indent="-200025" algn="just">
              <a:buFont typeface="Arial" panose="020B0604020202020204" pitchFamily="34" charset="0"/>
              <a:buChar char="•"/>
            </a:pPr>
            <a:r>
              <a:rPr lang="fr-FR" sz="1600" dirty="0"/>
              <a:t>Un </a:t>
            </a:r>
            <a:r>
              <a:rPr lang="fr-FR" sz="1600" dirty="0" smtClean="0"/>
              <a:t>nombre</a:t>
            </a:r>
          </a:p>
          <a:p>
            <a:pPr marL="285750" indent="-200025" algn="just">
              <a:buFont typeface="Arial" panose="020B0604020202020204" pitchFamily="34" charset="0"/>
              <a:buChar char="•"/>
            </a:pPr>
            <a:r>
              <a:rPr lang="fr-FR" sz="1600" dirty="0" smtClean="0"/>
              <a:t>Un </a:t>
            </a:r>
            <a:r>
              <a:rPr lang="fr-FR" sz="1600" dirty="0"/>
              <a:t>ratio </a:t>
            </a:r>
            <a:endParaRPr lang="fr-FR" sz="1600" dirty="0" smtClean="0"/>
          </a:p>
          <a:p>
            <a:pPr marL="85725" algn="just"/>
            <a:endParaRPr lang="fr-FR" sz="1600" b="1" dirty="0">
              <a:solidFill>
                <a:schemeClr val="accent6"/>
              </a:solidFill>
            </a:endParaRPr>
          </a:p>
        </p:txBody>
      </p:sp>
      <p:sp>
        <p:nvSpPr>
          <p:cNvPr id="4" name="Rectangle 3"/>
          <p:cNvSpPr/>
          <p:nvPr/>
        </p:nvSpPr>
        <p:spPr>
          <a:xfrm>
            <a:off x="6132774" y="2439668"/>
            <a:ext cx="5675587" cy="3323987"/>
          </a:xfrm>
          <a:prstGeom prst="rect">
            <a:avLst/>
          </a:prstGeom>
        </p:spPr>
        <p:txBody>
          <a:bodyPr wrap="square">
            <a:spAutoFit/>
          </a:bodyPr>
          <a:lstStyle/>
          <a:p>
            <a:pPr marL="0" lvl="1" algn="ctr">
              <a:tabLst>
                <a:tab pos="0" algn="l"/>
              </a:tabLst>
              <a:defRPr/>
            </a:pPr>
            <a:r>
              <a:rPr lang="fr-FR" b="1" dirty="0">
                <a:solidFill>
                  <a:srgbClr val="002060"/>
                </a:solidFill>
              </a:rPr>
              <a:t>INDICATEURS </a:t>
            </a:r>
            <a:r>
              <a:rPr lang="fr-FR" b="1" dirty="0" smtClean="0">
                <a:solidFill>
                  <a:srgbClr val="002060"/>
                </a:solidFill>
              </a:rPr>
              <a:t>QUALITATIFS</a:t>
            </a:r>
          </a:p>
          <a:p>
            <a:pPr lvl="0" algn="ctr">
              <a:defRPr/>
            </a:pPr>
            <a:endParaRPr lang="fr-FR" sz="1600" b="1" dirty="0"/>
          </a:p>
          <a:p>
            <a:pPr lvl="0" algn="just"/>
            <a:endParaRPr lang="fr-FR" sz="1600" dirty="0" smtClean="0"/>
          </a:p>
          <a:p>
            <a:pPr lvl="0" algn="just"/>
            <a:r>
              <a:rPr lang="fr-FR" sz="1600" dirty="0" smtClean="0"/>
              <a:t>Ils </a:t>
            </a:r>
            <a:r>
              <a:rPr lang="fr-FR" sz="1600" dirty="0"/>
              <a:t>mesurent des </a:t>
            </a:r>
            <a:r>
              <a:rPr lang="fr-FR" sz="1600" b="1" dirty="0">
                <a:solidFill>
                  <a:schemeClr val="accent6"/>
                </a:solidFill>
              </a:rPr>
              <a:t>aspects non chiffrables </a:t>
            </a:r>
            <a:r>
              <a:rPr lang="fr-FR" sz="1600" dirty="0"/>
              <a:t>liés à la perception, à l’expérience, aux comportements et aux opinions. </a:t>
            </a:r>
            <a:endParaRPr lang="fr-FR" sz="1600" dirty="0" smtClean="0"/>
          </a:p>
          <a:p>
            <a:pPr lvl="0" algn="just"/>
            <a:endParaRPr lang="fr-FR" sz="1600" b="1" dirty="0">
              <a:solidFill>
                <a:schemeClr val="accent6"/>
              </a:solidFill>
            </a:endParaRPr>
          </a:p>
          <a:p>
            <a:pPr lvl="0" algn="just"/>
            <a:r>
              <a:rPr lang="fr-FR" sz="1600" b="1" dirty="0" smtClean="0">
                <a:solidFill>
                  <a:schemeClr val="accent6"/>
                </a:solidFill>
              </a:rPr>
              <a:t>Format </a:t>
            </a:r>
            <a:r>
              <a:rPr lang="fr-FR" sz="1600" b="1" dirty="0">
                <a:solidFill>
                  <a:schemeClr val="accent6"/>
                </a:solidFill>
              </a:rPr>
              <a:t>: </a:t>
            </a:r>
          </a:p>
          <a:p>
            <a:pPr lvl="0" algn="just"/>
            <a:r>
              <a:rPr lang="fr-FR" sz="1600" dirty="0"/>
              <a:t>Bien qu’ils ne soient pas mesurables en chiffres, ils peuvent être codifiés et analysés par : </a:t>
            </a:r>
          </a:p>
          <a:p>
            <a:pPr marL="285750" indent="-200025" algn="just">
              <a:buFont typeface="Arial" panose="020B0604020202020204" pitchFamily="34" charset="0"/>
              <a:buChar char="•"/>
            </a:pPr>
            <a:r>
              <a:rPr lang="fr-FR" sz="1600" dirty="0"/>
              <a:t>Des entretiens et questionnaires</a:t>
            </a:r>
          </a:p>
          <a:p>
            <a:pPr marL="285750" indent="-200025" algn="just">
              <a:buFont typeface="Arial" panose="020B0604020202020204" pitchFamily="34" charset="0"/>
              <a:buChar char="•"/>
            </a:pPr>
            <a:r>
              <a:rPr lang="fr-FR" sz="1600" dirty="0"/>
              <a:t>L’analyse de texte et de discours </a:t>
            </a:r>
          </a:p>
          <a:p>
            <a:pPr marL="285750" indent="-200025" algn="just">
              <a:buFont typeface="Arial" panose="020B0604020202020204" pitchFamily="34" charset="0"/>
              <a:buChar char="•"/>
            </a:pPr>
            <a:r>
              <a:rPr lang="fr-FR" sz="1600" dirty="0"/>
              <a:t>Des notations </a:t>
            </a:r>
            <a:r>
              <a:rPr lang="fr-FR" sz="1600" dirty="0" smtClean="0"/>
              <a:t>qualitatives</a:t>
            </a:r>
          </a:p>
          <a:p>
            <a:pPr marL="85725" algn="just"/>
            <a:endParaRPr lang="fr-FR" sz="1600" dirty="0"/>
          </a:p>
        </p:txBody>
      </p:sp>
      <p:pic>
        <p:nvPicPr>
          <p:cNvPr id="22" name="Image 21" descr="SEO.png">
            <a:extLst>
              <a:ext uri="{FF2B5EF4-FFF2-40B4-BE49-F238E27FC236}">
                <a16:creationId xmlns:a16="http://schemas.microsoft.com/office/drawing/2014/main" id="{BC992EEA-18F9-A74B-A8EE-2E494F72E624}"/>
              </a:ext>
            </a:extLst>
          </p:cNvPr>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457646" y="1297033"/>
            <a:ext cx="515513" cy="542273"/>
          </a:xfrm>
          <a:prstGeom prst="rect">
            <a:avLst/>
          </a:prstGeom>
        </p:spPr>
      </p:pic>
      <p:pic>
        <p:nvPicPr>
          <p:cNvPr id="23" name="Image 22" descr="Smile sad.png">
            <a:extLst>
              <a:ext uri="{FF2B5EF4-FFF2-40B4-BE49-F238E27FC236}">
                <a16:creationId xmlns:a16="http://schemas.microsoft.com/office/drawing/2014/main" id="{8687CF0A-6B11-084A-A5B4-2FE79829D276}"/>
              </a:ext>
            </a:extLst>
          </p:cNvPr>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6964925" y="2665678"/>
            <a:ext cx="381453" cy="381453"/>
          </a:xfrm>
          <a:prstGeom prst="rect">
            <a:avLst/>
          </a:prstGeom>
        </p:spPr>
      </p:pic>
      <p:pic>
        <p:nvPicPr>
          <p:cNvPr id="24" name="Image 23" descr="Smile.png">
            <a:extLst>
              <a:ext uri="{FF2B5EF4-FFF2-40B4-BE49-F238E27FC236}">
                <a16:creationId xmlns:a16="http://schemas.microsoft.com/office/drawing/2014/main" id="{30149C63-700E-004C-BE2B-B12C0CD75F31}"/>
              </a:ext>
            </a:extLst>
          </p:cNvPr>
          <p:cNvPicPr>
            <a:picLocks noChangeAspect="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6233280" y="2486769"/>
            <a:ext cx="381453" cy="381453"/>
          </a:xfrm>
          <a:prstGeom prst="rect">
            <a:avLst/>
          </a:prstGeom>
        </p:spPr>
      </p:pic>
      <p:sp>
        <p:nvSpPr>
          <p:cNvPr id="3" name="Rectangle à coins arrondis 2"/>
          <p:cNvSpPr/>
          <p:nvPr/>
        </p:nvSpPr>
        <p:spPr>
          <a:xfrm>
            <a:off x="170121" y="999460"/>
            <a:ext cx="5411972" cy="3232298"/>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à coins arrondis 11"/>
          <p:cNvSpPr/>
          <p:nvPr/>
        </p:nvSpPr>
        <p:spPr>
          <a:xfrm>
            <a:off x="5996763" y="2204483"/>
            <a:ext cx="6039292" cy="3441406"/>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48049210"/>
      </p:ext>
    </p:extLst>
  </p:cSld>
  <p:clrMapOvr>
    <a:masterClrMapping/>
  </p:clrMapOvr>
  <p:transition spd="slow">
    <p:cove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à coins arrondis 4"/>
          <p:cNvSpPr/>
          <p:nvPr/>
        </p:nvSpPr>
        <p:spPr>
          <a:xfrm>
            <a:off x="883920" y="5993524"/>
            <a:ext cx="10407870" cy="86447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Titre 4"/>
          <p:cNvSpPr txBox="1">
            <a:spLocks/>
          </p:cNvSpPr>
          <p:nvPr/>
        </p:nvSpPr>
        <p:spPr>
          <a:xfrm>
            <a:off x="0" y="111329"/>
            <a:ext cx="10515600" cy="657545"/>
          </a:xfrm>
          <a:prstGeom prst="rect">
            <a:avLst/>
          </a:prstGeom>
        </p:spPr>
        <p:txBody>
          <a:bodyPr vert="horz" lIns="91440" tIns="45720" rIns="91440" bIns="45720" rtlCol="0" anchor="ctr">
            <a:noAutofit/>
          </a:bodyPr>
          <a:lstStyle>
            <a:lvl1pPr algn="l" defTabSz="914377" rtl="0" eaLnBrk="1" latinLnBrk="0" hangingPunct="1">
              <a:lnSpc>
                <a:spcPct val="90000"/>
              </a:lnSpc>
              <a:spcBef>
                <a:spcPct val="0"/>
              </a:spcBef>
              <a:buNone/>
              <a:defRPr sz="4267" b="1" i="0" kern="1200">
                <a:solidFill>
                  <a:srgbClr val="0D2755"/>
                </a:solidFill>
                <a:latin typeface="Calibri" panose="020F0502020204030204" pitchFamily="34" charset="0"/>
                <a:ea typeface="+mj-ea"/>
                <a:cs typeface="Calibri" panose="020F0502020204030204" pitchFamily="34"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fr-FR" sz="3200" b="1" i="0" u="none" strike="noStrike" kern="1200" cap="none" spc="0" normalizeH="0" baseline="0" noProof="0" dirty="0" smtClean="0">
                <a:ln>
                  <a:noFill/>
                </a:ln>
                <a:solidFill>
                  <a:srgbClr val="002060"/>
                </a:solidFill>
                <a:effectLst/>
                <a:uLnTx/>
                <a:uFillTx/>
                <a:latin typeface="Calibri" panose="020F0502020204030204" pitchFamily="34" charset="0"/>
                <a:ea typeface="+mj-ea"/>
                <a:cs typeface="Calibri" panose="020F0502020204030204" pitchFamily="34" charset="0"/>
              </a:rPr>
              <a:t>LES INDICATEURS DE PILOTAGE: </a:t>
            </a:r>
            <a:r>
              <a:rPr lang="fr-FR" sz="3200" noProof="0" dirty="0" smtClean="0">
                <a:solidFill>
                  <a:srgbClr val="002060"/>
                </a:solidFill>
              </a:rPr>
              <a:t>TYPOLOGIE</a:t>
            </a:r>
            <a:endParaRPr kumimoji="0" lang="fr-FR" sz="3200" b="1" i="0" u="none" strike="noStrike" kern="1200" cap="none" spc="0" normalizeH="0" baseline="0" noProof="0" dirty="0">
              <a:ln>
                <a:noFill/>
              </a:ln>
              <a:solidFill>
                <a:srgbClr val="002060"/>
              </a:solidFill>
              <a:effectLst/>
              <a:uLnTx/>
              <a:uFillTx/>
            </a:endParaRPr>
          </a:p>
        </p:txBody>
      </p:sp>
      <p:sp>
        <p:nvSpPr>
          <p:cNvPr id="21" name="ZoneTexte 20"/>
          <p:cNvSpPr txBox="1"/>
          <p:nvPr/>
        </p:nvSpPr>
        <p:spPr>
          <a:xfrm>
            <a:off x="1229184" y="6038774"/>
            <a:ext cx="9774621" cy="707886"/>
          </a:xfrm>
          <a:prstGeom prst="rect">
            <a:avLst/>
          </a:prstGeom>
          <a:noFill/>
        </p:spPr>
        <p:txBody>
          <a:bodyPr wrap="square" rtlCol="0">
            <a:spAutoFit/>
          </a:bodyPr>
          <a:lstStyle/>
          <a:p>
            <a:pPr algn="ctr"/>
            <a:r>
              <a:rPr lang="fr-FR" sz="2000" dirty="0" smtClean="0">
                <a:solidFill>
                  <a:schemeClr val="accent6"/>
                </a:solidFill>
              </a:rPr>
              <a:t>Ces </a:t>
            </a:r>
            <a:r>
              <a:rPr lang="fr-FR" sz="2000" dirty="0">
                <a:solidFill>
                  <a:schemeClr val="accent6"/>
                </a:solidFill>
              </a:rPr>
              <a:t>deux types d’indicateurs sont </a:t>
            </a:r>
            <a:r>
              <a:rPr lang="fr-FR" sz="2000" b="1" dirty="0">
                <a:solidFill>
                  <a:schemeClr val="accent6"/>
                </a:solidFill>
              </a:rPr>
              <a:t>indissociables</a:t>
            </a:r>
            <a:r>
              <a:rPr lang="fr-FR" sz="2000" dirty="0">
                <a:solidFill>
                  <a:schemeClr val="accent6"/>
                </a:solidFill>
              </a:rPr>
              <a:t>. </a:t>
            </a:r>
            <a:r>
              <a:rPr lang="fr-FR" sz="2000" b="1" dirty="0">
                <a:solidFill>
                  <a:schemeClr val="accent6"/>
                </a:solidFill>
              </a:rPr>
              <a:t>Une bonne analyse repose sur l’alliance des données quantitatives et qualitatives</a:t>
            </a:r>
            <a:r>
              <a:rPr lang="fr-FR" sz="2000" dirty="0">
                <a:solidFill>
                  <a:schemeClr val="accent6"/>
                </a:solidFill>
              </a:rPr>
              <a:t> pour donner une vision complète d’une situation</a:t>
            </a:r>
            <a:r>
              <a:rPr lang="fr-FR" sz="2000" dirty="0">
                <a:solidFill>
                  <a:schemeClr val="bg1"/>
                </a:solidFill>
              </a:rPr>
              <a:t>.</a:t>
            </a:r>
          </a:p>
        </p:txBody>
      </p:sp>
      <p:sp>
        <p:nvSpPr>
          <p:cNvPr id="2" name="ZoneTexte 1"/>
          <p:cNvSpPr txBox="1"/>
          <p:nvPr/>
        </p:nvSpPr>
        <p:spPr>
          <a:xfrm>
            <a:off x="203899" y="1527152"/>
            <a:ext cx="5234154" cy="4124206"/>
          </a:xfrm>
          <a:prstGeom prst="rect">
            <a:avLst/>
          </a:prstGeom>
          <a:noFill/>
        </p:spPr>
        <p:txBody>
          <a:bodyPr wrap="square" rtlCol="0">
            <a:spAutoFit/>
          </a:bodyPr>
          <a:lstStyle/>
          <a:p>
            <a:pPr lvl="0" algn="ctr">
              <a:defRPr/>
            </a:pPr>
            <a:r>
              <a:rPr lang="fr-FR" b="1" dirty="0">
                <a:solidFill>
                  <a:srgbClr val="002060"/>
                </a:solidFill>
              </a:rPr>
              <a:t>INDICATEURS QUANTITATIFS</a:t>
            </a:r>
          </a:p>
          <a:p>
            <a:pPr lvl="0" algn="ctr">
              <a:defRPr/>
            </a:pPr>
            <a:endParaRPr lang="fr-FR" b="1" dirty="0" smtClean="0"/>
          </a:p>
          <a:p>
            <a:pPr lvl="0" algn="ctr">
              <a:defRPr/>
            </a:pPr>
            <a:endParaRPr lang="fr-FR" b="1" dirty="0"/>
          </a:p>
          <a:p>
            <a:pPr lvl="0" algn="just"/>
            <a:r>
              <a:rPr lang="fr-FR" sz="1600" dirty="0"/>
              <a:t>Ce sont des mesures </a:t>
            </a:r>
            <a:r>
              <a:rPr lang="fr-FR" sz="1600" b="1" dirty="0">
                <a:solidFill>
                  <a:schemeClr val="accent6"/>
                </a:solidFill>
              </a:rPr>
              <a:t>chiffrées, objectives et facilement comparables</a:t>
            </a:r>
            <a:r>
              <a:rPr lang="fr-FR" sz="1600" dirty="0"/>
              <a:t>. Ils  permettent d’évaluer des performances, des évolutions et des impacts, à partir d’une base numérique</a:t>
            </a:r>
            <a:r>
              <a:rPr lang="fr-FR" sz="1600" dirty="0" smtClean="0"/>
              <a:t>.</a:t>
            </a:r>
            <a:endParaRPr lang="fr-FR" sz="800" dirty="0"/>
          </a:p>
          <a:p>
            <a:pPr lvl="0" algn="just"/>
            <a:r>
              <a:rPr lang="fr-FR" sz="1600" b="1" dirty="0">
                <a:solidFill>
                  <a:schemeClr val="accent6"/>
                </a:solidFill>
              </a:rPr>
              <a:t>Format : </a:t>
            </a:r>
          </a:p>
          <a:p>
            <a:pPr marL="285750" indent="-200025" algn="just">
              <a:buFont typeface="Arial" panose="020B0604020202020204" pitchFamily="34" charset="0"/>
              <a:buChar char="•"/>
            </a:pPr>
            <a:r>
              <a:rPr lang="fr-FR" sz="1600" dirty="0"/>
              <a:t>Un nombre: un volume, une durée, un délai moyen, un montant, un coût, un bénéfice. </a:t>
            </a:r>
          </a:p>
          <a:p>
            <a:pPr marL="285750" indent="-200025" algn="just">
              <a:buFont typeface="Arial" panose="020B0604020202020204" pitchFamily="34" charset="0"/>
              <a:buChar char="•"/>
            </a:pPr>
            <a:r>
              <a:rPr lang="fr-FR" sz="1600" dirty="0"/>
              <a:t>Un ratio : taux de fidélisation, pourcentage de part de parts de marché, taux d’absentéisme…</a:t>
            </a:r>
          </a:p>
          <a:p>
            <a:pPr marL="85725" lvl="0" algn="just"/>
            <a:r>
              <a:rPr lang="fr-FR" sz="1600" b="1" dirty="0" smtClean="0">
                <a:solidFill>
                  <a:schemeClr val="accent6"/>
                </a:solidFill>
              </a:rPr>
              <a:t>Exemple </a:t>
            </a:r>
            <a:r>
              <a:rPr lang="fr-FR" sz="1600" b="1" dirty="0">
                <a:solidFill>
                  <a:schemeClr val="accent6"/>
                </a:solidFill>
              </a:rPr>
              <a:t>d’application :</a:t>
            </a:r>
          </a:p>
          <a:p>
            <a:pPr marL="285750" lvl="0" indent="-200025" algn="just">
              <a:buFont typeface="Arial" panose="020B0604020202020204" pitchFamily="34" charset="0"/>
              <a:buChar char="•"/>
            </a:pPr>
            <a:r>
              <a:rPr lang="fr-FR" sz="1600" dirty="0"/>
              <a:t>Une efficacité : résultat obtenu/objectif</a:t>
            </a:r>
          </a:p>
          <a:p>
            <a:pPr marL="285750" lvl="0" indent="-200025" algn="just">
              <a:buFont typeface="Arial" panose="020B0604020202020204" pitchFamily="34" charset="0"/>
              <a:buChar char="•"/>
            </a:pPr>
            <a:r>
              <a:rPr lang="fr-FR" sz="1600" dirty="0"/>
              <a:t>Une efficience : résultat/moyens dégagés</a:t>
            </a:r>
          </a:p>
          <a:p>
            <a:pPr marL="285750" lvl="0" indent="-200025" algn="just">
              <a:buFont typeface="Arial" panose="020B0604020202020204" pitchFamily="34" charset="0"/>
              <a:buChar char="•"/>
            </a:pPr>
            <a:r>
              <a:rPr lang="fr-FR" sz="1600" dirty="0"/>
              <a:t>Une rentabilité : bénéfice/investissement…</a:t>
            </a:r>
          </a:p>
        </p:txBody>
      </p:sp>
      <p:sp>
        <p:nvSpPr>
          <p:cNvPr id="4" name="Rectangle 3"/>
          <p:cNvSpPr/>
          <p:nvPr/>
        </p:nvSpPr>
        <p:spPr>
          <a:xfrm>
            <a:off x="5813797" y="1418943"/>
            <a:ext cx="5675587" cy="4555093"/>
          </a:xfrm>
          <a:prstGeom prst="rect">
            <a:avLst/>
          </a:prstGeom>
        </p:spPr>
        <p:txBody>
          <a:bodyPr wrap="square">
            <a:spAutoFit/>
          </a:bodyPr>
          <a:lstStyle/>
          <a:p>
            <a:pPr marL="0" lvl="1" algn="ctr">
              <a:tabLst>
                <a:tab pos="0" algn="l"/>
              </a:tabLst>
              <a:defRPr/>
            </a:pPr>
            <a:r>
              <a:rPr lang="fr-FR" b="1" dirty="0">
                <a:solidFill>
                  <a:srgbClr val="002060"/>
                </a:solidFill>
              </a:rPr>
              <a:t>INDICATEURS </a:t>
            </a:r>
            <a:r>
              <a:rPr lang="fr-FR" b="1" dirty="0" smtClean="0">
                <a:solidFill>
                  <a:srgbClr val="002060"/>
                </a:solidFill>
              </a:rPr>
              <a:t>QUALITATIFS</a:t>
            </a:r>
          </a:p>
          <a:p>
            <a:pPr lvl="0" algn="ctr">
              <a:defRPr/>
            </a:pPr>
            <a:endParaRPr lang="fr-FR" sz="1600" b="1" dirty="0"/>
          </a:p>
          <a:p>
            <a:pPr lvl="0" algn="just"/>
            <a:endParaRPr lang="fr-FR" sz="1600" dirty="0" smtClean="0"/>
          </a:p>
          <a:p>
            <a:pPr lvl="0" algn="just"/>
            <a:r>
              <a:rPr lang="fr-FR" sz="1600" dirty="0" smtClean="0"/>
              <a:t>Ils </a:t>
            </a:r>
            <a:r>
              <a:rPr lang="fr-FR" sz="1600" dirty="0"/>
              <a:t>mesurent des </a:t>
            </a:r>
            <a:r>
              <a:rPr lang="fr-FR" sz="1600" b="1" dirty="0">
                <a:solidFill>
                  <a:schemeClr val="accent6"/>
                </a:solidFill>
              </a:rPr>
              <a:t>aspects non chiffrables </a:t>
            </a:r>
            <a:r>
              <a:rPr lang="fr-FR" sz="1600" dirty="0"/>
              <a:t>liés à la perception, à l’expérience, aux comportements et aux opinions. Ils permettent d’appréhender des notions subjectives et complexes qui ne peuvent pas être réduites à des chiffres</a:t>
            </a:r>
            <a:r>
              <a:rPr lang="fr-FR" sz="1600" dirty="0" smtClean="0"/>
              <a:t>.</a:t>
            </a:r>
            <a:endParaRPr lang="fr-FR" sz="1600" dirty="0"/>
          </a:p>
          <a:p>
            <a:pPr lvl="0" algn="just"/>
            <a:r>
              <a:rPr lang="fr-FR" sz="1600" b="1" dirty="0">
                <a:solidFill>
                  <a:schemeClr val="accent6"/>
                </a:solidFill>
              </a:rPr>
              <a:t>Format : </a:t>
            </a:r>
          </a:p>
          <a:p>
            <a:pPr lvl="0" algn="just"/>
            <a:r>
              <a:rPr lang="fr-FR" sz="1600" dirty="0"/>
              <a:t>Bien qu’ils ne soient pas mesurables en chiffres, ils peuvent être codifiés et analysés par : </a:t>
            </a:r>
          </a:p>
          <a:p>
            <a:pPr marL="285750" indent="-200025" algn="just">
              <a:buFont typeface="Arial" panose="020B0604020202020204" pitchFamily="34" charset="0"/>
              <a:buChar char="•"/>
            </a:pPr>
            <a:r>
              <a:rPr lang="fr-FR" sz="1600" dirty="0"/>
              <a:t>Des entretiens et questionnaires</a:t>
            </a:r>
          </a:p>
          <a:p>
            <a:pPr marL="285750" indent="-200025" algn="just">
              <a:buFont typeface="Arial" panose="020B0604020202020204" pitchFamily="34" charset="0"/>
              <a:buChar char="•"/>
            </a:pPr>
            <a:r>
              <a:rPr lang="fr-FR" sz="1600" dirty="0"/>
              <a:t>L’analyse de texte et de discours (verbatim)</a:t>
            </a:r>
          </a:p>
          <a:p>
            <a:pPr marL="285750" indent="-200025" algn="just">
              <a:buFont typeface="Arial" panose="020B0604020202020204" pitchFamily="34" charset="0"/>
              <a:buChar char="•"/>
            </a:pPr>
            <a:r>
              <a:rPr lang="fr-FR" sz="1600" dirty="0"/>
              <a:t>Des notations qualitatives (échelles de satisfaction, </a:t>
            </a:r>
            <a:r>
              <a:rPr lang="fr-FR" sz="1600" dirty="0" smtClean="0"/>
              <a:t>analyse </a:t>
            </a:r>
            <a:r>
              <a:rPr lang="fr-FR" sz="1600" dirty="0"/>
              <a:t>de tendance)</a:t>
            </a:r>
          </a:p>
          <a:p>
            <a:pPr marL="85725" lvl="0" algn="just"/>
            <a:r>
              <a:rPr lang="fr-FR" sz="1600" b="1" dirty="0">
                <a:solidFill>
                  <a:schemeClr val="accent6"/>
                </a:solidFill>
              </a:rPr>
              <a:t>Exemples d’application : </a:t>
            </a:r>
          </a:p>
          <a:p>
            <a:pPr marL="285750" lvl="0" indent="-200025" algn="just">
              <a:buFont typeface="Arial" panose="020B0604020202020204" pitchFamily="34" charset="0"/>
              <a:buChar char="•"/>
            </a:pPr>
            <a:r>
              <a:rPr lang="fr-FR" sz="1600" dirty="0"/>
              <a:t>Satisfaction clients</a:t>
            </a:r>
          </a:p>
          <a:p>
            <a:pPr marL="285750" lvl="0" indent="-200025" algn="just">
              <a:buFont typeface="Arial" panose="020B0604020202020204" pitchFamily="34" charset="0"/>
              <a:buChar char="•"/>
            </a:pPr>
            <a:r>
              <a:rPr lang="fr-FR" sz="1600" dirty="0"/>
              <a:t>Motivation des collaborateurs</a:t>
            </a:r>
          </a:p>
          <a:p>
            <a:pPr marL="285750" lvl="0" indent="-200025" algn="just">
              <a:buFont typeface="Arial" panose="020B0604020202020204" pitchFamily="34" charset="0"/>
              <a:buChar char="•"/>
            </a:pPr>
            <a:r>
              <a:rPr lang="fr-FR" sz="1600" dirty="0"/>
              <a:t>Réputation d’une </a:t>
            </a:r>
            <a:r>
              <a:rPr lang="fr-FR" sz="1600" dirty="0" smtClean="0"/>
              <a:t>marque…</a:t>
            </a:r>
            <a:endParaRPr lang="fr-FR" sz="1600" dirty="0"/>
          </a:p>
        </p:txBody>
      </p:sp>
      <p:cxnSp>
        <p:nvCxnSpPr>
          <p:cNvPr id="8" name="Connecteur droit 7"/>
          <p:cNvCxnSpPr/>
          <p:nvPr/>
        </p:nvCxnSpPr>
        <p:spPr>
          <a:xfrm>
            <a:off x="5628290" y="1686910"/>
            <a:ext cx="31531" cy="3704897"/>
          </a:xfrm>
          <a:prstGeom prst="line">
            <a:avLst/>
          </a:prstGeom>
          <a:ln>
            <a:solidFill>
              <a:srgbClr val="002060"/>
            </a:solidFill>
          </a:ln>
        </p:spPr>
        <p:style>
          <a:lnRef idx="1">
            <a:schemeClr val="dk1"/>
          </a:lnRef>
          <a:fillRef idx="0">
            <a:schemeClr val="dk1"/>
          </a:fillRef>
          <a:effectRef idx="0">
            <a:schemeClr val="dk1"/>
          </a:effectRef>
          <a:fontRef idx="minor">
            <a:schemeClr val="tx1"/>
          </a:fontRef>
        </p:style>
      </p:cxnSp>
      <p:pic>
        <p:nvPicPr>
          <p:cNvPr id="22" name="Image 21" descr="SEO.png">
            <a:extLst>
              <a:ext uri="{FF2B5EF4-FFF2-40B4-BE49-F238E27FC236}">
                <a16:creationId xmlns:a16="http://schemas.microsoft.com/office/drawing/2014/main" id="{BC992EEA-18F9-A74B-A8EE-2E494F72E624}"/>
              </a:ext>
            </a:extLst>
          </p:cNvPr>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649033" y="1052485"/>
            <a:ext cx="515513" cy="542273"/>
          </a:xfrm>
          <a:prstGeom prst="rect">
            <a:avLst/>
          </a:prstGeom>
        </p:spPr>
      </p:pic>
      <p:pic>
        <p:nvPicPr>
          <p:cNvPr id="23" name="Image 22" descr="Smile sad.png">
            <a:extLst>
              <a:ext uri="{FF2B5EF4-FFF2-40B4-BE49-F238E27FC236}">
                <a16:creationId xmlns:a16="http://schemas.microsoft.com/office/drawing/2014/main" id="{8687CF0A-6B11-084A-A5B4-2FE79829D276}"/>
              </a:ext>
            </a:extLst>
          </p:cNvPr>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6582153" y="1294078"/>
            <a:ext cx="381453" cy="381453"/>
          </a:xfrm>
          <a:prstGeom prst="rect">
            <a:avLst/>
          </a:prstGeom>
        </p:spPr>
      </p:pic>
      <p:pic>
        <p:nvPicPr>
          <p:cNvPr id="24" name="Image 23" descr="Smile.png">
            <a:extLst>
              <a:ext uri="{FF2B5EF4-FFF2-40B4-BE49-F238E27FC236}">
                <a16:creationId xmlns:a16="http://schemas.microsoft.com/office/drawing/2014/main" id="{30149C63-700E-004C-BE2B-B12C0CD75F31}"/>
              </a:ext>
            </a:extLst>
          </p:cNvPr>
          <p:cNvPicPr>
            <a:picLocks noChangeAspect="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6137587" y="998211"/>
            <a:ext cx="381453" cy="381453"/>
          </a:xfrm>
          <a:prstGeom prst="rect">
            <a:avLst/>
          </a:prstGeom>
        </p:spPr>
      </p:pic>
    </p:spTree>
    <p:extLst>
      <p:ext uri="{BB962C8B-B14F-4D97-AF65-F5344CB8AC3E}">
        <p14:creationId xmlns:p14="http://schemas.microsoft.com/office/powerpoint/2010/main" val="3795391389"/>
      </p:ext>
    </p:extLst>
  </p:cSld>
  <p:clrMapOvr>
    <a:masterClrMapping/>
  </p:clrMapOvr>
  <p:transition spd="slow">
    <p:cove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4"/>
          <p:cNvSpPr txBox="1">
            <a:spLocks/>
          </p:cNvSpPr>
          <p:nvPr/>
        </p:nvSpPr>
        <p:spPr>
          <a:xfrm>
            <a:off x="0" y="237453"/>
            <a:ext cx="10515600" cy="657545"/>
          </a:xfrm>
          <a:prstGeom prst="rect">
            <a:avLst/>
          </a:prstGeom>
        </p:spPr>
        <p:txBody>
          <a:bodyPr vert="horz" lIns="91440" tIns="45720" rIns="91440" bIns="45720" rtlCol="0" anchor="ctr">
            <a:noAutofit/>
          </a:bodyPr>
          <a:lstStyle>
            <a:lvl1pPr algn="l" defTabSz="914377" rtl="0" eaLnBrk="1" latinLnBrk="0" hangingPunct="1">
              <a:lnSpc>
                <a:spcPct val="90000"/>
              </a:lnSpc>
              <a:spcBef>
                <a:spcPct val="0"/>
              </a:spcBef>
              <a:buNone/>
              <a:defRPr sz="4267" b="1" i="0" kern="1200">
                <a:solidFill>
                  <a:srgbClr val="0D2755"/>
                </a:solidFill>
                <a:latin typeface="Calibri" panose="020F0502020204030204" pitchFamily="34" charset="0"/>
                <a:ea typeface="+mj-ea"/>
                <a:cs typeface="Calibri" panose="020F0502020204030204" pitchFamily="34"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fr-FR" sz="3200" b="1" i="0" u="none" strike="noStrike" kern="1200" cap="none" spc="0" normalizeH="0" baseline="0" noProof="0" dirty="0" smtClean="0">
                <a:ln>
                  <a:noFill/>
                </a:ln>
                <a:solidFill>
                  <a:srgbClr val="0D2755"/>
                </a:solidFill>
                <a:effectLst/>
                <a:uLnTx/>
                <a:uFillTx/>
                <a:latin typeface="Calibri" panose="020F0502020204030204" pitchFamily="34" charset="0"/>
                <a:ea typeface="+mj-ea"/>
                <a:cs typeface="Calibri" panose="020F0502020204030204" pitchFamily="34" charset="0"/>
              </a:rPr>
              <a:t>LES INDICATEURS DE PILOTAGE: </a:t>
            </a:r>
            <a:r>
              <a:rPr lang="fr-FR" sz="3200" dirty="0" smtClean="0"/>
              <a:t>CLES DE SELECTION</a:t>
            </a:r>
            <a:endParaRPr kumimoji="0" lang="fr-FR" sz="3200" b="1" i="0" u="none" strike="noStrike" kern="1200" cap="none" spc="0" normalizeH="0" baseline="0" noProof="0" dirty="0">
              <a:ln>
                <a:noFill/>
              </a:ln>
              <a:solidFill>
                <a:srgbClr val="0D2755"/>
              </a:solidFill>
              <a:effectLst/>
              <a:uLnTx/>
              <a:uFillTx/>
              <a:latin typeface="Calibri" panose="020F0502020204030204" pitchFamily="34" charset="0"/>
              <a:ea typeface="+mj-ea"/>
              <a:cs typeface="Calibri" panose="020F0502020204030204" pitchFamily="34" charset="0"/>
            </a:endParaRPr>
          </a:p>
        </p:txBody>
      </p:sp>
      <p:grpSp>
        <p:nvGrpSpPr>
          <p:cNvPr id="38" name="Groupe 37"/>
          <p:cNvGrpSpPr/>
          <p:nvPr/>
        </p:nvGrpSpPr>
        <p:grpSpPr>
          <a:xfrm>
            <a:off x="738684" y="1752869"/>
            <a:ext cx="9427779" cy="753032"/>
            <a:chOff x="520262" y="1355834"/>
            <a:chExt cx="9427779" cy="614856"/>
          </a:xfrm>
        </p:grpSpPr>
        <p:sp>
          <p:nvSpPr>
            <p:cNvPr id="39" name="Rectangle à coins arrondis 38"/>
            <p:cNvSpPr/>
            <p:nvPr/>
          </p:nvSpPr>
          <p:spPr>
            <a:xfrm>
              <a:off x="520262" y="1355834"/>
              <a:ext cx="9427779" cy="614856"/>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0" name="ZoneTexte 39"/>
            <p:cNvSpPr txBox="1"/>
            <p:nvPr/>
          </p:nvSpPr>
          <p:spPr>
            <a:xfrm>
              <a:off x="583325" y="1396044"/>
              <a:ext cx="9191296" cy="527734"/>
            </a:xfrm>
            <a:prstGeom prst="rect">
              <a:avLst/>
            </a:prstGeom>
            <a:noFill/>
          </p:spPr>
          <p:txBody>
            <a:bodyPr wrap="square" rtlCol="0">
              <a:spAutoFit/>
            </a:bodyPr>
            <a:lstStyle/>
            <a:p>
              <a:pPr marL="342900" indent="-342900">
                <a:buFont typeface="+mj-lt"/>
                <a:buAutoNum type="arabicPeriod"/>
              </a:pPr>
              <a:r>
                <a:rPr lang="fr-FR" dirty="0" smtClean="0">
                  <a:solidFill>
                    <a:schemeClr val="bg1"/>
                  </a:solidFill>
                </a:rPr>
                <a:t>A partir  des objectifs que vous avez identifiés précédemment, repérer les éléments mesurables</a:t>
              </a:r>
              <a:endParaRPr lang="fr-FR" dirty="0">
                <a:solidFill>
                  <a:schemeClr val="bg1"/>
                </a:solidFill>
              </a:endParaRPr>
            </a:p>
          </p:txBody>
        </p:sp>
      </p:grpSp>
      <p:sp>
        <p:nvSpPr>
          <p:cNvPr id="42" name="Rectangle à coins arrondis 41"/>
          <p:cNvSpPr/>
          <p:nvPr/>
        </p:nvSpPr>
        <p:spPr>
          <a:xfrm>
            <a:off x="743170" y="3414224"/>
            <a:ext cx="9427779" cy="753032"/>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accent5"/>
          </a:fillRef>
          <a:effectRef idx="1">
            <a:schemeClr val="accent5"/>
          </a:effectRef>
          <a:fontRef idx="minor">
            <a:schemeClr val="lt1"/>
          </a:fontRef>
        </p:style>
        <p:txBody>
          <a:bodyPr rtlCol="0" anchor="ctr"/>
          <a:lstStyle/>
          <a:p>
            <a:pPr algn="ctr"/>
            <a:endParaRPr lang="fr-FR" dirty="0"/>
          </a:p>
        </p:txBody>
      </p:sp>
      <p:sp>
        <p:nvSpPr>
          <p:cNvPr id="45" name="Rectangle à coins arrondis 44"/>
          <p:cNvSpPr/>
          <p:nvPr/>
        </p:nvSpPr>
        <p:spPr>
          <a:xfrm>
            <a:off x="762000" y="5008962"/>
            <a:ext cx="9427779" cy="753032"/>
          </a:xfrm>
          <a:prstGeom prst="roundRect">
            <a:avLst/>
          </a:prstGeom>
          <a:solidFill>
            <a:schemeClr val="accent6"/>
          </a:solidFill>
          <a:ln>
            <a:solidFill>
              <a:schemeClr val="accent6"/>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dirty="0"/>
          </a:p>
        </p:txBody>
      </p:sp>
      <p:sp>
        <p:nvSpPr>
          <p:cNvPr id="53" name="ZoneTexte 52"/>
          <p:cNvSpPr txBox="1"/>
          <p:nvPr/>
        </p:nvSpPr>
        <p:spPr>
          <a:xfrm>
            <a:off x="860165" y="3597760"/>
            <a:ext cx="9191296" cy="369332"/>
          </a:xfrm>
          <a:prstGeom prst="rect">
            <a:avLst/>
          </a:prstGeom>
          <a:noFill/>
        </p:spPr>
        <p:txBody>
          <a:bodyPr wrap="square" rtlCol="0">
            <a:spAutoFit/>
          </a:bodyPr>
          <a:lstStyle/>
          <a:p>
            <a:pPr marL="342900" indent="-342900">
              <a:buFont typeface="+mj-lt"/>
              <a:buAutoNum type="arabicPeriod" startAt="2"/>
            </a:pPr>
            <a:r>
              <a:rPr lang="fr-FR" dirty="0" smtClean="0">
                <a:solidFill>
                  <a:schemeClr val="bg1"/>
                </a:solidFill>
              </a:rPr>
              <a:t>Identifier les modalités de définition et de calcul de l’indicateur</a:t>
            </a:r>
            <a:endParaRPr lang="fr-FR" dirty="0">
              <a:solidFill>
                <a:schemeClr val="bg1"/>
              </a:solidFill>
            </a:endParaRPr>
          </a:p>
        </p:txBody>
      </p:sp>
      <p:sp>
        <p:nvSpPr>
          <p:cNvPr id="54" name="ZoneTexte 53"/>
          <p:cNvSpPr txBox="1"/>
          <p:nvPr/>
        </p:nvSpPr>
        <p:spPr>
          <a:xfrm>
            <a:off x="954952" y="5176794"/>
            <a:ext cx="9191296" cy="369332"/>
          </a:xfrm>
          <a:prstGeom prst="rect">
            <a:avLst/>
          </a:prstGeom>
          <a:noFill/>
        </p:spPr>
        <p:txBody>
          <a:bodyPr wrap="square" rtlCol="0">
            <a:spAutoFit/>
          </a:bodyPr>
          <a:lstStyle/>
          <a:p>
            <a:pPr marL="342900" indent="-342900">
              <a:buFont typeface="+mj-lt"/>
              <a:buAutoNum type="arabicPeriod" startAt="3"/>
            </a:pPr>
            <a:r>
              <a:rPr lang="fr-FR" dirty="0" smtClean="0">
                <a:solidFill>
                  <a:schemeClr val="bg1"/>
                </a:solidFill>
              </a:rPr>
              <a:t>Déterminer la ou les sources qui seront utilisées pour ce calcul</a:t>
            </a:r>
            <a:endParaRPr lang="fr-FR" dirty="0">
              <a:solidFill>
                <a:schemeClr val="bg1"/>
              </a:solidFill>
            </a:endParaRPr>
          </a:p>
        </p:txBody>
      </p:sp>
      <p:sp>
        <p:nvSpPr>
          <p:cNvPr id="3" name="Flèche vers le bas 2"/>
          <p:cNvSpPr/>
          <p:nvPr/>
        </p:nvSpPr>
        <p:spPr>
          <a:xfrm>
            <a:off x="4922520" y="2560320"/>
            <a:ext cx="487680" cy="70104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dirty="0"/>
          </a:p>
        </p:txBody>
      </p:sp>
      <p:sp>
        <p:nvSpPr>
          <p:cNvPr id="12" name="Flèche vers le bas 11"/>
          <p:cNvSpPr/>
          <p:nvPr/>
        </p:nvSpPr>
        <p:spPr>
          <a:xfrm>
            <a:off x="4968240" y="4267200"/>
            <a:ext cx="487680" cy="70104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44488651"/>
      </p:ext>
    </p:extLst>
  </p:cSld>
  <p:clrMapOvr>
    <a:masterClrMapping/>
  </p:clrMapOvr>
  <p:transition spd="slow">
    <p:cove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4"/>
          <p:cNvSpPr txBox="1">
            <a:spLocks/>
          </p:cNvSpPr>
          <p:nvPr/>
        </p:nvSpPr>
        <p:spPr>
          <a:xfrm>
            <a:off x="308344" y="292084"/>
            <a:ext cx="10515600" cy="657545"/>
          </a:xfrm>
          <a:prstGeom prst="rect">
            <a:avLst/>
          </a:prstGeom>
        </p:spPr>
        <p:txBody>
          <a:bodyPr vert="horz" lIns="91440" tIns="45720" rIns="91440" bIns="45720" rtlCol="0" anchor="ctr">
            <a:noAutofit/>
          </a:bodyPr>
          <a:lstStyle>
            <a:lvl1pPr algn="l" defTabSz="914377" rtl="0" eaLnBrk="1" latinLnBrk="0" hangingPunct="1">
              <a:lnSpc>
                <a:spcPct val="90000"/>
              </a:lnSpc>
              <a:spcBef>
                <a:spcPct val="0"/>
              </a:spcBef>
              <a:buNone/>
              <a:defRPr sz="4267" b="1" i="0" kern="1200">
                <a:solidFill>
                  <a:srgbClr val="0D2755"/>
                </a:solidFill>
                <a:latin typeface="Calibri" panose="020F0502020204030204" pitchFamily="34" charset="0"/>
                <a:ea typeface="+mj-ea"/>
                <a:cs typeface="Calibri" panose="020F0502020204030204" pitchFamily="34"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fr-FR" sz="3200" b="1" i="0" u="none" strike="noStrike" kern="1200" cap="none" spc="0" normalizeH="0" baseline="0" noProof="0" dirty="0" smtClean="0">
                <a:ln>
                  <a:noFill/>
                </a:ln>
                <a:solidFill>
                  <a:srgbClr val="002060"/>
                </a:solidFill>
                <a:effectLst/>
                <a:uLnTx/>
                <a:uFillTx/>
                <a:latin typeface="Calibri" panose="020F0502020204030204" pitchFamily="34" charset="0"/>
                <a:ea typeface="+mj-ea"/>
                <a:cs typeface="Calibri" panose="020F0502020204030204" pitchFamily="34" charset="0"/>
              </a:rPr>
              <a:t>LES </a:t>
            </a:r>
            <a:r>
              <a:rPr lang="fr-FR" sz="3200" dirty="0" smtClean="0">
                <a:solidFill>
                  <a:srgbClr val="002060"/>
                </a:solidFill>
              </a:rPr>
              <a:t>OUTILS</a:t>
            </a:r>
            <a:r>
              <a:rPr kumimoji="0" lang="fr-FR" sz="3200" b="1" i="0" u="none" strike="noStrike" kern="1200" cap="none" spc="0" normalizeH="0" baseline="0" noProof="0" dirty="0" smtClean="0">
                <a:ln>
                  <a:noFill/>
                </a:ln>
                <a:solidFill>
                  <a:srgbClr val="002060"/>
                </a:solidFill>
                <a:effectLst/>
                <a:uLnTx/>
                <a:uFillTx/>
                <a:latin typeface="Calibri" panose="020F0502020204030204" pitchFamily="34" charset="0"/>
                <a:ea typeface="+mj-ea"/>
                <a:cs typeface="Calibri" panose="020F0502020204030204" pitchFamily="34" charset="0"/>
              </a:rPr>
              <a:t> DE MESURE DE LA PERFORMANCE</a:t>
            </a:r>
            <a:endParaRPr kumimoji="0" lang="fr-FR" sz="3200" b="1" i="0" u="none" strike="noStrike" kern="1200" cap="none" spc="0" normalizeH="0" baseline="0" noProof="0" dirty="0">
              <a:ln>
                <a:noFill/>
              </a:ln>
              <a:solidFill>
                <a:srgbClr val="002060"/>
              </a:solidFill>
              <a:effectLst/>
              <a:uLnTx/>
              <a:uFillTx/>
            </a:endParaRPr>
          </a:p>
        </p:txBody>
      </p:sp>
      <p:sp>
        <p:nvSpPr>
          <p:cNvPr id="21" name="ZoneTexte 20"/>
          <p:cNvSpPr txBox="1"/>
          <p:nvPr/>
        </p:nvSpPr>
        <p:spPr>
          <a:xfrm>
            <a:off x="1213944" y="6054014"/>
            <a:ext cx="9774621" cy="646331"/>
          </a:xfrm>
          <a:prstGeom prst="rect">
            <a:avLst/>
          </a:prstGeom>
          <a:noFill/>
        </p:spPr>
        <p:txBody>
          <a:bodyPr wrap="square" rtlCol="0">
            <a:spAutoFit/>
          </a:bodyPr>
          <a:lstStyle/>
          <a:p>
            <a:pPr algn="ctr"/>
            <a:r>
              <a:rPr lang="fr-FR" dirty="0" smtClean="0">
                <a:solidFill>
                  <a:schemeClr val="bg1"/>
                </a:solidFill>
              </a:rPr>
              <a:t>Ces </a:t>
            </a:r>
            <a:r>
              <a:rPr lang="fr-FR" dirty="0">
                <a:solidFill>
                  <a:schemeClr val="bg1"/>
                </a:solidFill>
              </a:rPr>
              <a:t>deux types d’indicateurs sont </a:t>
            </a:r>
            <a:r>
              <a:rPr lang="fr-FR" b="1" dirty="0">
                <a:solidFill>
                  <a:schemeClr val="bg1"/>
                </a:solidFill>
              </a:rPr>
              <a:t>indissociables</a:t>
            </a:r>
            <a:r>
              <a:rPr lang="fr-FR" dirty="0">
                <a:solidFill>
                  <a:schemeClr val="bg1"/>
                </a:solidFill>
              </a:rPr>
              <a:t>. </a:t>
            </a:r>
            <a:r>
              <a:rPr lang="fr-FR" b="1" dirty="0">
                <a:solidFill>
                  <a:schemeClr val="bg1"/>
                </a:solidFill>
              </a:rPr>
              <a:t>Une bonne analyse repose sur l’alliance des données quantitatives et qualitatives</a:t>
            </a:r>
            <a:r>
              <a:rPr lang="fr-FR" dirty="0">
                <a:solidFill>
                  <a:schemeClr val="bg1"/>
                </a:solidFill>
              </a:rPr>
              <a:t> pour donner une vision complète d’une situation.</a:t>
            </a:r>
          </a:p>
        </p:txBody>
      </p:sp>
      <p:pic>
        <p:nvPicPr>
          <p:cNvPr id="3" name="Image 2"/>
          <p:cNvPicPr>
            <a:picLocks noChangeAspect="1"/>
          </p:cNvPicPr>
          <p:nvPr/>
        </p:nvPicPr>
        <p:blipFill>
          <a:blip r:embed="rId3"/>
          <a:stretch>
            <a:fillRect/>
          </a:stretch>
        </p:blipFill>
        <p:spPr>
          <a:xfrm>
            <a:off x="5908027" y="1528871"/>
            <a:ext cx="2575783" cy="1493649"/>
          </a:xfrm>
          <a:prstGeom prst="rect">
            <a:avLst/>
          </a:prstGeom>
        </p:spPr>
      </p:pic>
      <p:pic>
        <p:nvPicPr>
          <p:cNvPr id="7" name="Image 6"/>
          <p:cNvPicPr>
            <a:picLocks noChangeAspect="1"/>
          </p:cNvPicPr>
          <p:nvPr/>
        </p:nvPicPr>
        <p:blipFill>
          <a:blip r:embed="rId4"/>
          <a:stretch>
            <a:fillRect/>
          </a:stretch>
        </p:blipFill>
        <p:spPr>
          <a:xfrm>
            <a:off x="2234002" y="1416609"/>
            <a:ext cx="2014336" cy="1847587"/>
          </a:xfrm>
          <a:prstGeom prst="rect">
            <a:avLst/>
          </a:prstGeom>
        </p:spPr>
      </p:pic>
      <p:pic>
        <p:nvPicPr>
          <p:cNvPr id="9" name="Image 8"/>
          <p:cNvPicPr>
            <a:picLocks noChangeAspect="1"/>
          </p:cNvPicPr>
          <p:nvPr/>
        </p:nvPicPr>
        <p:blipFill>
          <a:blip r:embed="rId5"/>
          <a:stretch>
            <a:fillRect/>
          </a:stretch>
        </p:blipFill>
        <p:spPr>
          <a:xfrm>
            <a:off x="2285675" y="3543417"/>
            <a:ext cx="1892918" cy="1124278"/>
          </a:xfrm>
          <a:prstGeom prst="rect">
            <a:avLst/>
          </a:prstGeom>
        </p:spPr>
      </p:pic>
      <p:pic>
        <p:nvPicPr>
          <p:cNvPr id="10" name="Image 9"/>
          <p:cNvPicPr>
            <a:picLocks noChangeAspect="1"/>
          </p:cNvPicPr>
          <p:nvPr/>
        </p:nvPicPr>
        <p:blipFill>
          <a:blip r:embed="rId6"/>
          <a:stretch>
            <a:fillRect/>
          </a:stretch>
        </p:blipFill>
        <p:spPr>
          <a:xfrm>
            <a:off x="2694806" y="5110681"/>
            <a:ext cx="3025597" cy="960507"/>
          </a:xfrm>
          <a:prstGeom prst="rect">
            <a:avLst/>
          </a:prstGeom>
        </p:spPr>
      </p:pic>
      <p:cxnSp>
        <p:nvCxnSpPr>
          <p:cNvPr id="15" name="Straight Connector 1">
            <a:extLst>
              <a:ext uri="{FF2B5EF4-FFF2-40B4-BE49-F238E27FC236}">
                <a16:creationId xmlns:a16="http://schemas.microsoft.com/office/drawing/2014/main" id="{58D9FF00-4609-5F4C-70DC-1DDAE6A59081}"/>
              </a:ext>
            </a:extLst>
          </p:cNvPr>
          <p:cNvCxnSpPr>
            <a:cxnSpLocks/>
          </p:cNvCxnSpPr>
          <p:nvPr/>
        </p:nvCxnSpPr>
        <p:spPr>
          <a:xfrm flipV="1">
            <a:off x="531629" y="4824398"/>
            <a:ext cx="11001846" cy="66578"/>
          </a:xfrm>
          <a:prstGeom prst="line">
            <a:avLst/>
          </a:prstGeom>
          <a:ln/>
        </p:spPr>
        <p:style>
          <a:lnRef idx="2">
            <a:schemeClr val="accent3"/>
          </a:lnRef>
          <a:fillRef idx="0">
            <a:schemeClr val="accent3"/>
          </a:fillRef>
          <a:effectRef idx="1">
            <a:schemeClr val="accent3"/>
          </a:effectRef>
          <a:fontRef idx="minor">
            <a:schemeClr val="tx1"/>
          </a:fontRef>
        </p:style>
      </p:cxnSp>
      <p:sp>
        <p:nvSpPr>
          <p:cNvPr id="12" name="Rectangle à coins arrondis 11"/>
          <p:cNvSpPr/>
          <p:nvPr/>
        </p:nvSpPr>
        <p:spPr>
          <a:xfrm>
            <a:off x="148855" y="1031358"/>
            <a:ext cx="1839433" cy="3646967"/>
          </a:xfrm>
          <a:prstGeom prst="roundRect">
            <a:avLst/>
          </a:prstGeom>
          <a:solidFill>
            <a:schemeClr val="accent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 name="Rectangle à coins arrondis 17"/>
          <p:cNvSpPr/>
          <p:nvPr/>
        </p:nvSpPr>
        <p:spPr>
          <a:xfrm>
            <a:off x="131134" y="5103628"/>
            <a:ext cx="1839433" cy="1594884"/>
          </a:xfrm>
          <a:prstGeom prst="roundRect">
            <a:avLst/>
          </a:prstGeom>
          <a:solidFill>
            <a:schemeClr val="accent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ZoneTexte 12"/>
          <p:cNvSpPr txBox="1"/>
          <p:nvPr/>
        </p:nvSpPr>
        <p:spPr>
          <a:xfrm>
            <a:off x="563526" y="2126512"/>
            <a:ext cx="923330" cy="1200329"/>
          </a:xfrm>
          <a:prstGeom prst="rect">
            <a:avLst/>
          </a:prstGeom>
          <a:noFill/>
        </p:spPr>
        <p:txBody>
          <a:bodyPr vert="vert270" wrap="square" rtlCol="0">
            <a:spAutoFit/>
          </a:bodyPr>
          <a:lstStyle/>
          <a:p>
            <a:pPr algn="ctr"/>
            <a:r>
              <a:rPr lang="fr-FR" sz="2400" dirty="0" smtClean="0">
                <a:solidFill>
                  <a:schemeClr val="bg1"/>
                </a:solidFill>
              </a:rPr>
              <a:t>Outils internes</a:t>
            </a:r>
            <a:endParaRPr lang="fr-FR" sz="2400" dirty="0">
              <a:solidFill>
                <a:schemeClr val="bg1"/>
              </a:solidFill>
            </a:endParaRPr>
          </a:p>
        </p:txBody>
      </p:sp>
      <p:sp>
        <p:nvSpPr>
          <p:cNvPr id="20" name="ZoneTexte 19"/>
          <p:cNvSpPr txBox="1"/>
          <p:nvPr/>
        </p:nvSpPr>
        <p:spPr>
          <a:xfrm>
            <a:off x="577703" y="5362354"/>
            <a:ext cx="923330" cy="1200329"/>
          </a:xfrm>
          <a:prstGeom prst="rect">
            <a:avLst/>
          </a:prstGeom>
          <a:noFill/>
        </p:spPr>
        <p:txBody>
          <a:bodyPr vert="vert270" wrap="square" rtlCol="0">
            <a:spAutoFit/>
          </a:bodyPr>
          <a:lstStyle/>
          <a:p>
            <a:pPr algn="ctr"/>
            <a:r>
              <a:rPr lang="fr-FR" sz="2400" dirty="0" smtClean="0">
                <a:solidFill>
                  <a:schemeClr val="bg1"/>
                </a:solidFill>
              </a:rPr>
              <a:t>Outils externes</a:t>
            </a:r>
            <a:endParaRPr lang="fr-FR" sz="2400" dirty="0">
              <a:solidFill>
                <a:schemeClr val="bg1"/>
              </a:solidFill>
            </a:endParaRPr>
          </a:p>
        </p:txBody>
      </p:sp>
      <p:pic>
        <p:nvPicPr>
          <p:cNvPr id="14" name="Image 13"/>
          <p:cNvPicPr>
            <a:picLocks noChangeAspect="1"/>
          </p:cNvPicPr>
          <p:nvPr/>
        </p:nvPicPr>
        <p:blipFill>
          <a:blip r:embed="rId7"/>
          <a:stretch>
            <a:fillRect/>
          </a:stretch>
        </p:blipFill>
        <p:spPr>
          <a:xfrm>
            <a:off x="5995749" y="5691371"/>
            <a:ext cx="2999904" cy="1166629"/>
          </a:xfrm>
          <a:prstGeom prst="rect">
            <a:avLst/>
          </a:prstGeom>
        </p:spPr>
      </p:pic>
      <p:pic>
        <p:nvPicPr>
          <p:cNvPr id="16" name="Image 15"/>
          <p:cNvPicPr>
            <a:picLocks noChangeAspect="1"/>
          </p:cNvPicPr>
          <p:nvPr/>
        </p:nvPicPr>
        <p:blipFill>
          <a:blip r:embed="rId8"/>
          <a:stretch>
            <a:fillRect/>
          </a:stretch>
        </p:blipFill>
        <p:spPr>
          <a:xfrm>
            <a:off x="8402601" y="2536148"/>
            <a:ext cx="3063505" cy="1615580"/>
          </a:xfrm>
          <a:prstGeom prst="rect">
            <a:avLst/>
          </a:prstGeom>
        </p:spPr>
      </p:pic>
      <p:sp>
        <p:nvSpPr>
          <p:cNvPr id="17" name="Rectangle 16"/>
          <p:cNvSpPr/>
          <p:nvPr/>
        </p:nvSpPr>
        <p:spPr>
          <a:xfrm>
            <a:off x="9014570" y="4007554"/>
            <a:ext cx="2184007" cy="496711"/>
          </a:xfrm>
          <a:prstGeom prst="rect">
            <a:avLst/>
          </a:prstGeom>
          <a:noFill/>
        </p:spPr>
        <p:txBody>
          <a:bodyPr wrap="none" lIns="91440" tIns="45720" rIns="91440" bIns="45720">
            <a:prstTxWarp prst="textArchDown">
              <a:avLst/>
            </a:prstTxWarp>
            <a:spAutoFit/>
          </a:bodyPr>
          <a:lstStyle/>
          <a:p>
            <a:pPr algn="ctr"/>
            <a:r>
              <a:rPr lang="fr-FR" sz="5400" b="0" cap="none" spc="0" dirty="0" smtClean="0">
                <a:ln w="0"/>
                <a:solidFill>
                  <a:srgbClr val="002060"/>
                </a:solidFill>
                <a:effectLst>
                  <a:outerShdw blurRad="38100" dist="19050" dir="2700000" algn="tl" rotWithShape="0">
                    <a:schemeClr val="dk1">
                      <a:alpha val="40000"/>
                    </a:schemeClr>
                  </a:outerShdw>
                </a:effectLst>
              </a:rPr>
              <a:t>Portail AGPM D.R.C.O</a:t>
            </a:r>
            <a:endParaRPr lang="fr-FR" sz="5400" b="0" cap="none" spc="0" dirty="0">
              <a:ln w="0"/>
              <a:solidFill>
                <a:srgbClr val="002060"/>
              </a:solidFill>
              <a:effectLst>
                <a:outerShdw blurRad="38100" dist="19050" dir="2700000" algn="tl" rotWithShape="0">
                  <a:schemeClr val="dk1">
                    <a:alpha val="40000"/>
                  </a:schemeClr>
                </a:outerShdw>
              </a:effectLst>
            </a:endParaRPr>
          </a:p>
        </p:txBody>
      </p:sp>
      <p:pic>
        <p:nvPicPr>
          <p:cNvPr id="19" name="Image 18"/>
          <p:cNvPicPr>
            <a:picLocks noChangeAspect="1"/>
          </p:cNvPicPr>
          <p:nvPr/>
        </p:nvPicPr>
        <p:blipFill>
          <a:blip r:embed="rId9"/>
          <a:stretch>
            <a:fillRect/>
          </a:stretch>
        </p:blipFill>
        <p:spPr>
          <a:xfrm>
            <a:off x="9223126" y="4971044"/>
            <a:ext cx="1996613" cy="701101"/>
          </a:xfrm>
          <a:prstGeom prst="rect">
            <a:avLst/>
          </a:prstGeom>
        </p:spPr>
      </p:pic>
      <p:pic>
        <p:nvPicPr>
          <p:cNvPr id="2" name="Image 1"/>
          <p:cNvPicPr>
            <a:picLocks noChangeAspect="1"/>
          </p:cNvPicPr>
          <p:nvPr/>
        </p:nvPicPr>
        <p:blipFill>
          <a:blip r:embed="rId10"/>
          <a:stretch>
            <a:fillRect/>
          </a:stretch>
        </p:blipFill>
        <p:spPr>
          <a:xfrm>
            <a:off x="5144178" y="3841780"/>
            <a:ext cx="2317868" cy="549467"/>
          </a:xfrm>
          <a:prstGeom prst="rect">
            <a:avLst/>
          </a:prstGeom>
        </p:spPr>
      </p:pic>
      <p:pic>
        <p:nvPicPr>
          <p:cNvPr id="4" name="Image 3"/>
          <p:cNvPicPr>
            <a:picLocks noChangeAspect="1"/>
          </p:cNvPicPr>
          <p:nvPr/>
        </p:nvPicPr>
        <p:blipFill>
          <a:blip r:embed="rId11"/>
          <a:stretch>
            <a:fillRect/>
          </a:stretch>
        </p:blipFill>
        <p:spPr>
          <a:xfrm>
            <a:off x="4219944" y="2506134"/>
            <a:ext cx="1749721" cy="867539"/>
          </a:xfrm>
          <a:prstGeom prst="rect">
            <a:avLst/>
          </a:prstGeom>
        </p:spPr>
      </p:pic>
      <p:pic>
        <p:nvPicPr>
          <p:cNvPr id="8" name="Image 7"/>
          <p:cNvPicPr>
            <a:picLocks noChangeAspect="1"/>
          </p:cNvPicPr>
          <p:nvPr/>
        </p:nvPicPr>
        <p:blipFill>
          <a:blip r:embed="rId12"/>
          <a:stretch>
            <a:fillRect/>
          </a:stretch>
        </p:blipFill>
        <p:spPr>
          <a:xfrm>
            <a:off x="8738943" y="1313885"/>
            <a:ext cx="1674954" cy="853582"/>
          </a:xfrm>
          <a:prstGeom prst="rect">
            <a:avLst/>
          </a:prstGeom>
        </p:spPr>
      </p:pic>
    </p:spTree>
    <p:extLst>
      <p:ext uri="{BB962C8B-B14F-4D97-AF65-F5344CB8AC3E}">
        <p14:creationId xmlns:p14="http://schemas.microsoft.com/office/powerpoint/2010/main" val="886613065"/>
      </p:ext>
    </p:extLst>
  </p:cSld>
  <p:clrMapOvr>
    <a:masterClrMapping/>
  </p:clrMapOvr>
  <p:transition spd="slow">
    <p:cove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re 29"/>
          <p:cNvSpPr>
            <a:spLocks noGrp="1"/>
          </p:cNvSpPr>
          <p:nvPr>
            <p:ph type="title"/>
          </p:nvPr>
        </p:nvSpPr>
        <p:spPr>
          <a:xfrm>
            <a:off x="4610121" y="381782"/>
            <a:ext cx="7243551" cy="801524"/>
          </a:xfrm>
        </p:spPr>
        <p:txBody>
          <a:bodyPr>
            <a:noAutofit/>
          </a:bodyPr>
          <a:lstStyle/>
          <a:p>
            <a:r>
              <a:rPr lang="fr-FR" sz="4400" dirty="0" smtClean="0">
                <a:latin typeface="+mn-lt"/>
              </a:rPr>
              <a:t>REFLEXION INDIVIDUELLE</a:t>
            </a:r>
            <a:endParaRPr lang="fr-FR" sz="4400" dirty="0">
              <a:latin typeface="+mn-lt"/>
            </a:endParaRPr>
          </a:p>
        </p:txBody>
      </p:sp>
      <p:sp>
        <p:nvSpPr>
          <p:cNvPr id="16" name="Rectangle 15"/>
          <p:cNvSpPr/>
          <p:nvPr/>
        </p:nvSpPr>
        <p:spPr>
          <a:xfrm>
            <a:off x="151489" y="6065365"/>
            <a:ext cx="11007305"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0" i="0" u="none" strike="noStrike" kern="1200" cap="none" spc="0" normalizeH="0" baseline="0" noProof="0" dirty="0" smtClean="0">
                <a:ln>
                  <a:noFill/>
                </a:ln>
                <a:solidFill>
                  <a:prstClr val="white">
                    <a:lumMod val="50000"/>
                  </a:prstClr>
                </a:solidFill>
                <a:effectLst/>
                <a:uLnTx/>
                <a:uFillTx/>
                <a:latin typeface="Calibri" panose="020F0502020204030204"/>
                <a:ea typeface="+mn-ea"/>
                <a:cs typeface="+mn-cs"/>
              </a:rPr>
              <a:t>Temps de préparation : 10’</a:t>
            </a:r>
            <a:endParaRPr kumimoji="0" lang="fr-FR" sz="3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17" name="Rectangle 16"/>
          <p:cNvSpPr/>
          <p:nvPr/>
        </p:nvSpPr>
        <p:spPr>
          <a:xfrm>
            <a:off x="658368" y="2169658"/>
            <a:ext cx="12191999" cy="1615827"/>
          </a:xfrm>
          <a:prstGeom prst="rect">
            <a:avLst/>
          </a:prstGeom>
        </p:spPr>
        <p:txBody>
          <a:bodyPr wrap="square">
            <a:spAutoFit/>
          </a:bodyPr>
          <a:lstStyle/>
          <a:p>
            <a:pPr lvl="0"/>
            <a:r>
              <a:rPr lang="fr-FR" sz="2400" dirty="0" smtClean="0">
                <a:solidFill>
                  <a:srgbClr val="5B9BD5"/>
                </a:solidFill>
              </a:rPr>
              <a:t>En </a:t>
            </a:r>
            <a:r>
              <a:rPr lang="fr-FR" sz="2400" dirty="0">
                <a:solidFill>
                  <a:srgbClr val="5B9BD5"/>
                </a:solidFill>
              </a:rPr>
              <a:t>fonction des </a:t>
            </a:r>
            <a:r>
              <a:rPr lang="fr-FR" sz="2400" dirty="0" smtClean="0">
                <a:solidFill>
                  <a:srgbClr val="5B9BD5"/>
                </a:solidFill>
              </a:rPr>
              <a:t>objectifs que vous avez précédemment défini, identifier :</a:t>
            </a:r>
          </a:p>
          <a:p>
            <a:pPr lvl="0"/>
            <a:endParaRPr lang="fr-FR" sz="1200" dirty="0" smtClean="0">
              <a:solidFill>
                <a:srgbClr val="5B9BD5"/>
              </a:solidFill>
            </a:endParaRPr>
          </a:p>
          <a:p>
            <a:pPr marL="514350" indent="-514350" algn="just">
              <a:spcAft>
                <a:spcPts val="1800"/>
              </a:spcAft>
              <a:buClr>
                <a:srgbClr val="6666FF"/>
              </a:buClr>
              <a:buFont typeface="+mj-lt"/>
              <a:buAutoNum type="arabicPeriod"/>
            </a:pPr>
            <a:r>
              <a:rPr lang="fr-FR" sz="2400" dirty="0" smtClean="0">
                <a:solidFill>
                  <a:srgbClr val="5B9BD5"/>
                </a:solidFill>
              </a:rPr>
              <a:t>4 à 6 indicateurs </a:t>
            </a:r>
            <a:r>
              <a:rPr lang="fr-FR" sz="2400" dirty="0">
                <a:solidFill>
                  <a:srgbClr val="5B9BD5"/>
                </a:solidFill>
              </a:rPr>
              <a:t>de pilotage quantitatifs </a:t>
            </a:r>
            <a:r>
              <a:rPr lang="fr-FR" sz="2400" dirty="0" smtClean="0">
                <a:solidFill>
                  <a:srgbClr val="5B9BD5"/>
                </a:solidFill>
              </a:rPr>
              <a:t>et/ou </a:t>
            </a:r>
            <a:r>
              <a:rPr lang="fr-FR" sz="2400" dirty="0">
                <a:solidFill>
                  <a:srgbClr val="5B9BD5"/>
                </a:solidFill>
              </a:rPr>
              <a:t>qualitatifs </a:t>
            </a:r>
            <a:r>
              <a:rPr lang="fr-FR" sz="2400" dirty="0" smtClean="0">
                <a:solidFill>
                  <a:srgbClr val="5B9BD5"/>
                </a:solidFill>
              </a:rPr>
              <a:t>pour </a:t>
            </a:r>
            <a:r>
              <a:rPr lang="fr-FR" sz="2400" dirty="0">
                <a:solidFill>
                  <a:srgbClr val="5B9BD5"/>
                </a:solidFill>
              </a:rPr>
              <a:t>votre équipe </a:t>
            </a:r>
          </a:p>
          <a:p>
            <a:pPr marL="514350" indent="-514350" algn="just">
              <a:spcAft>
                <a:spcPts val="1800"/>
              </a:spcAft>
              <a:buClr>
                <a:srgbClr val="6666FF"/>
              </a:buClr>
              <a:buFont typeface="+mj-lt"/>
              <a:buAutoNum type="arabicPeriod"/>
            </a:pPr>
            <a:r>
              <a:rPr lang="fr-FR" sz="2400" dirty="0">
                <a:solidFill>
                  <a:srgbClr val="5B9BD5"/>
                </a:solidFill>
              </a:rPr>
              <a:t>Leurs modalités de calcul et/ou les </a:t>
            </a:r>
            <a:r>
              <a:rPr lang="fr-FR" sz="2400" dirty="0" smtClean="0">
                <a:solidFill>
                  <a:srgbClr val="5B9BD5"/>
                </a:solidFill>
              </a:rPr>
              <a:t>outils </a:t>
            </a:r>
            <a:r>
              <a:rPr lang="fr-FR" sz="2400" dirty="0">
                <a:solidFill>
                  <a:srgbClr val="5B9BD5"/>
                </a:solidFill>
              </a:rPr>
              <a:t>à utiliser  </a:t>
            </a:r>
          </a:p>
        </p:txBody>
      </p:sp>
      <p:pic>
        <p:nvPicPr>
          <p:cNvPr id="3" name="Image 2"/>
          <p:cNvPicPr>
            <a:picLocks noChangeAspect="1"/>
          </p:cNvPicPr>
          <p:nvPr/>
        </p:nvPicPr>
        <p:blipFill>
          <a:blip r:embed="rId3"/>
          <a:stretch>
            <a:fillRect/>
          </a:stretch>
        </p:blipFill>
        <p:spPr>
          <a:xfrm>
            <a:off x="4145113" y="4224559"/>
            <a:ext cx="2670215" cy="1568939"/>
          </a:xfrm>
          <a:prstGeom prst="rect">
            <a:avLst/>
          </a:prstGeom>
        </p:spPr>
      </p:pic>
    </p:spTree>
    <p:extLst>
      <p:ext uri="{BB962C8B-B14F-4D97-AF65-F5344CB8AC3E}">
        <p14:creationId xmlns:p14="http://schemas.microsoft.com/office/powerpoint/2010/main" val="42231626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re 29"/>
          <p:cNvSpPr>
            <a:spLocks noGrp="1"/>
          </p:cNvSpPr>
          <p:nvPr>
            <p:ph type="title"/>
          </p:nvPr>
        </p:nvSpPr>
        <p:spPr>
          <a:xfrm>
            <a:off x="4610121" y="381782"/>
            <a:ext cx="7243551" cy="801524"/>
          </a:xfrm>
        </p:spPr>
        <p:txBody>
          <a:bodyPr>
            <a:noAutofit/>
          </a:bodyPr>
          <a:lstStyle/>
          <a:p>
            <a:r>
              <a:rPr lang="fr-FR" sz="4400" dirty="0" smtClean="0">
                <a:latin typeface="+mn-lt"/>
              </a:rPr>
              <a:t>On débriefe</a:t>
            </a:r>
            <a:r>
              <a:rPr lang="fr-FR" sz="4400" dirty="0">
                <a:latin typeface="+mn-lt"/>
              </a:rPr>
              <a:t>!</a:t>
            </a:r>
          </a:p>
        </p:txBody>
      </p:sp>
      <p:pic>
        <p:nvPicPr>
          <p:cNvPr id="4" name="Image 3"/>
          <p:cNvPicPr>
            <a:picLocks noChangeAspect="1"/>
          </p:cNvPicPr>
          <p:nvPr/>
        </p:nvPicPr>
        <p:blipFill>
          <a:blip r:embed="rId3"/>
          <a:stretch>
            <a:fillRect/>
          </a:stretch>
        </p:blipFill>
        <p:spPr>
          <a:xfrm>
            <a:off x="2806995" y="1716559"/>
            <a:ext cx="6794203" cy="4636184"/>
          </a:xfrm>
          <a:prstGeom prst="rect">
            <a:avLst/>
          </a:prstGeom>
        </p:spPr>
      </p:pic>
    </p:spTree>
    <p:extLst>
      <p:ext uri="{BB962C8B-B14F-4D97-AF65-F5344CB8AC3E}">
        <p14:creationId xmlns:p14="http://schemas.microsoft.com/office/powerpoint/2010/main" val="114194568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FE0B570B-696E-8A48-8062-42D01CFA96FC}"/>
              </a:ext>
            </a:extLst>
          </p:cNvPr>
          <p:cNvSpPr>
            <a:spLocks noGrp="1"/>
          </p:cNvSpPr>
          <p:nvPr>
            <p:ph type="body" sz="quarter" idx="4294967295"/>
          </p:nvPr>
        </p:nvSpPr>
        <p:spPr>
          <a:xfrm>
            <a:off x="3097561" y="2566616"/>
            <a:ext cx="7475362" cy="579967"/>
          </a:xfrm>
        </p:spPr>
        <p:txBody>
          <a:bodyPr>
            <a:noAutofit/>
          </a:bodyPr>
          <a:lstStyle/>
          <a:p>
            <a:pPr marL="0" indent="0" algn="ctr">
              <a:buNone/>
            </a:pPr>
            <a:r>
              <a:rPr lang="fr-FR" sz="4800" b="1" dirty="0" smtClean="0">
                <a:solidFill>
                  <a:schemeClr val="accent1"/>
                </a:solidFill>
              </a:rPr>
              <a:t>L’ANALYSE ET LE SUIVI DE LA PERFORMANCE</a:t>
            </a:r>
            <a:endParaRPr lang="fr-FR" sz="4800" b="1" dirty="0">
              <a:solidFill>
                <a:schemeClr val="accent1"/>
              </a:solidFill>
            </a:endParaRPr>
          </a:p>
        </p:txBody>
      </p:sp>
    </p:spTree>
    <p:extLst>
      <p:ext uri="{BB962C8B-B14F-4D97-AF65-F5344CB8AC3E}">
        <p14:creationId xmlns:p14="http://schemas.microsoft.com/office/powerpoint/2010/main" val="346518753"/>
      </p:ext>
    </p:extLst>
  </p:cSld>
  <p:clrMapOvr>
    <a:masterClrMapping/>
  </p:clrMapOvr>
  <p:transition spd="slow">
    <p:wip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668577" y="1551240"/>
            <a:ext cx="10808415" cy="230832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fr-FR" sz="4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fr-FR" sz="4800" b="0" i="0" u="none" strike="noStrike" kern="1200" cap="none" spc="133" normalizeH="0" baseline="0" noProof="0" dirty="0" smtClean="0">
                <a:ln>
                  <a:noFill/>
                </a:ln>
                <a:solidFill>
                  <a:srgbClr val="0D2755">
                    <a:lumMod val="50000"/>
                    <a:lumOff val="50000"/>
                  </a:srgbClr>
                </a:solidFill>
                <a:effectLst/>
                <a:uLnTx/>
                <a:uFillTx/>
                <a:latin typeface="Calibri Light" panose="020F0302020204030204"/>
                <a:ea typeface="+mn-ea"/>
                <a:cs typeface="+mn-cs"/>
              </a:rPr>
              <a:t>L’outil</a:t>
            </a:r>
            <a:r>
              <a:rPr kumimoji="0" lang="fr-FR" sz="4800" b="0" i="0" u="none" strike="noStrike" kern="1200" cap="none" spc="133" normalizeH="0" noProof="0" dirty="0" smtClean="0">
                <a:ln>
                  <a:noFill/>
                </a:ln>
                <a:solidFill>
                  <a:srgbClr val="0D2755">
                    <a:lumMod val="50000"/>
                    <a:lumOff val="50000"/>
                  </a:srgbClr>
                </a:solidFill>
                <a:effectLst/>
                <a:uLnTx/>
                <a:uFillTx/>
                <a:latin typeface="Calibri Light" panose="020F0302020204030204"/>
                <a:ea typeface="+mn-ea"/>
                <a:cs typeface="+mn-cs"/>
              </a:rPr>
              <a:t> d’analyse et de suivi :</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fr-FR" sz="4800" b="0" i="0" u="none" strike="noStrike" kern="1200" cap="none" spc="133" normalizeH="0" noProof="0" dirty="0" smtClean="0">
                <a:ln>
                  <a:noFill/>
                </a:ln>
                <a:solidFill>
                  <a:srgbClr val="0D2755">
                    <a:lumMod val="50000"/>
                    <a:lumOff val="50000"/>
                  </a:srgbClr>
                </a:solidFill>
                <a:effectLst/>
                <a:uLnTx/>
                <a:uFillTx/>
                <a:latin typeface="Calibri Light" panose="020F0302020204030204"/>
                <a:ea typeface="+mn-ea"/>
                <a:cs typeface="+mn-cs"/>
              </a:rPr>
              <a:t> le tableau de bord</a:t>
            </a:r>
            <a:endParaRPr kumimoji="0" lang="fr-FR" sz="4800" b="0" i="0" u="none" strike="noStrike" kern="1200" cap="none" spc="133" normalizeH="0" baseline="0" noProof="0" dirty="0">
              <a:ln>
                <a:noFill/>
              </a:ln>
              <a:solidFill>
                <a:srgbClr val="0D2755">
                  <a:lumMod val="50000"/>
                  <a:lumOff val="50000"/>
                </a:srgbClr>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1137644357"/>
      </p:ext>
    </p:extLst>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FE0B570B-696E-8A48-8062-42D01CFA96FC}"/>
              </a:ext>
            </a:extLst>
          </p:cNvPr>
          <p:cNvSpPr>
            <a:spLocks noGrp="1"/>
          </p:cNvSpPr>
          <p:nvPr>
            <p:ph type="body" sz="quarter" idx="4294967295"/>
          </p:nvPr>
        </p:nvSpPr>
        <p:spPr>
          <a:xfrm>
            <a:off x="2997707" y="2776262"/>
            <a:ext cx="6384887" cy="579967"/>
          </a:xfrm>
        </p:spPr>
        <p:txBody>
          <a:bodyPr>
            <a:noAutofit/>
          </a:bodyPr>
          <a:lstStyle/>
          <a:p>
            <a:pPr marL="0" indent="0" algn="ctr">
              <a:buNone/>
            </a:pPr>
            <a:r>
              <a:rPr lang="fr-FR" sz="4800" b="1" dirty="0" smtClean="0">
                <a:solidFill>
                  <a:schemeClr val="accent1"/>
                </a:solidFill>
              </a:rPr>
              <a:t>DEFINITION ET ENJEUX DE LA PERFORMANCE</a:t>
            </a:r>
            <a:endParaRPr lang="fr-FR" sz="4800" b="1" dirty="0">
              <a:solidFill>
                <a:schemeClr val="accent1"/>
              </a:solidFill>
            </a:endParaRPr>
          </a:p>
        </p:txBody>
      </p:sp>
    </p:spTree>
    <p:extLst>
      <p:ext uri="{BB962C8B-B14F-4D97-AF65-F5344CB8AC3E}">
        <p14:creationId xmlns:p14="http://schemas.microsoft.com/office/powerpoint/2010/main" val="3749639840"/>
      </p:ext>
    </p:extLst>
  </p:cSld>
  <p:clrMapOvr>
    <a:masterClrMapping/>
  </p:clrMapOvr>
  <p:transition spd="slow">
    <p:wip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a:extLst>
              <a:ext uri="{FF2B5EF4-FFF2-40B4-BE49-F238E27FC236}">
                <a16:creationId xmlns:a16="http://schemas.microsoft.com/office/drawing/2014/main" id="{44A21F01-2789-6E41-B186-948E17416085}"/>
              </a:ext>
            </a:extLst>
          </p:cNvPr>
          <p:cNvSpPr/>
          <p:nvPr/>
        </p:nvSpPr>
        <p:spPr>
          <a:xfrm>
            <a:off x="811828" y="1669311"/>
            <a:ext cx="9424039" cy="3686807"/>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lnSpc>
                <a:spcPct val="200000"/>
              </a:lnSpc>
            </a:pPr>
            <a:r>
              <a:rPr lang="fr-FR" sz="2400" dirty="0">
                <a:solidFill>
                  <a:schemeClr val="tx2"/>
                </a:solidFill>
                <a:latin typeface="Georgia" panose="02040502050405020303" pitchFamily="18" charset="0"/>
                <a:ea typeface="Calibri" panose="020F0502020204030204" pitchFamily="34" charset="0"/>
                <a:cs typeface="Times New Roman" panose="02020603050405020304" pitchFamily="18" charset="0"/>
              </a:rPr>
              <a:t>Un tableau de bord est un outil de visualisation des indicateurs de performance (</a:t>
            </a:r>
            <a:r>
              <a:rPr lang="fr-FR" sz="2400" dirty="0" smtClean="0">
                <a:solidFill>
                  <a:schemeClr val="tx2"/>
                </a:solidFill>
                <a:latin typeface="Georgia" panose="02040502050405020303" pitchFamily="18" charset="0"/>
                <a:ea typeface="Calibri" panose="020F0502020204030204" pitchFamily="34" charset="0"/>
                <a:cs typeface="Times New Roman" panose="02020603050405020304" pitchFamily="18" charset="0"/>
              </a:rPr>
              <a:t>KPI), sous forme de graphiques</a:t>
            </a:r>
            <a:r>
              <a:rPr lang="fr-FR" sz="2400" dirty="0">
                <a:solidFill>
                  <a:schemeClr val="tx2"/>
                </a:solidFill>
                <a:latin typeface="Georgia" panose="02040502050405020303" pitchFamily="18" charset="0"/>
                <a:ea typeface="Calibri" panose="020F0502020204030204" pitchFamily="34" charset="0"/>
                <a:cs typeface="Times New Roman" panose="02020603050405020304" pitchFamily="18" charset="0"/>
              </a:rPr>
              <a:t>, de tableaux et de </a:t>
            </a:r>
            <a:r>
              <a:rPr lang="fr-FR" sz="2400" dirty="0" smtClean="0">
                <a:solidFill>
                  <a:schemeClr val="tx2"/>
                </a:solidFill>
                <a:latin typeface="Georgia" panose="02040502050405020303" pitchFamily="18" charset="0"/>
                <a:ea typeface="Calibri" panose="020F0502020204030204" pitchFamily="34" charset="0"/>
                <a:cs typeface="Times New Roman" panose="02020603050405020304" pitchFamily="18" charset="0"/>
              </a:rPr>
              <a:t>chiffres. Il permet </a:t>
            </a:r>
            <a:r>
              <a:rPr lang="fr-FR" sz="2400" dirty="0">
                <a:solidFill>
                  <a:schemeClr val="tx2"/>
                </a:solidFill>
                <a:latin typeface="Georgia" panose="02040502050405020303" pitchFamily="18" charset="0"/>
                <a:ea typeface="Calibri" panose="020F0502020204030204" pitchFamily="34" charset="0"/>
                <a:cs typeface="Times New Roman" panose="02020603050405020304" pitchFamily="18" charset="0"/>
              </a:rPr>
              <a:t>de piloter une activité, une équipe ou un projet. Il doit être </a:t>
            </a:r>
            <a:r>
              <a:rPr lang="fr-FR" sz="2400" dirty="0" smtClean="0">
                <a:solidFill>
                  <a:schemeClr val="tx2"/>
                </a:solidFill>
                <a:latin typeface="Georgia" panose="02040502050405020303" pitchFamily="18" charset="0"/>
                <a:ea typeface="Calibri" panose="020F0502020204030204" pitchFamily="34" charset="0"/>
                <a:cs typeface="Times New Roman" panose="02020603050405020304" pitchFamily="18" charset="0"/>
              </a:rPr>
              <a:t>synthétique et pertinent. </a:t>
            </a:r>
            <a:endParaRPr lang="fr-FR" sz="2400" dirty="0">
              <a:solidFill>
                <a:schemeClr val="tx2"/>
              </a:solidFill>
              <a:latin typeface="Georgia" panose="02040502050405020303" pitchFamily="18" charset="0"/>
              <a:ea typeface="Calibri" panose="020F0502020204030204" pitchFamily="34" charset="0"/>
              <a:cs typeface="Times New Roman" panose="02020603050405020304" pitchFamily="18" charset="0"/>
            </a:endParaRPr>
          </a:p>
        </p:txBody>
      </p:sp>
      <p:sp>
        <p:nvSpPr>
          <p:cNvPr id="6" name="Titre 4"/>
          <p:cNvSpPr txBox="1">
            <a:spLocks/>
          </p:cNvSpPr>
          <p:nvPr/>
        </p:nvSpPr>
        <p:spPr>
          <a:xfrm>
            <a:off x="0" y="332046"/>
            <a:ext cx="10515600" cy="657545"/>
          </a:xfrm>
          <a:prstGeom prst="rect">
            <a:avLst/>
          </a:prstGeom>
        </p:spPr>
        <p:txBody>
          <a:bodyPr vert="horz" lIns="91440" tIns="45720" rIns="91440" bIns="45720" rtlCol="0" anchor="ctr">
            <a:noAutofit/>
          </a:bodyPr>
          <a:lstStyle>
            <a:lvl1pPr algn="l" defTabSz="914377" rtl="0" eaLnBrk="1" latinLnBrk="0" hangingPunct="1">
              <a:lnSpc>
                <a:spcPct val="90000"/>
              </a:lnSpc>
              <a:spcBef>
                <a:spcPct val="0"/>
              </a:spcBef>
              <a:buNone/>
              <a:defRPr sz="4267" b="1" i="0" kern="1200">
                <a:solidFill>
                  <a:srgbClr val="0D2755"/>
                </a:solidFill>
                <a:latin typeface="Calibri" panose="020F0502020204030204" pitchFamily="34" charset="0"/>
                <a:ea typeface="+mj-ea"/>
                <a:cs typeface="Calibri" panose="020F0502020204030204" pitchFamily="34"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fr-FR" sz="3200" b="1" i="0" u="none" strike="noStrike" kern="1200" cap="none" spc="0" normalizeH="0" baseline="0" noProof="0" dirty="0" smtClean="0">
                <a:ln>
                  <a:noFill/>
                </a:ln>
                <a:solidFill>
                  <a:srgbClr val="0D2755"/>
                </a:solidFill>
                <a:effectLst/>
                <a:uLnTx/>
                <a:uFillTx/>
                <a:latin typeface="Calibri" panose="020F0502020204030204" pitchFamily="34" charset="0"/>
                <a:ea typeface="+mj-ea"/>
                <a:cs typeface="Calibri" panose="020F0502020204030204" pitchFamily="34" charset="0"/>
              </a:rPr>
              <a:t>LE TABLEAU DE BORD: DEFINITION</a:t>
            </a:r>
            <a:endParaRPr kumimoji="0" lang="fr-FR" sz="3200" b="1" i="0" u="none" strike="noStrike" kern="1200" cap="none" spc="0" normalizeH="0" baseline="0" noProof="0" dirty="0">
              <a:ln>
                <a:noFill/>
              </a:ln>
              <a:solidFill>
                <a:srgbClr val="0D2755"/>
              </a:solidFill>
              <a:effectLst/>
              <a:uLnTx/>
              <a:uFillTx/>
              <a:latin typeface="Calibri" panose="020F0502020204030204" pitchFamily="34" charset="0"/>
              <a:ea typeface="+mj-ea"/>
              <a:cs typeface="Calibri" panose="020F0502020204030204" pitchFamily="34" charset="0"/>
            </a:endParaRPr>
          </a:p>
        </p:txBody>
      </p:sp>
    </p:spTree>
    <p:extLst>
      <p:ext uri="{BB962C8B-B14F-4D97-AF65-F5344CB8AC3E}">
        <p14:creationId xmlns:p14="http://schemas.microsoft.com/office/powerpoint/2010/main" val="1946542912"/>
      </p:ext>
    </p:extLst>
  </p:cSld>
  <p:clrMapOvr>
    <a:masterClrMapping/>
  </p:clrMapOvr>
  <p:transition spd="slow">
    <p:cove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4"/>
          <p:cNvSpPr txBox="1">
            <a:spLocks/>
          </p:cNvSpPr>
          <p:nvPr/>
        </p:nvSpPr>
        <p:spPr>
          <a:xfrm>
            <a:off x="308344" y="292084"/>
            <a:ext cx="10515600" cy="657545"/>
          </a:xfrm>
          <a:prstGeom prst="rect">
            <a:avLst/>
          </a:prstGeom>
        </p:spPr>
        <p:txBody>
          <a:bodyPr vert="horz" lIns="91440" tIns="45720" rIns="91440" bIns="45720" rtlCol="0" anchor="ctr">
            <a:noAutofit/>
          </a:bodyPr>
          <a:lstStyle>
            <a:lvl1pPr algn="l" defTabSz="914377" rtl="0" eaLnBrk="1" latinLnBrk="0" hangingPunct="1">
              <a:lnSpc>
                <a:spcPct val="90000"/>
              </a:lnSpc>
              <a:spcBef>
                <a:spcPct val="0"/>
              </a:spcBef>
              <a:buNone/>
              <a:defRPr sz="4267" b="1" i="0" kern="1200">
                <a:solidFill>
                  <a:srgbClr val="0D2755"/>
                </a:solidFill>
                <a:latin typeface="Calibri" panose="020F0502020204030204" pitchFamily="34" charset="0"/>
                <a:ea typeface="+mj-ea"/>
                <a:cs typeface="Calibri" panose="020F0502020204030204" pitchFamily="34"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fr-FR" sz="3200" b="1" i="0" u="none" strike="noStrike" kern="1200" cap="none" spc="0" normalizeH="0" baseline="0" noProof="0" dirty="0" smtClean="0">
                <a:ln>
                  <a:noFill/>
                </a:ln>
                <a:solidFill>
                  <a:srgbClr val="002060"/>
                </a:solidFill>
                <a:effectLst/>
                <a:uLnTx/>
                <a:uFillTx/>
                <a:latin typeface="Calibri" panose="020F0502020204030204" pitchFamily="34" charset="0"/>
                <a:ea typeface="+mj-ea"/>
                <a:cs typeface="Calibri" panose="020F0502020204030204" pitchFamily="34" charset="0"/>
              </a:rPr>
              <a:t>ILLUSTRATION</a:t>
            </a:r>
            <a:r>
              <a:rPr kumimoji="0" lang="fr-FR" sz="3200" b="1" i="0" u="none" strike="noStrike" kern="1200" cap="none" spc="0" normalizeH="0" noProof="0" dirty="0" smtClean="0">
                <a:ln>
                  <a:noFill/>
                </a:ln>
                <a:solidFill>
                  <a:srgbClr val="002060"/>
                </a:solidFill>
                <a:effectLst/>
                <a:uLnTx/>
                <a:uFillTx/>
                <a:latin typeface="Calibri" panose="020F0502020204030204" pitchFamily="34" charset="0"/>
                <a:ea typeface="+mj-ea"/>
                <a:cs typeface="Calibri" panose="020F0502020204030204" pitchFamily="34" charset="0"/>
              </a:rPr>
              <a:t> : TABLEAU DE BORD DE LA D.D</a:t>
            </a:r>
            <a:endParaRPr kumimoji="0" lang="fr-FR" sz="3200" b="1" i="0" u="none" strike="noStrike" kern="1200" cap="none" spc="0" normalizeH="0" baseline="0" noProof="0" dirty="0">
              <a:ln>
                <a:noFill/>
              </a:ln>
              <a:solidFill>
                <a:srgbClr val="002060"/>
              </a:solidFill>
              <a:effectLst/>
              <a:uLnTx/>
              <a:uFillTx/>
            </a:endParaRPr>
          </a:p>
        </p:txBody>
      </p:sp>
      <p:sp>
        <p:nvSpPr>
          <p:cNvPr id="21" name="ZoneTexte 20"/>
          <p:cNvSpPr txBox="1"/>
          <p:nvPr/>
        </p:nvSpPr>
        <p:spPr>
          <a:xfrm>
            <a:off x="1213944" y="6054014"/>
            <a:ext cx="9774621" cy="646331"/>
          </a:xfrm>
          <a:prstGeom prst="rect">
            <a:avLst/>
          </a:prstGeom>
          <a:noFill/>
        </p:spPr>
        <p:txBody>
          <a:bodyPr wrap="square" rtlCol="0">
            <a:spAutoFit/>
          </a:bodyPr>
          <a:lstStyle/>
          <a:p>
            <a:pPr algn="ctr"/>
            <a:r>
              <a:rPr lang="fr-FR" dirty="0" smtClean="0">
                <a:solidFill>
                  <a:schemeClr val="bg1"/>
                </a:solidFill>
              </a:rPr>
              <a:t>Ces </a:t>
            </a:r>
            <a:r>
              <a:rPr lang="fr-FR" dirty="0">
                <a:solidFill>
                  <a:schemeClr val="bg1"/>
                </a:solidFill>
              </a:rPr>
              <a:t>deux types d’indicateurs sont </a:t>
            </a:r>
            <a:r>
              <a:rPr lang="fr-FR" b="1" dirty="0">
                <a:solidFill>
                  <a:schemeClr val="bg1"/>
                </a:solidFill>
              </a:rPr>
              <a:t>indissociables</a:t>
            </a:r>
            <a:r>
              <a:rPr lang="fr-FR" dirty="0">
                <a:solidFill>
                  <a:schemeClr val="bg1"/>
                </a:solidFill>
              </a:rPr>
              <a:t>. </a:t>
            </a:r>
            <a:r>
              <a:rPr lang="fr-FR" b="1" dirty="0">
                <a:solidFill>
                  <a:schemeClr val="bg1"/>
                </a:solidFill>
              </a:rPr>
              <a:t>Une bonne analyse repose sur l’alliance des données quantitatives et qualitatives</a:t>
            </a:r>
            <a:r>
              <a:rPr lang="fr-FR" dirty="0">
                <a:solidFill>
                  <a:schemeClr val="bg1"/>
                </a:solidFill>
              </a:rPr>
              <a:t> pour donner une vision complète d’une situation.</a:t>
            </a:r>
          </a:p>
        </p:txBody>
      </p:sp>
      <p:sp>
        <p:nvSpPr>
          <p:cNvPr id="13" name="ZoneTexte 12"/>
          <p:cNvSpPr txBox="1"/>
          <p:nvPr/>
        </p:nvSpPr>
        <p:spPr>
          <a:xfrm>
            <a:off x="563526" y="2126512"/>
            <a:ext cx="923330" cy="1200329"/>
          </a:xfrm>
          <a:prstGeom prst="rect">
            <a:avLst/>
          </a:prstGeom>
          <a:noFill/>
        </p:spPr>
        <p:txBody>
          <a:bodyPr vert="vert270" wrap="square" rtlCol="0">
            <a:spAutoFit/>
          </a:bodyPr>
          <a:lstStyle/>
          <a:p>
            <a:pPr algn="ctr"/>
            <a:r>
              <a:rPr lang="fr-FR" sz="2400" dirty="0" smtClean="0">
                <a:solidFill>
                  <a:schemeClr val="bg1"/>
                </a:solidFill>
              </a:rPr>
              <a:t>Sources internes</a:t>
            </a:r>
            <a:endParaRPr lang="fr-FR" sz="2400" dirty="0">
              <a:solidFill>
                <a:schemeClr val="bg1"/>
              </a:solidFill>
            </a:endParaRPr>
          </a:p>
        </p:txBody>
      </p:sp>
      <p:sp>
        <p:nvSpPr>
          <p:cNvPr id="20" name="ZoneTexte 19"/>
          <p:cNvSpPr txBox="1"/>
          <p:nvPr/>
        </p:nvSpPr>
        <p:spPr>
          <a:xfrm>
            <a:off x="577703" y="5362354"/>
            <a:ext cx="923330" cy="1200329"/>
          </a:xfrm>
          <a:prstGeom prst="rect">
            <a:avLst/>
          </a:prstGeom>
          <a:noFill/>
        </p:spPr>
        <p:txBody>
          <a:bodyPr vert="vert270" wrap="square" rtlCol="0">
            <a:spAutoFit/>
          </a:bodyPr>
          <a:lstStyle/>
          <a:p>
            <a:pPr algn="ctr"/>
            <a:r>
              <a:rPr lang="fr-FR" sz="2400" dirty="0" smtClean="0">
                <a:solidFill>
                  <a:schemeClr val="bg1"/>
                </a:solidFill>
              </a:rPr>
              <a:t>Sources externes</a:t>
            </a:r>
            <a:endParaRPr lang="fr-FR" sz="2400" dirty="0">
              <a:solidFill>
                <a:schemeClr val="bg1"/>
              </a:solidFill>
            </a:endParaRPr>
          </a:p>
        </p:txBody>
      </p:sp>
      <p:pic>
        <p:nvPicPr>
          <p:cNvPr id="2" name="Image 1"/>
          <p:cNvPicPr>
            <a:picLocks noChangeAspect="1"/>
          </p:cNvPicPr>
          <p:nvPr/>
        </p:nvPicPr>
        <p:blipFill>
          <a:blip r:embed="rId3"/>
          <a:stretch>
            <a:fillRect/>
          </a:stretch>
        </p:blipFill>
        <p:spPr>
          <a:xfrm>
            <a:off x="299790" y="1385047"/>
            <a:ext cx="10073092" cy="4770298"/>
          </a:xfrm>
          <a:prstGeom prst="rect">
            <a:avLst/>
          </a:prstGeom>
        </p:spPr>
      </p:pic>
    </p:spTree>
    <p:extLst>
      <p:ext uri="{BB962C8B-B14F-4D97-AF65-F5344CB8AC3E}">
        <p14:creationId xmlns:p14="http://schemas.microsoft.com/office/powerpoint/2010/main" val="1316194541"/>
      </p:ext>
    </p:extLst>
  </p:cSld>
  <p:clrMapOvr>
    <a:masterClrMapping/>
  </p:clrMapOvr>
  <p:transition spd="slow">
    <p:cove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4"/>
          <p:cNvSpPr txBox="1">
            <a:spLocks/>
          </p:cNvSpPr>
          <p:nvPr/>
        </p:nvSpPr>
        <p:spPr>
          <a:xfrm>
            <a:off x="0" y="281451"/>
            <a:ext cx="10515600" cy="657545"/>
          </a:xfrm>
          <a:prstGeom prst="rect">
            <a:avLst/>
          </a:prstGeom>
        </p:spPr>
        <p:txBody>
          <a:bodyPr vert="horz" lIns="91440" tIns="45720" rIns="91440" bIns="45720" rtlCol="0" anchor="ctr">
            <a:noAutofit/>
          </a:bodyPr>
          <a:lstStyle>
            <a:lvl1pPr algn="l" defTabSz="914377" rtl="0" eaLnBrk="1" latinLnBrk="0" hangingPunct="1">
              <a:lnSpc>
                <a:spcPct val="90000"/>
              </a:lnSpc>
              <a:spcBef>
                <a:spcPct val="0"/>
              </a:spcBef>
              <a:buNone/>
              <a:defRPr sz="4267" b="1" i="0" kern="1200">
                <a:solidFill>
                  <a:srgbClr val="0D2755"/>
                </a:solidFill>
                <a:latin typeface="Calibri" panose="020F0502020204030204" pitchFamily="34" charset="0"/>
                <a:ea typeface="+mj-ea"/>
                <a:cs typeface="Calibri" panose="020F0502020204030204" pitchFamily="34"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fr-FR" sz="3200" b="1" i="0" u="none" strike="noStrike" kern="1200" cap="none" spc="0" normalizeH="0" baseline="0" noProof="0" dirty="0" smtClean="0">
                <a:ln>
                  <a:noFill/>
                </a:ln>
                <a:solidFill>
                  <a:srgbClr val="002060"/>
                </a:solidFill>
                <a:effectLst/>
                <a:uLnTx/>
                <a:uFillTx/>
                <a:latin typeface="Calibri" panose="020F0502020204030204" pitchFamily="34" charset="0"/>
                <a:ea typeface="+mj-ea"/>
                <a:cs typeface="Calibri" panose="020F0502020204030204" pitchFamily="34" charset="0"/>
              </a:rPr>
              <a:t>ILLUSTRATION</a:t>
            </a:r>
            <a:r>
              <a:rPr kumimoji="0" lang="fr-FR" sz="3200" b="1" i="0" u="none" strike="noStrike" kern="1200" cap="none" spc="0" normalizeH="0" noProof="0" dirty="0" smtClean="0">
                <a:ln>
                  <a:noFill/>
                </a:ln>
                <a:solidFill>
                  <a:srgbClr val="002060"/>
                </a:solidFill>
                <a:effectLst/>
                <a:uLnTx/>
                <a:uFillTx/>
                <a:latin typeface="Calibri" panose="020F0502020204030204" pitchFamily="34" charset="0"/>
                <a:ea typeface="+mj-ea"/>
                <a:cs typeface="Calibri" panose="020F0502020204030204" pitchFamily="34" charset="0"/>
              </a:rPr>
              <a:t> : TABLEAU DE BORD POWER B.I DE LA D.O.A</a:t>
            </a:r>
            <a:endParaRPr kumimoji="0" lang="fr-FR" sz="3200" b="1" i="0" u="none" strike="noStrike" kern="1200" cap="none" spc="0" normalizeH="0" baseline="0" noProof="0" dirty="0">
              <a:ln>
                <a:noFill/>
              </a:ln>
              <a:solidFill>
                <a:srgbClr val="002060"/>
              </a:solidFill>
              <a:effectLst/>
              <a:uLnTx/>
              <a:uFillTx/>
            </a:endParaRPr>
          </a:p>
        </p:txBody>
      </p:sp>
      <p:sp>
        <p:nvSpPr>
          <p:cNvPr id="21" name="ZoneTexte 20"/>
          <p:cNvSpPr txBox="1"/>
          <p:nvPr/>
        </p:nvSpPr>
        <p:spPr>
          <a:xfrm>
            <a:off x="1213944" y="6054014"/>
            <a:ext cx="9774621" cy="646331"/>
          </a:xfrm>
          <a:prstGeom prst="rect">
            <a:avLst/>
          </a:prstGeom>
          <a:noFill/>
        </p:spPr>
        <p:txBody>
          <a:bodyPr wrap="square" rtlCol="0">
            <a:spAutoFit/>
          </a:bodyPr>
          <a:lstStyle/>
          <a:p>
            <a:pPr algn="ctr"/>
            <a:r>
              <a:rPr lang="fr-FR" dirty="0" smtClean="0">
                <a:solidFill>
                  <a:schemeClr val="bg1"/>
                </a:solidFill>
              </a:rPr>
              <a:t>Ces </a:t>
            </a:r>
            <a:r>
              <a:rPr lang="fr-FR" dirty="0">
                <a:solidFill>
                  <a:schemeClr val="bg1"/>
                </a:solidFill>
              </a:rPr>
              <a:t>deux types d’indicateurs sont </a:t>
            </a:r>
            <a:r>
              <a:rPr lang="fr-FR" b="1" dirty="0">
                <a:solidFill>
                  <a:schemeClr val="bg1"/>
                </a:solidFill>
              </a:rPr>
              <a:t>indissociables</a:t>
            </a:r>
            <a:r>
              <a:rPr lang="fr-FR" dirty="0">
                <a:solidFill>
                  <a:schemeClr val="bg1"/>
                </a:solidFill>
              </a:rPr>
              <a:t>. </a:t>
            </a:r>
            <a:r>
              <a:rPr lang="fr-FR" b="1" dirty="0">
                <a:solidFill>
                  <a:schemeClr val="bg1"/>
                </a:solidFill>
              </a:rPr>
              <a:t>Une bonne analyse repose sur l’alliance des données quantitatives et qualitatives</a:t>
            </a:r>
            <a:r>
              <a:rPr lang="fr-FR" dirty="0">
                <a:solidFill>
                  <a:schemeClr val="bg1"/>
                </a:solidFill>
              </a:rPr>
              <a:t> pour donner une vision complète d’une situation.</a:t>
            </a:r>
          </a:p>
        </p:txBody>
      </p:sp>
      <p:sp>
        <p:nvSpPr>
          <p:cNvPr id="13" name="ZoneTexte 12"/>
          <p:cNvSpPr txBox="1"/>
          <p:nvPr/>
        </p:nvSpPr>
        <p:spPr>
          <a:xfrm>
            <a:off x="563526" y="2126512"/>
            <a:ext cx="923330" cy="1200329"/>
          </a:xfrm>
          <a:prstGeom prst="rect">
            <a:avLst/>
          </a:prstGeom>
          <a:noFill/>
        </p:spPr>
        <p:txBody>
          <a:bodyPr vert="vert270" wrap="square" rtlCol="0">
            <a:spAutoFit/>
          </a:bodyPr>
          <a:lstStyle/>
          <a:p>
            <a:pPr algn="ctr"/>
            <a:r>
              <a:rPr lang="fr-FR" sz="2400" dirty="0" smtClean="0">
                <a:solidFill>
                  <a:schemeClr val="bg1"/>
                </a:solidFill>
              </a:rPr>
              <a:t>Sources internes</a:t>
            </a:r>
            <a:endParaRPr lang="fr-FR" sz="2400" dirty="0">
              <a:solidFill>
                <a:schemeClr val="bg1"/>
              </a:solidFill>
            </a:endParaRPr>
          </a:p>
        </p:txBody>
      </p:sp>
      <p:sp>
        <p:nvSpPr>
          <p:cNvPr id="20" name="ZoneTexte 19"/>
          <p:cNvSpPr txBox="1"/>
          <p:nvPr/>
        </p:nvSpPr>
        <p:spPr>
          <a:xfrm>
            <a:off x="577703" y="5362354"/>
            <a:ext cx="923330" cy="1200329"/>
          </a:xfrm>
          <a:prstGeom prst="rect">
            <a:avLst/>
          </a:prstGeom>
          <a:noFill/>
        </p:spPr>
        <p:txBody>
          <a:bodyPr vert="vert270" wrap="square" rtlCol="0">
            <a:spAutoFit/>
          </a:bodyPr>
          <a:lstStyle/>
          <a:p>
            <a:pPr algn="ctr"/>
            <a:r>
              <a:rPr lang="fr-FR" sz="2400" dirty="0" smtClean="0">
                <a:solidFill>
                  <a:schemeClr val="bg1"/>
                </a:solidFill>
              </a:rPr>
              <a:t>Sources externes</a:t>
            </a:r>
            <a:endParaRPr lang="fr-FR" sz="2400" dirty="0">
              <a:solidFill>
                <a:schemeClr val="bg1"/>
              </a:solidFill>
            </a:endParaRPr>
          </a:p>
        </p:txBody>
      </p:sp>
      <p:pic>
        <p:nvPicPr>
          <p:cNvPr id="2" name="Image 1"/>
          <p:cNvPicPr>
            <a:picLocks noChangeAspect="1"/>
          </p:cNvPicPr>
          <p:nvPr/>
        </p:nvPicPr>
        <p:blipFill>
          <a:blip r:embed="rId3"/>
          <a:stretch>
            <a:fillRect/>
          </a:stretch>
        </p:blipFill>
        <p:spPr>
          <a:xfrm>
            <a:off x="1137684" y="1150422"/>
            <a:ext cx="8501923" cy="5466828"/>
          </a:xfrm>
          <a:prstGeom prst="rect">
            <a:avLst/>
          </a:prstGeom>
        </p:spPr>
      </p:pic>
    </p:spTree>
    <p:extLst>
      <p:ext uri="{BB962C8B-B14F-4D97-AF65-F5344CB8AC3E}">
        <p14:creationId xmlns:p14="http://schemas.microsoft.com/office/powerpoint/2010/main" val="3012970995"/>
      </p:ext>
    </p:extLst>
  </p:cSld>
  <p:clrMapOvr>
    <a:masterClrMapping/>
  </p:clrMapOvr>
  <p:transition spd="slow">
    <p:cove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re 4"/>
          <p:cNvSpPr txBox="1">
            <a:spLocks/>
          </p:cNvSpPr>
          <p:nvPr/>
        </p:nvSpPr>
        <p:spPr>
          <a:xfrm>
            <a:off x="308344" y="292084"/>
            <a:ext cx="10515600" cy="657545"/>
          </a:xfrm>
          <a:prstGeom prst="rect">
            <a:avLst/>
          </a:prstGeom>
        </p:spPr>
        <p:txBody>
          <a:bodyPr vert="horz" lIns="91440" tIns="45720" rIns="91440" bIns="45720" rtlCol="0" anchor="ctr">
            <a:noAutofit/>
          </a:bodyPr>
          <a:lstStyle>
            <a:lvl1pPr algn="l" defTabSz="914377" rtl="0" eaLnBrk="1" latinLnBrk="0" hangingPunct="1">
              <a:lnSpc>
                <a:spcPct val="90000"/>
              </a:lnSpc>
              <a:spcBef>
                <a:spcPct val="0"/>
              </a:spcBef>
              <a:buNone/>
              <a:defRPr sz="4267" b="1" i="0" kern="1200">
                <a:solidFill>
                  <a:srgbClr val="0D2755"/>
                </a:solidFill>
                <a:latin typeface="Calibri" panose="020F0502020204030204" pitchFamily="34" charset="0"/>
                <a:ea typeface="+mj-ea"/>
                <a:cs typeface="Calibri" panose="020F0502020204030204" pitchFamily="34"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fr-FR" sz="3200" b="1" i="0" u="none" strike="noStrike" kern="1200" cap="none" spc="0" normalizeH="0" baseline="0" noProof="0" dirty="0" smtClean="0">
                <a:ln>
                  <a:noFill/>
                </a:ln>
                <a:solidFill>
                  <a:srgbClr val="002060"/>
                </a:solidFill>
                <a:effectLst/>
                <a:uLnTx/>
                <a:uFillTx/>
                <a:latin typeface="Calibri" panose="020F0502020204030204" pitchFamily="34" charset="0"/>
                <a:ea typeface="+mj-ea"/>
                <a:cs typeface="Calibri" panose="020F0502020204030204" pitchFamily="34" charset="0"/>
              </a:rPr>
              <a:t>ILLUSTRATION</a:t>
            </a:r>
            <a:r>
              <a:rPr kumimoji="0" lang="fr-FR" sz="3200" b="1" i="0" u="none" strike="noStrike" kern="1200" cap="none" spc="0" normalizeH="0" noProof="0" dirty="0" smtClean="0">
                <a:ln>
                  <a:noFill/>
                </a:ln>
                <a:solidFill>
                  <a:srgbClr val="002060"/>
                </a:solidFill>
                <a:effectLst/>
                <a:uLnTx/>
                <a:uFillTx/>
                <a:latin typeface="Calibri" panose="020F0502020204030204" pitchFamily="34" charset="0"/>
                <a:ea typeface="+mj-ea"/>
                <a:cs typeface="Calibri" panose="020F0502020204030204" pitchFamily="34" charset="0"/>
              </a:rPr>
              <a:t> : TABLEAU DE BORD DE SALESORCE</a:t>
            </a:r>
            <a:endParaRPr kumimoji="0" lang="fr-FR" sz="3200" b="1" i="0" u="none" strike="noStrike" kern="1200" cap="none" spc="0" normalizeH="0" baseline="0" noProof="0" dirty="0">
              <a:ln>
                <a:noFill/>
              </a:ln>
              <a:solidFill>
                <a:srgbClr val="002060"/>
              </a:solidFill>
              <a:effectLst/>
              <a:uLnTx/>
              <a:uFillTx/>
            </a:endParaRPr>
          </a:p>
        </p:txBody>
      </p:sp>
      <p:sp>
        <p:nvSpPr>
          <p:cNvPr id="21" name="ZoneTexte 20"/>
          <p:cNvSpPr txBox="1"/>
          <p:nvPr/>
        </p:nvSpPr>
        <p:spPr>
          <a:xfrm>
            <a:off x="1213944" y="6054014"/>
            <a:ext cx="9774621" cy="646331"/>
          </a:xfrm>
          <a:prstGeom prst="rect">
            <a:avLst/>
          </a:prstGeom>
          <a:noFill/>
        </p:spPr>
        <p:txBody>
          <a:bodyPr wrap="square" rtlCol="0">
            <a:spAutoFit/>
          </a:bodyPr>
          <a:lstStyle/>
          <a:p>
            <a:pPr algn="ctr"/>
            <a:r>
              <a:rPr lang="fr-FR" dirty="0" smtClean="0">
                <a:solidFill>
                  <a:schemeClr val="bg1"/>
                </a:solidFill>
              </a:rPr>
              <a:t>Ces </a:t>
            </a:r>
            <a:r>
              <a:rPr lang="fr-FR" dirty="0">
                <a:solidFill>
                  <a:schemeClr val="bg1"/>
                </a:solidFill>
              </a:rPr>
              <a:t>deux types d’indicateurs sont </a:t>
            </a:r>
            <a:r>
              <a:rPr lang="fr-FR" b="1" dirty="0">
                <a:solidFill>
                  <a:schemeClr val="bg1"/>
                </a:solidFill>
              </a:rPr>
              <a:t>indissociables</a:t>
            </a:r>
            <a:r>
              <a:rPr lang="fr-FR" dirty="0">
                <a:solidFill>
                  <a:schemeClr val="bg1"/>
                </a:solidFill>
              </a:rPr>
              <a:t>. </a:t>
            </a:r>
            <a:r>
              <a:rPr lang="fr-FR" b="1" dirty="0">
                <a:solidFill>
                  <a:schemeClr val="bg1"/>
                </a:solidFill>
              </a:rPr>
              <a:t>Une bonne analyse repose sur l’alliance des données quantitatives et qualitatives</a:t>
            </a:r>
            <a:r>
              <a:rPr lang="fr-FR" dirty="0">
                <a:solidFill>
                  <a:schemeClr val="bg1"/>
                </a:solidFill>
              </a:rPr>
              <a:t> pour donner une vision complète d’une situation.</a:t>
            </a:r>
          </a:p>
        </p:txBody>
      </p:sp>
      <p:sp>
        <p:nvSpPr>
          <p:cNvPr id="13" name="ZoneTexte 12"/>
          <p:cNvSpPr txBox="1"/>
          <p:nvPr/>
        </p:nvSpPr>
        <p:spPr>
          <a:xfrm>
            <a:off x="563526" y="2126512"/>
            <a:ext cx="923330" cy="1200329"/>
          </a:xfrm>
          <a:prstGeom prst="rect">
            <a:avLst/>
          </a:prstGeom>
          <a:noFill/>
        </p:spPr>
        <p:txBody>
          <a:bodyPr vert="vert270" wrap="square" rtlCol="0">
            <a:spAutoFit/>
          </a:bodyPr>
          <a:lstStyle/>
          <a:p>
            <a:pPr algn="ctr"/>
            <a:r>
              <a:rPr lang="fr-FR" sz="2400" dirty="0" smtClean="0">
                <a:solidFill>
                  <a:schemeClr val="bg1"/>
                </a:solidFill>
              </a:rPr>
              <a:t>Sources internes</a:t>
            </a:r>
            <a:endParaRPr lang="fr-FR" sz="2400" dirty="0">
              <a:solidFill>
                <a:schemeClr val="bg1"/>
              </a:solidFill>
            </a:endParaRPr>
          </a:p>
        </p:txBody>
      </p:sp>
      <p:sp>
        <p:nvSpPr>
          <p:cNvPr id="20" name="ZoneTexte 19"/>
          <p:cNvSpPr txBox="1"/>
          <p:nvPr/>
        </p:nvSpPr>
        <p:spPr>
          <a:xfrm>
            <a:off x="577703" y="5362354"/>
            <a:ext cx="923330" cy="1200329"/>
          </a:xfrm>
          <a:prstGeom prst="rect">
            <a:avLst/>
          </a:prstGeom>
          <a:noFill/>
        </p:spPr>
        <p:txBody>
          <a:bodyPr vert="vert270" wrap="square" rtlCol="0">
            <a:spAutoFit/>
          </a:bodyPr>
          <a:lstStyle/>
          <a:p>
            <a:pPr algn="ctr"/>
            <a:r>
              <a:rPr lang="fr-FR" sz="2400" dirty="0" smtClean="0">
                <a:solidFill>
                  <a:schemeClr val="bg1"/>
                </a:solidFill>
              </a:rPr>
              <a:t>Sources externes</a:t>
            </a:r>
            <a:endParaRPr lang="fr-FR" sz="2400" dirty="0">
              <a:solidFill>
                <a:schemeClr val="bg1"/>
              </a:solidFill>
            </a:endParaRPr>
          </a:p>
        </p:txBody>
      </p:sp>
      <p:pic>
        <p:nvPicPr>
          <p:cNvPr id="7" name="Image 6"/>
          <p:cNvPicPr>
            <a:picLocks noChangeAspect="1"/>
          </p:cNvPicPr>
          <p:nvPr/>
        </p:nvPicPr>
        <p:blipFill>
          <a:blip r:embed="rId3"/>
          <a:stretch>
            <a:fillRect/>
          </a:stretch>
        </p:blipFill>
        <p:spPr>
          <a:xfrm>
            <a:off x="1251025" y="938843"/>
            <a:ext cx="8291071" cy="5723977"/>
          </a:xfrm>
          <a:prstGeom prst="rect">
            <a:avLst/>
          </a:prstGeom>
        </p:spPr>
      </p:pic>
    </p:spTree>
    <p:extLst>
      <p:ext uri="{BB962C8B-B14F-4D97-AF65-F5344CB8AC3E}">
        <p14:creationId xmlns:p14="http://schemas.microsoft.com/office/powerpoint/2010/main" val="1271563589"/>
      </p:ext>
    </p:extLst>
  </p:cSld>
  <p:clrMapOvr>
    <a:masterClrMapping/>
  </p:clrMapOvr>
  <p:transition spd="slow">
    <p:cove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re 29"/>
          <p:cNvSpPr>
            <a:spLocks noGrp="1"/>
          </p:cNvSpPr>
          <p:nvPr>
            <p:ph type="title"/>
          </p:nvPr>
        </p:nvSpPr>
        <p:spPr>
          <a:xfrm>
            <a:off x="4610121" y="381782"/>
            <a:ext cx="7243551" cy="801524"/>
          </a:xfrm>
        </p:spPr>
        <p:txBody>
          <a:bodyPr>
            <a:noAutofit/>
          </a:bodyPr>
          <a:lstStyle/>
          <a:p>
            <a:r>
              <a:rPr lang="fr-FR" sz="4400" dirty="0" smtClean="0">
                <a:latin typeface="+mn-lt"/>
              </a:rPr>
              <a:t>REFLEXION INDIVIDUELLE</a:t>
            </a:r>
            <a:endParaRPr lang="fr-FR" sz="4400" dirty="0">
              <a:latin typeface="+mn-lt"/>
            </a:endParaRPr>
          </a:p>
        </p:txBody>
      </p:sp>
      <p:sp>
        <p:nvSpPr>
          <p:cNvPr id="16" name="Rectangle 15"/>
          <p:cNvSpPr/>
          <p:nvPr/>
        </p:nvSpPr>
        <p:spPr>
          <a:xfrm>
            <a:off x="0" y="5778286"/>
            <a:ext cx="11007305"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0" i="0" u="none" strike="noStrike" kern="1200" cap="none" spc="0" normalizeH="0" baseline="0" noProof="0" dirty="0" smtClean="0">
                <a:ln>
                  <a:noFill/>
                </a:ln>
                <a:solidFill>
                  <a:prstClr val="white">
                    <a:lumMod val="50000"/>
                  </a:prstClr>
                </a:solidFill>
                <a:effectLst/>
                <a:uLnTx/>
                <a:uFillTx/>
                <a:latin typeface="Calibri" panose="020F0502020204030204"/>
                <a:ea typeface="+mn-ea"/>
                <a:cs typeface="+mn-cs"/>
              </a:rPr>
              <a:t>Temps de préparation : 5’</a:t>
            </a:r>
            <a:endParaRPr kumimoji="0" lang="fr-FR" sz="3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17" name="Rectangle 16"/>
          <p:cNvSpPr/>
          <p:nvPr/>
        </p:nvSpPr>
        <p:spPr>
          <a:xfrm>
            <a:off x="-415520" y="1999535"/>
            <a:ext cx="12191999" cy="1261884"/>
          </a:xfrm>
          <a:prstGeom prst="rect">
            <a:avLst/>
          </a:prstGeom>
        </p:spPr>
        <p:txBody>
          <a:bodyPr wrap="square">
            <a:spAutoFit/>
          </a:bodyPr>
          <a:lstStyle/>
          <a:p>
            <a:pPr lvl="0" algn="ctr"/>
            <a:r>
              <a:rPr lang="fr-FR" sz="3200" dirty="0" smtClean="0">
                <a:solidFill>
                  <a:srgbClr val="5B9BD5"/>
                </a:solidFill>
              </a:rPr>
              <a:t>A partir des indicateurs « phares » de votre activité, </a:t>
            </a:r>
          </a:p>
          <a:p>
            <a:pPr lvl="0" algn="ctr"/>
            <a:r>
              <a:rPr lang="fr-FR" sz="3200" dirty="0" smtClean="0">
                <a:solidFill>
                  <a:srgbClr val="5B9BD5"/>
                </a:solidFill>
              </a:rPr>
              <a:t>imaginer votre propre Tableau de Bord</a:t>
            </a:r>
          </a:p>
          <a:p>
            <a:pPr lvl="0"/>
            <a:endParaRPr lang="fr-FR" sz="1200" dirty="0" smtClean="0">
              <a:solidFill>
                <a:srgbClr val="5B9BD5"/>
              </a:solidFill>
            </a:endParaRPr>
          </a:p>
        </p:txBody>
      </p:sp>
      <p:pic>
        <p:nvPicPr>
          <p:cNvPr id="3" name="Image 2"/>
          <p:cNvPicPr>
            <a:picLocks noChangeAspect="1"/>
          </p:cNvPicPr>
          <p:nvPr/>
        </p:nvPicPr>
        <p:blipFill>
          <a:blip r:embed="rId3"/>
          <a:stretch>
            <a:fillRect/>
          </a:stretch>
        </p:blipFill>
        <p:spPr>
          <a:xfrm>
            <a:off x="3905867" y="3413052"/>
            <a:ext cx="3164644" cy="1859451"/>
          </a:xfrm>
          <a:prstGeom prst="rect">
            <a:avLst/>
          </a:prstGeom>
        </p:spPr>
      </p:pic>
    </p:spTree>
    <p:extLst>
      <p:ext uri="{BB962C8B-B14F-4D97-AF65-F5344CB8AC3E}">
        <p14:creationId xmlns:p14="http://schemas.microsoft.com/office/powerpoint/2010/main" val="359759415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re 29"/>
          <p:cNvSpPr>
            <a:spLocks noGrp="1"/>
          </p:cNvSpPr>
          <p:nvPr>
            <p:ph type="title"/>
          </p:nvPr>
        </p:nvSpPr>
        <p:spPr>
          <a:xfrm>
            <a:off x="4610121" y="381782"/>
            <a:ext cx="7243551" cy="801524"/>
          </a:xfrm>
        </p:spPr>
        <p:txBody>
          <a:bodyPr>
            <a:noAutofit/>
          </a:bodyPr>
          <a:lstStyle/>
          <a:p>
            <a:r>
              <a:rPr lang="fr-FR" sz="4400" dirty="0" smtClean="0">
                <a:latin typeface="+mn-lt"/>
              </a:rPr>
              <a:t>On débriefe</a:t>
            </a:r>
            <a:r>
              <a:rPr lang="fr-FR" sz="4400" dirty="0">
                <a:latin typeface="+mn-lt"/>
              </a:rPr>
              <a:t>!</a:t>
            </a:r>
          </a:p>
        </p:txBody>
      </p:sp>
      <p:pic>
        <p:nvPicPr>
          <p:cNvPr id="4" name="Image 3"/>
          <p:cNvPicPr>
            <a:picLocks noChangeAspect="1"/>
          </p:cNvPicPr>
          <p:nvPr/>
        </p:nvPicPr>
        <p:blipFill>
          <a:blip r:embed="rId3"/>
          <a:stretch>
            <a:fillRect/>
          </a:stretch>
        </p:blipFill>
        <p:spPr>
          <a:xfrm>
            <a:off x="2806995" y="1716559"/>
            <a:ext cx="6794203" cy="4636184"/>
          </a:xfrm>
          <a:prstGeom prst="rect">
            <a:avLst/>
          </a:prstGeom>
        </p:spPr>
      </p:pic>
    </p:spTree>
    <p:extLst>
      <p:ext uri="{BB962C8B-B14F-4D97-AF65-F5344CB8AC3E}">
        <p14:creationId xmlns:p14="http://schemas.microsoft.com/office/powerpoint/2010/main" val="28307578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594149" y="1774524"/>
            <a:ext cx="10808415" cy="1569660"/>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fr-FR" sz="4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fr-FR" sz="4800" b="0" i="0" u="none" strike="noStrike" kern="1200" cap="none" spc="133" normalizeH="0" baseline="0" noProof="0" dirty="0" smtClean="0">
                <a:ln>
                  <a:noFill/>
                </a:ln>
                <a:solidFill>
                  <a:srgbClr val="0D2755">
                    <a:lumMod val="50000"/>
                    <a:lumOff val="50000"/>
                  </a:srgbClr>
                </a:solidFill>
                <a:effectLst/>
                <a:uLnTx/>
                <a:uFillTx/>
                <a:latin typeface="Calibri Light" panose="020F0302020204030204"/>
                <a:ea typeface="+mn-ea"/>
                <a:cs typeface="+mn-cs"/>
              </a:rPr>
              <a:t>Manager le suivi</a:t>
            </a:r>
            <a:r>
              <a:rPr kumimoji="0" lang="fr-FR" sz="4800" b="0" i="0" u="none" strike="noStrike" kern="1200" cap="none" spc="133" normalizeH="0" noProof="0" dirty="0" smtClean="0">
                <a:ln>
                  <a:noFill/>
                </a:ln>
                <a:solidFill>
                  <a:srgbClr val="0D2755">
                    <a:lumMod val="50000"/>
                    <a:lumOff val="50000"/>
                  </a:srgbClr>
                </a:solidFill>
                <a:effectLst/>
                <a:uLnTx/>
                <a:uFillTx/>
                <a:latin typeface="Calibri Light" panose="020F0302020204030204"/>
                <a:ea typeface="+mn-ea"/>
                <a:cs typeface="+mn-cs"/>
              </a:rPr>
              <a:t> de la Performance</a:t>
            </a:r>
            <a:endParaRPr kumimoji="0" lang="fr-FR" sz="4800" b="0" i="0" u="none" strike="noStrike" kern="1200" cap="none" spc="133" normalizeH="0" baseline="0" noProof="0" dirty="0">
              <a:ln>
                <a:noFill/>
              </a:ln>
              <a:solidFill>
                <a:srgbClr val="0D2755">
                  <a:lumMod val="50000"/>
                  <a:lumOff val="50000"/>
                </a:srgbClr>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1447522253"/>
      </p:ext>
    </p:extLst>
  </p:cSld>
  <p:clrMapOvr>
    <a:masterClrMapping/>
  </p:clrMapOvr>
  <p:transition spd="slow">
    <p:cove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re 29"/>
          <p:cNvSpPr>
            <a:spLocks noGrp="1"/>
          </p:cNvSpPr>
          <p:nvPr>
            <p:ph type="title"/>
          </p:nvPr>
        </p:nvSpPr>
        <p:spPr>
          <a:xfrm>
            <a:off x="4323042" y="424312"/>
            <a:ext cx="7243551" cy="801524"/>
          </a:xfrm>
        </p:spPr>
        <p:txBody>
          <a:bodyPr>
            <a:noAutofit/>
          </a:bodyPr>
          <a:lstStyle/>
          <a:p>
            <a:r>
              <a:rPr lang="fr-FR" sz="4400" dirty="0" smtClean="0">
                <a:latin typeface="+mn-lt"/>
              </a:rPr>
              <a:t>BATTLE DE GROUPES</a:t>
            </a:r>
            <a:endParaRPr lang="fr-FR" sz="4400" dirty="0">
              <a:latin typeface="+mn-lt"/>
            </a:endParaRPr>
          </a:p>
        </p:txBody>
      </p:sp>
      <p:sp>
        <p:nvSpPr>
          <p:cNvPr id="16" name="Rectangle 15"/>
          <p:cNvSpPr/>
          <p:nvPr/>
        </p:nvSpPr>
        <p:spPr>
          <a:xfrm>
            <a:off x="172000" y="6211669"/>
            <a:ext cx="11007305"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600" b="0" i="0" u="none" strike="noStrike" kern="1200" cap="none" spc="0" normalizeH="0" baseline="0" noProof="0" dirty="0" smtClean="0">
                <a:ln>
                  <a:noFill/>
                </a:ln>
                <a:solidFill>
                  <a:prstClr val="white">
                    <a:lumMod val="50000"/>
                  </a:prstClr>
                </a:solidFill>
                <a:effectLst/>
                <a:uLnTx/>
                <a:uFillTx/>
                <a:latin typeface="Calibri" panose="020F0502020204030204"/>
                <a:ea typeface="+mn-ea"/>
                <a:cs typeface="+mn-cs"/>
              </a:rPr>
              <a:t>Temps de préparation : 2’</a:t>
            </a:r>
            <a:endParaRPr kumimoji="0" lang="fr-FR" sz="3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17" name="Rectangle 16"/>
          <p:cNvSpPr/>
          <p:nvPr/>
        </p:nvSpPr>
        <p:spPr>
          <a:xfrm>
            <a:off x="352162" y="2086156"/>
            <a:ext cx="11007305"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600" b="0" i="0" u="none" strike="noStrike" kern="1200" cap="none" spc="0" normalizeH="0" baseline="0" noProof="0" dirty="0" smtClean="0">
                <a:ln>
                  <a:noFill/>
                </a:ln>
                <a:solidFill>
                  <a:srgbClr val="5B9BD5"/>
                </a:solidFill>
                <a:effectLst/>
                <a:uLnTx/>
                <a:uFillTx/>
                <a:latin typeface="Calibri" panose="020F0502020204030204"/>
                <a:ea typeface="+mn-ea"/>
                <a:cs typeface="+mn-cs"/>
              </a:rPr>
              <a:t>Pourquoi faut-il analyser et suivre la performance? </a:t>
            </a:r>
            <a:endParaRPr kumimoji="0" lang="fr-FR" sz="3600" b="0" i="0" u="none" strike="noStrike" kern="1200" cap="none" spc="0" normalizeH="0" baseline="0" noProof="0" dirty="0">
              <a:ln>
                <a:noFill/>
              </a:ln>
              <a:solidFill>
                <a:srgbClr val="5B9BD5"/>
              </a:solidFill>
              <a:effectLst/>
              <a:uLnTx/>
              <a:uFillTx/>
              <a:latin typeface="Calibri" panose="020F0502020204030204"/>
              <a:ea typeface="+mn-ea"/>
              <a:cs typeface="+mn-cs"/>
            </a:endParaRPr>
          </a:p>
        </p:txBody>
      </p:sp>
      <p:pic>
        <p:nvPicPr>
          <p:cNvPr id="2" name="Image 1"/>
          <p:cNvPicPr>
            <a:picLocks noChangeAspect="1"/>
          </p:cNvPicPr>
          <p:nvPr/>
        </p:nvPicPr>
        <p:blipFill>
          <a:blip r:embed="rId3"/>
          <a:stretch>
            <a:fillRect/>
          </a:stretch>
        </p:blipFill>
        <p:spPr>
          <a:xfrm>
            <a:off x="3273777" y="2860136"/>
            <a:ext cx="5166952" cy="3055242"/>
          </a:xfrm>
          <a:prstGeom prst="rect">
            <a:avLst/>
          </a:prstGeom>
        </p:spPr>
      </p:pic>
    </p:spTree>
    <p:extLst>
      <p:ext uri="{BB962C8B-B14F-4D97-AF65-F5344CB8AC3E}">
        <p14:creationId xmlns:p14="http://schemas.microsoft.com/office/powerpoint/2010/main" val="97239313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4"/>
          <p:cNvSpPr txBox="1">
            <a:spLocks/>
          </p:cNvSpPr>
          <p:nvPr/>
        </p:nvSpPr>
        <p:spPr>
          <a:xfrm>
            <a:off x="0" y="179189"/>
            <a:ext cx="10515600" cy="657545"/>
          </a:xfrm>
          <a:prstGeom prst="rect">
            <a:avLst/>
          </a:prstGeom>
        </p:spPr>
        <p:txBody>
          <a:bodyPr vert="horz" lIns="91440" tIns="45720" rIns="91440" bIns="45720" rtlCol="0" anchor="ctr">
            <a:noAutofit/>
          </a:bodyPr>
          <a:lstStyle>
            <a:lvl1pPr algn="l" defTabSz="914377" rtl="0" eaLnBrk="1" latinLnBrk="0" hangingPunct="1">
              <a:lnSpc>
                <a:spcPct val="90000"/>
              </a:lnSpc>
              <a:spcBef>
                <a:spcPct val="0"/>
              </a:spcBef>
              <a:buNone/>
              <a:defRPr sz="4267" b="1" i="0" kern="1200">
                <a:solidFill>
                  <a:srgbClr val="0D2755"/>
                </a:solidFill>
                <a:latin typeface="Calibri" panose="020F0502020204030204" pitchFamily="34" charset="0"/>
                <a:ea typeface="+mj-ea"/>
                <a:cs typeface="Calibri" panose="020F0502020204030204" pitchFamily="34"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fr-FR" sz="3200" b="1" i="0" u="none" strike="noStrike" kern="1200" cap="none" spc="0" normalizeH="0" baseline="0" noProof="0" dirty="0" smtClean="0">
                <a:ln>
                  <a:noFill/>
                </a:ln>
                <a:solidFill>
                  <a:srgbClr val="0D2755"/>
                </a:solidFill>
                <a:effectLst/>
                <a:uLnTx/>
                <a:uFillTx/>
                <a:latin typeface="Calibri" panose="020F0502020204030204" pitchFamily="34" charset="0"/>
                <a:ea typeface="+mj-ea"/>
                <a:cs typeface="Calibri" panose="020F0502020204030204" pitchFamily="34" charset="0"/>
              </a:rPr>
              <a:t>L’ANALYSE</a:t>
            </a:r>
            <a:r>
              <a:rPr kumimoji="0" lang="fr-FR" sz="3200" b="1" i="0" u="none" strike="noStrike" kern="1200" cap="none" spc="0" normalizeH="0" noProof="0" dirty="0" smtClean="0">
                <a:ln>
                  <a:noFill/>
                </a:ln>
                <a:solidFill>
                  <a:srgbClr val="0D2755"/>
                </a:solidFill>
                <a:effectLst/>
                <a:uLnTx/>
                <a:uFillTx/>
                <a:latin typeface="Calibri" panose="020F0502020204030204" pitchFamily="34" charset="0"/>
                <a:ea typeface="+mj-ea"/>
                <a:cs typeface="Calibri" panose="020F0502020204030204" pitchFamily="34" charset="0"/>
              </a:rPr>
              <a:t> ET LE SUIVI DE LA PERFORMANCE : POUR QUOI? </a:t>
            </a:r>
            <a:endParaRPr kumimoji="0" lang="fr-FR" sz="3200" b="1" i="0" u="none" strike="noStrike" kern="1200" cap="none" spc="0" normalizeH="0" baseline="0" noProof="0" dirty="0">
              <a:ln>
                <a:noFill/>
              </a:ln>
              <a:solidFill>
                <a:srgbClr val="0D2755"/>
              </a:solidFill>
              <a:effectLst/>
              <a:uLnTx/>
              <a:uFillTx/>
              <a:latin typeface="Calibri" panose="020F0502020204030204" pitchFamily="34" charset="0"/>
              <a:ea typeface="+mj-ea"/>
              <a:cs typeface="Calibri" panose="020F0502020204030204" pitchFamily="34" charset="0"/>
            </a:endParaRPr>
          </a:p>
        </p:txBody>
      </p:sp>
      <p:grpSp>
        <p:nvGrpSpPr>
          <p:cNvPr id="9" name="Groupe 8"/>
          <p:cNvGrpSpPr/>
          <p:nvPr/>
        </p:nvGrpSpPr>
        <p:grpSpPr>
          <a:xfrm>
            <a:off x="914398" y="1907627"/>
            <a:ext cx="2175642" cy="1939158"/>
            <a:chOff x="1576551" y="1702676"/>
            <a:chExt cx="2175642" cy="1939158"/>
          </a:xfrm>
        </p:grpSpPr>
        <p:sp>
          <p:nvSpPr>
            <p:cNvPr id="7" name="Rectangle 6"/>
            <p:cNvSpPr/>
            <p:nvPr/>
          </p:nvSpPr>
          <p:spPr>
            <a:xfrm>
              <a:off x="1576551" y="1702676"/>
              <a:ext cx="2175642" cy="193915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ZoneTexte 7"/>
            <p:cNvSpPr txBox="1"/>
            <p:nvPr/>
          </p:nvSpPr>
          <p:spPr>
            <a:xfrm>
              <a:off x="1623848" y="1986455"/>
              <a:ext cx="2112579" cy="1200329"/>
            </a:xfrm>
            <a:prstGeom prst="rect">
              <a:avLst/>
            </a:prstGeom>
            <a:noFill/>
          </p:spPr>
          <p:txBody>
            <a:bodyPr wrap="square" rtlCol="0">
              <a:spAutoFit/>
            </a:bodyPr>
            <a:lstStyle/>
            <a:p>
              <a:pPr algn="ctr"/>
              <a:r>
                <a:rPr lang="fr-FR" b="1" dirty="0" smtClean="0">
                  <a:solidFill>
                    <a:schemeClr val="bg1"/>
                  </a:solidFill>
                </a:rPr>
                <a:t>Evaluer l’atteinte des objectifs </a:t>
              </a:r>
              <a:r>
                <a:rPr lang="fr-FR" dirty="0" smtClean="0">
                  <a:solidFill>
                    <a:schemeClr val="bg1"/>
                  </a:solidFill>
                </a:rPr>
                <a:t>fixés à long, moyen et long terme</a:t>
              </a:r>
              <a:endParaRPr lang="fr-FR" dirty="0">
                <a:solidFill>
                  <a:schemeClr val="bg1"/>
                </a:solidFill>
              </a:endParaRPr>
            </a:p>
          </p:txBody>
        </p:sp>
      </p:grpSp>
      <p:grpSp>
        <p:nvGrpSpPr>
          <p:cNvPr id="11" name="Groupe 10"/>
          <p:cNvGrpSpPr/>
          <p:nvPr/>
        </p:nvGrpSpPr>
        <p:grpSpPr>
          <a:xfrm>
            <a:off x="4472150" y="1902372"/>
            <a:ext cx="2175642" cy="1939158"/>
            <a:chOff x="1576551" y="1702676"/>
            <a:chExt cx="2175642" cy="1939158"/>
          </a:xfrm>
          <a:solidFill>
            <a:schemeClr val="accent6"/>
          </a:solidFill>
        </p:grpSpPr>
        <p:sp>
          <p:nvSpPr>
            <p:cNvPr id="12" name="Rectangle 11"/>
            <p:cNvSpPr/>
            <p:nvPr/>
          </p:nvSpPr>
          <p:spPr>
            <a:xfrm>
              <a:off x="1576551" y="1702676"/>
              <a:ext cx="2175642" cy="1939158"/>
            </a:xfrm>
            <a:prstGeom prst="rect">
              <a:avLst/>
            </a:prstGeom>
            <a:gr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ZoneTexte 12"/>
            <p:cNvSpPr txBox="1"/>
            <p:nvPr/>
          </p:nvSpPr>
          <p:spPr>
            <a:xfrm>
              <a:off x="1623848" y="1986455"/>
              <a:ext cx="2112579" cy="1200329"/>
            </a:xfrm>
            <a:prstGeom prst="rect">
              <a:avLst/>
            </a:prstGeom>
            <a:grpFill/>
          </p:spPr>
          <p:txBody>
            <a:bodyPr wrap="square" rtlCol="0">
              <a:spAutoFit/>
            </a:bodyPr>
            <a:lstStyle/>
            <a:p>
              <a:pPr algn="ctr"/>
              <a:r>
                <a:rPr lang="fr-FR" b="1" dirty="0" smtClean="0">
                  <a:solidFill>
                    <a:schemeClr val="bg1"/>
                  </a:solidFill>
                </a:rPr>
                <a:t>Identifier les écarts </a:t>
              </a:r>
              <a:r>
                <a:rPr lang="fr-FR" dirty="0" smtClean="0">
                  <a:solidFill>
                    <a:schemeClr val="bg1"/>
                  </a:solidFill>
                </a:rPr>
                <a:t>entre les résultats attendus et les résultats obtenus</a:t>
              </a:r>
              <a:endParaRPr lang="fr-FR" dirty="0">
                <a:solidFill>
                  <a:schemeClr val="bg1"/>
                </a:solidFill>
              </a:endParaRPr>
            </a:p>
          </p:txBody>
        </p:sp>
      </p:grpSp>
      <p:sp>
        <p:nvSpPr>
          <p:cNvPr id="10" name="Rectangle 9"/>
          <p:cNvSpPr/>
          <p:nvPr/>
        </p:nvSpPr>
        <p:spPr>
          <a:xfrm>
            <a:off x="0" y="1270524"/>
            <a:ext cx="8789971" cy="400110"/>
          </a:xfrm>
          <a:prstGeom prst="rect">
            <a:avLst/>
          </a:prstGeom>
          <a:noFill/>
        </p:spPr>
        <p:txBody>
          <a:bodyPr wrap="none" lIns="91440" tIns="45720" rIns="91440" bIns="45720">
            <a:spAutoFit/>
            <a:scene3d>
              <a:camera prst="obliqueBottomRight"/>
              <a:lightRig rig="soft" dir="t">
                <a:rot lat="0" lon="0" rev="15600000"/>
              </a:lightRig>
            </a:scene3d>
            <a:sp3d extrusionH="57150" prstMaterial="softEdge">
              <a:bevelT w="25400" h="38100"/>
            </a:sp3d>
          </a:bodyPr>
          <a:lstStyle/>
          <a:p>
            <a:pPr algn="ctr"/>
            <a:r>
              <a:rPr lang="fr-FR" sz="2000" b="1" cap="none" spc="0" dirty="0" smtClean="0">
                <a:ln/>
                <a:solidFill>
                  <a:srgbClr val="6666FF"/>
                </a:solidFill>
                <a:effectLst/>
              </a:rPr>
              <a:t>AVOIR UNE VISION ECLAIREE D’UNE SITUATION INDIVIDUELLE ET/OU COLLECTIVE</a:t>
            </a:r>
            <a:endParaRPr lang="fr-FR" sz="2000" b="1" cap="none" spc="0" dirty="0">
              <a:ln/>
              <a:solidFill>
                <a:srgbClr val="6666FF"/>
              </a:solidFill>
              <a:effectLst/>
            </a:endParaRPr>
          </a:p>
        </p:txBody>
      </p:sp>
      <p:sp>
        <p:nvSpPr>
          <p:cNvPr id="16" name="Rectangle 15"/>
          <p:cNvSpPr/>
          <p:nvPr/>
        </p:nvSpPr>
        <p:spPr>
          <a:xfrm>
            <a:off x="121915" y="4286382"/>
            <a:ext cx="5178213" cy="400110"/>
          </a:xfrm>
          <a:prstGeom prst="rect">
            <a:avLst/>
          </a:prstGeom>
          <a:noFill/>
        </p:spPr>
        <p:txBody>
          <a:bodyPr wrap="none" lIns="91440" tIns="45720" rIns="91440" bIns="45720">
            <a:spAutoFit/>
            <a:scene3d>
              <a:camera prst="obliqueBottomRight"/>
              <a:lightRig rig="soft" dir="t">
                <a:rot lat="0" lon="0" rev="15600000"/>
              </a:lightRig>
            </a:scene3d>
            <a:sp3d extrusionH="57150" prstMaterial="softEdge">
              <a:bevelT w="25400" h="38100"/>
            </a:sp3d>
          </a:bodyPr>
          <a:lstStyle/>
          <a:p>
            <a:pPr algn="ctr"/>
            <a:r>
              <a:rPr lang="fr-FR" sz="2000" b="1" dirty="0" smtClean="0">
                <a:ln/>
                <a:solidFill>
                  <a:srgbClr val="6666FF"/>
                </a:solidFill>
              </a:rPr>
              <a:t>METTRE EN PLACE DES MESURES CORRECTIVES</a:t>
            </a:r>
            <a:endParaRPr lang="fr-FR" sz="2000" b="1" cap="none" spc="0" dirty="0">
              <a:ln/>
              <a:solidFill>
                <a:srgbClr val="6666FF"/>
              </a:solidFill>
              <a:effectLst/>
            </a:endParaRPr>
          </a:p>
        </p:txBody>
      </p:sp>
      <p:grpSp>
        <p:nvGrpSpPr>
          <p:cNvPr id="17" name="Groupe 16"/>
          <p:cNvGrpSpPr/>
          <p:nvPr/>
        </p:nvGrpSpPr>
        <p:grpSpPr>
          <a:xfrm>
            <a:off x="4630331" y="4709685"/>
            <a:ext cx="2175642" cy="1939158"/>
            <a:chOff x="1576551" y="1702676"/>
            <a:chExt cx="2175642" cy="1939158"/>
          </a:xfrm>
        </p:grpSpPr>
        <p:sp>
          <p:nvSpPr>
            <p:cNvPr id="18" name="Rectangle 17"/>
            <p:cNvSpPr/>
            <p:nvPr/>
          </p:nvSpPr>
          <p:spPr>
            <a:xfrm>
              <a:off x="1576551" y="1702676"/>
              <a:ext cx="2175642" cy="1939158"/>
            </a:xfrm>
            <a:prstGeom prst="rect">
              <a:avLst/>
            </a:prstGeom>
            <a:solidFill>
              <a:schemeClr val="bg2">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ZoneTexte 18"/>
            <p:cNvSpPr txBox="1"/>
            <p:nvPr/>
          </p:nvSpPr>
          <p:spPr>
            <a:xfrm>
              <a:off x="1623848" y="1986455"/>
              <a:ext cx="2112579" cy="923330"/>
            </a:xfrm>
            <a:prstGeom prst="rect">
              <a:avLst/>
            </a:prstGeom>
            <a:noFill/>
          </p:spPr>
          <p:txBody>
            <a:bodyPr wrap="square" rtlCol="0">
              <a:spAutoFit/>
            </a:bodyPr>
            <a:lstStyle/>
            <a:p>
              <a:pPr algn="ctr"/>
              <a:r>
                <a:rPr lang="fr-FR" b="1" dirty="0" smtClean="0">
                  <a:solidFill>
                    <a:schemeClr val="bg1"/>
                  </a:solidFill>
                </a:rPr>
                <a:t>Ajuster les plans d’actions </a:t>
              </a:r>
              <a:r>
                <a:rPr lang="fr-FR" dirty="0" smtClean="0">
                  <a:solidFill>
                    <a:schemeClr val="bg1"/>
                  </a:solidFill>
                </a:rPr>
                <a:t>individuels et/ou collectifs</a:t>
              </a:r>
              <a:endParaRPr lang="fr-FR" dirty="0">
                <a:solidFill>
                  <a:schemeClr val="bg1"/>
                </a:solidFill>
              </a:endParaRPr>
            </a:p>
          </p:txBody>
        </p:sp>
      </p:grpSp>
      <p:grpSp>
        <p:nvGrpSpPr>
          <p:cNvPr id="21" name="Groupe 20"/>
          <p:cNvGrpSpPr/>
          <p:nvPr/>
        </p:nvGrpSpPr>
        <p:grpSpPr>
          <a:xfrm>
            <a:off x="7672549" y="1902372"/>
            <a:ext cx="2175642" cy="1939158"/>
            <a:chOff x="1576551" y="1702676"/>
            <a:chExt cx="2175642" cy="1939158"/>
          </a:xfrm>
          <a:solidFill>
            <a:srgbClr val="002060"/>
          </a:solidFill>
        </p:grpSpPr>
        <p:sp>
          <p:nvSpPr>
            <p:cNvPr id="22" name="Rectangle 21"/>
            <p:cNvSpPr/>
            <p:nvPr/>
          </p:nvSpPr>
          <p:spPr>
            <a:xfrm>
              <a:off x="1576551" y="1702676"/>
              <a:ext cx="2175642" cy="1939158"/>
            </a:xfrm>
            <a:prstGeom prst="rect">
              <a:avLst/>
            </a:prstGeom>
            <a:gr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 name="ZoneTexte 22"/>
            <p:cNvSpPr txBox="1"/>
            <p:nvPr/>
          </p:nvSpPr>
          <p:spPr>
            <a:xfrm>
              <a:off x="1623848" y="1986455"/>
              <a:ext cx="2112579" cy="923330"/>
            </a:xfrm>
            <a:prstGeom prst="rect">
              <a:avLst/>
            </a:prstGeom>
            <a:grpFill/>
          </p:spPr>
          <p:txBody>
            <a:bodyPr wrap="square" rtlCol="0">
              <a:spAutoFit/>
            </a:bodyPr>
            <a:lstStyle/>
            <a:p>
              <a:pPr algn="ctr"/>
              <a:r>
                <a:rPr lang="fr-FR" b="1" dirty="0" smtClean="0">
                  <a:solidFill>
                    <a:schemeClr val="bg1"/>
                  </a:solidFill>
                </a:rPr>
                <a:t>Prendre des décisions éclairées, </a:t>
              </a:r>
              <a:r>
                <a:rPr lang="fr-FR" dirty="0" smtClean="0">
                  <a:solidFill>
                    <a:schemeClr val="bg1"/>
                  </a:solidFill>
                </a:rPr>
                <a:t>basées sur des faits</a:t>
              </a:r>
              <a:endParaRPr lang="fr-FR" dirty="0">
                <a:solidFill>
                  <a:schemeClr val="bg1"/>
                </a:solidFill>
              </a:endParaRPr>
            </a:p>
          </p:txBody>
        </p:sp>
      </p:grpSp>
      <p:grpSp>
        <p:nvGrpSpPr>
          <p:cNvPr id="24" name="Groupe 23"/>
          <p:cNvGrpSpPr/>
          <p:nvPr/>
        </p:nvGrpSpPr>
        <p:grpSpPr>
          <a:xfrm>
            <a:off x="7767669" y="4709160"/>
            <a:ext cx="2175642" cy="1939158"/>
            <a:chOff x="1576551" y="1702676"/>
            <a:chExt cx="2175642" cy="1939158"/>
          </a:xfrm>
          <a:solidFill>
            <a:srgbClr val="6666FF"/>
          </a:solidFill>
        </p:grpSpPr>
        <p:sp>
          <p:nvSpPr>
            <p:cNvPr id="25" name="Rectangle 24"/>
            <p:cNvSpPr/>
            <p:nvPr/>
          </p:nvSpPr>
          <p:spPr>
            <a:xfrm>
              <a:off x="1576551" y="1702676"/>
              <a:ext cx="2175642" cy="1939158"/>
            </a:xfrm>
            <a:prstGeom prst="rect">
              <a:avLst/>
            </a:prstGeom>
            <a:gr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ZoneTexte 25"/>
            <p:cNvSpPr txBox="1"/>
            <p:nvPr/>
          </p:nvSpPr>
          <p:spPr>
            <a:xfrm>
              <a:off x="1608608" y="2260775"/>
              <a:ext cx="2112579" cy="646331"/>
            </a:xfrm>
            <a:prstGeom prst="rect">
              <a:avLst/>
            </a:prstGeom>
            <a:grpFill/>
          </p:spPr>
          <p:txBody>
            <a:bodyPr wrap="square" rtlCol="0">
              <a:spAutoFit/>
            </a:bodyPr>
            <a:lstStyle/>
            <a:p>
              <a:pPr algn="ctr"/>
              <a:r>
                <a:rPr lang="fr-FR" b="1" dirty="0" smtClean="0">
                  <a:solidFill>
                    <a:schemeClr val="bg1"/>
                  </a:solidFill>
                </a:rPr>
                <a:t>Ajuster </a:t>
              </a:r>
              <a:r>
                <a:rPr lang="fr-FR" dirty="0" smtClean="0">
                  <a:solidFill>
                    <a:schemeClr val="bg1"/>
                  </a:solidFill>
                </a:rPr>
                <a:t>les </a:t>
              </a:r>
              <a:r>
                <a:rPr lang="fr-FR" b="1" dirty="0" smtClean="0">
                  <a:solidFill>
                    <a:schemeClr val="bg1"/>
                  </a:solidFill>
                </a:rPr>
                <a:t>ressources</a:t>
              </a:r>
              <a:r>
                <a:rPr lang="fr-FR" dirty="0" smtClean="0">
                  <a:solidFill>
                    <a:schemeClr val="bg1"/>
                  </a:solidFill>
                </a:rPr>
                <a:t> allouées</a:t>
              </a:r>
              <a:endParaRPr lang="fr-FR" dirty="0">
                <a:solidFill>
                  <a:schemeClr val="bg1"/>
                </a:solidFill>
              </a:endParaRPr>
            </a:p>
          </p:txBody>
        </p:sp>
      </p:grpSp>
      <p:grpSp>
        <p:nvGrpSpPr>
          <p:cNvPr id="27" name="Groupe 26"/>
          <p:cNvGrpSpPr/>
          <p:nvPr/>
        </p:nvGrpSpPr>
        <p:grpSpPr>
          <a:xfrm>
            <a:off x="1000058" y="4725450"/>
            <a:ext cx="2175642" cy="1939158"/>
            <a:chOff x="1576551" y="1702676"/>
            <a:chExt cx="2175642" cy="1939158"/>
          </a:xfrm>
        </p:grpSpPr>
        <p:sp>
          <p:nvSpPr>
            <p:cNvPr id="28" name="Rectangle 27"/>
            <p:cNvSpPr/>
            <p:nvPr/>
          </p:nvSpPr>
          <p:spPr>
            <a:xfrm>
              <a:off x="1576551" y="1702676"/>
              <a:ext cx="2175642" cy="1939158"/>
            </a:xfrm>
            <a:prstGeom prst="rect">
              <a:avLst/>
            </a:prstGeom>
            <a:solidFill>
              <a:schemeClr val="accent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ZoneTexte 28"/>
            <p:cNvSpPr txBox="1"/>
            <p:nvPr/>
          </p:nvSpPr>
          <p:spPr>
            <a:xfrm>
              <a:off x="1639088" y="2230295"/>
              <a:ext cx="2112579" cy="923330"/>
            </a:xfrm>
            <a:prstGeom prst="rect">
              <a:avLst/>
            </a:prstGeom>
            <a:noFill/>
          </p:spPr>
          <p:txBody>
            <a:bodyPr wrap="square" rtlCol="0">
              <a:spAutoFit/>
            </a:bodyPr>
            <a:lstStyle/>
            <a:p>
              <a:pPr algn="ctr"/>
              <a:r>
                <a:rPr lang="fr-FR" b="1" dirty="0" smtClean="0">
                  <a:solidFill>
                    <a:schemeClr val="bg1"/>
                  </a:solidFill>
                </a:rPr>
                <a:t>Anticiper</a:t>
              </a:r>
              <a:r>
                <a:rPr lang="fr-FR" dirty="0" smtClean="0">
                  <a:solidFill>
                    <a:schemeClr val="bg1"/>
                  </a:solidFill>
                </a:rPr>
                <a:t> les écarts er </a:t>
              </a:r>
              <a:r>
                <a:rPr lang="fr-FR" b="1" dirty="0" smtClean="0">
                  <a:solidFill>
                    <a:schemeClr val="bg1"/>
                  </a:solidFill>
                </a:rPr>
                <a:t>réagir rapidement</a:t>
              </a:r>
              <a:endParaRPr lang="fr-FR" b="1" dirty="0">
                <a:solidFill>
                  <a:schemeClr val="bg1"/>
                </a:solidFill>
              </a:endParaRPr>
            </a:p>
          </p:txBody>
        </p:sp>
      </p:grpSp>
    </p:spTree>
    <p:extLst>
      <p:ext uri="{BB962C8B-B14F-4D97-AF65-F5344CB8AC3E}">
        <p14:creationId xmlns:p14="http://schemas.microsoft.com/office/powerpoint/2010/main" val="1746225110"/>
      </p:ext>
    </p:extLst>
  </p:cSld>
  <p:clrMapOvr>
    <a:masterClrMapping/>
  </p:clrMapOvr>
  <p:transition spd="slow">
    <p:cove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re 4"/>
          <p:cNvSpPr txBox="1">
            <a:spLocks/>
          </p:cNvSpPr>
          <p:nvPr/>
        </p:nvSpPr>
        <p:spPr>
          <a:xfrm>
            <a:off x="0" y="331491"/>
            <a:ext cx="10515600" cy="657545"/>
          </a:xfrm>
          <a:prstGeom prst="rect">
            <a:avLst/>
          </a:prstGeom>
        </p:spPr>
        <p:txBody>
          <a:bodyPr vert="horz" lIns="91440" tIns="45720" rIns="91440" bIns="45720" rtlCol="0" anchor="ctr">
            <a:noAutofit/>
          </a:bodyPr>
          <a:lstStyle>
            <a:lvl1pPr algn="l" defTabSz="914377" rtl="0" eaLnBrk="1" latinLnBrk="0" hangingPunct="1">
              <a:lnSpc>
                <a:spcPct val="90000"/>
              </a:lnSpc>
              <a:spcBef>
                <a:spcPct val="0"/>
              </a:spcBef>
              <a:buNone/>
              <a:defRPr sz="4267" b="1" i="0" kern="1200">
                <a:solidFill>
                  <a:srgbClr val="0D2755"/>
                </a:solidFill>
                <a:latin typeface="Calibri" panose="020F0502020204030204" pitchFamily="34" charset="0"/>
                <a:ea typeface="+mj-ea"/>
                <a:cs typeface="Calibri" panose="020F0502020204030204" pitchFamily="34"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lang="fr-FR" sz="3200" dirty="0" smtClean="0"/>
              <a:t>COMMUNIQUER AUTOUR DE LA PERFORMANCE :</a:t>
            </a:r>
          </a:p>
          <a:p>
            <a:pPr marL="0" marR="0" lvl="0" indent="0" algn="l" defTabSz="914377" rtl="0" eaLnBrk="1" fontAlgn="auto" latinLnBrk="0" hangingPunct="1">
              <a:lnSpc>
                <a:spcPct val="90000"/>
              </a:lnSpc>
              <a:spcBef>
                <a:spcPct val="0"/>
              </a:spcBef>
              <a:spcAft>
                <a:spcPts val="0"/>
              </a:spcAft>
              <a:buClrTx/>
              <a:buSzTx/>
              <a:buFontTx/>
              <a:buNone/>
              <a:tabLst/>
              <a:defRPr/>
            </a:pPr>
            <a:r>
              <a:rPr lang="fr-FR" sz="3200" dirty="0"/>
              <a:t> </a:t>
            </a:r>
            <a:r>
              <a:rPr lang="fr-FR" sz="3200" dirty="0" smtClean="0"/>
              <a:t>                                                                                 COMMENT? </a:t>
            </a:r>
            <a:endParaRPr kumimoji="0" lang="fr-FR" sz="3200" b="1" i="0" u="none" strike="noStrike" kern="1200" cap="none" spc="0" normalizeH="0" baseline="0" noProof="0" dirty="0">
              <a:ln>
                <a:noFill/>
              </a:ln>
              <a:solidFill>
                <a:srgbClr val="0D2755"/>
              </a:solidFill>
              <a:effectLst/>
              <a:uLnTx/>
              <a:uFillTx/>
              <a:latin typeface="Calibri" panose="020F0502020204030204" pitchFamily="34" charset="0"/>
              <a:ea typeface="+mj-ea"/>
              <a:cs typeface="Calibri" panose="020F0502020204030204" pitchFamily="34" charset="0"/>
            </a:endParaRPr>
          </a:p>
        </p:txBody>
      </p:sp>
      <p:sp>
        <p:nvSpPr>
          <p:cNvPr id="6" name="TextBox 5">
            <a:extLst>
              <a:ext uri="{FF2B5EF4-FFF2-40B4-BE49-F238E27FC236}">
                <a16:creationId xmlns:a16="http://schemas.microsoft.com/office/drawing/2014/main" id="{3C23F4FF-1858-A3BA-59E1-54CAC6EF13B1}"/>
              </a:ext>
            </a:extLst>
          </p:cNvPr>
          <p:cNvSpPr txBox="1"/>
          <p:nvPr/>
        </p:nvSpPr>
        <p:spPr>
          <a:xfrm>
            <a:off x="265814" y="2814074"/>
            <a:ext cx="1976248" cy="692497"/>
          </a:xfrm>
          <a:prstGeom prst="rect">
            <a:avLst/>
          </a:prstGeom>
          <a:noFill/>
        </p:spPr>
        <p:txBody>
          <a:bodyPr wrap="square" lIns="0" tIns="0" rIns="0" bIns="0" rtlCol="0">
            <a:spAutoFit/>
          </a:bodyPr>
          <a:lstStyle/>
          <a:p>
            <a:pPr algn="ctr">
              <a:defRPr/>
            </a:pPr>
            <a:r>
              <a:rPr lang="fr-FR" sz="1500" dirty="0" smtClean="0">
                <a:solidFill>
                  <a:srgbClr val="102D69"/>
                </a:solidFill>
                <a:latin typeface="Barlow"/>
                <a:ea typeface="Lacoste Bold" pitchFamily="2" charset="0"/>
              </a:rPr>
              <a:t>QUOI: </a:t>
            </a:r>
          </a:p>
          <a:p>
            <a:pPr algn="ctr">
              <a:defRPr/>
            </a:pPr>
            <a:r>
              <a:rPr lang="fr-FR" sz="1500" dirty="0" smtClean="0">
                <a:solidFill>
                  <a:srgbClr val="102D69"/>
                </a:solidFill>
                <a:latin typeface="Barlow"/>
                <a:ea typeface="Lacoste Bold" pitchFamily="2" charset="0"/>
              </a:rPr>
              <a:t>SELECTION DES INDICATEURS </a:t>
            </a:r>
            <a:endParaRPr lang="en-GB" sz="1500" dirty="0">
              <a:solidFill>
                <a:srgbClr val="102D69"/>
              </a:solidFill>
              <a:latin typeface="Barlow"/>
              <a:ea typeface="Lacoste Bold" pitchFamily="2" charset="0"/>
            </a:endParaRPr>
          </a:p>
        </p:txBody>
      </p:sp>
      <p:cxnSp>
        <p:nvCxnSpPr>
          <p:cNvPr id="8" name="Straight Connector 1">
            <a:extLst>
              <a:ext uri="{FF2B5EF4-FFF2-40B4-BE49-F238E27FC236}">
                <a16:creationId xmlns:a16="http://schemas.microsoft.com/office/drawing/2014/main" id="{58D9FF00-4609-5F4C-70DC-1DDAE6A59081}"/>
              </a:ext>
            </a:extLst>
          </p:cNvPr>
          <p:cNvCxnSpPr>
            <a:cxnSpLocks/>
          </p:cNvCxnSpPr>
          <p:nvPr/>
        </p:nvCxnSpPr>
        <p:spPr>
          <a:xfrm flipV="1">
            <a:off x="116957" y="3644183"/>
            <a:ext cx="11278293" cy="62705"/>
          </a:xfrm>
          <a:prstGeom prst="line">
            <a:avLst/>
          </a:prstGeom>
          <a:ln/>
        </p:spPr>
        <p:style>
          <a:lnRef idx="2">
            <a:schemeClr val="accent3"/>
          </a:lnRef>
          <a:fillRef idx="0">
            <a:schemeClr val="accent3"/>
          </a:fillRef>
          <a:effectRef idx="1">
            <a:schemeClr val="accent3"/>
          </a:effectRef>
          <a:fontRef idx="minor">
            <a:schemeClr val="tx1"/>
          </a:fontRef>
        </p:style>
      </p:cxnSp>
      <p:sp>
        <p:nvSpPr>
          <p:cNvPr id="11" name="TextBox 4">
            <a:extLst>
              <a:ext uri="{FF2B5EF4-FFF2-40B4-BE49-F238E27FC236}">
                <a16:creationId xmlns:a16="http://schemas.microsoft.com/office/drawing/2014/main" id="{53733936-8AB8-D88D-88A2-2D9BAED41635}"/>
              </a:ext>
            </a:extLst>
          </p:cNvPr>
          <p:cNvSpPr txBox="1"/>
          <p:nvPr/>
        </p:nvSpPr>
        <p:spPr>
          <a:xfrm>
            <a:off x="350875" y="3924697"/>
            <a:ext cx="2140314" cy="1938992"/>
          </a:xfrm>
          <a:prstGeom prst="rect">
            <a:avLst/>
          </a:prstGeom>
          <a:noFill/>
        </p:spPr>
        <p:txBody>
          <a:bodyPr wrap="square" lIns="0" tIns="0" rIns="0" bIns="0" rtlCol="0">
            <a:spAutoFit/>
          </a:bodyPr>
          <a:lstStyle/>
          <a:p>
            <a:pPr marL="171450" indent="-171450" algn="just">
              <a:lnSpc>
                <a:spcPct val="120000"/>
              </a:lnSpc>
              <a:spcBef>
                <a:spcPts val="1200"/>
              </a:spcBef>
              <a:buFont typeface="Arial" panose="020B0604020202020204" pitchFamily="34" charset="0"/>
              <a:buChar char="•"/>
            </a:pPr>
            <a:r>
              <a:rPr lang="fr-FR" sz="1400" dirty="0" smtClean="0">
                <a:latin typeface="+mj-lt"/>
              </a:rPr>
              <a:t>A </a:t>
            </a:r>
            <a:r>
              <a:rPr lang="fr-FR" sz="1400" dirty="0">
                <a:latin typeface="+mj-lt"/>
              </a:rPr>
              <a:t>identifier en </a:t>
            </a:r>
            <a:r>
              <a:rPr lang="fr-FR" sz="1400" b="1" dirty="0" smtClean="0">
                <a:solidFill>
                  <a:schemeClr val="accent6"/>
                </a:solidFill>
                <a:latin typeface="+mj-lt"/>
              </a:rPr>
              <a:t>nombre limité </a:t>
            </a:r>
          </a:p>
          <a:p>
            <a:pPr marL="171450" indent="-171450" algn="just">
              <a:lnSpc>
                <a:spcPct val="120000"/>
              </a:lnSpc>
              <a:spcBef>
                <a:spcPts val="1200"/>
              </a:spcBef>
              <a:buClr>
                <a:srgbClr val="002060"/>
              </a:buClr>
              <a:buFont typeface="Arial" panose="020B0604020202020204" pitchFamily="34" charset="0"/>
              <a:buChar char="•"/>
            </a:pPr>
            <a:r>
              <a:rPr lang="fr-FR" sz="1400" b="1" dirty="0" smtClean="0">
                <a:solidFill>
                  <a:schemeClr val="accent6"/>
                </a:solidFill>
                <a:latin typeface="+mj-lt"/>
              </a:rPr>
              <a:t>A Co-définir</a:t>
            </a:r>
            <a:r>
              <a:rPr lang="fr-FR" sz="1400" dirty="0" smtClean="0">
                <a:latin typeface="+mj-lt"/>
              </a:rPr>
              <a:t> avec les destinataires</a:t>
            </a:r>
            <a:r>
              <a:rPr lang="fr-FR" sz="1400" dirty="0">
                <a:latin typeface="+mj-lt"/>
              </a:rPr>
              <a:t>.</a:t>
            </a:r>
            <a:endParaRPr lang="fr-FR" sz="1400" dirty="0" smtClean="0">
              <a:latin typeface="+mj-lt"/>
            </a:endParaRPr>
          </a:p>
          <a:p>
            <a:pPr marL="171450" indent="-171450" algn="just">
              <a:lnSpc>
                <a:spcPct val="120000"/>
              </a:lnSpc>
              <a:spcBef>
                <a:spcPts val="1200"/>
              </a:spcBef>
              <a:buFont typeface="Arial" panose="020B0604020202020204" pitchFamily="34" charset="0"/>
              <a:buChar char="•"/>
            </a:pPr>
            <a:endParaRPr lang="fr-FR" sz="1200" dirty="0" smtClean="0">
              <a:latin typeface="+mj-lt"/>
            </a:endParaRPr>
          </a:p>
          <a:p>
            <a:pPr marL="171450" indent="-171450" algn="just">
              <a:lnSpc>
                <a:spcPct val="120000"/>
              </a:lnSpc>
              <a:spcBef>
                <a:spcPts val="1200"/>
              </a:spcBef>
              <a:buFont typeface="Arial" panose="020B0604020202020204" pitchFamily="34" charset="0"/>
              <a:buChar char="•"/>
            </a:pPr>
            <a:endParaRPr kumimoji="0" lang="en-GB" sz="1200" b="0" i="0" u="none" strike="noStrike" kern="1200" cap="none" spc="0" normalizeH="0" baseline="0" noProof="0" dirty="0">
              <a:ln>
                <a:noFill/>
              </a:ln>
              <a:solidFill>
                <a:schemeClr val="accent1"/>
              </a:solidFill>
              <a:effectLst/>
              <a:uLnTx/>
              <a:uFillTx/>
              <a:latin typeface="+mj-lt"/>
            </a:endParaRPr>
          </a:p>
        </p:txBody>
      </p:sp>
      <p:sp>
        <p:nvSpPr>
          <p:cNvPr id="13" name="TextBox 5">
            <a:extLst>
              <a:ext uri="{FF2B5EF4-FFF2-40B4-BE49-F238E27FC236}">
                <a16:creationId xmlns:a16="http://schemas.microsoft.com/office/drawing/2014/main" id="{3C23F4FF-1858-A3BA-59E1-54CAC6EF13B1}"/>
              </a:ext>
            </a:extLst>
          </p:cNvPr>
          <p:cNvSpPr txBox="1"/>
          <p:nvPr/>
        </p:nvSpPr>
        <p:spPr>
          <a:xfrm>
            <a:off x="6010940" y="2863692"/>
            <a:ext cx="1506278" cy="692497"/>
          </a:xfrm>
          <a:prstGeom prst="rect">
            <a:avLst/>
          </a:prstGeom>
          <a:noFill/>
        </p:spPr>
        <p:txBody>
          <a:bodyPr wrap="square" lIns="0" tIns="0" rIns="0" bIns="0" rtlCol="0">
            <a:spAutoFit/>
          </a:bodyPr>
          <a:lstStyle/>
          <a:p>
            <a:pPr marL="0" lvl="1" algn="ctr">
              <a:defRPr/>
            </a:pPr>
            <a:r>
              <a:rPr lang="fr-FR" sz="1500" dirty="0" smtClean="0">
                <a:solidFill>
                  <a:srgbClr val="102D69"/>
                </a:solidFill>
                <a:latin typeface="Barlow"/>
                <a:ea typeface="Lacoste Bold" pitchFamily="2" charset="0"/>
              </a:rPr>
              <a:t>QUAND : </a:t>
            </a:r>
          </a:p>
          <a:p>
            <a:pPr marL="0" lvl="1" algn="ctr">
              <a:defRPr/>
            </a:pPr>
            <a:r>
              <a:rPr lang="fr-FR" sz="1500" dirty="0" smtClean="0">
                <a:solidFill>
                  <a:srgbClr val="102D69"/>
                </a:solidFill>
                <a:latin typeface="Barlow"/>
                <a:ea typeface="Lacoste Bold" pitchFamily="2" charset="0"/>
              </a:rPr>
              <a:t>FREQUENCE DE DIFFUSION</a:t>
            </a:r>
            <a:endParaRPr lang="en-GB" sz="1500" dirty="0">
              <a:solidFill>
                <a:srgbClr val="102D69"/>
              </a:solidFill>
              <a:latin typeface="Barlow"/>
              <a:ea typeface="Lacoste Bold" pitchFamily="2" charset="0"/>
            </a:endParaRPr>
          </a:p>
        </p:txBody>
      </p:sp>
      <p:sp>
        <p:nvSpPr>
          <p:cNvPr id="16" name="TextBox 5">
            <a:extLst>
              <a:ext uri="{FF2B5EF4-FFF2-40B4-BE49-F238E27FC236}">
                <a16:creationId xmlns:a16="http://schemas.microsoft.com/office/drawing/2014/main" id="{3C23F4FF-1858-A3BA-59E1-54CAC6EF13B1}"/>
              </a:ext>
            </a:extLst>
          </p:cNvPr>
          <p:cNvSpPr txBox="1"/>
          <p:nvPr/>
        </p:nvSpPr>
        <p:spPr>
          <a:xfrm>
            <a:off x="8927807" y="2601423"/>
            <a:ext cx="1169580" cy="923330"/>
          </a:xfrm>
          <a:prstGeom prst="rect">
            <a:avLst/>
          </a:prstGeom>
          <a:noFill/>
        </p:spPr>
        <p:txBody>
          <a:bodyPr wrap="square" lIns="0" tIns="0" rIns="0" bIns="0" rtlCol="0">
            <a:spAutoFit/>
          </a:bodyPr>
          <a:lstStyle/>
          <a:p>
            <a:pPr marL="0" lvl="1" algn="ctr">
              <a:defRPr/>
            </a:pPr>
            <a:r>
              <a:rPr lang="fr-FR" sz="1500" dirty="0" smtClean="0">
                <a:solidFill>
                  <a:srgbClr val="102D69"/>
                </a:solidFill>
                <a:latin typeface="Barlow"/>
                <a:ea typeface="Lacoste Bold" pitchFamily="2" charset="0"/>
              </a:rPr>
              <a:t>COMMENT :</a:t>
            </a:r>
          </a:p>
          <a:p>
            <a:pPr marL="0" lvl="1" algn="ctr">
              <a:defRPr/>
            </a:pPr>
            <a:r>
              <a:rPr lang="fr-FR" sz="1500" dirty="0" smtClean="0">
                <a:solidFill>
                  <a:srgbClr val="102D69"/>
                </a:solidFill>
                <a:latin typeface="Barlow"/>
                <a:ea typeface="Lacoste Bold" pitchFamily="2" charset="0"/>
              </a:rPr>
              <a:t>MODALITES DE PARTAGE</a:t>
            </a:r>
            <a:endParaRPr lang="en-GB" sz="1500" dirty="0">
              <a:solidFill>
                <a:srgbClr val="102D69"/>
              </a:solidFill>
              <a:latin typeface="Barlow"/>
              <a:ea typeface="Lacoste Bold" pitchFamily="2" charset="0"/>
            </a:endParaRPr>
          </a:p>
        </p:txBody>
      </p:sp>
      <p:sp>
        <p:nvSpPr>
          <p:cNvPr id="18" name="TextBox 5">
            <a:extLst>
              <a:ext uri="{FF2B5EF4-FFF2-40B4-BE49-F238E27FC236}">
                <a16:creationId xmlns:a16="http://schemas.microsoft.com/office/drawing/2014/main" id="{3C23F4FF-1858-A3BA-59E1-54CAC6EF13B1}"/>
              </a:ext>
            </a:extLst>
          </p:cNvPr>
          <p:cNvSpPr txBox="1"/>
          <p:nvPr/>
        </p:nvSpPr>
        <p:spPr>
          <a:xfrm>
            <a:off x="3023192" y="2796353"/>
            <a:ext cx="1976248" cy="692497"/>
          </a:xfrm>
          <a:prstGeom prst="rect">
            <a:avLst/>
          </a:prstGeom>
          <a:noFill/>
        </p:spPr>
        <p:txBody>
          <a:bodyPr wrap="square" lIns="0" tIns="0" rIns="0" bIns="0" rtlCol="0">
            <a:spAutoFit/>
          </a:bodyPr>
          <a:lstStyle/>
          <a:p>
            <a:pPr algn="ctr">
              <a:defRPr/>
            </a:pPr>
            <a:r>
              <a:rPr lang="fr-FR" sz="1500" dirty="0" smtClean="0">
                <a:solidFill>
                  <a:srgbClr val="102D69"/>
                </a:solidFill>
                <a:latin typeface="Barlow"/>
                <a:ea typeface="Lacoste Bold" pitchFamily="2" charset="0"/>
              </a:rPr>
              <a:t>QUI : </a:t>
            </a:r>
          </a:p>
          <a:p>
            <a:pPr algn="ctr">
              <a:defRPr/>
            </a:pPr>
            <a:r>
              <a:rPr lang="fr-FR" sz="1500" dirty="0" smtClean="0">
                <a:solidFill>
                  <a:srgbClr val="102D69"/>
                </a:solidFill>
                <a:latin typeface="Barlow"/>
                <a:ea typeface="Lacoste Bold" pitchFamily="2" charset="0"/>
              </a:rPr>
              <a:t>SELECTION DES DESTINATAIRES </a:t>
            </a:r>
            <a:endParaRPr lang="en-GB" sz="1500" dirty="0">
              <a:solidFill>
                <a:srgbClr val="102D69"/>
              </a:solidFill>
              <a:latin typeface="Barlow"/>
              <a:ea typeface="Lacoste Bold" pitchFamily="2" charset="0"/>
            </a:endParaRPr>
          </a:p>
        </p:txBody>
      </p:sp>
      <p:sp>
        <p:nvSpPr>
          <p:cNvPr id="19" name="TextBox 4">
            <a:extLst>
              <a:ext uri="{FF2B5EF4-FFF2-40B4-BE49-F238E27FC236}">
                <a16:creationId xmlns:a16="http://schemas.microsoft.com/office/drawing/2014/main" id="{53733936-8AB8-D88D-88A2-2D9BAED41635}"/>
              </a:ext>
            </a:extLst>
          </p:cNvPr>
          <p:cNvSpPr txBox="1"/>
          <p:nvPr/>
        </p:nvSpPr>
        <p:spPr>
          <a:xfrm>
            <a:off x="3020020" y="3949505"/>
            <a:ext cx="2033987" cy="1822037"/>
          </a:xfrm>
          <a:prstGeom prst="rect">
            <a:avLst/>
          </a:prstGeom>
          <a:noFill/>
        </p:spPr>
        <p:txBody>
          <a:bodyPr wrap="square" lIns="0" tIns="0" rIns="0" bIns="0" rtlCol="0">
            <a:spAutoFit/>
          </a:bodyPr>
          <a:lstStyle/>
          <a:p>
            <a:pPr marL="171450" indent="-171450" algn="just">
              <a:lnSpc>
                <a:spcPct val="120000"/>
              </a:lnSpc>
              <a:spcBef>
                <a:spcPts val="1200"/>
              </a:spcBef>
              <a:buFont typeface="Arial" panose="020B0604020202020204" pitchFamily="34" charset="0"/>
              <a:buChar char="•"/>
            </a:pPr>
            <a:r>
              <a:rPr lang="fr-FR" sz="1400" dirty="0" smtClean="0">
                <a:latin typeface="+mj-lt"/>
              </a:rPr>
              <a:t>Prendre en compte le </a:t>
            </a:r>
            <a:r>
              <a:rPr lang="fr-FR" sz="1400" b="1" dirty="0" smtClean="0">
                <a:solidFill>
                  <a:schemeClr val="accent6"/>
                </a:solidFill>
                <a:latin typeface="+mj-lt"/>
              </a:rPr>
              <a:t>périmètre d ’intervention du destinataire </a:t>
            </a:r>
          </a:p>
          <a:p>
            <a:pPr marL="171450" indent="-171450" algn="just">
              <a:lnSpc>
                <a:spcPct val="120000"/>
              </a:lnSpc>
              <a:spcBef>
                <a:spcPts val="1200"/>
              </a:spcBef>
              <a:buFont typeface="Arial" panose="020B0604020202020204" pitchFamily="34" charset="0"/>
              <a:buChar char="•"/>
            </a:pPr>
            <a:r>
              <a:rPr lang="fr-FR" sz="1400" dirty="0" smtClean="0">
                <a:latin typeface="+mj-lt"/>
              </a:rPr>
              <a:t>Identifier les indicateurs </a:t>
            </a:r>
            <a:r>
              <a:rPr lang="fr-FR" sz="1400" b="1" dirty="0" smtClean="0">
                <a:solidFill>
                  <a:schemeClr val="accent6"/>
                </a:solidFill>
                <a:latin typeface="+mj-lt"/>
              </a:rPr>
              <a:t>adaptés</a:t>
            </a:r>
            <a:r>
              <a:rPr lang="fr-FR" sz="1400" dirty="0" smtClean="0">
                <a:latin typeface="+mj-lt"/>
              </a:rPr>
              <a:t> à la cible.</a:t>
            </a:r>
            <a:endParaRPr lang="fr-FR" sz="1200" dirty="0" smtClean="0">
              <a:latin typeface="+mj-lt"/>
            </a:endParaRPr>
          </a:p>
          <a:p>
            <a:pPr marL="171450" indent="-171450" algn="just">
              <a:lnSpc>
                <a:spcPct val="120000"/>
              </a:lnSpc>
              <a:spcBef>
                <a:spcPts val="1200"/>
              </a:spcBef>
              <a:buFont typeface="Arial" panose="020B0604020202020204" pitchFamily="34" charset="0"/>
              <a:buChar char="•"/>
            </a:pPr>
            <a:endParaRPr kumimoji="0" lang="en-GB" sz="1200" b="0" i="0" u="none" strike="noStrike" kern="1200" cap="none" spc="0" normalizeH="0" baseline="0" noProof="0" dirty="0">
              <a:ln>
                <a:noFill/>
              </a:ln>
              <a:solidFill>
                <a:schemeClr val="accent1"/>
              </a:solidFill>
              <a:effectLst/>
              <a:uLnTx/>
              <a:uFillTx/>
              <a:latin typeface="+mj-lt"/>
            </a:endParaRPr>
          </a:p>
        </p:txBody>
      </p:sp>
      <p:sp>
        <p:nvSpPr>
          <p:cNvPr id="20" name="TextBox 4">
            <a:extLst>
              <a:ext uri="{FF2B5EF4-FFF2-40B4-BE49-F238E27FC236}">
                <a16:creationId xmlns:a16="http://schemas.microsoft.com/office/drawing/2014/main" id="{53733936-8AB8-D88D-88A2-2D9BAED41635}"/>
              </a:ext>
            </a:extLst>
          </p:cNvPr>
          <p:cNvSpPr txBox="1"/>
          <p:nvPr/>
        </p:nvSpPr>
        <p:spPr>
          <a:xfrm>
            <a:off x="5770309" y="3914064"/>
            <a:ext cx="2033987" cy="1268039"/>
          </a:xfrm>
          <a:prstGeom prst="rect">
            <a:avLst/>
          </a:prstGeom>
          <a:noFill/>
        </p:spPr>
        <p:txBody>
          <a:bodyPr wrap="square" lIns="0" tIns="0" rIns="0" bIns="0" rtlCol="0">
            <a:spAutoFit/>
          </a:bodyPr>
          <a:lstStyle/>
          <a:p>
            <a:pPr marL="171450" indent="-171450" algn="just">
              <a:lnSpc>
                <a:spcPct val="120000"/>
              </a:lnSpc>
              <a:spcBef>
                <a:spcPts val="1200"/>
              </a:spcBef>
              <a:buFont typeface="Arial" panose="020B0604020202020204" pitchFamily="34" charset="0"/>
              <a:buChar char="•"/>
            </a:pPr>
            <a:r>
              <a:rPr lang="fr-FR" sz="1400" dirty="0" smtClean="0">
                <a:latin typeface="+mj-lt"/>
              </a:rPr>
              <a:t>Identifier la </a:t>
            </a:r>
            <a:r>
              <a:rPr lang="fr-FR" sz="1400" b="1" dirty="0" smtClean="0">
                <a:solidFill>
                  <a:schemeClr val="accent6"/>
                </a:solidFill>
                <a:latin typeface="+mj-lt"/>
              </a:rPr>
              <a:t>fréquence idéale</a:t>
            </a:r>
            <a:r>
              <a:rPr lang="fr-FR" sz="1400" dirty="0" smtClean="0">
                <a:latin typeface="+mj-lt"/>
              </a:rPr>
              <a:t>.</a:t>
            </a:r>
          </a:p>
          <a:p>
            <a:pPr marL="171450" indent="-171450" algn="just">
              <a:lnSpc>
                <a:spcPct val="120000"/>
              </a:lnSpc>
              <a:spcBef>
                <a:spcPts val="1200"/>
              </a:spcBef>
              <a:buFont typeface="Arial" panose="020B0604020202020204" pitchFamily="34" charset="0"/>
              <a:buChar char="•"/>
            </a:pPr>
            <a:endParaRPr lang="fr-FR" sz="1200" dirty="0" smtClean="0">
              <a:latin typeface="+mj-lt"/>
            </a:endParaRPr>
          </a:p>
          <a:p>
            <a:pPr marL="171450" indent="-171450" algn="just">
              <a:lnSpc>
                <a:spcPct val="120000"/>
              </a:lnSpc>
              <a:spcBef>
                <a:spcPts val="1200"/>
              </a:spcBef>
              <a:buFont typeface="Arial" panose="020B0604020202020204" pitchFamily="34" charset="0"/>
              <a:buChar char="•"/>
            </a:pPr>
            <a:endParaRPr kumimoji="0" lang="en-GB" sz="1200" b="0" i="0" u="none" strike="noStrike" kern="1200" cap="none" spc="0" normalizeH="0" baseline="0" noProof="0" dirty="0">
              <a:ln>
                <a:noFill/>
              </a:ln>
              <a:solidFill>
                <a:schemeClr val="accent1"/>
              </a:solidFill>
              <a:effectLst/>
              <a:uLnTx/>
              <a:uFillTx/>
              <a:latin typeface="+mj-lt"/>
            </a:endParaRPr>
          </a:p>
        </p:txBody>
      </p:sp>
      <p:sp>
        <p:nvSpPr>
          <p:cNvPr id="21" name="TextBox 4">
            <a:extLst>
              <a:ext uri="{FF2B5EF4-FFF2-40B4-BE49-F238E27FC236}">
                <a16:creationId xmlns:a16="http://schemas.microsoft.com/office/drawing/2014/main" id="{53733936-8AB8-D88D-88A2-2D9BAED41635}"/>
              </a:ext>
            </a:extLst>
          </p:cNvPr>
          <p:cNvSpPr txBox="1"/>
          <p:nvPr/>
        </p:nvSpPr>
        <p:spPr>
          <a:xfrm>
            <a:off x="8453259" y="3885708"/>
            <a:ext cx="2033987" cy="1563505"/>
          </a:xfrm>
          <a:prstGeom prst="rect">
            <a:avLst/>
          </a:prstGeom>
          <a:noFill/>
        </p:spPr>
        <p:txBody>
          <a:bodyPr wrap="square" lIns="0" tIns="0" rIns="0" bIns="0" rtlCol="0">
            <a:spAutoFit/>
          </a:bodyPr>
          <a:lstStyle/>
          <a:p>
            <a:pPr marL="171450" indent="-171450" algn="just">
              <a:lnSpc>
                <a:spcPct val="120000"/>
              </a:lnSpc>
              <a:spcBef>
                <a:spcPts val="1200"/>
              </a:spcBef>
              <a:buFont typeface="Arial" panose="020B0604020202020204" pitchFamily="34" charset="0"/>
              <a:buChar char="•"/>
            </a:pPr>
            <a:r>
              <a:rPr lang="fr-FR" sz="1400" dirty="0" smtClean="0">
                <a:latin typeface="+mj-lt"/>
              </a:rPr>
              <a:t>Déterminer le </a:t>
            </a:r>
            <a:r>
              <a:rPr lang="fr-FR" sz="1400" b="1" dirty="0" smtClean="0">
                <a:solidFill>
                  <a:schemeClr val="accent6"/>
                </a:solidFill>
                <a:latin typeface="+mj-lt"/>
              </a:rPr>
              <a:t>support de partage</a:t>
            </a:r>
            <a:r>
              <a:rPr lang="fr-FR" sz="1400" dirty="0" smtClean="0">
                <a:latin typeface="+mj-lt"/>
              </a:rPr>
              <a:t> </a:t>
            </a:r>
          </a:p>
          <a:p>
            <a:pPr marL="171450" indent="-171450" algn="just">
              <a:lnSpc>
                <a:spcPct val="120000"/>
              </a:lnSpc>
              <a:spcBef>
                <a:spcPts val="1200"/>
              </a:spcBef>
              <a:buFont typeface="Arial" panose="020B0604020202020204" pitchFamily="34" charset="0"/>
              <a:buChar char="•"/>
            </a:pPr>
            <a:r>
              <a:rPr lang="fr-FR" sz="1400" dirty="0" smtClean="0">
                <a:latin typeface="+mj-lt"/>
              </a:rPr>
              <a:t>Proposer un </a:t>
            </a:r>
            <a:r>
              <a:rPr lang="fr-FR" sz="1400" b="1" dirty="0" smtClean="0">
                <a:solidFill>
                  <a:schemeClr val="accent6"/>
                </a:solidFill>
                <a:latin typeface="+mj-lt"/>
              </a:rPr>
              <a:t>cadre de partage</a:t>
            </a:r>
            <a:r>
              <a:rPr lang="fr-FR" sz="1400" b="1" dirty="0" smtClean="0">
                <a:solidFill>
                  <a:srgbClr val="002060"/>
                </a:solidFill>
                <a:latin typeface="+mj-lt"/>
              </a:rPr>
              <a:t> </a:t>
            </a:r>
            <a:r>
              <a:rPr lang="fr-FR" sz="1400" dirty="0" smtClean="0">
                <a:latin typeface="+mj-lt"/>
              </a:rPr>
              <a:t>adapté.</a:t>
            </a:r>
            <a:endParaRPr lang="fr-FR" sz="1200" dirty="0" smtClean="0">
              <a:latin typeface="+mj-lt"/>
            </a:endParaRPr>
          </a:p>
          <a:p>
            <a:pPr marL="171450" indent="-171450" algn="just">
              <a:lnSpc>
                <a:spcPct val="120000"/>
              </a:lnSpc>
              <a:spcBef>
                <a:spcPts val="1200"/>
              </a:spcBef>
              <a:buFont typeface="Arial" panose="020B0604020202020204" pitchFamily="34" charset="0"/>
              <a:buChar char="•"/>
            </a:pPr>
            <a:endParaRPr kumimoji="0" lang="en-GB" sz="1200" b="0" i="0" u="none" strike="noStrike" kern="1200" cap="none" spc="0" normalizeH="0" baseline="0" noProof="0" dirty="0">
              <a:ln>
                <a:noFill/>
              </a:ln>
              <a:solidFill>
                <a:schemeClr val="accent1"/>
              </a:solidFill>
              <a:effectLst/>
              <a:uLnTx/>
              <a:uFillTx/>
              <a:latin typeface="+mj-lt"/>
            </a:endParaRPr>
          </a:p>
        </p:txBody>
      </p:sp>
      <p:pic>
        <p:nvPicPr>
          <p:cNvPr id="24" name="Image 23" descr="Diagramme baton flèche.png">
            <a:extLst>
              <a:ext uri="{FF2B5EF4-FFF2-40B4-BE49-F238E27FC236}">
                <a16:creationId xmlns:a16="http://schemas.microsoft.com/office/drawing/2014/main" id="{4663D9C8-8D42-2143-A019-CFB1C4B853F6}"/>
              </a:ext>
            </a:extLst>
          </p:cNvPr>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054735" y="1884275"/>
            <a:ext cx="408246" cy="372388"/>
          </a:xfrm>
          <a:prstGeom prst="rect">
            <a:avLst/>
          </a:prstGeom>
        </p:spPr>
      </p:pic>
      <p:pic>
        <p:nvPicPr>
          <p:cNvPr id="25" name="Image 24" descr="Gens.png">
            <a:extLst>
              <a:ext uri="{FF2B5EF4-FFF2-40B4-BE49-F238E27FC236}">
                <a16:creationId xmlns:a16="http://schemas.microsoft.com/office/drawing/2014/main" id="{FB0C63B9-67C6-8F40-9497-824E657E2AC8}"/>
              </a:ext>
            </a:extLst>
          </p:cNvPr>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3659084" y="1923403"/>
            <a:ext cx="554908" cy="366805"/>
          </a:xfrm>
          <a:prstGeom prst="rect">
            <a:avLst/>
          </a:prstGeom>
        </p:spPr>
      </p:pic>
      <p:pic>
        <p:nvPicPr>
          <p:cNvPr id="26" name="Image 25" descr="Calendrier.png">
            <a:extLst>
              <a:ext uri="{FF2B5EF4-FFF2-40B4-BE49-F238E27FC236}">
                <a16:creationId xmlns:a16="http://schemas.microsoft.com/office/drawing/2014/main" id="{8E7661DA-712E-1640-8259-DB49F5EE35EB}"/>
              </a:ext>
            </a:extLst>
          </p:cNvPr>
          <p:cNvPicPr>
            <a:picLocks noChangeAspect="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6494567" y="1870666"/>
            <a:ext cx="415406" cy="401426"/>
          </a:xfrm>
          <a:prstGeom prst="rect">
            <a:avLst/>
          </a:prstGeom>
        </p:spPr>
      </p:pic>
      <p:pic>
        <p:nvPicPr>
          <p:cNvPr id="27" name="Image 26" descr="Connection.png">
            <a:extLst>
              <a:ext uri="{FF2B5EF4-FFF2-40B4-BE49-F238E27FC236}">
                <a16:creationId xmlns:a16="http://schemas.microsoft.com/office/drawing/2014/main" id="{5CD069B0-FB82-4C48-B022-4DA05AD6E760}"/>
              </a:ext>
            </a:extLst>
          </p:cNvPr>
          <p:cNvPicPr>
            <a:picLocks noChangeAspect="1"/>
          </p:cNvPicPr>
          <p:nvPr/>
        </p:nvPicPr>
        <p:blipFill>
          <a:blip r:embed="rId6"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9198536" y="1825101"/>
            <a:ext cx="477093" cy="461084"/>
          </a:xfrm>
          <a:prstGeom prst="rect">
            <a:avLst/>
          </a:prstGeom>
        </p:spPr>
      </p:pic>
    </p:spTree>
    <p:extLst>
      <p:ext uri="{BB962C8B-B14F-4D97-AF65-F5344CB8AC3E}">
        <p14:creationId xmlns:p14="http://schemas.microsoft.com/office/powerpoint/2010/main" val="2540156605"/>
      </p:ext>
    </p:extLst>
  </p:cSld>
  <p:clrMapOvr>
    <a:masterClrMapping/>
  </p:clrMapOvr>
  <p:transition spd="slow">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743005" y="1646933"/>
            <a:ext cx="10808415" cy="1569660"/>
          </a:xfrm>
          <a:prstGeom prst="rect">
            <a:avLst/>
          </a:prstGeom>
          <a:noFill/>
        </p:spPr>
        <p:txBody>
          <a:bodyPr wrap="square" rtlCol="0">
            <a:spAutoFit/>
          </a:bodyPr>
          <a:lstStyle/>
          <a:p>
            <a:pPr algn="ctr" defTabSz="609585"/>
            <a:endParaRPr lang="fr-FR" sz="4800" dirty="0">
              <a:solidFill>
                <a:srgbClr val="000000"/>
              </a:solidFill>
              <a:latin typeface="Calibri" panose="020F0502020204030204"/>
            </a:endParaRPr>
          </a:p>
          <a:p>
            <a:pPr algn="ctr" defTabSz="609585"/>
            <a:r>
              <a:rPr lang="fr-FR" sz="4800" spc="133" dirty="0" smtClean="0">
                <a:solidFill>
                  <a:srgbClr val="0D2755">
                    <a:lumMod val="50000"/>
                    <a:lumOff val="50000"/>
                  </a:srgbClr>
                </a:solidFill>
                <a:latin typeface="Calibri Light" panose="020F0302020204030204"/>
              </a:rPr>
              <a:t>Le concept de performance</a:t>
            </a:r>
            <a:endParaRPr lang="fr-FR" sz="4800" spc="133" dirty="0">
              <a:solidFill>
                <a:srgbClr val="0D2755">
                  <a:lumMod val="50000"/>
                  <a:lumOff val="50000"/>
                </a:srgbClr>
              </a:solidFill>
              <a:latin typeface="Calibri Light" panose="020F0302020204030204"/>
            </a:endParaRPr>
          </a:p>
        </p:txBody>
      </p:sp>
    </p:spTree>
    <p:extLst>
      <p:ext uri="{BB962C8B-B14F-4D97-AF65-F5344CB8AC3E}">
        <p14:creationId xmlns:p14="http://schemas.microsoft.com/office/powerpoint/2010/main" val="2295421142"/>
      </p:ext>
    </p:extLst>
  </p:cSld>
  <p:clrMapOvr>
    <a:masterClrMapping/>
  </p:clrMapOvr>
  <p:transition spd="slow">
    <p:cove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Titre 4"/>
          <p:cNvSpPr txBox="1">
            <a:spLocks/>
          </p:cNvSpPr>
          <p:nvPr/>
        </p:nvSpPr>
        <p:spPr>
          <a:xfrm>
            <a:off x="0" y="331491"/>
            <a:ext cx="10515600" cy="657545"/>
          </a:xfrm>
          <a:prstGeom prst="rect">
            <a:avLst/>
          </a:prstGeom>
        </p:spPr>
        <p:txBody>
          <a:bodyPr vert="horz" lIns="91440" tIns="45720" rIns="91440" bIns="45720" rtlCol="0" anchor="ctr">
            <a:noAutofit/>
          </a:bodyPr>
          <a:lstStyle>
            <a:lvl1pPr algn="l" defTabSz="914377" rtl="0" eaLnBrk="1" latinLnBrk="0" hangingPunct="1">
              <a:lnSpc>
                <a:spcPct val="90000"/>
              </a:lnSpc>
              <a:spcBef>
                <a:spcPct val="0"/>
              </a:spcBef>
              <a:buNone/>
              <a:defRPr sz="4267" b="1" i="0" kern="1200">
                <a:solidFill>
                  <a:srgbClr val="0D2755"/>
                </a:solidFill>
                <a:latin typeface="Calibri" panose="020F0502020204030204" pitchFamily="34" charset="0"/>
                <a:ea typeface="+mj-ea"/>
                <a:cs typeface="Calibri" panose="020F0502020204030204" pitchFamily="34"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fr-FR" sz="3200" b="1" i="0" u="none" strike="noStrike" kern="1200" cap="none" spc="0" normalizeH="0" baseline="0" noProof="0" dirty="0" smtClean="0">
                <a:ln>
                  <a:noFill/>
                </a:ln>
                <a:solidFill>
                  <a:srgbClr val="0D2755"/>
                </a:solidFill>
                <a:effectLst/>
                <a:uLnTx/>
                <a:uFillTx/>
                <a:latin typeface="Calibri" panose="020F0502020204030204" pitchFamily="34" charset="0"/>
                <a:ea typeface="+mj-ea"/>
                <a:cs typeface="Calibri" panose="020F0502020204030204" pitchFamily="34" charset="0"/>
              </a:rPr>
              <a:t>COMMUNIQUER AUTOUR DE LA PERFORMANCE :</a:t>
            </a:r>
          </a:p>
          <a:p>
            <a:pPr marL="0" marR="0" lvl="0" indent="0" algn="l" defTabSz="914377" rtl="0" eaLnBrk="1" fontAlgn="auto" latinLnBrk="0" hangingPunct="1">
              <a:lnSpc>
                <a:spcPct val="90000"/>
              </a:lnSpc>
              <a:spcBef>
                <a:spcPct val="0"/>
              </a:spcBef>
              <a:spcAft>
                <a:spcPts val="0"/>
              </a:spcAft>
              <a:buClrTx/>
              <a:buSzTx/>
              <a:buFontTx/>
              <a:buNone/>
              <a:tabLst/>
              <a:defRPr/>
            </a:pPr>
            <a:r>
              <a:rPr kumimoji="0" lang="fr-FR" sz="3200" b="1" i="0" u="none" strike="noStrike" kern="1200" cap="none" spc="0" normalizeH="0" baseline="0" noProof="0" dirty="0">
                <a:ln>
                  <a:noFill/>
                </a:ln>
                <a:solidFill>
                  <a:srgbClr val="0D2755"/>
                </a:solidFill>
                <a:effectLst/>
                <a:uLnTx/>
                <a:uFillTx/>
                <a:latin typeface="Calibri" panose="020F0502020204030204" pitchFamily="34" charset="0"/>
                <a:ea typeface="+mj-ea"/>
                <a:cs typeface="Calibri" panose="020F0502020204030204" pitchFamily="34" charset="0"/>
              </a:rPr>
              <a:t> </a:t>
            </a:r>
            <a:r>
              <a:rPr kumimoji="0" lang="fr-FR" sz="3200" b="1" i="0" u="none" strike="noStrike" kern="1200" cap="none" spc="0" normalizeH="0" baseline="0" noProof="0" dirty="0" smtClean="0">
                <a:ln>
                  <a:noFill/>
                </a:ln>
                <a:solidFill>
                  <a:srgbClr val="0D2755"/>
                </a:solidFill>
                <a:effectLst/>
                <a:uLnTx/>
                <a:uFillTx/>
                <a:latin typeface="Calibri" panose="020F0502020204030204" pitchFamily="34" charset="0"/>
                <a:ea typeface="+mj-ea"/>
                <a:cs typeface="Calibri" panose="020F0502020204030204" pitchFamily="34" charset="0"/>
              </a:rPr>
              <a:t>                                                                                 COMMENT? </a:t>
            </a:r>
            <a:endParaRPr kumimoji="0" lang="fr-FR" sz="3200" b="1" i="0" u="none" strike="noStrike" kern="1200" cap="none" spc="0" normalizeH="0" baseline="0" noProof="0" dirty="0">
              <a:ln>
                <a:noFill/>
              </a:ln>
              <a:solidFill>
                <a:srgbClr val="0D2755"/>
              </a:solidFill>
              <a:effectLst/>
              <a:uLnTx/>
              <a:uFillTx/>
              <a:latin typeface="Calibri" panose="020F0502020204030204" pitchFamily="34" charset="0"/>
              <a:ea typeface="+mj-ea"/>
              <a:cs typeface="Calibri" panose="020F0502020204030204" pitchFamily="34" charset="0"/>
            </a:endParaRPr>
          </a:p>
        </p:txBody>
      </p:sp>
      <p:sp>
        <p:nvSpPr>
          <p:cNvPr id="6" name="TextBox 5">
            <a:extLst>
              <a:ext uri="{FF2B5EF4-FFF2-40B4-BE49-F238E27FC236}">
                <a16:creationId xmlns:a16="http://schemas.microsoft.com/office/drawing/2014/main" id="{3C23F4FF-1858-A3BA-59E1-54CAC6EF13B1}"/>
              </a:ext>
            </a:extLst>
          </p:cNvPr>
          <p:cNvSpPr txBox="1"/>
          <p:nvPr/>
        </p:nvSpPr>
        <p:spPr>
          <a:xfrm>
            <a:off x="0" y="2069795"/>
            <a:ext cx="1976248" cy="69249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500" b="0" i="0" u="none" strike="noStrike" kern="1200" cap="none" spc="0" normalizeH="0" baseline="0" noProof="0" dirty="0" smtClean="0">
                <a:ln>
                  <a:noFill/>
                </a:ln>
                <a:solidFill>
                  <a:srgbClr val="102D69"/>
                </a:solidFill>
                <a:effectLst/>
                <a:uLnTx/>
                <a:uFillTx/>
                <a:latin typeface="Barlow"/>
                <a:ea typeface="Lacoste Bold" pitchFamily="2" charset="0"/>
                <a:cs typeface="+mn-cs"/>
              </a:rPr>
              <a:t>QUOI: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500" b="0" i="0" u="none" strike="noStrike" kern="1200" cap="none" spc="0" normalizeH="0" baseline="0" noProof="0" dirty="0" smtClean="0">
                <a:ln>
                  <a:noFill/>
                </a:ln>
                <a:solidFill>
                  <a:srgbClr val="102D69"/>
                </a:solidFill>
                <a:effectLst/>
                <a:uLnTx/>
                <a:uFillTx/>
                <a:latin typeface="Barlow"/>
                <a:ea typeface="Lacoste Bold" pitchFamily="2" charset="0"/>
                <a:cs typeface="+mn-cs"/>
              </a:rPr>
              <a:t>SELECTION DES INDICATEURS </a:t>
            </a:r>
            <a:endParaRPr kumimoji="0" lang="en-GB" sz="1500" b="0" i="0" u="none" strike="noStrike" kern="1200" cap="none" spc="0" normalizeH="0" baseline="0" noProof="0" dirty="0">
              <a:ln>
                <a:noFill/>
              </a:ln>
              <a:solidFill>
                <a:srgbClr val="102D69"/>
              </a:solidFill>
              <a:effectLst/>
              <a:uLnTx/>
              <a:uFillTx/>
              <a:latin typeface="Barlow"/>
              <a:ea typeface="Lacoste Bold" pitchFamily="2" charset="0"/>
              <a:cs typeface="+mn-cs"/>
            </a:endParaRPr>
          </a:p>
        </p:txBody>
      </p:sp>
      <p:cxnSp>
        <p:nvCxnSpPr>
          <p:cNvPr id="8" name="Straight Connector 1">
            <a:extLst>
              <a:ext uri="{FF2B5EF4-FFF2-40B4-BE49-F238E27FC236}">
                <a16:creationId xmlns:a16="http://schemas.microsoft.com/office/drawing/2014/main" id="{58D9FF00-4609-5F4C-70DC-1DDAE6A59081}"/>
              </a:ext>
            </a:extLst>
          </p:cNvPr>
          <p:cNvCxnSpPr>
            <a:cxnSpLocks/>
          </p:cNvCxnSpPr>
          <p:nvPr/>
        </p:nvCxnSpPr>
        <p:spPr>
          <a:xfrm flipV="1">
            <a:off x="148855" y="3080658"/>
            <a:ext cx="11278293" cy="62705"/>
          </a:xfrm>
          <a:prstGeom prst="line">
            <a:avLst/>
          </a:prstGeom>
          <a:ln/>
        </p:spPr>
        <p:style>
          <a:lnRef idx="2">
            <a:schemeClr val="accent3"/>
          </a:lnRef>
          <a:fillRef idx="0">
            <a:schemeClr val="accent3"/>
          </a:fillRef>
          <a:effectRef idx="1">
            <a:schemeClr val="accent3"/>
          </a:effectRef>
          <a:fontRef idx="minor">
            <a:schemeClr val="tx1"/>
          </a:fontRef>
        </p:style>
      </p:cxnSp>
      <p:sp>
        <p:nvSpPr>
          <p:cNvPr id="11" name="TextBox 4">
            <a:extLst>
              <a:ext uri="{FF2B5EF4-FFF2-40B4-BE49-F238E27FC236}">
                <a16:creationId xmlns:a16="http://schemas.microsoft.com/office/drawing/2014/main" id="{53733936-8AB8-D88D-88A2-2D9BAED41635}"/>
              </a:ext>
            </a:extLst>
          </p:cNvPr>
          <p:cNvSpPr txBox="1"/>
          <p:nvPr/>
        </p:nvSpPr>
        <p:spPr>
          <a:xfrm>
            <a:off x="74428" y="3467496"/>
            <a:ext cx="2140314" cy="2714589"/>
          </a:xfrm>
          <a:prstGeom prst="rect">
            <a:avLst/>
          </a:prstGeom>
          <a:noFill/>
        </p:spPr>
        <p:txBody>
          <a:bodyPr wrap="square" lIns="0" tIns="0" rIns="0" bIns="0" rtlCol="0">
            <a:spAutoFit/>
          </a:bodyPr>
          <a:lstStyle/>
          <a:p>
            <a:pPr marL="171450" marR="0" lvl="0" indent="-171450" algn="just" defTabSz="914400" rtl="0" eaLnBrk="1" fontAlgn="auto" latinLnBrk="0" hangingPunct="1">
              <a:lnSpc>
                <a:spcPct val="120000"/>
              </a:lnSpc>
              <a:spcBef>
                <a:spcPts val="1200"/>
              </a:spcBef>
              <a:spcAft>
                <a:spcPts val="0"/>
              </a:spcAft>
              <a:buClrTx/>
              <a:buSzTx/>
              <a:buFont typeface="Arial" panose="020B0604020202020204" pitchFamily="34" charset="0"/>
              <a:buChar char="•"/>
              <a:tabLst/>
              <a:defRPr/>
            </a:pPr>
            <a:r>
              <a:rPr kumimoji="0" lang="fr-FR" sz="1400" b="0" i="0" u="none" strike="noStrike" kern="1200" cap="none" spc="0" normalizeH="0" baseline="0" noProof="0" dirty="0" smtClean="0">
                <a:ln>
                  <a:noFill/>
                </a:ln>
                <a:solidFill>
                  <a:prstClr val="black"/>
                </a:solidFill>
                <a:effectLst/>
                <a:uLnTx/>
                <a:uFillTx/>
                <a:latin typeface="Calibri Light" panose="020F0302020204030204"/>
                <a:ea typeface="+mn-ea"/>
                <a:cs typeface="+mn-cs"/>
              </a:rPr>
              <a:t>Identifier </a:t>
            </a:r>
            <a:r>
              <a:rPr kumimoji="0" lang="fr-FR" sz="1400" b="1" i="0" u="none" strike="noStrike" kern="1200" cap="none" spc="0" normalizeH="0" baseline="0" noProof="0" dirty="0" smtClean="0">
                <a:ln>
                  <a:noFill/>
                </a:ln>
                <a:solidFill>
                  <a:srgbClr val="70AD47"/>
                </a:solidFill>
                <a:effectLst/>
                <a:uLnTx/>
                <a:uFillTx/>
                <a:latin typeface="Calibri Light" panose="020F0302020204030204"/>
                <a:ea typeface="+mn-ea"/>
                <a:cs typeface="+mn-cs"/>
              </a:rPr>
              <a:t>un nombre limité </a:t>
            </a:r>
            <a:r>
              <a:rPr kumimoji="0" lang="fr-FR" sz="1400" b="0" i="0" u="none" strike="noStrike" kern="1200" cap="none" spc="0" normalizeH="0" baseline="0" noProof="0" dirty="0" smtClean="0">
                <a:ln>
                  <a:noFill/>
                </a:ln>
                <a:solidFill>
                  <a:prstClr val="black"/>
                </a:solidFill>
                <a:effectLst/>
                <a:uLnTx/>
                <a:uFillTx/>
                <a:latin typeface="Calibri Light" panose="020F0302020204030204"/>
                <a:ea typeface="+mn-ea"/>
                <a:cs typeface="+mn-cs"/>
              </a:rPr>
              <a:t>d’indicateurs pour éviter le « flot » de données </a:t>
            </a:r>
          </a:p>
          <a:p>
            <a:pPr marL="171450" marR="0" lvl="0" indent="-171450" algn="just" defTabSz="914400" rtl="0" eaLnBrk="1" fontAlgn="auto" latinLnBrk="0" hangingPunct="1">
              <a:lnSpc>
                <a:spcPct val="120000"/>
              </a:lnSpc>
              <a:spcBef>
                <a:spcPts val="1200"/>
              </a:spcBef>
              <a:spcAft>
                <a:spcPts val="0"/>
              </a:spcAft>
              <a:buClrTx/>
              <a:buSzTx/>
              <a:buFont typeface="Arial" panose="020B0604020202020204" pitchFamily="34" charset="0"/>
              <a:buChar char="•"/>
              <a:tabLst/>
              <a:defRPr/>
            </a:pPr>
            <a:r>
              <a:rPr kumimoji="0" lang="fr-FR" sz="1400" b="1" i="0" u="none" strike="noStrike" kern="1200" cap="none" spc="0" normalizeH="0" baseline="0" noProof="0" dirty="0" smtClean="0">
                <a:ln>
                  <a:noFill/>
                </a:ln>
                <a:solidFill>
                  <a:srgbClr val="70AD47"/>
                </a:solidFill>
                <a:effectLst/>
                <a:uLnTx/>
                <a:uFillTx/>
                <a:latin typeface="Calibri Light" panose="020F0302020204030204"/>
                <a:ea typeface="+mn-ea"/>
                <a:cs typeface="+mn-cs"/>
              </a:rPr>
              <a:t>Co-définir</a:t>
            </a:r>
            <a:r>
              <a:rPr kumimoji="0" lang="fr-FR" sz="1400" b="0" i="0" u="none" strike="noStrike" kern="1200" cap="none" spc="0" normalizeH="0" baseline="0" noProof="0" dirty="0" smtClean="0">
                <a:ln>
                  <a:noFill/>
                </a:ln>
                <a:solidFill>
                  <a:prstClr val="black"/>
                </a:solidFill>
                <a:effectLst/>
                <a:uLnTx/>
                <a:uFillTx/>
                <a:latin typeface="Calibri Light" panose="020F0302020204030204"/>
                <a:ea typeface="+mn-ea"/>
                <a:cs typeface="+mn-cs"/>
              </a:rPr>
              <a:t> avec les destinataires, afin d’impulser l’implication et la transparence.</a:t>
            </a:r>
          </a:p>
          <a:p>
            <a:pPr marL="171450" marR="0" lvl="0" indent="-171450" algn="just" defTabSz="914400" rtl="0" eaLnBrk="1" fontAlgn="auto" latinLnBrk="0" hangingPunct="1">
              <a:lnSpc>
                <a:spcPct val="120000"/>
              </a:lnSpc>
              <a:spcBef>
                <a:spcPts val="1200"/>
              </a:spcBef>
              <a:spcAft>
                <a:spcPts val="0"/>
              </a:spcAft>
              <a:buClrTx/>
              <a:buSzTx/>
              <a:buFont typeface="Arial" panose="020B0604020202020204" pitchFamily="34" charset="0"/>
              <a:buChar char="•"/>
              <a:tabLst/>
              <a:defRPr/>
            </a:pPr>
            <a:endParaRPr kumimoji="0" lang="fr-FR" sz="1200" b="0" i="0" u="none" strike="noStrike" kern="1200" cap="none" spc="0" normalizeH="0" baseline="0" noProof="0" dirty="0" smtClean="0">
              <a:ln>
                <a:noFill/>
              </a:ln>
              <a:solidFill>
                <a:prstClr val="black"/>
              </a:solidFill>
              <a:effectLst/>
              <a:uLnTx/>
              <a:uFillTx/>
              <a:latin typeface="Calibri Light" panose="020F0302020204030204"/>
              <a:ea typeface="+mn-ea"/>
              <a:cs typeface="+mn-cs"/>
            </a:endParaRPr>
          </a:p>
          <a:p>
            <a:pPr marL="171450" marR="0" lvl="0" indent="-171450" algn="just" defTabSz="914400" rtl="0" eaLnBrk="1" fontAlgn="auto" latinLnBrk="0" hangingPunct="1">
              <a:lnSpc>
                <a:spcPct val="120000"/>
              </a:lnSpc>
              <a:spcBef>
                <a:spcPts val="120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5B9BD5"/>
              </a:solidFill>
              <a:effectLst/>
              <a:uLnTx/>
              <a:uFillTx/>
              <a:latin typeface="Calibri Light" panose="020F0302020204030204"/>
              <a:ea typeface="+mn-ea"/>
              <a:cs typeface="+mn-cs"/>
            </a:endParaRPr>
          </a:p>
        </p:txBody>
      </p:sp>
      <p:sp>
        <p:nvSpPr>
          <p:cNvPr id="13" name="TextBox 5">
            <a:extLst>
              <a:ext uri="{FF2B5EF4-FFF2-40B4-BE49-F238E27FC236}">
                <a16:creationId xmlns:a16="http://schemas.microsoft.com/office/drawing/2014/main" id="{3C23F4FF-1858-A3BA-59E1-54CAC6EF13B1}"/>
              </a:ext>
            </a:extLst>
          </p:cNvPr>
          <p:cNvSpPr txBox="1"/>
          <p:nvPr/>
        </p:nvSpPr>
        <p:spPr>
          <a:xfrm>
            <a:off x="5787656" y="2076883"/>
            <a:ext cx="1506278" cy="692497"/>
          </a:xfrm>
          <a:prstGeom prst="rect">
            <a:avLst/>
          </a:prstGeom>
          <a:noFill/>
        </p:spPr>
        <p:txBody>
          <a:bodyPr wrap="square" lIns="0" tIns="0" rIns="0" bIns="0" rtlCol="0">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fr-FR" sz="1500" b="0" i="0" u="none" strike="noStrike" kern="1200" cap="none" spc="0" normalizeH="0" baseline="0" noProof="0" dirty="0" smtClean="0">
                <a:ln>
                  <a:noFill/>
                </a:ln>
                <a:solidFill>
                  <a:srgbClr val="102D69"/>
                </a:solidFill>
                <a:effectLst/>
                <a:uLnTx/>
                <a:uFillTx/>
                <a:latin typeface="Barlow"/>
                <a:ea typeface="Lacoste Bold" pitchFamily="2" charset="0"/>
                <a:cs typeface="+mn-cs"/>
              </a:rPr>
              <a:t>QUAND : </a:t>
            </a:r>
          </a:p>
          <a:p>
            <a:pPr marL="0" marR="0" lvl="1" indent="0" algn="ctr" defTabSz="914400" rtl="0" eaLnBrk="1" fontAlgn="auto" latinLnBrk="0" hangingPunct="1">
              <a:lnSpc>
                <a:spcPct val="100000"/>
              </a:lnSpc>
              <a:spcBef>
                <a:spcPts val="0"/>
              </a:spcBef>
              <a:spcAft>
                <a:spcPts val="0"/>
              </a:spcAft>
              <a:buClrTx/>
              <a:buSzTx/>
              <a:buFontTx/>
              <a:buNone/>
              <a:tabLst/>
              <a:defRPr/>
            </a:pPr>
            <a:r>
              <a:rPr kumimoji="0" lang="fr-FR" sz="1500" b="0" i="0" u="none" strike="noStrike" kern="1200" cap="none" spc="0" normalizeH="0" baseline="0" noProof="0" dirty="0" smtClean="0">
                <a:ln>
                  <a:noFill/>
                </a:ln>
                <a:solidFill>
                  <a:srgbClr val="102D69"/>
                </a:solidFill>
                <a:effectLst/>
                <a:uLnTx/>
                <a:uFillTx/>
                <a:latin typeface="Barlow"/>
                <a:ea typeface="Lacoste Bold" pitchFamily="2" charset="0"/>
                <a:cs typeface="+mn-cs"/>
              </a:rPr>
              <a:t>FREQUENCE DE DIFFUSION</a:t>
            </a:r>
            <a:endParaRPr kumimoji="0" lang="en-GB" sz="1500" b="0" i="0" u="none" strike="noStrike" kern="1200" cap="none" spc="0" normalizeH="0" baseline="0" noProof="0" dirty="0">
              <a:ln>
                <a:noFill/>
              </a:ln>
              <a:solidFill>
                <a:srgbClr val="102D69"/>
              </a:solidFill>
              <a:effectLst/>
              <a:uLnTx/>
              <a:uFillTx/>
              <a:latin typeface="Barlow"/>
              <a:ea typeface="Lacoste Bold" pitchFamily="2" charset="0"/>
              <a:cs typeface="+mn-cs"/>
            </a:endParaRPr>
          </a:p>
        </p:txBody>
      </p:sp>
      <p:sp>
        <p:nvSpPr>
          <p:cNvPr id="16" name="TextBox 5">
            <a:extLst>
              <a:ext uri="{FF2B5EF4-FFF2-40B4-BE49-F238E27FC236}">
                <a16:creationId xmlns:a16="http://schemas.microsoft.com/office/drawing/2014/main" id="{3C23F4FF-1858-A3BA-59E1-54CAC6EF13B1}"/>
              </a:ext>
            </a:extLst>
          </p:cNvPr>
          <p:cNvSpPr txBox="1"/>
          <p:nvPr/>
        </p:nvSpPr>
        <p:spPr>
          <a:xfrm>
            <a:off x="8980969" y="1974102"/>
            <a:ext cx="1169580" cy="923330"/>
          </a:xfrm>
          <a:prstGeom prst="rect">
            <a:avLst/>
          </a:prstGeom>
          <a:noFill/>
        </p:spPr>
        <p:txBody>
          <a:bodyPr wrap="square" lIns="0" tIns="0" rIns="0" bIns="0" rtlCol="0">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fr-FR" sz="1500" b="0" i="0" u="none" strike="noStrike" kern="1200" cap="none" spc="0" normalizeH="0" baseline="0" noProof="0" dirty="0" smtClean="0">
                <a:ln>
                  <a:noFill/>
                </a:ln>
                <a:solidFill>
                  <a:srgbClr val="102D69"/>
                </a:solidFill>
                <a:effectLst/>
                <a:uLnTx/>
                <a:uFillTx/>
                <a:latin typeface="Barlow"/>
                <a:ea typeface="Lacoste Bold" pitchFamily="2" charset="0"/>
                <a:cs typeface="+mn-cs"/>
              </a:rPr>
              <a:t>COMMENT :</a:t>
            </a:r>
          </a:p>
          <a:p>
            <a:pPr marL="0" marR="0" lvl="1" indent="0" algn="ctr" defTabSz="914400" rtl="0" eaLnBrk="1" fontAlgn="auto" latinLnBrk="0" hangingPunct="1">
              <a:lnSpc>
                <a:spcPct val="100000"/>
              </a:lnSpc>
              <a:spcBef>
                <a:spcPts val="0"/>
              </a:spcBef>
              <a:spcAft>
                <a:spcPts val="0"/>
              </a:spcAft>
              <a:buClrTx/>
              <a:buSzTx/>
              <a:buFontTx/>
              <a:buNone/>
              <a:tabLst/>
              <a:defRPr/>
            </a:pPr>
            <a:r>
              <a:rPr kumimoji="0" lang="fr-FR" sz="1500" b="0" i="0" u="none" strike="noStrike" kern="1200" cap="none" spc="0" normalizeH="0" baseline="0" noProof="0" dirty="0" smtClean="0">
                <a:ln>
                  <a:noFill/>
                </a:ln>
                <a:solidFill>
                  <a:srgbClr val="102D69"/>
                </a:solidFill>
                <a:effectLst/>
                <a:uLnTx/>
                <a:uFillTx/>
                <a:latin typeface="Barlow"/>
                <a:ea typeface="Lacoste Bold" pitchFamily="2" charset="0"/>
                <a:cs typeface="+mn-cs"/>
              </a:rPr>
              <a:t>MODALITES DE PARTAGE</a:t>
            </a:r>
            <a:endParaRPr kumimoji="0" lang="en-GB" sz="1500" b="0" i="0" u="none" strike="noStrike" kern="1200" cap="none" spc="0" normalizeH="0" baseline="0" noProof="0" dirty="0">
              <a:ln>
                <a:noFill/>
              </a:ln>
              <a:solidFill>
                <a:srgbClr val="102D69"/>
              </a:solidFill>
              <a:effectLst/>
              <a:uLnTx/>
              <a:uFillTx/>
              <a:latin typeface="Barlow"/>
              <a:ea typeface="Lacoste Bold" pitchFamily="2" charset="0"/>
              <a:cs typeface="+mn-cs"/>
            </a:endParaRPr>
          </a:p>
        </p:txBody>
      </p:sp>
      <p:sp>
        <p:nvSpPr>
          <p:cNvPr id="18" name="TextBox 5">
            <a:extLst>
              <a:ext uri="{FF2B5EF4-FFF2-40B4-BE49-F238E27FC236}">
                <a16:creationId xmlns:a16="http://schemas.microsoft.com/office/drawing/2014/main" id="{3C23F4FF-1858-A3BA-59E1-54CAC6EF13B1}"/>
              </a:ext>
            </a:extLst>
          </p:cNvPr>
          <p:cNvSpPr txBox="1"/>
          <p:nvPr/>
        </p:nvSpPr>
        <p:spPr>
          <a:xfrm>
            <a:off x="2821172" y="2083971"/>
            <a:ext cx="1976248" cy="69249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500" b="0" i="0" u="none" strike="noStrike" kern="1200" cap="none" spc="0" normalizeH="0" baseline="0" noProof="0" dirty="0" smtClean="0">
                <a:ln>
                  <a:noFill/>
                </a:ln>
                <a:solidFill>
                  <a:srgbClr val="102D69"/>
                </a:solidFill>
                <a:effectLst/>
                <a:uLnTx/>
                <a:uFillTx/>
                <a:latin typeface="Barlow"/>
                <a:ea typeface="Lacoste Bold" pitchFamily="2" charset="0"/>
                <a:cs typeface="+mn-cs"/>
              </a:rPr>
              <a:t>QUI :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500" b="0" i="0" u="none" strike="noStrike" kern="1200" cap="none" spc="0" normalizeH="0" baseline="0" noProof="0" dirty="0" smtClean="0">
                <a:ln>
                  <a:noFill/>
                </a:ln>
                <a:solidFill>
                  <a:srgbClr val="102D69"/>
                </a:solidFill>
                <a:effectLst/>
                <a:uLnTx/>
                <a:uFillTx/>
                <a:latin typeface="Barlow"/>
                <a:ea typeface="Lacoste Bold" pitchFamily="2" charset="0"/>
                <a:cs typeface="+mn-cs"/>
              </a:rPr>
              <a:t>SELECTION DES DESTINATAIRES </a:t>
            </a:r>
            <a:endParaRPr kumimoji="0" lang="en-GB" sz="1500" b="0" i="0" u="none" strike="noStrike" kern="1200" cap="none" spc="0" normalizeH="0" baseline="0" noProof="0" dirty="0">
              <a:ln>
                <a:noFill/>
              </a:ln>
              <a:solidFill>
                <a:srgbClr val="102D69"/>
              </a:solidFill>
              <a:effectLst/>
              <a:uLnTx/>
              <a:uFillTx/>
              <a:latin typeface="Barlow"/>
              <a:ea typeface="Lacoste Bold" pitchFamily="2" charset="0"/>
              <a:cs typeface="+mn-cs"/>
            </a:endParaRPr>
          </a:p>
        </p:txBody>
      </p:sp>
      <p:sp>
        <p:nvSpPr>
          <p:cNvPr id="19" name="TextBox 4">
            <a:extLst>
              <a:ext uri="{FF2B5EF4-FFF2-40B4-BE49-F238E27FC236}">
                <a16:creationId xmlns:a16="http://schemas.microsoft.com/office/drawing/2014/main" id="{53733936-8AB8-D88D-88A2-2D9BAED41635}"/>
              </a:ext>
            </a:extLst>
          </p:cNvPr>
          <p:cNvSpPr txBox="1"/>
          <p:nvPr/>
        </p:nvSpPr>
        <p:spPr>
          <a:xfrm>
            <a:off x="2775472" y="3502938"/>
            <a:ext cx="2033987" cy="3231654"/>
          </a:xfrm>
          <a:prstGeom prst="rect">
            <a:avLst/>
          </a:prstGeom>
          <a:noFill/>
        </p:spPr>
        <p:txBody>
          <a:bodyPr wrap="square" lIns="0" tIns="0" rIns="0" bIns="0" rtlCol="0">
            <a:spAutoFit/>
          </a:bodyPr>
          <a:lstStyle/>
          <a:p>
            <a:pPr marL="171450" marR="0" lvl="0" indent="-171450" algn="just" defTabSz="914400" rtl="0" eaLnBrk="1" fontAlgn="auto" latinLnBrk="0" hangingPunct="1">
              <a:lnSpc>
                <a:spcPct val="120000"/>
              </a:lnSpc>
              <a:spcBef>
                <a:spcPts val="1200"/>
              </a:spcBef>
              <a:spcAft>
                <a:spcPts val="0"/>
              </a:spcAft>
              <a:buClrTx/>
              <a:buSzTx/>
              <a:buFont typeface="Arial" panose="020B0604020202020204" pitchFamily="34" charset="0"/>
              <a:buChar char="•"/>
              <a:tabLst/>
              <a:defRPr/>
            </a:pPr>
            <a:r>
              <a:rPr kumimoji="0" lang="fr-FR" sz="1400" b="0" i="0" u="none" strike="noStrike" kern="1200" cap="none" spc="0" normalizeH="0" baseline="0" noProof="0" dirty="0" smtClean="0">
                <a:ln>
                  <a:noFill/>
                </a:ln>
                <a:solidFill>
                  <a:prstClr val="black"/>
                </a:solidFill>
                <a:effectLst/>
                <a:uLnTx/>
                <a:uFillTx/>
                <a:latin typeface="Calibri Light" panose="020F0302020204030204"/>
                <a:ea typeface="+mn-ea"/>
                <a:cs typeface="+mn-cs"/>
              </a:rPr>
              <a:t>Prendre en compte le </a:t>
            </a:r>
            <a:r>
              <a:rPr kumimoji="0" lang="fr-FR" sz="1400" b="1" i="0" u="none" strike="noStrike" kern="1200" cap="none" spc="0" normalizeH="0" baseline="0" noProof="0" dirty="0" smtClean="0">
                <a:ln>
                  <a:noFill/>
                </a:ln>
                <a:solidFill>
                  <a:srgbClr val="70AD47"/>
                </a:solidFill>
                <a:effectLst/>
                <a:uLnTx/>
                <a:uFillTx/>
                <a:latin typeface="Calibri Light" panose="020F0302020204030204"/>
                <a:ea typeface="+mn-ea"/>
                <a:cs typeface="+mn-cs"/>
              </a:rPr>
              <a:t>périmètre d ’intervention du destinataire </a:t>
            </a:r>
            <a:r>
              <a:rPr kumimoji="0" lang="fr-FR" sz="1400" b="0" i="0" u="none" strike="noStrike" kern="1200" cap="none" spc="0" normalizeH="0" baseline="0" noProof="0" dirty="0" smtClean="0">
                <a:ln>
                  <a:noFill/>
                </a:ln>
                <a:solidFill>
                  <a:prstClr val="black"/>
                </a:solidFill>
                <a:effectLst/>
                <a:uLnTx/>
                <a:uFillTx/>
                <a:latin typeface="Calibri Light" panose="020F0302020204030204"/>
                <a:ea typeface="+mn-ea"/>
                <a:cs typeface="+mn-cs"/>
              </a:rPr>
              <a:t>(périmètre stratégique ou opérationnel)</a:t>
            </a:r>
          </a:p>
          <a:p>
            <a:pPr marL="171450" marR="0" lvl="0" indent="-171450" algn="just" defTabSz="914400" rtl="0" eaLnBrk="1" fontAlgn="auto" latinLnBrk="0" hangingPunct="1">
              <a:lnSpc>
                <a:spcPct val="120000"/>
              </a:lnSpc>
              <a:spcBef>
                <a:spcPts val="1200"/>
              </a:spcBef>
              <a:spcAft>
                <a:spcPts val="0"/>
              </a:spcAft>
              <a:buClrTx/>
              <a:buSzTx/>
              <a:buFont typeface="Arial" panose="020B0604020202020204" pitchFamily="34" charset="0"/>
              <a:buChar char="•"/>
              <a:tabLst/>
              <a:defRPr/>
            </a:pPr>
            <a:r>
              <a:rPr kumimoji="0" lang="fr-FR" sz="1400" b="0" i="0" u="none" strike="noStrike" kern="1200" cap="none" spc="0" normalizeH="0" baseline="0" noProof="0" dirty="0" smtClean="0">
                <a:ln>
                  <a:noFill/>
                </a:ln>
                <a:solidFill>
                  <a:prstClr val="black"/>
                </a:solidFill>
                <a:effectLst/>
                <a:uLnTx/>
                <a:uFillTx/>
                <a:latin typeface="Calibri Light" panose="020F0302020204030204"/>
                <a:ea typeface="+mn-ea"/>
                <a:cs typeface="+mn-cs"/>
              </a:rPr>
              <a:t>Identifier les indicateurs qui seront les plus </a:t>
            </a:r>
            <a:r>
              <a:rPr kumimoji="0" lang="fr-FR" sz="1400" b="1" i="0" u="none" strike="noStrike" kern="1200" cap="none" spc="0" normalizeH="0" baseline="0" noProof="0" dirty="0" smtClean="0">
                <a:ln>
                  <a:noFill/>
                </a:ln>
                <a:solidFill>
                  <a:srgbClr val="70AD47"/>
                </a:solidFill>
                <a:effectLst/>
                <a:uLnTx/>
                <a:uFillTx/>
                <a:latin typeface="Calibri Light" panose="020F0302020204030204"/>
                <a:ea typeface="+mn-ea"/>
                <a:cs typeface="+mn-cs"/>
              </a:rPr>
              <a:t>adaptés</a:t>
            </a:r>
            <a:r>
              <a:rPr kumimoji="0" lang="fr-FR" sz="1400" b="0" i="0" u="none" strike="noStrike" kern="1200" cap="none" spc="0" normalizeH="0" baseline="0" noProof="0" dirty="0" smtClean="0">
                <a:ln>
                  <a:noFill/>
                </a:ln>
                <a:solidFill>
                  <a:prstClr val="black"/>
                </a:solidFill>
                <a:effectLst/>
                <a:uLnTx/>
                <a:uFillTx/>
                <a:latin typeface="Calibri Light" panose="020F0302020204030204"/>
                <a:ea typeface="+mn-ea"/>
                <a:cs typeface="+mn-cs"/>
              </a:rPr>
              <a:t> à la cible : N+1/Equipe/collaborateur</a:t>
            </a:r>
          </a:p>
          <a:p>
            <a:pPr marL="171450" marR="0" lvl="0" indent="-171450" algn="just" defTabSz="914400" rtl="0" eaLnBrk="1" fontAlgn="auto" latinLnBrk="0" hangingPunct="1">
              <a:lnSpc>
                <a:spcPct val="120000"/>
              </a:lnSpc>
              <a:spcBef>
                <a:spcPts val="1200"/>
              </a:spcBef>
              <a:spcAft>
                <a:spcPts val="0"/>
              </a:spcAft>
              <a:buClrTx/>
              <a:buSzTx/>
              <a:buFont typeface="Arial" panose="020B0604020202020204" pitchFamily="34" charset="0"/>
              <a:buChar char="•"/>
              <a:tabLst/>
              <a:defRPr/>
            </a:pPr>
            <a:endParaRPr kumimoji="0" lang="fr-FR" sz="1200" b="0" i="0" u="none" strike="noStrike" kern="1200" cap="none" spc="0" normalizeH="0" baseline="0" noProof="0" dirty="0" smtClean="0">
              <a:ln>
                <a:noFill/>
              </a:ln>
              <a:solidFill>
                <a:prstClr val="black"/>
              </a:solidFill>
              <a:effectLst/>
              <a:uLnTx/>
              <a:uFillTx/>
              <a:latin typeface="Calibri Light" panose="020F0302020204030204"/>
              <a:ea typeface="+mn-ea"/>
              <a:cs typeface="+mn-cs"/>
            </a:endParaRPr>
          </a:p>
          <a:p>
            <a:pPr marL="171450" marR="0" lvl="0" indent="-171450" algn="just" defTabSz="914400" rtl="0" eaLnBrk="1" fontAlgn="auto" latinLnBrk="0" hangingPunct="1">
              <a:lnSpc>
                <a:spcPct val="120000"/>
              </a:lnSpc>
              <a:spcBef>
                <a:spcPts val="120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5B9BD5"/>
              </a:solidFill>
              <a:effectLst/>
              <a:uLnTx/>
              <a:uFillTx/>
              <a:latin typeface="Calibri Light" panose="020F0302020204030204"/>
              <a:ea typeface="+mn-ea"/>
              <a:cs typeface="+mn-cs"/>
            </a:endParaRPr>
          </a:p>
        </p:txBody>
      </p:sp>
      <p:sp>
        <p:nvSpPr>
          <p:cNvPr id="20" name="TextBox 4">
            <a:extLst>
              <a:ext uri="{FF2B5EF4-FFF2-40B4-BE49-F238E27FC236}">
                <a16:creationId xmlns:a16="http://schemas.microsoft.com/office/drawing/2014/main" id="{53733936-8AB8-D88D-88A2-2D9BAED41635}"/>
              </a:ext>
            </a:extLst>
          </p:cNvPr>
          <p:cNvSpPr txBox="1"/>
          <p:nvPr/>
        </p:nvSpPr>
        <p:spPr>
          <a:xfrm>
            <a:off x="5557658" y="3520659"/>
            <a:ext cx="2033987" cy="4007251"/>
          </a:xfrm>
          <a:prstGeom prst="rect">
            <a:avLst/>
          </a:prstGeom>
          <a:noFill/>
        </p:spPr>
        <p:txBody>
          <a:bodyPr wrap="square" lIns="0" tIns="0" rIns="0" bIns="0" rtlCol="0">
            <a:spAutoFit/>
          </a:bodyPr>
          <a:lstStyle/>
          <a:p>
            <a:pPr marL="171450" marR="0" lvl="0" indent="-171450" algn="just" defTabSz="914400" rtl="0" eaLnBrk="1" fontAlgn="auto" latinLnBrk="0" hangingPunct="1">
              <a:lnSpc>
                <a:spcPct val="120000"/>
              </a:lnSpc>
              <a:spcBef>
                <a:spcPts val="1200"/>
              </a:spcBef>
              <a:spcAft>
                <a:spcPts val="0"/>
              </a:spcAft>
              <a:buClrTx/>
              <a:buSzTx/>
              <a:buFont typeface="Arial" panose="020B0604020202020204" pitchFamily="34" charset="0"/>
              <a:buChar char="•"/>
              <a:tabLst/>
              <a:defRPr/>
            </a:pPr>
            <a:r>
              <a:rPr kumimoji="0" lang="fr-FR" sz="1400" b="0" i="0" u="none" strike="noStrike" kern="1200" cap="none" spc="0" normalizeH="0" baseline="0" noProof="0" dirty="0" smtClean="0">
                <a:ln>
                  <a:noFill/>
                </a:ln>
                <a:solidFill>
                  <a:prstClr val="black"/>
                </a:solidFill>
                <a:effectLst/>
                <a:uLnTx/>
                <a:uFillTx/>
                <a:latin typeface="Calibri Light" panose="020F0302020204030204"/>
                <a:ea typeface="+mn-ea"/>
                <a:cs typeface="+mn-cs"/>
              </a:rPr>
              <a:t>Repérer si l’indicateur visé et une donnée de suivi ou de résultats</a:t>
            </a:r>
          </a:p>
          <a:p>
            <a:pPr marL="171450" marR="0" lvl="0" indent="-171450" algn="just" defTabSz="914400" rtl="0" eaLnBrk="1" fontAlgn="auto" latinLnBrk="0" hangingPunct="1">
              <a:lnSpc>
                <a:spcPct val="120000"/>
              </a:lnSpc>
              <a:spcBef>
                <a:spcPts val="1200"/>
              </a:spcBef>
              <a:spcAft>
                <a:spcPts val="0"/>
              </a:spcAft>
              <a:buClrTx/>
              <a:buSzTx/>
              <a:buFont typeface="Arial" panose="020B0604020202020204" pitchFamily="34" charset="0"/>
              <a:buChar char="•"/>
              <a:tabLst/>
              <a:defRPr/>
            </a:pPr>
            <a:r>
              <a:rPr kumimoji="0" lang="fr-FR" sz="1400" b="0" i="0" u="none" strike="noStrike" kern="1200" cap="none" spc="0" normalizeH="0" baseline="0" noProof="0" dirty="0" smtClean="0">
                <a:ln>
                  <a:noFill/>
                </a:ln>
                <a:solidFill>
                  <a:prstClr val="black"/>
                </a:solidFill>
                <a:effectLst/>
                <a:uLnTx/>
                <a:uFillTx/>
                <a:latin typeface="Calibri Light" panose="020F0302020204030204"/>
                <a:ea typeface="+mn-ea"/>
                <a:cs typeface="+mn-cs"/>
              </a:rPr>
              <a:t>Identifier la </a:t>
            </a:r>
            <a:r>
              <a:rPr kumimoji="0" lang="fr-FR" sz="1400" b="1" i="0" u="none" strike="noStrike" kern="1200" cap="none" spc="0" normalizeH="0" baseline="0" noProof="0" dirty="0" smtClean="0">
                <a:ln>
                  <a:noFill/>
                </a:ln>
                <a:solidFill>
                  <a:srgbClr val="70AD47"/>
                </a:solidFill>
                <a:effectLst/>
                <a:uLnTx/>
                <a:uFillTx/>
                <a:latin typeface="Calibri Light" panose="020F0302020204030204"/>
                <a:ea typeface="+mn-ea"/>
                <a:cs typeface="+mn-cs"/>
              </a:rPr>
              <a:t>fréquence idéale</a:t>
            </a:r>
            <a:r>
              <a:rPr kumimoji="0" lang="fr-FR" sz="1400" b="0" i="0" u="none" strike="noStrike" kern="1200" cap="none" spc="0" normalizeH="0" baseline="0" noProof="0" dirty="0" smtClean="0">
                <a:ln>
                  <a:noFill/>
                </a:ln>
                <a:solidFill>
                  <a:prstClr val="black"/>
                </a:solidFill>
                <a:effectLst/>
                <a:uLnTx/>
                <a:uFillTx/>
                <a:latin typeface="Calibri Light" panose="020F0302020204030204"/>
                <a:ea typeface="+mn-ea"/>
                <a:cs typeface="+mn-cs"/>
              </a:rPr>
              <a:t> pour éviter les diffusions contre productive</a:t>
            </a:r>
          </a:p>
          <a:p>
            <a:pPr marL="180975" marR="0" lvl="0" indent="0" algn="just" defTabSz="914400" rtl="0" eaLnBrk="1" fontAlgn="auto" latinLnBrk="0" hangingPunct="1">
              <a:lnSpc>
                <a:spcPct val="120000"/>
              </a:lnSpc>
              <a:spcBef>
                <a:spcPts val="0"/>
              </a:spcBef>
              <a:spcAft>
                <a:spcPts val="0"/>
              </a:spcAft>
              <a:buClrTx/>
              <a:buSzTx/>
              <a:buFontTx/>
              <a:buNone/>
              <a:tabLst/>
              <a:defRPr/>
            </a:pPr>
            <a:r>
              <a:rPr kumimoji="0" lang="fr-FR" sz="1400" b="1" i="0" u="none" strike="noStrike" kern="1200" cap="none" spc="0" normalizeH="0" baseline="0" noProof="0" dirty="0" smtClean="0">
                <a:ln>
                  <a:noFill/>
                </a:ln>
                <a:solidFill>
                  <a:srgbClr val="002060"/>
                </a:solidFill>
                <a:effectLst/>
                <a:uLnTx/>
                <a:uFillTx/>
                <a:latin typeface="Calibri Light" panose="020F0302020204030204"/>
                <a:ea typeface="+mn-ea"/>
                <a:cs typeface="+mn-cs"/>
              </a:rPr>
              <a:t>Attention</a:t>
            </a:r>
            <a:r>
              <a:rPr kumimoji="0" lang="fr-FR" sz="1400" b="0" i="0" u="none" strike="noStrike" kern="1200" cap="none" spc="0" normalizeH="0" baseline="0" noProof="0" dirty="0" smtClean="0">
                <a:ln>
                  <a:noFill/>
                </a:ln>
                <a:solidFill>
                  <a:prstClr val="black"/>
                </a:solidFill>
                <a:effectLst/>
                <a:uLnTx/>
                <a:uFillTx/>
                <a:latin typeface="Calibri Light" panose="020F0302020204030204"/>
                <a:ea typeface="+mn-ea"/>
                <a:cs typeface="+mn-cs"/>
              </a:rPr>
              <a:t> : la fréquence de diffusion de l’indicateur peut être décorrélé de sa fréquence de production.</a:t>
            </a:r>
          </a:p>
          <a:p>
            <a:pPr marL="171450" marR="0" lvl="0" indent="-171450" algn="just" defTabSz="914400" rtl="0" eaLnBrk="1" fontAlgn="auto" latinLnBrk="0" hangingPunct="1">
              <a:lnSpc>
                <a:spcPct val="120000"/>
              </a:lnSpc>
              <a:spcBef>
                <a:spcPts val="1200"/>
              </a:spcBef>
              <a:spcAft>
                <a:spcPts val="0"/>
              </a:spcAft>
              <a:buClrTx/>
              <a:buSzTx/>
              <a:buFont typeface="Arial" panose="020B0604020202020204" pitchFamily="34" charset="0"/>
              <a:buChar char="•"/>
              <a:tabLst/>
              <a:defRPr/>
            </a:pPr>
            <a:endParaRPr kumimoji="0" lang="fr-FR" sz="1200" b="0" i="0" u="none" strike="noStrike" kern="1200" cap="none" spc="0" normalizeH="0" baseline="0" noProof="0" dirty="0" smtClean="0">
              <a:ln>
                <a:noFill/>
              </a:ln>
              <a:solidFill>
                <a:prstClr val="black"/>
              </a:solidFill>
              <a:effectLst/>
              <a:uLnTx/>
              <a:uFillTx/>
              <a:latin typeface="Calibri Light" panose="020F0302020204030204"/>
              <a:ea typeface="+mn-ea"/>
              <a:cs typeface="+mn-cs"/>
            </a:endParaRPr>
          </a:p>
          <a:p>
            <a:pPr marL="171450" marR="0" lvl="0" indent="-171450" algn="just" defTabSz="914400" rtl="0" eaLnBrk="1" fontAlgn="auto" latinLnBrk="0" hangingPunct="1">
              <a:lnSpc>
                <a:spcPct val="120000"/>
              </a:lnSpc>
              <a:spcBef>
                <a:spcPts val="120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5B9BD5"/>
              </a:solidFill>
              <a:effectLst/>
              <a:uLnTx/>
              <a:uFillTx/>
              <a:latin typeface="Calibri Light" panose="020F0302020204030204"/>
              <a:ea typeface="+mn-ea"/>
              <a:cs typeface="+mn-cs"/>
            </a:endParaRPr>
          </a:p>
        </p:txBody>
      </p:sp>
      <p:sp>
        <p:nvSpPr>
          <p:cNvPr id="21" name="TextBox 4">
            <a:extLst>
              <a:ext uri="{FF2B5EF4-FFF2-40B4-BE49-F238E27FC236}">
                <a16:creationId xmlns:a16="http://schemas.microsoft.com/office/drawing/2014/main" id="{53733936-8AB8-D88D-88A2-2D9BAED41635}"/>
              </a:ext>
            </a:extLst>
          </p:cNvPr>
          <p:cNvSpPr txBox="1"/>
          <p:nvPr/>
        </p:nvSpPr>
        <p:spPr>
          <a:xfrm>
            <a:off x="8602114" y="3471039"/>
            <a:ext cx="2033987" cy="3490186"/>
          </a:xfrm>
          <a:prstGeom prst="rect">
            <a:avLst/>
          </a:prstGeom>
          <a:noFill/>
        </p:spPr>
        <p:txBody>
          <a:bodyPr wrap="square" lIns="0" tIns="0" rIns="0" bIns="0" rtlCol="0">
            <a:spAutoFit/>
          </a:bodyPr>
          <a:lstStyle/>
          <a:p>
            <a:pPr marL="171450" marR="0" lvl="0" indent="-171450" algn="just" defTabSz="914400" rtl="0" eaLnBrk="1" fontAlgn="auto" latinLnBrk="0" hangingPunct="1">
              <a:lnSpc>
                <a:spcPct val="120000"/>
              </a:lnSpc>
              <a:spcBef>
                <a:spcPts val="1200"/>
              </a:spcBef>
              <a:spcAft>
                <a:spcPts val="0"/>
              </a:spcAft>
              <a:buClrTx/>
              <a:buSzTx/>
              <a:buFont typeface="Arial" panose="020B0604020202020204" pitchFamily="34" charset="0"/>
              <a:buChar char="•"/>
              <a:tabLst/>
              <a:defRPr/>
            </a:pPr>
            <a:r>
              <a:rPr kumimoji="0" lang="fr-FR" sz="1400" b="0" i="0" u="none" strike="noStrike" kern="1200" cap="none" spc="0" normalizeH="0" baseline="0" noProof="0" dirty="0" smtClean="0">
                <a:ln>
                  <a:noFill/>
                </a:ln>
                <a:solidFill>
                  <a:prstClr val="black"/>
                </a:solidFill>
                <a:effectLst/>
                <a:uLnTx/>
                <a:uFillTx/>
                <a:latin typeface="Calibri Light" panose="020F0302020204030204"/>
                <a:ea typeface="+mn-ea"/>
                <a:cs typeface="+mn-cs"/>
              </a:rPr>
              <a:t>Déterminer le </a:t>
            </a:r>
            <a:r>
              <a:rPr kumimoji="0" lang="fr-FR" sz="1400" b="1" i="0" u="none" strike="noStrike" kern="1200" cap="none" spc="0" normalizeH="0" baseline="0" noProof="0" dirty="0" smtClean="0">
                <a:ln>
                  <a:noFill/>
                </a:ln>
                <a:solidFill>
                  <a:srgbClr val="70AD47"/>
                </a:solidFill>
                <a:effectLst/>
                <a:uLnTx/>
                <a:uFillTx/>
                <a:latin typeface="Calibri Light" panose="020F0302020204030204"/>
                <a:ea typeface="+mn-ea"/>
                <a:cs typeface="+mn-cs"/>
              </a:rPr>
              <a:t>support de partage</a:t>
            </a:r>
            <a:r>
              <a:rPr kumimoji="0" lang="fr-FR" sz="1400" b="0" i="0" u="none" strike="noStrike" kern="1200" cap="none" spc="0" normalizeH="0" baseline="0" noProof="0" dirty="0" smtClean="0">
                <a:ln>
                  <a:noFill/>
                </a:ln>
                <a:solidFill>
                  <a:prstClr val="black"/>
                </a:solidFill>
                <a:effectLst/>
                <a:uLnTx/>
                <a:uFillTx/>
                <a:latin typeface="Calibri Light" panose="020F0302020204030204"/>
                <a:ea typeface="+mn-ea"/>
                <a:cs typeface="+mn-cs"/>
              </a:rPr>
              <a:t> :accès direct,  tableau de bord….</a:t>
            </a:r>
          </a:p>
          <a:p>
            <a:pPr marL="180975" marR="0" lvl="0" indent="0" algn="just" defTabSz="914400" rtl="0" eaLnBrk="1" fontAlgn="auto" latinLnBrk="0" hangingPunct="1">
              <a:lnSpc>
                <a:spcPct val="120000"/>
              </a:lnSpc>
              <a:spcBef>
                <a:spcPts val="0"/>
              </a:spcBef>
              <a:spcAft>
                <a:spcPts val="0"/>
              </a:spcAft>
              <a:buClrTx/>
              <a:buSzTx/>
              <a:buFontTx/>
              <a:buNone/>
              <a:tabLst/>
              <a:defRPr/>
            </a:pPr>
            <a:r>
              <a:rPr kumimoji="0" lang="fr-FR" sz="1400" b="1" i="0" u="none" strike="noStrike" kern="1200" cap="none" spc="0" normalizeH="0" baseline="0" noProof="0" dirty="0" smtClean="0">
                <a:ln>
                  <a:noFill/>
                </a:ln>
                <a:solidFill>
                  <a:srgbClr val="002060"/>
                </a:solidFill>
                <a:effectLst/>
                <a:uLnTx/>
                <a:uFillTx/>
                <a:latin typeface="Calibri Light" panose="020F0302020204030204"/>
                <a:ea typeface="+mn-ea"/>
                <a:cs typeface="+mn-cs"/>
              </a:rPr>
              <a:t>Attention</a:t>
            </a:r>
            <a:r>
              <a:rPr kumimoji="0" lang="fr-FR" sz="1400" b="0" i="0" u="none" strike="noStrike" kern="1200" cap="none" spc="0" normalizeH="0" baseline="0" noProof="0" dirty="0" smtClean="0">
                <a:ln>
                  <a:noFill/>
                </a:ln>
                <a:solidFill>
                  <a:prstClr val="black"/>
                </a:solidFill>
                <a:effectLst/>
                <a:uLnTx/>
                <a:uFillTx/>
                <a:latin typeface="Calibri Light" panose="020F0302020204030204"/>
                <a:ea typeface="+mn-ea"/>
                <a:cs typeface="+mn-cs"/>
              </a:rPr>
              <a:t> </a:t>
            </a:r>
            <a:r>
              <a:rPr kumimoji="0" lang="fr-FR" sz="14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fr-FR" sz="1400" b="0" i="0" u="none" strike="noStrike" kern="1200" cap="none" spc="0" normalizeH="0" baseline="0" noProof="0" dirty="0" smtClean="0">
                <a:ln>
                  <a:noFill/>
                </a:ln>
                <a:solidFill>
                  <a:prstClr val="black"/>
                </a:solidFill>
                <a:effectLst/>
                <a:uLnTx/>
                <a:uFillTx/>
                <a:latin typeface="Calibri Light" panose="020F0302020204030204"/>
                <a:ea typeface="+mn-ea"/>
                <a:cs typeface="+mn-cs"/>
              </a:rPr>
              <a:t>veiller à ce que votre support soit synthétique et clair,</a:t>
            </a:r>
          </a:p>
          <a:p>
            <a:pPr marL="171450" marR="0" lvl="0" indent="-171450" algn="just" defTabSz="914400" rtl="0" eaLnBrk="1" fontAlgn="auto" latinLnBrk="0" hangingPunct="1">
              <a:lnSpc>
                <a:spcPct val="120000"/>
              </a:lnSpc>
              <a:spcBef>
                <a:spcPts val="1200"/>
              </a:spcBef>
              <a:spcAft>
                <a:spcPts val="0"/>
              </a:spcAft>
              <a:buClrTx/>
              <a:buSzTx/>
              <a:buFont typeface="Arial" panose="020B0604020202020204" pitchFamily="34" charset="0"/>
              <a:buChar char="•"/>
              <a:tabLst/>
              <a:defRPr/>
            </a:pPr>
            <a:r>
              <a:rPr kumimoji="0" lang="fr-FR" sz="1400" b="0" i="0" u="none" strike="noStrike" kern="1200" cap="none" spc="0" normalizeH="0" baseline="0" noProof="0" dirty="0" smtClean="0">
                <a:ln>
                  <a:noFill/>
                </a:ln>
                <a:solidFill>
                  <a:prstClr val="black"/>
                </a:solidFill>
                <a:effectLst/>
                <a:uLnTx/>
                <a:uFillTx/>
                <a:latin typeface="Calibri Light" panose="020F0302020204030204"/>
                <a:ea typeface="+mn-ea"/>
                <a:cs typeface="+mn-cs"/>
              </a:rPr>
              <a:t>Proposer un </a:t>
            </a:r>
            <a:r>
              <a:rPr kumimoji="0" lang="fr-FR" sz="1400" b="1" i="0" u="none" strike="noStrike" kern="1200" cap="none" spc="0" normalizeH="0" baseline="0" noProof="0" dirty="0" smtClean="0">
                <a:ln>
                  <a:noFill/>
                </a:ln>
                <a:solidFill>
                  <a:srgbClr val="70AD47"/>
                </a:solidFill>
                <a:effectLst/>
                <a:uLnTx/>
                <a:uFillTx/>
                <a:latin typeface="Calibri Light" panose="020F0302020204030204"/>
                <a:ea typeface="+mn-ea"/>
                <a:cs typeface="+mn-cs"/>
              </a:rPr>
              <a:t>cadre de partage</a:t>
            </a:r>
            <a:r>
              <a:rPr kumimoji="0" lang="fr-FR" sz="1400" b="1" i="0" u="none" strike="noStrike" kern="1200" cap="none" spc="0" normalizeH="0" baseline="0" noProof="0" dirty="0" smtClean="0">
                <a:ln>
                  <a:noFill/>
                </a:ln>
                <a:solidFill>
                  <a:srgbClr val="002060"/>
                </a:solidFill>
                <a:effectLst/>
                <a:uLnTx/>
                <a:uFillTx/>
                <a:latin typeface="Calibri Light" panose="020F0302020204030204"/>
                <a:ea typeface="+mn-ea"/>
                <a:cs typeface="+mn-cs"/>
              </a:rPr>
              <a:t> </a:t>
            </a:r>
            <a:r>
              <a:rPr kumimoji="0" lang="fr-FR" sz="1400" b="0" i="0" u="none" strike="noStrike" kern="1200" cap="none" spc="0" normalizeH="0" baseline="0" noProof="0" dirty="0" smtClean="0">
                <a:ln>
                  <a:noFill/>
                </a:ln>
                <a:solidFill>
                  <a:prstClr val="black"/>
                </a:solidFill>
                <a:effectLst/>
                <a:uLnTx/>
                <a:uFillTx/>
                <a:latin typeface="Calibri Light" panose="020F0302020204030204"/>
                <a:ea typeface="+mn-ea"/>
                <a:cs typeface="+mn-cs"/>
              </a:rPr>
              <a:t>adapté : réunion d’équipe, one to one, feed back en temps réel.</a:t>
            </a:r>
          </a:p>
          <a:p>
            <a:pPr marL="171450" marR="0" lvl="0" indent="-171450" algn="just" defTabSz="914400" rtl="0" eaLnBrk="1" fontAlgn="auto" latinLnBrk="0" hangingPunct="1">
              <a:lnSpc>
                <a:spcPct val="120000"/>
              </a:lnSpc>
              <a:spcBef>
                <a:spcPts val="1200"/>
              </a:spcBef>
              <a:spcAft>
                <a:spcPts val="0"/>
              </a:spcAft>
              <a:buClrTx/>
              <a:buSzTx/>
              <a:buFont typeface="Arial" panose="020B0604020202020204" pitchFamily="34" charset="0"/>
              <a:buChar char="•"/>
              <a:tabLst/>
              <a:defRPr/>
            </a:pPr>
            <a:endParaRPr kumimoji="0" lang="fr-FR" sz="1200" b="0" i="0" u="none" strike="noStrike" kern="1200" cap="none" spc="0" normalizeH="0" baseline="0" noProof="0" dirty="0" smtClean="0">
              <a:ln>
                <a:noFill/>
              </a:ln>
              <a:solidFill>
                <a:prstClr val="black"/>
              </a:solidFill>
              <a:effectLst/>
              <a:uLnTx/>
              <a:uFillTx/>
              <a:latin typeface="Calibri Light" panose="020F0302020204030204"/>
              <a:ea typeface="+mn-ea"/>
              <a:cs typeface="+mn-cs"/>
            </a:endParaRPr>
          </a:p>
          <a:p>
            <a:pPr marL="171450" marR="0" lvl="0" indent="-171450" algn="just" defTabSz="914400" rtl="0" eaLnBrk="1" fontAlgn="auto" latinLnBrk="0" hangingPunct="1">
              <a:lnSpc>
                <a:spcPct val="120000"/>
              </a:lnSpc>
              <a:spcBef>
                <a:spcPts val="120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5B9BD5"/>
              </a:solidFill>
              <a:effectLst/>
              <a:uLnTx/>
              <a:uFillTx/>
              <a:latin typeface="Calibri Light" panose="020F0302020204030204"/>
              <a:ea typeface="+mn-ea"/>
              <a:cs typeface="+mn-cs"/>
            </a:endParaRPr>
          </a:p>
        </p:txBody>
      </p:sp>
      <p:pic>
        <p:nvPicPr>
          <p:cNvPr id="24" name="Image 23" descr="Diagramme baton flèche.png">
            <a:extLst>
              <a:ext uri="{FF2B5EF4-FFF2-40B4-BE49-F238E27FC236}">
                <a16:creationId xmlns:a16="http://schemas.microsoft.com/office/drawing/2014/main" id="{4663D9C8-8D42-2143-A019-CFB1C4B853F6}"/>
              </a:ext>
            </a:extLst>
          </p:cNvPr>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73981" y="1405809"/>
            <a:ext cx="408246" cy="372388"/>
          </a:xfrm>
          <a:prstGeom prst="rect">
            <a:avLst/>
          </a:prstGeom>
        </p:spPr>
      </p:pic>
      <p:pic>
        <p:nvPicPr>
          <p:cNvPr id="25" name="Image 24" descr="Gens.png">
            <a:extLst>
              <a:ext uri="{FF2B5EF4-FFF2-40B4-BE49-F238E27FC236}">
                <a16:creationId xmlns:a16="http://schemas.microsoft.com/office/drawing/2014/main" id="{FB0C63B9-67C6-8F40-9497-824E657E2AC8}"/>
              </a:ext>
            </a:extLst>
          </p:cNvPr>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3510229" y="1466203"/>
            <a:ext cx="554908" cy="366805"/>
          </a:xfrm>
          <a:prstGeom prst="rect">
            <a:avLst/>
          </a:prstGeom>
        </p:spPr>
      </p:pic>
      <p:pic>
        <p:nvPicPr>
          <p:cNvPr id="26" name="Image 25" descr="Calendrier.png">
            <a:extLst>
              <a:ext uri="{FF2B5EF4-FFF2-40B4-BE49-F238E27FC236}">
                <a16:creationId xmlns:a16="http://schemas.microsoft.com/office/drawing/2014/main" id="{8E7661DA-712E-1640-8259-DB49F5EE35EB}"/>
              </a:ext>
            </a:extLst>
          </p:cNvPr>
          <p:cNvPicPr>
            <a:picLocks noChangeAspect="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6303181" y="1445363"/>
            <a:ext cx="415406" cy="401426"/>
          </a:xfrm>
          <a:prstGeom prst="rect">
            <a:avLst/>
          </a:prstGeom>
        </p:spPr>
      </p:pic>
      <p:pic>
        <p:nvPicPr>
          <p:cNvPr id="27" name="Image 26" descr="Connection.png">
            <a:extLst>
              <a:ext uri="{FF2B5EF4-FFF2-40B4-BE49-F238E27FC236}">
                <a16:creationId xmlns:a16="http://schemas.microsoft.com/office/drawing/2014/main" id="{5CD069B0-FB82-4C48-B022-4DA05AD6E760}"/>
              </a:ext>
            </a:extLst>
          </p:cNvPr>
          <p:cNvPicPr>
            <a:picLocks noChangeAspect="1"/>
          </p:cNvPicPr>
          <p:nvPr/>
        </p:nvPicPr>
        <p:blipFill>
          <a:blip r:embed="rId6"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9326126" y="1304105"/>
            <a:ext cx="477093" cy="461084"/>
          </a:xfrm>
          <a:prstGeom prst="rect">
            <a:avLst/>
          </a:prstGeom>
        </p:spPr>
      </p:pic>
    </p:spTree>
    <p:extLst>
      <p:ext uri="{BB962C8B-B14F-4D97-AF65-F5344CB8AC3E}">
        <p14:creationId xmlns:p14="http://schemas.microsoft.com/office/powerpoint/2010/main" val="865154893"/>
      </p:ext>
    </p:extLst>
  </p:cSld>
  <p:clrMapOvr>
    <a:masterClrMapping/>
  </p:clrMapOvr>
  <p:transition spd="slow">
    <p:cove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0320" y="344628"/>
            <a:ext cx="10515600" cy="657545"/>
          </a:xfrm>
        </p:spPr>
        <p:txBody>
          <a:bodyPr/>
          <a:lstStyle/>
          <a:p>
            <a:r>
              <a:rPr lang="fr-FR" sz="3200" dirty="0" smtClean="0"/>
              <a:t>PILOTER LA PERFORMANCE : </a:t>
            </a:r>
            <a:br>
              <a:rPr lang="fr-FR" sz="3200" dirty="0" smtClean="0"/>
            </a:br>
            <a:r>
              <a:rPr lang="fr-FR" sz="3200" dirty="0" smtClean="0"/>
              <a:t>VERS UNE DEMARCHE D’AMELIORATION CONTINUE</a:t>
            </a:r>
            <a:endParaRPr lang="fr-FR" sz="3200" dirty="0"/>
          </a:p>
        </p:txBody>
      </p:sp>
      <p:graphicFrame>
        <p:nvGraphicFramePr>
          <p:cNvPr id="6" name="Diagramme 5"/>
          <p:cNvGraphicFramePr/>
          <p:nvPr>
            <p:extLst>
              <p:ext uri="{D42A27DB-BD31-4B8C-83A1-F6EECF244321}">
                <p14:modId xmlns:p14="http://schemas.microsoft.com/office/powerpoint/2010/main" val="357794867"/>
              </p:ext>
            </p:extLst>
          </p:nvPr>
        </p:nvGraphicFramePr>
        <p:xfrm>
          <a:off x="370840" y="2103120"/>
          <a:ext cx="9870440" cy="1097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p:cNvSpPr/>
          <p:nvPr/>
        </p:nvSpPr>
        <p:spPr>
          <a:xfrm>
            <a:off x="2865121" y="1656695"/>
            <a:ext cx="4648200" cy="446425"/>
          </a:xfrm>
          <a:prstGeom prst="rect">
            <a:avLst/>
          </a:prstGeom>
          <a:noFill/>
        </p:spPr>
        <p:txBody>
          <a:bodyPr wrap="none" lIns="91440" tIns="45720" rIns="91440" bIns="45720">
            <a:prstTxWarp prst="textArchUp">
              <a:avLst>
                <a:gd name="adj" fmla="val 10062084"/>
              </a:avLst>
            </a:prstTxWarp>
            <a:spAutoFit/>
          </a:bodyPr>
          <a:lstStyle/>
          <a:p>
            <a:pPr algn="ctr"/>
            <a:r>
              <a:rPr lang="fr-FR" sz="5400" dirty="0" smtClean="0">
                <a:ln w="0"/>
                <a:solidFill>
                  <a:schemeClr val="bg2">
                    <a:lumMod val="50000"/>
                  </a:schemeClr>
                </a:solidFill>
                <a:effectLst>
                  <a:outerShdw blurRad="38100" dist="25400" dir="5400000" algn="ctr" rotWithShape="0">
                    <a:srgbClr val="6E747A">
                      <a:alpha val="43000"/>
                    </a:srgbClr>
                  </a:outerShdw>
                </a:effectLst>
              </a:rPr>
              <a:t>Analyse de la performance</a:t>
            </a:r>
            <a:endParaRPr lang="fr-FR" sz="5400" dirty="0">
              <a:ln w="0"/>
              <a:solidFill>
                <a:schemeClr val="bg2">
                  <a:lumMod val="50000"/>
                </a:schemeClr>
              </a:solidFill>
              <a:effectLst>
                <a:outerShdw blurRad="38100" dist="25400" dir="5400000" algn="ctr" rotWithShape="0">
                  <a:srgbClr val="6E747A">
                    <a:alpha val="43000"/>
                  </a:srgbClr>
                </a:outerShdw>
              </a:effectLst>
            </a:endParaRPr>
          </a:p>
        </p:txBody>
      </p:sp>
      <p:sp>
        <p:nvSpPr>
          <p:cNvPr id="10" name="Rectangle à coins arrondis 9"/>
          <p:cNvSpPr/>
          <p:nvPr/>
        </p:nvSpPr>
        <p:spPr>
          <a:xfrm>
            <a:off x="259080" y="1493520"/>
            <a:ext cx="1981200" cy="2011680"/>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ZoneTexte 10"/>
          <p:cNvSpPr txBox="1"/>
          <p:nvPr/>
        </p:nvSpPr>
        <p:spPr>
          <a:xfrm>
            <a:off x="411480" y="1676400"/>
            <a:ext cx="1722120" cy="1477328"/>
          </a:xfrm>
          <a:prstGeom prst="rect">
            <a:avLst/>
          </a:prstGeom>
          <a:noFill/>
        </p:spPr>
        <p:txBody>
          <a:bodyPr wrap="square" rtlCol="0">
            <a:spAutoFit/>
          </a:bodyPr>
          <a:lstStyle/>
          <a:p>
            <a:pPr algn="ctr"/>
            <a:r>
              <a:rPr lang="fr-FR" b="1" dirty="0" smtClean="0">
                <a:solidFill>
                  <a:schemeClr val="bg1"/>
                </a:solidFill>
              </a:rPr>
              <a:t>Analyse les  écarts positifs :</a:t>
            </a:r>
          </a:p>
          <a:p>
            <a:pPr algn="ctr"/>
            <a:r>
              <a:rPr lang="fr-FR" dirty="0" smtClean="0">
                <a:solidFill>
                  <a:schemeClr val="bg1"/>
                </a:solidFill>
              </a:rPr>
              <a:t>Comprendre </a:t>
            </a:r>
            <a:r>
              <a:rPr lang="fr-FR" dirty="0">
                <a:solidFill>
                  <a:schemeClr val="bg1"/>
                </a:solidFill>
              </a:rPr>
              <a:t>l</a:t>
            </a:r>
            <a:r>
              <a:rPr lang="fr-FR" dirty="0" smtClean="0">
                <a:solidFill>
                  <a:schemeClr val="bg1"/>
                </a:solidFill>
              </a:rPr>
              <a:t>es succès pour les reproduire</a:t>
            </a:r>
            <a:endParaRPr lang="fr-FR" dirty="0">
              <a:solidFill>
                <a:schemeClr val="bg1"/>
              </a:solidFill>
            </a:endParaRPr>
          </a:p>
        </p:txBody>
      </p:sp>
      <p:sp>
        <p:nvSpPr>
          <p:cNvPr id="12" name="Rectangle à coins arrondis 11"/>
          <p:cNvSpPr/>
          <p:nvPr/>
        </p:nvSpPr>
        <p:spPr>
          <a:xfrm>
            <a:off x="8229600" y="1478280"/>
            <a:ext cx="1981200" cy="2011680"/>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ZoneTexte 12"/>
          <p:cNvSpPr txBox="1"/>
          <p:nvPr/>
        </p:nvSpPr>
        <p:spPr>
          <a:xfrm>
            <a:off x="8412480" y="1615440"/>
            <a:ext cx="1722120" cy="1477328"/>
          </a:xfrm>
          <a:prstGeom prst="rect">
            <a:avLst/>
          </a:prstGeom>
          <a:noFill/>
        </p:spPr>
        <p:txBody>
          <a:bodyPr wrap="square" rtlCol="0">
            <a:spAutoFit/>
          </a:bodyPr>
          <a:lstStyle/>
          <a:p>
            <a:pPr algn="ctr"/>
            <a:r>
              <a:rPr lang="fr-FR" b="1" dirty="0" smtClean="0">
                <a:solidFill>
                  <a:schemeClr val="bg1"/>
                </a:solidFill>
              </a:rPr>
              <a:t>Analyse les  écarts négatifs :</a:t>
            </a:r>
          </a:p>
          <a:p>
            <a:pPr algn="ctr"/>
            <a:r>
              <a:rPr lang="fr-FR" dirty="0" smtClean="0">
                <a:solidFill>
                  <a:schemeClr val="bg1"/>
                </a:solidFill>
              </a:rPr>
              <a:t>Identifier les causes pour y remédier</a:t>
            </a:r>
            <a:endParaRPr lang="fr-FR" dirty="0">
              <a:solidFill>
                <a:schemeClr val="bg1"/>
              </a:solidFill>
            </a:endParaRPr>
          </a:p>
        </p:txBody>
      </p:sp>
      <p:sp>
        <p:nvSpPr>
          <p:cNvPr id="15" name="ZoneTexte 14"/>
          <p:cNvSpPr txBox="1"/>
          <p:nvPr/>
        </p:nvSpPr>
        <p:spPr>
          <a:xfrm>
            <a:off x="1303350" y="3613041"/>
            <a:ext cx="8070575" cy="2523768"/>
          </a:xfrm>
          <a:prstGeom prst="rect">
            <a:avLst/>
          </a:prstGeom>
          <a:noFill/>
        </p:spPr>
        <p:txBody>
          <a:bodyPr wrap="square" rtlCol="0">
            <a:spAutoFit/>
          </a:bodyPr>
          <a:lstStyle/>
          <a:p>
            <a:r>
              <a:rPr lang="fr-FR" sz="2000" dirty="0"/>
              <a:t>L’amélioration </a:t>
            </a:r>
            <a:r>
              <a:rPr lang="fr-FR" sz="2000" dirty="0" smtClean="0"/>
              <a:t>continue repose sur une dynamique collective dans laquelle le manager doit : </a:t>
            </a:r>
          </a:p>
          <a:p>
            <a:pPr marL="465137" indent="-285750">
              <a:spcAft>
                <a:spcPts val="600"/>
              </a:spcAft>
              <a:buClr>
                <a:srgbClr val="0000CC"/>
              </a:buClr>
              <a:buFont typeface="Arial" panose="020B0604020202020204" pitchFamily="34" charset="0"/>
              <a:buChar char="•"/>
            </a:pPr>
            <a:r>
              <a:rPr lang="fr-FR" sz="2000" dirty="0"/>
              <a:t>Impulser la performance avec une </a:t>
            </a:r>
            <a:r>
              <a:rPr lang="fr-FR" sz="2000" b="1" dirty="0">
                <a:solidFill>
                  <a:srgbClr val="3366FF"/>
                </a:solidFill>
              </a:rPr>
              <a:t>exigence assumée</a:t>
            </a:r>
          </a:p>
          <a:p>
            <a:pPr marL="465137" indent="-285750">
              <a:spcAft>
                <a:spcPts val="600"/>
              </a:spcAft>
              <a:buClr>
                <a:srgbClr val="0000CC"/>
              </a:buClr>
              <a:buFont typeface="Arial" panose="020B0604020202020204" pitchFamily="34" charset="0"/>
              <a:buChar char="•"/>
            </a:pPr>
            <a:r>
              <a:rPr lang="fr-FR" sz="2000" dirty="0" smtClean="0"/>
              <a:t>Encourager l’i</a:t>
            </a:r>
            <a:r>
              <a:rPr lang="fr-FR" sz="2000" b="1" dirty="0" smtClean="0">
                <a:solidFill>
                  <a:srgbClr val="3366FF"/>
                </a:solidFill>
              </a:rPr>
              <a:t>nnovation</a:t>
            </a:r>
            <a:r>
              <a:rPr lang="fr-FR" sz="2000" dirty="0" smtClean="0"/>
              <a:t> et la remise en question</a:t>
            </a:r>
          </a:p>
          <a:p>
            <a:pPr marL="465137" indent="-285750">
              <a:spcAft>
                <a:spcPts val="600"/>
              </a:spcAft>
              <a:buClr>
                <a:srgbClr val="0000CC"/>
              </a:buClr>
              <a:buFont typeface="Arial" panose="020B0604020202020204" pitchFamily="34" charset="0"/>
              <a:buChar char="•"/>
            </a:pPr>
            <a:r>
              <a:rPr lang="fr-FR" sz="2000" b="1" dirty="0" smtClean="0">
                <a:solidFill>
                  <a:srgbClr val="3366FF"/>
                </a:solidFill>
              </a:rPr>
              <a:t>Valoriser les propositions </a:t>
            </a:r>
            <a:r>
              <a:rPr lang="fr-FR" sz="2000" dirty="0" smtClean="0"/>
              <a:t>d’amélioration de ses collaborateurs</a:t>
            </a:r>
          </a:p>
          <a:p>
            <a:pPr marL="465137" indent="-285750">
              <a:spcAft>
                <a:spcPts val="600"/>
              </a:spcAft>
              <a:buClr>
                <a:srgbClr val="0000CC"/>
              </a:buClr>
              <a:buFont typeface="Arial" panose="020B0604020202020204" pitchFamily="34" charset="0"/>
              <a:buChar char="•"/>
            </a:pPr>
            <a:r>
              <a:rPr lang="fr-FR" sz="2000" dirty="0" smtClean="0"/>
              <a:t>Transformer les (droits) à l’erreur en </a:t>
            </a:r>
            <a:r>
              <a:rPr lang="fr-FR" sz="2000" b="1" dirty="0">
                <a:solidFill>
                  <a:srgbClr val="3366FF"/>
                </a:solidFill>
              </a:rPr>
              <a:t>opportunités </a:t>
            </a:r>
            <a:r>
              <a:rPr lang="fr-FR" sz="2000" b="1" dirty="0" smtClean="0">
                <a:solidFill>
                  <a:srgbClr val="3366FF"/>
                </a:solidFill>
              </a:rPr>
              <a:t>d’apprentissage</a:t>
            </a:r>
            <a:endParaRPr lang="fr-FR" sz="2000" dirty="0"/>
          </a:p>
          <a:p>
            <a:endParaRPr lang="fr-FR" dirty="0"/>
          </a:p>
        </p:txBody>
      </p:sp>
      <p:grpSp>
        <p:nvGrpSpPr>
          <p:cNvPr id="20" name="Groupe 19"/>
          <p:cNvGrpSpPr/>
          <p:nvPr/>
        </p:nvGrpSpPr>
        <p:grpSpPr>
          <a:xfrm>
            <a:off x="574977" y="5967861"/>
            <a:ext cx="10902470" cy="767655"/>
            <a:chOff x="685043" y="6136065"/>
            <a:chExt cx="10902470" cy="767655"/>
          </a:xfrm>
        </p:grpSpPr>
        <p:sp>
          <p:nvSpPr>
            <p:cNvPr id="16" name="Rectangle 15"/>
            <p:cNvSpPr/>
            <p:nvPr/>
          </p:nvSpPr>
          <p:spPr>
            <a:xfrm>
              <a:off x="685043" y="6318945"/>
              <a:ext cx="2927596" cy="584775"/>
            </a:xfrm>
            <a:prstGeom prst="rect">
              <a:avLst/>
            </a:prstGeom>
            <a:noFill/>
          </p:spPr>
          <p:txBody>
            <a:bodyPr wrap="none" lIns="91440" tIns="45720" rIns="91440" bIns="45720">
              <a:prstTxWarp prst="textArchUp">
                <a:avLst/>
              </a:prstTxWarp>
              <a:spAutoFit/>
            </a:bodyPr>
            <a:lstStyle/>
            <a:p>
              <a:pPr algn="ctr"/>
              <a:r>
                <a:rPr lang="fr-FR" sz="3400" cap="none" spc="0" dirty="0" smtClean="0">
                  <a:ln w="0"/>
                  <a:solidFill>
                    <a:schemeClr val="accent6"/>
                  </a:solidFill>
                  <a:effectLst>
                    <a:outerShdw blurRad="38100" dist="25400" dir="5400000" algn="ctr" rotWithShape="0">
                      <a:srgbClr val="6E747A">
                        <a:alpha val="43000"/>
                      </a:srgbClr>
                    </a:outerShdw>
                  </a:effectLst>
                </a:rPr>
                <a:t>TRANSPARENCE,</a:t>
              </a:r>
              <a:endParaRPr lang="fr-FR" sz="3400" cap="none" spc="0" dirty="0">
                <a:ln w="0"/>
                <a:solidFill>
                  <a:schemeClr val="accent6"/>
                </a:solidFill>
                <a:effectLst>
                  <a:outerShdw blurRad="38100" dist="25400" dir="5400000" algn="ctr" rotWithShape="0">
                    <a:srgbClr val="6E747A">
                      <a:alpha val="43000"/>
                    </a:srgbClr>
                  </a:outerShdw>
                </a:effectLst>
              </a:endParaRPr>
            </a:p>
          </p:txBody>
        </p:sp>
        <p:sp>
          <p:nvSpPr>
            <p:cNvPr id="17" name="Rectangle 16"/>
            <p:cNvSpPr/>
            <p:nvPr/>
          </p:nvSpPr>
          <p:spPr>
            <a:xfrm>
              <a:off x="3534922" y="6136065"/>
              <a:ext cx="5212837" cy="584775"/>
            </a:xfrm>
            <a:prstGeom prst="rect">
              <a:avLst/>
            </a:prstGeom>
            <a:noFill/>
          </p:spPr>
          <p:txBody>
            <a:bodyPr wrap="none" lIns="91440" tIns="45720" rIns="91440" bIns="45720">
              <a:prstTxWarp prst="textArchDown">
                <a:avLst/>
              </a:prstTxWarp>
              <a:spAutoFit/>
            </a:bodyPr>
            <a:lstStyle/>
            <a:p>
              <a:pPr algn="ctr"/>
              <a:r>
                <a:rPr lang="fr-FR" sz="3200" b="0" cap="none" spc="0" dirty="0" smtClean="0">
                  <a:ln w="0"/>
                  <a:solidFill>
                    <a:schemeClr val="accent1"/>
                  </a:solidFill>
                  <a:effectLst>
                    <a:outerShdw blurRad="38100" dist="25400" dir="5400000" algn="ctr" rotWithShape="0">
                      <a:srgbClr val="6E747A">
                        <a:alpha val="43000"/>
                      </a:srgbClr>
                    </a:outerShdw>
                  </a:effectLst>
                </a:rPr>
                <a:t> </a:t>
              </a:r>
              <a:r>
                <a:rPr lang="fr-FR" sz="3400" b="0" cap="none" spc="0" dirty="0" smtClean="0">
                  <a:ln w="0"/>
                  <a:solidFill>
                    <a:schemeClr val="accent6"/>
                  </a:solidFill>
                  <a:effectLst>
                    <a:outerShdw blurRad="38100" dist="25400" dir="5400000" algn="ctr" rotWithShape="0">
                      <a:srgbClr val="6E747A">
                        <a:alpha val="43000"/>
                      </a:srgbClr>
                    </a:outerShdw>
                  </a:effectLst>
                </a:rPr>
                <a:t>APPRENTISSAGE CONSTANT, </a:t>
              </a:r>
              <a:endParaRPr lang="fr-FR" sz="3400" b="0" cap="none" spc="0" dirty="0">
                <a:ln w="0"/>
                <a:solidFill>
                  <a:schemeClr val="accent6"/>
                </a:solidFill>
                <a:effectLst>
                  <a:outerShdw blurRad="38100" dist="25400" dir="5400000" algn="ctr" rotWithShape="0">
                    <a:srgbClr val="6E747A">
                      <a:alpha val="43000"/>
                    </a:srgbClr>
                  </a:outerShdw>
                </a:effectLst>
              </a:endParaRPr>
            </a:p>
          </p:txBody>
        </p:sp>
        <p:sp>
          <p:nvSpPr>
            <p:cNvPr id="19" name="Rectangle 18"/>
            <p:cNvSpPr/>
            <p:nvPr/>
          </p:nvSpPr>
          <p:spPr>
            <a:xfrm>
              <a:off x="8659917" y="6316768"/>
              <a:ext cx="2927596" cy="584775"/>
            </a:xfrm>
            <a:prstGeom prst="rect">
              <a:avLst/>
            </a:prstGeom>
            <a:noFill/>
          </p:spPr>
          <p:txBody>
            <a:bodyPr wrap="none" lIns="91440" tIns="45720" rIns="91440" bIns="45720">
              <a:prstTxWarp prst="textArchUp">
                <a:avLst/>
              </a:prstTxWarp>
              <a:spAutoFit/>
            </a:bodyPr>
            <a:lstStyle/>
            <a:p>
              <a:pPr algn="ctr"/>
              <a:r>
                <a:rPr lang="fr-FR" sz="3200" dirty="0" smtClean="0">
                  <a:ln w="0"/>
                  <a:solidFill>
                    <a:schemeClr val="accent6"/>
                  </a:solidFill>
                  <a:effectLst>
                    <a:outerShdw blurRad="38100" dist="25400" dir="5400000" algn="ctr" rotWithShape="0">
                      <a:srgbClr val="6E747A">
                        <a:alpha val="43000"/>
                      </a:srgbClr>
                    </a:outerShdw>
                  </a:effectLst>
                </a:rPr>
                <a:t>COLLABORATION</a:t>
              </a:r>
              <a:endParaRPr lang="fr-FR" sz="3200" cap="none" spc="0" dirty="0">
                <a:ln w="0"/>
                <a:solidFill>
                  <a:schemeClr val="accent6"/>
                </a:solidFill>
                <a:effectLst>
                  <a:outerShdw blurRad="38100" dist="25400" dir="5400000" algn="ctr" rotWithShape="0">
                    <a:srgbClr val="6E747A">
                      <a:alpha val="43000"/>
                    </a:srgbClr>
                  </a:outerShdw>
                </a:effectLst>
              </a:endParaRPr>
            </a:p>
          </p:txBody>
        </p:sp>
      </p:grpSp>
    </p:spTree>
    <p:extLst>
      <p:ext uri="{BB962C8B-B14F-4D97-AF65-F5344CB8AC3E}">
        <p14:creationId xmlns:p14="http://schemas.microsoft.com/office/powerpoint/2010/main" val="2098253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934062" y="2307725"/>
            <a:ext cx="8328454" cy="1015663"/>
          </a:xfrm>
          <a:prstGeom prst="rect">
            <a:avLst/>
          </a:prstGeom>
          <a:noFill/>
        </p:spPr>
        <p:txBody>
          <a:bodyPr wrap="square" rtlCol="0">
            <a:spAutoFit/>
          </a:bodyPr>
          <a:lstStyle/>
          <a:p>
            <a:pPr algn="ctr"/>
            <a:r>
              <a:rPr lang="fr-FR" sz="6000" dirty="0">
                <a:solidFill>
                  <a:schemeClr val="accent1"/>
                </a:solidFill>
              </a:rPr>
              <a:t>Merci </a:t>
            </a:r>
            <a:r>
              <a:rPr lang="fr-FR" sz="6000" dirty="0" smtClean="0">
                <a:solidFill>
                  <a:schemeClr val="accent1"/>
                </a:solidFill>
              </a:rPr>
              <a:t>de </a:t>
            </a:r>
            <a:r>
              <a:rPr lang="fr-FR" sz="6000" dirty="0">
                <a:solidFill>
                  <a:schemeClr val="accent1"/>
                </a:solidFill>
              </a:rPr>
              <a:t>votre attention </a:t>
            </a:r>
            <a:r>
              <a:rPr lang="fr-FR" sz="6000" dirty="0" smtClean="0">
                <a:solidFill>
                  <a:schemeClr val="accent1"/>
                </a:solidFill>
              </a:rPr>
              <a:t> </a:t>
            </a:r>
            <a:endParaRPr lang="fr-FR" sz="6000" dirty="0">
              <a:solidFill>
                <a:schemeClr val="accent1"/>
              </a:solidFill>
            </a:endParaRPr>
          </a:p>
        </p:txBody>
      </p:sp>
    </p:spTree>
    <p:extLst>
      <p:ext uri="{BB962C8B-B14F-4D97-AF65-F5344CB8AC3E}">
        <p14:creationId xmlns:p14="http://schemas.microsoft.com/office/powerpoint/2010/main" val="40803949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re 29"/>
          <p:cNvSpPr>
            <a:spLocks noGrp="1"/>
          </p:cNvSpPr>
          <p:nvPr>
            <p:ph type="title"/>
          </p:nvPr>
        </p:nvSpPr>
        <p:spPr>
          <a:xfrm>
            <a:off x="4610121" y="381782"/>
            <a:ext cx="7243551" cy="801524"/>
          </a:xfrm>
        </p:spPr>
        <p:txBody>
          <a:bodyPr>
            <a:noAutofit/>
          </a:bodyPr>
          <a:lstStyle/>
          <a:p>
            <a:r>
              <a:rPr lang="fr-FR" sz="4400" dirty="0" smtClean="0">
                <a:latin typeface="+mn-lt"/>
              </a:rPr>
              <a:t>REFLEXION EN GROUPES</a:t>
            </a:r>
            <a:endParaRPr lang="fr-FR" sz="4400" dirty="0">
              <a:latin typeface="+mn-lt"/>
            </a:endParaRPr>
          </a:p>
        </p:txBody>
      </p:sp>
      <p:sp>
        <p:nvSpPr>
          <p:cNvPr id="16" name="Rectangle 15"/>
          <p:cNvSpPr/>
          <p:nvPr/>
        </p:nvSpPr>
        <p:spPr>
          <a:xfrm>
            <a:off x="375199" y="5640054"/>
            <a:ext cx="11007305" cy="646331"/>
          </a:xfrm>
          <a:prstGeom prst="rect">
            <a:avLst/>
          </a:prstGeom>
        </p:spPr>
        <p:txBody>
          <a:bodyPr wrap="square">
            <a:spAutoFit/>
          </a:bodyPr>
          <a:lstStyle/>
          <a:p>
            <a:pPr algn="ctr"/>
            <a:r>
              <a:rPr lang="fr-FR" sz="3600" dirty="0" smtClean="0">
                <a:solidFill>
                  <a:schemeClr val="bg1">
                    <a:lumMod val="50000"/>
                  </a:schemeClr>
                </a:solidFill>
              </a:rPr>
              <a:t>Temps de préparation : 5 ’</a:t>
            </a:r>
            <a:endParaRPr lang="fr-FR" sz="3600" dirty="0">
              <a:solidFill>
                <a:schemeClr val="bg1">
                  <a:lumMod val="50000"/>
                </a:schemeClr>
              </a:solidFill>
            </a:endParaRPr>
          </a:p>
        </p:txBody>
      </p:sp>
      <p:pic>
        <p:nvPicPr>
          <p:cNvPr id="11" name="Image 10"/>
          <p:cNvPicPr>
            <a:picLocks noChangeAspect="1"/>
          </p:cNvPicPr>
          <p:nvPr/>
        </p:nvPicPr>
        <p:blipFill>
          <a:blip r:embed="rId3"/>
          <a:stretch>
            <a:fillRect/>
          </a:stretch>
        </p:blipFill>
        <p:spPr>
          <a:xfrm>
            <a:off x="4297681" y="3415859"/>
            <a:ext cx="2883520" cy="1916692"/>
          </a:xfrm>
          <a:prstGeom prst="rect">
            <a:avLst/>
          </a:prstGeom>
        </p:spPr>
      </p:pic>
      <p:sp>
        <p:nvSpPr>
          <p:cNvPr id="17" name="Rectangle 16"/>
          <p:cNvSpPr/>
          <p:nvPr/>
        </p:nvSpPr>
        <p:spPr>
          <a:xfrm>
            <a:off x="756199" y="2564622"/>
            <a:ext cx="11007305" cy="646331"/>
          </a:xfrm>
          <a:prstGeom prst="rect">
            <a:avLst/>
          </a:prstGeom>
        </p:spPr>
        <p:txBody>
          <a:bodyPr wrap="square">
            <a:spAutoFit/>
          </a:bodyPr>
          <a:lstStyle/>
          <a:p>
            <a:pPr algn="ctr"/>
            <a:r>
              <a:rPr lang="fr-FR" sz="3600" dirty="0" smtClean="0">
                <a:solidFill>
                  <a:schemeClr val="accent1"/>
                </a:solidFill>
              </a:rPr>
              <a:t>Quelle est votre définition de la performance? </a:t>
            </a:r>
            <a:endParaRPr lang="fr-FR" sz="3600" dirty="0">
              <a:solidFill>
                <a:schemeClr val="accent1"/>
              </a:solidFill>
            </a:endParaRPr>
          </a:p>
        </p:txBody>
      </p:sp>
    </p:spTree>
    <p:extLst>
      <p:ext uri="{BB962C8B-B14F-4D97-AF65-F5344CB8AC3E}">
        <p14:creationId xmlns:p14="http://schemas.microsoft.com/office/powerpoint/2010/main" val="41359439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a:extLst>
              <a:ext uri="{FF2B5EF4-FFF2-40B4-BE49-F238E27FC236}">
                <a16:creationId xmlns:a16="http://schemas.microsoft.com/office/drawing/2014/main" id="{44A21F01-2789-6E41-B186-948E17416085}"/>
              </a:ext>
            </a:extLst>
          </p:cNvPr>
          <p:cNvSpPr/>
          <p:nvPr/>
        </p:nvSpPr>
        <p:spPr>
          <a:xfrm>
            <a:off x="996124" y="2020187"/>
            <a:ext cx="9424039" cy="3498112"/>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lvl="0" algn="ctr">
              <a:lnSpc>
                <a:spcPct val="200000"/>
              </a:lnSpc>
              <a:spcAft>
                <a:spcPts val="800"/>
              </a:spcAft>
            </a:pPr>
            <a:r>
              <a:rPr lang="fr-FR" sz="2400" dirty="0">
                <a:solidFill>
                  <a:schemeClr val="tx2"/>
                </a:solidFill>
                <a:latin typeface="Georgia" panose="02040502050405020303" pitchFamily="18" charset="0"/>
                <a:ea typeface="Calibri" panose="020F0502020204030204" pitchFamily="34" charset="0"/>
                <a:cs typeface="Times New Roman" panose="02020603050405020304" pitchFamily="18" charset="0"/>
              </a:rPr>
              <a:t>On </a:t>
            </a:r>
            <a:r>
              <a:rPr lang="fr-FR" sz="2400" dirty="0" smtClean="0">
                <a:solidFill>
                  <a:schemeClr val="tx2"/>
                </a:solidFill>
                <a:latin typeface="Georgia" panose="02040502050405020303" pitchFamily="18" charset="0"/>
                <a:ea typeface="Calibri" panose="020F0502020204030204" pitchFamily="34" charset="0"/>
                <a:cs typeface="Times New Roman" panose="02020603050405020304" pitchFamily="18" charset="0"/>
              </a:rPr>
              <a:t>définit, aujourd’hui </a:t>
            </a:r>
            <a:r>
              <a:rPr lang="fr-FR" sz="2400" dirty="0">
                <a:solidFill>
                  <a:schemeClr val="tx2"/>
                </a:solidFill>
                <a:latin typeface="Georgia" panose="02040502050405020303" pitchFamily="18" charset="0"/>
                <a:ea typeface="Calibri" panose="020F0502020204030204" pitchFamily="34" charset="0"/>
                <a:cs typeface="Times New Roman" panose="02020603050405020304" pitchFamily="18" charset="0"/>
              </a:rPr>
              <a:t>la performance comme le niveau de réalisation des résultats par rapport aux efforts engagées et aux ressources consommées.</a:t>
            </a:r>
          </a:p>
          <a:p>
            <a:pPr algn="ctr">
              <a:lnSpc>
                <a:spcPct val="200000"/>
              </a:lnSpc>
            </a:pPr>
            <a:r>
              <a:rPr lang="fr-FR" sz="2400" dirty="0" smtClean="0">
                <a:solidFill>
                  <a:schemeClr val="tx2"/>
                </a:solidFill>
                <a:latin typeface="Georgia" panose="02040502050405020303" pitchFamily="18" charset="0"/>
                <a:ea typeface="Calibri" panose="020F0502020204030204" pitchFamily="34" charset="0"/>
                <a:cs typeface="Times New Roman" panose="02020603050405020304" pitchFamily="18" charset="0"/>
              </a:rPr>
              <a:t>.</a:t>
            </a:r>
            <a:endParaRPr lang="fr-FR" sz="2400" b="1" dirty="0">
              <a:solidFill>
                <a:schemeClr val="tx2"/>
              </a:solidFill>
            </a:endParaRPr>
          </a:p>
        </p:txBody>
      </p:sp>
      <p:sp>
        <p:nvSpPr>
          <p:cNvPr id="6" name="Titre 4"/>
          <p:cNvSpPr txBox="1">
            <a:spLocks/>
          </p:cNvSpPr>
          <p:nvPr/>
        </p:nvSpPr>
        <p:spPr>
          <a:xfrm>
            <a:off x="0" y="332046"/>
            <a:ext cx="10515600" cy="657545"/>
          </a:xfrm>
          <a:prstGeom prst="rect">
            <a:avLst/>
          </a:prstGeom>
        </p:spPr>
        <p:txBody>
          <a:bodyPr vert="horz" lIns="91440" tIns="45720" rIns="91440" bIns="45720" rtlCol="0" anchor="ctr">
            <a:noAutofit/>
          </a:bodyPr>
          <a:lstStyle>
            <a:lvl1pPr algn="l" defTabSz="914377" rtl="0" eaLnBrk="1" latinLnBrk="0" hangingPunct="1">
              <a:lnSpc>
                <a:spcPct val="90000"/>
              </a:lnSpc>
              <a:spcBef>
                <a:spcPct val="0"/>
              </a:spcBef>
              <a:buNone/>
              <a:defRPr sz="4267" b="1" i="0" kern="1200">
                <a:solidFill>
                  <a:srgbClr val="0D2755"/>
                </a:solidFill>
                <a:latin typeface="Calibri" panose="020F0502020204030204" pitchFamily="34" charset="0"/>
                <a:ea typeface="+mj-ea"/>
                <a:cs typeface="Calibri" panose="020F0502020204030204" pitchFamily="34"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fr-FR" sz="3200" b="1" i="0" u="none" strike="noStrike" kern="1200" cap="none" spc="0" normalizeH="0" baseline="0" noProof="0" dirty="0" smtClean="0">
                <a:ln>
                  <a:noFill/>
                </a:ln>
                <a:solidFill>
                  <a:srgbClr val="0D2755"/>
                </a:solidFill>
                <a:effectLst/>
                <a:uLnTx/>
                <a:uFillTx/>
                <a:latin typeface="Calibri" panose="020F0502020204030204" pitchFamily="34" charset="0"/>
                <a:ea typeface="+mj-ea"/>
                <a:cs typeface="Calibri" panose="020F0502020204030204" pitchFamily="34" charset="0"/>
              </a:rPr>
              <a:t>LA PERFORMANCE : DEFINITION</a:t>
            </a:r>
            <a:endParaRPr kumimoji="0" lang="fr-FR" sz="3200" b="1" i="0" u="none" strike="noStrike" kern="1200" cap="none" spc="0" normalizeH="0" baseline="0" noProof="0" dirty="0">
              <a:ln>
                <a:noFill/>
              </a:ln>
              <a:solidFill>
                <a:srgbClr val="0D2755"/>
              </a:solidFill>
              <a:effectLst/>
              <a:uLnTx/>
              <a:uFillTx/>
              <a:latin typeface="Calibri" panose="020F0502020204030204" pitchFamily="34" charset="0"/>
              <a:ea typeface="+mj-ea"/>
              <a:cs typeface="Calibri" panose="020F0502020204030204" pitchFamily="34" charset="0"/>
            </a:endParaRPr>
          </a:p>
        </p:txBody>
      </p:sp>
    </p:spTree>
    <p:extLst>
      <p:ext uri="{BB962C8B-B14F-4D97-AF65-F5344CB8AC3E}">
        <p14:creationId xmlns:p14="http://schemas.microsoft.com/office/powerpoint/2010/main" val="2748760402"/>
      </p:ext>
    </p:extLst>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a:extLst>
              <a:ext uri="{FF2B5EF4-FFF2-40B4-BE49-F238E27FC236}">
                <a16:creationId xmlns:a16="http://schemas.microsoft.com/office/drawing/2014/main" id="{44A21F01-2789-6E41-B186-948E17416085}"/>
              </a:ext>
            </a:extLst>
          </p:cNvPr>
          <p:cNvSpPr/>
          <p:nvPr/>
        </p:nvSpPr>
        <p:spPr>
          <a:xfrm>
            <a:off x="974860" y="1541721"/>
            <a:ext cx="9424039" cy="4048314"/>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lnSpc>
                <a:spcPct val="200000"/>
              </a:lnSpc>
            </a:pPr>
            <a:r>
              <a:rPr lang="fr-FR" sz="2400" dirty="0">
                <a:solidFill>
                  <a:schemeClr val="tx2"/>
                </a:solidFill>
                <a:latin typeface="Georgia" panose="02040502050405020303" pitchFamily="18" charset="0"/>
                <a:ea typeface="Calibri" panose="020F0502020204030204" pitchFamily="34" charset="0"/>
                <a:cs typeface="Times New Roman" panose="02020603050405020304" pitchFamily="18" charset="0"/>
              </a:rPr>
              <a:t>La performance </a:t>
            </a:r>
            <a:r>
              <a:rPr lang="fr-FR" sz="2400" dirty="0" smtClean="0">
                <a:solidFill>
                  <a:schemeClr val="tx2"/>
                </a:solidFill>
                <a:latin typeface="Georgia" panose="02040502050405020303" pitchFamily="18" charset="0"/>
                <a:ea typeface="Calibri" panose="020F0502020204030204" pitchFamily="34" charset="0"/>
                <a:cs typeface="Times New Roman" panose="02020603050405020304" pitchFamily="18" charset="0"/>
              </a:rPr>
              <a:t>est </a:t>
            </a:r>
            <a:r>
              <a:rPr lang="fr-FR" sz="2400" dirty="0">
                <a:solidFill>
                  <a:schemeClr val="tx2"/>
                </a:solidFill>
                <a:latin typeface="Georgia" panose="02040502050405020303" pitchFamily="18" charset="0"/>
                <a:ea typeface="Calibri" panose="020F0502020204030204" pitchFamily="34" charset="0"/>
                <a:cs typeface="Times New Roman" panose="02020603050405020304" pitchFamily="18" charset="0"/>
              </a:rPr>
              <a:t>une </a:t>
            </a:r>
            <a:r>
              <a:rPr lang="fr-FR" sz="2400" dirty="0" smtClean="0">
                <a:solidFill>
                  <a:schemeClr val="tx2"/>
                </a:solidFill>
                <a:latin typeface="Georgia" panose="02040502050405020303" pitchFamily="18" charset="0"/>
                <a:ea typeface="Calibri" panose="020F0502020204030204" pitchFamily="34" charset="0"/>
                <a:cs typeface="Times New Roman" panose="02020603050405020304" pitchFamily="18" charset="0"/>
              </a:rPr>
              <a:t>notion </a:t>
            </a:r>
            <a:r>
              <a:rPr lang="fr-FR" sz="2400" dirty="0">
                <a:solidFill>
                  <a:schemeClr val="tx2"/>
                </a:solidFill>
                <a:latin typeface="Georgia" panose="02040502050405020303" pitchFamily="18" charset="0"/>
                <a:ea typeface="Calibri" panose="020F0502020204030204" pitchFamily="34" charset="0"/>
                <a:cs typeface="Times New Roman" panose="02020603050405020304" pitchFamily="18" charset="0"/>
              </a:rPr>
              <a:t>complexe et difficile à définir tant les approches sont multiples. </a:t>
            </a:r>
            <a:r>
              <a:rPr lang="fr-FR" sz="2400" dirty="0" smtClean="0">
                <a:solidFill>
                  <a:schemeClr val="tx2"/>
                </a:solidFill>
                <a:latin typeface="Georgia" panose="02040502050405020303" pitchFamily="18" charset="0"/>
                <a:ea typeface="Calibri" panose="020F0502020204030204" pitchFamily="34" charset="0"/>
                <a:cs typeface="Times New Roman" panose="02020603050405020304" pitchFamily="18" charset="0"/>
              </a:rPr>
              <a:t>Sa </a:t>
            </a:r>
            <a:r>
              <a:rPr lang="fr-FR" sz="2400" dirty="0">
                <a:solidFill>
                  <a:schemeClr val="tx2"/>
                </a:solidFill>
                <a:latin typeface="Georgia" panose="02040502050405020303" pitchFamily="18" charset="0"/>
                <a:ea typeface="Calibri" panose="020F0502020204030204" pitchFamily="34" charset="0"/>
                <a:cs typeface="Times New Roman" panose="02020603050405020304" pitchFamily="18" charset="0"/>
              </a:rPr>
              <a:t>complexité n’émane pas uniquement de la diversité de ses conceptualisations mais aussi de son caractère multidimensionnel.</a:t>
            </a:r>
            <a:endParaRPr lang="fr-FR" sz="2400" b="1" dirty="0">
              <a:solidFill>
                <a:schemeClr val="tx2"/>
              </a:solidFill>
            </a:endParaRPr>
          </a:p>
        </p:txBody>
      </p:sp>
      <p:sp>
        <p:nvSpPr>
          <p:cNvPr id="6" name="Titre 4"/>
          <p:cNvSpPr txBox="1">
            <a:spLocks/>
          </p:cNvSpPr>
          <p:nvPr/>
        </p:nvSpPr>
        <p:spPr>
          <a:xfrm>
            <a:off x="0" y="332046"/>
            <a:ext cx="10515600" cy="657545"/>
          </a:xfrm>
          <a:prstGeom prst="rect">
            <a:avLst/>
          </a:prstGeom>
        </p:spPr>
        <p:txBody>
          <a:bodyPr vert="horz" lIns="91440" tIns="45720" rIns="91440" bIns="45720" rtlCol="0" anchor="ctr">
            <a:noAutofit/>
          </a:bodyPr>
          <a:lstStyle>
            <a:lvl1pPr algn="l" defTabSz="914377" rtl="0" eaLnBrk="1" latinLnBrk="0" hangingPunct="1">
              <a:lnSpc>
                <a:spcPct val="90000"/>
              </a:lnSpc>
              <a:spcBef>
                <a:spcPct val="0"/>
              </a:spcBef>
              <a:buNone/>
              <a:defRPr sz="4267" b="1" i="0" kern="1200">
                <a:solidFill>
                  <a:srgbClr val="0D2755"/>
                </a:solidFill>
                <a:latin typeface="Calibri" panose="020F0502020204030204" pitchFamily="34" charset="0"/>
                <a:ea typeface="+mj-ea"/>
                <a:cs typeface="Calibri" panose="020F0502020204030204" pitchFamily="34"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fr-FR" sz="3200" b="1" i="0" u="none" strike="noStrike" kern="1200" cap="none" spc="0" normalizeH="0" baseline="0" noProof="0" dirty="0" smtClean="0">
                <a:ln>
                  <a:noFill/>
                </a:ln>
                <a:solidFill>
                  <a:srgbClr val="0D2755"/>
                </a:solidFill>
                <a:effectLst/>
                <a:uLnTx/>
                <a:uFillTx/>
                <a:latin typeface="Calibri" panose="020F0502020204030204" pitchFamily="34" charset="0"/>
                <a:ea typeface="+mj-ea"/>
                <a:cs typeface="Calibri" panose="020F0502020204030204" pitchFamily="34" charset="0"/>
              </a:rPr>
              <a:t>LA PERFORMANCE : UNE NOTION</a:t>
            </a:r>
            <a:r>
              <a:rPr kumimoji="0" lang="fr-FR" sz="3200" b="1" i="0" u="none" strike="noStrike" kern="1200" cap="none" spc="0" normalizeH="0" noProof="0" dirty="0" smtClean="0">
                <a:ln>
                  <a:noFill/>
                </a:ln>
                <a:solidFill>
                  <a:srgbClr val="0D2755"/>
                </a:solidFill>
                <a:effectLst/>
                <a:uLnTx/>
                <a:uFillTx/>
                <a:latin typeface="Calibri" panose="020F0502020204030204" pitchFamily="34" charset="0"/>
                <a:ea typeface="+mj-ea"/>
                <a:cs typeface="Calibri" panose="020F0502020204030204" pitchFamily="34" charset="0"/>
              </a:rPr>
              <a:t> COMPLEXE</a:t>
            </a:r>
            <a:endParaRPr kumimoji="0" lang="fr-FR" sz="3200" b="1" i="0" u="none" strike="noStrike" kern="1200" cap="none" spc="0" normalizeH="0" baseline="0" noProof="0" dirty="0">
              <a:ln>
                <a:noFill/>
              </a:ln>
              <a:solidFill>
                <a:srgbClr val="0D2755"/>
              </a:solidFill>
              <a:effectLst/>
              <a:uLnTx/>
              <a:uFillTx/>
              <a:latin typeface="Calibri" panose="020F0502020204030204" pitchFamily="34" charset="0"/>
              <a:ea typeface="+mj-ea"/>
              <a:cs typeface="Calibri" panose="020F0502020204030204" pitchFamily="34" charset="0"/>
            </a:endParaRPr>
          </a:p>
        </p:txBody>
      </p:sp>
    </p:spTree>
    <p:extLst>
      <p:ext uri="{BB962C8B-B14F-4D97-AF65-F5344CB8AC3E}">
        <p14:creationId xmlns:p14="http://schemas.microsoft.com/office/powerpoint/2010/main" val="3713386295"/>
      </p:ext>
    </p:extLst>
  </p:cSld>
  <p:clrMapOvr>
    <a:masterClrMapping/>
  </p:clrMapOvr>
  <p:transition spd="slow">
    <p:cover/>
  </p:transition>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ème Office">
  <a:themeElements>
    <a:clrScheme name="Accentuation 1 2">
      <a:dk1>
        <a:srgbClr val="000000"/>
      </a:dk1>
      <a:lt1>
        <a:srgbClr val="FFFFFF"/>
      </a:lt1>
      <a:dk2>
        <a:srgbClr val="44546A"/>
      </a:dk2>
      <a:lt2>
        <a:srgbClr val="E7E6E6"/>
      </a:lt2>
      <a:accent1>
        <a:srgbClr val="2CA7E6"/>
      </a:accent1>
      <a:accent2>
        <a:srgbClr val="00A5C1"/>
      </a:accent2>
      <a:accent3>
        <a:srgbClr val="0D2755"/>
      </a:accent3>
      <a:accent4>
        <a:srgbClr val="00ACAD"/>
      </a:accent4>
      <a:accent5>
        <a:srgbClr val="7D7D7D"/>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9979</TotalTime>
  <Words>14018</Words>
  <Application>Microsoft Office PowerPoint</Application>
  <PresentationFormat>Grand écran</PresentationFormat>
  <Paragraphs>1016</Paragraphs>
  <Slides>62</Slides>
  <Notes>54</Notes>
  <HiddenSlides>3</HiddenSlides>
  <MMClips>0</MMClips>
  <ScaleCrop>false</ScaleCrop>
  <HeadingPairs>
    <vt:vector size="6" baseType="variant">
      <vt:variant>
        <vt:lpstr>Polices utilisées</vt:lpstr>
      </vt:variant>
      <vt:variant>
        <vt:i4>16</vt:i4>
      </vt:variant>
      <vt:variant>
        <vt:lpstr>Thème</vt:lpstr>
      </vt:variant>
      <vt:variant>
        <vt:i4>2</vt:i4>
      </vt:variant>
      <vt:variant>
        <vt:lpstr>Titres des diapositives</vt:lpstr>
      </vt:variant>
      <vt:variant>
        <vt:i4>62</vt:i4>
      </vt:variant>
    </vt:vector>
  </HeadingPairs>
  <TitlesOfParts>
    <vt:vector size="80" baseType="lpstr">
      <vt:lpstr>Apex New Bold</vt:lpstr>
      <vt:lpstr>Apex New Book</vt:lpstr>
      <vt:lpstr>Apex New Light</vt:lpstr>
      <vt:lpstr>Apex New Medium</vt:lpstr>
      <vt:lpstr>Arial</vt:lpstr>
      <vt:lpstr>Arial Black</vt:lpstr>
      <vt:lpstr>Barlow</vt:lpstr>
      <vt:lpstr>Calibri</vt:lpstr>
      <vt:lpstr>Calibri Light</vt:lpstr>
      <vt:lpstr>Cambria</vt:lpstr>
      <vt:lpstr>Century Gothic</vt:lpstr>
      <vt:lpstr>Georgia</vt:lpstr>
      <vt:lpstr>Lacoste Bold</vt:lpstr>
      <vt:lpstr>Sylfaen</vt:lpstr>
      <vt:lpstr>Symbol</vt:lpstr>
      <vt:lpstr>Times New Roman</vt:lpstr>
      <vt:lpstr>Thème Office</vt:lpstr>
      <vt:lpstr>1_Thème Office</vt:lpstr>
      <vt:lpstr>Présentation PowerPoint</vt:lpstr>
      <vt:lpstr>OBJECTIFS </vt:lpstr>
      <vt:lpstr>Présentation PowerPoint</vt:lpstr>
      <vt:lpstr>Présentation PowerPoint</vt:lpstr>
      <vt:lpstr>Présentation PowerPoint</vt:lpstr>
      <vt:lpstr>Présentation PowerPoint</vt:lpstr>
      <vt:lpstr>REFLEXION EN GROUPES</vt:lpstr>
      <vt:lpstr>Présentation PowerPoint</vt:lpstr>
      <vt:lpstr>Présentation PowerPoint</vt:lpstr>
      <vt:lpstr>LA PERFORMANCE : UN CONCEPT EVOLUTIF</vt:lpstr>
      <vt:lpstr>LA PERFORMANCE : UN CONCEPT EVOLUTIF</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REFLEXION COLLECTIVE</vt:lpstr>
      <vt:lpstr>Présentation PowerPoint</vt:lpstr>
      <vt:lpstr>Présentation PowerPoint</vt:lpstr>
      <vt:lpstr>Présentation PowerPoint</vt:lpstr>
      <vt:lpstr>Présentation PowerPoint</vt:lpstr>
      <vt:lpstr>REFLEXION INDIVIDUELLE</vt:lpstr>
      <vt:lpstr>On débriefe!</vt:lpstr>
      <vt:lpstr>REFLEXION INDIVIDUELLE</vt:lpstr>
      <vt:lpstr>Présentation PowerPoint</vt:lpstr>
      <vt:lpstr>Présentation PowerPoint</vt:lpstr>
      <vt:lpstr>REFLEXION EN GROUPES</vt:lpstr>
      <vt:lpstr>On débriefe!</vt:lpstr>
      <vt:lpstr>Présentation PowerPoint</vt:lpstr>
      <vt:lpstr>Présentation PowerPoint</vt:lpstr>
      <vt:lpstr>Présentation PowerPoint</vt:lpstr>
      <vt:lpstr>Présentation PowerPoint</vt:lpstr>
      <vt:lpstr>REFLEXION INDIVIDUELLE</vt:lpstr>
      <vt:lpstr>On débriefe!</vt:lpstr>
      <vt:lpstr>Comment se passe la formation pour vous, aujourd’hui?</vt:lpstr>
      <vt:lpstr>Présentation PowerPoint</vt:lpstr>
      <vt:lpstr>Présentation PowerPoint</vt:lpstr>
      <vt:lpstr>Présentation PowerPoint</vt:lpstr>
      <vt:lpstr>Présentation PowerPoint</vt:lpstr>
      <vt:lpstr>Présentation PowerPoint</vt:lpstr>
      <vt:lpstr>Présentation PowerPoint</vt:lpstr>
      <vt:lpstr>REFLEXION INDIVIDUELLE</vt:lpstr>
      <vt:lpstr>On débriefe!</vt:lpstr>
      <vt:lpstr>Présentation PowerPoint</vt:lpstr>
      <vt:lpstr>Présentation PowerPoint</vt:lpstr>
      <vt:lpstr>Présentation PowerPoint</vt:lpstr>
      <vt:lpstr>Présentation PowerPoint</vt:lpstr>
      <vt:lpstr>Présentation PowerPoint</vt:lpstr>
      <vt:lpstr>Présentation PowerPoint</vt:lpstr>
      <vt:lpstr>REFLEXION INDIVIDUELLE</vt:lpstr>
      <vt:lpstr>On débriefe!</vt:lpstr>
      <vt:lpstr>Présentation PowerPoint</vt:lpstr>
      <vt:lpstr>BATTLE DE GROUPES</vt:lpstr>
      <vt:lpstr>Présentation PowerPoint</vt:lpstr>
      <vt:lpstr>Présentation PowerPoint</vt:lpstr>
      <vt:lpstr>Présentation PowerPoint</vt:lpstr>
      <vt:lpstr>PILOTER LA PERFORMANCE :  VERS UNE DEMARCHE D’AMELIORATION CONTINUE</vt:lpstr>
      <vt:lpstr>Présentation PowerPoint</vt:lpstr>
    </vt:vector>
  </TitlesOfParts>
  <Company>AGPM GESTION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CAVALIN CORALIE</dc:creator>
  <cp:lastModifiedBy>SCHMIT Celine</cp:lastModifiedBy>
  <cp:revision>526</cp:revision>
  <dcterms:created xsi:type="dcterms:W3CDTF">2024-01-11T12:22:32Z</dcterms:created>
  <dcterms:modified xsi:type="dcterms:W3CDTF">2025-04-16T08:26:44Z</dcterms:modified>
</cp:coreProperties>
</file>